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86" r:id="rId2"/>
    <p:sldId id="593" r:id="rId3"/>
    <p:sldId id="751" r:id="rId4"/>
    <p:sldId id="489" r:id="rId5"/>
    <p:sldId id="490" r:id="rId6"/>
    <p:sldId id="594" r:id="rId7"/>
    <p:sldId id="833" r:id="rId8"/>
    <p:sldId id="603" r:id="rId9"/>
    <p:sldId id="493" r:id="rId10"/>
    <p:sldId id="1044" r:id="rId11"/>
    <p:sldId id="492" r:id="rId12"/>
    <p:sldId id="1033" r:id="rId13"/>
    <p:sldId id="967" r:id="rId14"/>
    <p:sldId id="969" r:id="rId15"/>
    <p:sldId id="1053" r:id="rId16"/>
    <p:sldId id="1054" r:id="rId17"/>
    <p:sldId id="1055" r:id="rId18"/>
    <p:sldId id="1057" r:id="rId19"/>
    <p:sldId id="1058" r:id="rId20"/>
    <p:sldId id="1059" r:id="rId21"/>
    <p:sldId id="1060" r:id="rId22"/>
    <p:sldId id="1063" r:id="rId23"/>
    <p:sldId id="970" r:id="rId24"/>
    <p:sldId id="1066" r:id="rId25"/>
    <p:sldId id="1069" r:id="rId26"/>
    <p:sldId id="1070" r:id="rId2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8">
          <p15:clr>
            <a:srgbClr val="A4A3A4"/>
          </p15:clr>
        </p15:guide>
        <p15:guide id="2" pos="339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701">
          <p15:clr>
            <a:srgbClr val="A4A3A4"/>
          </p15:clr>
        </p15:guide>
        <p15:guide id="2" pos="214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612"/>
    <a:srgbClr val="B3EBFF"/>
    <a:srgbClr val="595959"/>
    <a:srgbClr val="404040"/>
    <a:srgbClr val="1C1A1C"/>
    <a:srgbClr val="2B2B2B"/>
    <a:srgbClr val="343434"/>
    <a:srgbClr val="464441"/>
    <a:srgbClr val="C00000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5" autoAdjust="0"/>
    <p:restoredTop sz="94660" autoAdjust="0"/>
  </p:normalViewPr>
  <p:slideViewPr>
    <p:cSldViewPr>
      <p:cViewPr varScale="1">
        <p:scale>
          <a:sx n="82" d="100"/>
          <a:sy n="82" d="100"/>
        </p:scale>
        <p:origin x="960" y="56"/>
      </p:cViewPr>
      <p:guideLst>
        <p:guide orient="horz" pos="2108"/>
        <p:guide pos="33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701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alignAcc1">
    <dgm:fillClrLst meth="repeat">
      <a:sysClr val="window" lastClr="FFFFFF">
        <a:alpha val="90000"/>
      </a:sysClr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alignAccFollowNode1">
    <dgm:fill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fillClrLst>
    <dgm:lin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linClrLst>
    <dgm:effectClrLst/>
    <dgm:txLinClrLst/>
    <dgm:txFillClrLst meth="repeat">
      <a:sysClr val="windowText" lastClr="000000"/>
    </dgm:txFillClrLst>
    <dgm:txEffectClrLst/>
  </dgm:styleLbl>
  <dgm:styleLbl name="alignImgPlace1">
    <dgm:fillClrLst>
      <a:srgbClr val="4F81BD">
        <a:tint val="50000"/>
      </a:srgbClr>
      <a:srgbClr val="4F81BD">
        <a:tint val="20000"/>
      </a:srgbClr>
    </dgm:fillClrLst>
    <dgm:linClrLst meth="repeat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alignNode1">
    <dgm:fillClrLst meth="repeat">
      <a:srgbClr val="C0504D"/>
      <a:srgbClr val="9BBB59"/>
      <a:srgbClr val="8064A2"/>
      <a:srgbClr val="4BACC6"/>
      <a:srgbClr val="F79646"/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/>
    <dgm:txEffectClrLst/>
  </dgm:styleLbl>
  <dgm:styleLbl name="asst0">
    <dgm:fillClrLst meth="repeat">
      <a:srgbClr val="4F81BD"/>
    </dgm:fillClrLst>
    <dgm:linClrLst meth="repeat">
      <a:sysClr val="window" lastClr="FFFFFF"/>
    </dgm:linClrLst>
    <dgm:effectClrLst/>
    <dgm:txLinClrLst/>
    <dgm:txFillClrLst/>
    <dgm:txEffectClrLst/>
  </dgm:styleLbl>
  <dgm:styleLbl name="asst1">
    <dgm:fillClrLst meth="repeat">
      <a:srgbClr val="C0504D"/>
    </dgm:fillClrLst>
    <dgm:linClrLst meth="repeat">
      <a:sysClr val="window" lastClr="FFFFFF"/>
    </dgm:linClrLst>
    <dgm:effectClrLst/>
    <dgm:txLinClrLst/>
    <dgm:txFillClrLst/>
    <dgm:txEffectClrLst/>
  </dgm:styleLbl>
  <dgm:styleLbl name="asst2">
    <dgm:fillClrLst>
      <a:srgbClr val="9BBB59"/>
    </dgm:fillClrLst>
    <dgm:linClrLst meth="repeat">
      <a:sysClr val="window" lastClr="FFFFFF"/>
    </dgm:linClrLst>
    <dgm:effectClrLst/>
    <dgm:txLinClrLst/>
    <dgm:txFillClrLst/>
    <dgm:txEffectClrLst/>
  </dgm:styleLbl>
  <dgm:styleLbl name="asst3">
    <dgm:fillClrLst>
      <a:srgbClr val="8064A2"/>
    </dgm:fillClrLst>
    <dgm:linClrLst meth="repeat">
      <a:sysClr val="window" lastClr="FFFFFF"/>
    </dgm:linClrLst>
    <dgm:effectClrLst/>
    <dgm:txLinClrLst/>
    <dgm:txFillClrLst/>
    <dgm:txEffectClrLst/>
  </dgm:styleLbl>
  <dgm:styleLbl name="asst4">
    <dgm:fillClrLst>
      <a:srgbClr val="4BACC6"/>
    </dgm:fillClrLst>
    <dgm:linClrLst meth="repeat">
      <a:sysClr val="window" lastClr="FFFFFF"/>
    </dgm:linClrLst>
    <dgm:effectClrLst/>
    <dgm:txLinClrLst/>
    <dgm:txFillClrLst/>
    <dgm:txEffectClrLst/>
  </dgm:styleLbl>
  <dgm:styleLbl name="bgAcc1">
    <dgm:fillClrLst meth="repeat">
      <a:sysClr val="window" lastClr="FFFFFF">
        <a:alpha val="90000"/>
      </a:sysClr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bgAccFollowNode1">
    <dgm:fill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fillClrLst>
    <dgm:lin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linClrLst>
    <dgm:effectClrLst/>
    <dgm:txLinClrLst/>
    <dgm:txFillClrLst meth="repeat">
      <a:sysClr val="windowText" lastClr="000000"/>
    </dgm:txFillClrLst>
    <dgm:txEffectClrLst/>
  </dgm:styleLbl>
  <dgm:styleLbl name="bgImgPlace1">
    <dgm:fillClrLst>
      <a:srgbClr val="4F81BD">
        <a:tint val="50000"/>
      </a:srgbClr>
      <a:srgbClr val="4F81BD">
        <a:tint val="20000"/>
      </a:srgbClr>
    </dgm:fillClrLst>
    <dgm:linClrLst meth="repeat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bgShp">
    <dgm:fillClrLst meth="repeat">
      <a:srgbClr val="C0504D">
        <a:tint val="40000"/>
      </a:srgbClr>
    </dgm:fillClrLst>
    <dgm:linClrLst meth="repeat">
      <a:sysClr val="windowText" lastClr="000000"/>
    </dgm:linClrLst>
    <dgm:effectClrLst/>
    <dgm:txLinClrLst/>
    <dgm:txFillClrLst meth="repeat">
      <a:sysClr val="windowText" lastClr="000000"/>
    </dgm:txFillClrLst>
    <dgm:txEffectClrLst/>
  </dgm:styleLbl>
  <dgm:styleLbl name="bgSibTrans2D1">
    <dgm:fillClrLst meth="repeat">
      <a:srgbClr val="C0504D"/>
      <a:srgbClr val="9BBB59"/>
      <a:srgbClr val="8064A2"/>
      <a:srgbClr val="4BACC6"/>
      <a:srgbClr val="F79646"/>
    </dgm:fillClrLst>
    <dgm:linClrLst meth="cycle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callout">
    <dgm:fillClrLst meth="repeat">
      <a:srgbClr val="C0504D"/>
    </dgm:fillClrLst>
    <dgm:linClrLst meth="repeat">
      <a:srgbClr val="C0504D">
        <a:tint val="50000"/>
      </a:srgbClr>
    </dgm:linClrLst>
    <dgm:effectClrLst/>
    <dgm:txLinClrLst/>
    <dgm:txFillClrLst meth="repeat">
      <a:sysClr val="windowText" lastClr="000000"/>
    </dgm:txFillClrLst>
    <dgm:txEffectClrLst/>
  </dgm:styleLbl>
  <dgm:styleLbl name="conFgAcc1">
    <dgm:fillClrLst meth="repeat">
      <a:sysClr val="window" lastClr="FFFFFF">
        <a:alpha val="90000"/>
      </a:sysClr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dkBgShp">
    <dgm:fillClrLst meth="repeat">
      <a:srgbClr val="C0504D">
        <a:shade val="90000"/>
      </a:srgbClr>
    </dgm:fillClrLst>
    <dgm:linClrLst meth="repeat">
      <a:sysClr val="windowText" lastClr="000000"/>
    </dgm:linClrLst>
    <dgm:effectClrLst/>
    <dgm:txLinClrLst/>
    <dgm:txFillClrLst meth="repeat">
      <a:sysClr val="window" lastClr="FFFFFF"/>
    </dgm:txFillClrLst>
    <dgm:txEffectClrLst/>
  </dgm:styleLbl>
  <dgm:styleLbl name="fgAcc0">
    <dgm:fillClrLst meth="repeat">
      <a:sysClr val="window" lastClr="FFFFFF">
        <a:alpha val="90000"/>
      </a:sysClr>
    </dgm:fillClrLst>
    <dgm:linClrLst>
      <a:srgbClr val="4F81BD"/>
    </dgm:linClrLst>
    <dgm:effectClrLst/>
    <dgm:txLinClrLst/>
    <dgm:txFillClrLst meth="repeat">
      <a:sysClr val="windowText" lastClr="000000"/>
    </dgm:txFillClrLst>
    <dgm:txEffectClrLst/>
  </dgm:styleLbl>
  <dgm:styleLbl name="fgAcc1">
    <dgm:fillClrLst meth="repeat">
      <a:sysClr val="window" lastClr="FFFFFF">
        <a:alpha val="90000"/>
      </a:sysClr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fgAcc2">
    <dgm:fillClrLst meth="repeat">
      <a:sysClr val="window" lastClr="FFFFFF">
        <a:alpha val="90000"/>
      </a:sysClr>
    </dgm:fillClrLst>
    <dgm:linClrLst>
      <a:srgbClr val="C0504D"/>
    </dgm:linClrLst>
    <dgm:effectClrLst/>
    <dgm:txLinClrLst/>
    <dgm:txFillClrLst meth="repeat">
      <a:sysClr val="windowText" lastClr="000000"/>
    </dgm:txFillClrLst>
    <dgm:txEffectClrLst/>
  </dgm:styleLbl>
  <dgm:styleLbl name="fgAcc3">
    <dgm:fillClrLst meth="repeat">
      <a:sysClr val="window" lastClr="FFFFFF">
        <a:alpha val="90000"/>
      </a:sysClr>
    </dgm:fillClrLst>
    <dgm:linClrLst>
      <a:srgbClr val="9BBB59"/>
    </dgm:linClrLst>
    <dgm:effectClrLst/>
    <dgm:txLinClrLst/>
    <dgm:txFillClrLst meth="repeat">
      <a:sysClr val="windowText" lastClr="000000"/>
    </dgm:txFillClrLst>
    <dgm:txEffectClrLst/>
  </dgm:styleLbl>
  <dgm:styleLbl name="fgAcc4">
    <dgm:fillClrLst meth="repeat">
      <a:sysClr val="window" lastClr="FFFFFF">
        <a:alpha val="90000"/>
      </a:sysClr>
    </dgm:fillClrLst>
    <dgm:linClrLst>
      <a:srgbClr val="8064A2"/>
    </dgm:linClrLst>
    <dgm:effectClrLst/>
    <dgm:txLinClrLst/>
    <dgm:txFillClrLst meth="repeat">
      <a:sysClr val="windowText" lastClr="000000"/>
    </dgm:txFillClrLst>
    <dgm:txEffectClrLst/>
  </dgm:styleLbl>
  <dgm:styleLbl name="fgAccFollowNode1">
    <dgm:fill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fillClrLst>
    <dgm:linClrLst meth="repeat">
      <a:srgbClr val="C0504D">
        <a:tint val="40000"/>
        <a:alpha val="90000"/>
      </a:srgbClr>
      <a:srgbClr val="9BBB59">
        <a:tint val="40000"/>
        <a:alpha val="90000"/>
      </a:srgbClr>
      <a:srgbClr val="8064A2">
        <a:tint val="40000"/>
        <a:alpha val="90000"/>
      </a:srgbClr>
      <a:srgbClr val="4BACC6">
        <a:tint val="40000"/>
        <a:alpha val="90000"/>
      </a:srgbClr>
      <a:srgbClr val="F79646">
        <a:tint val="40000"/>
        <a:alpha val="90000"/>
      </a:srgbClr>
    </dgm:linClrLst>
    <dgm:effectClrLst/>
    <dgm:txLinClrLst/>
    <dgm:txFillClrLst meth="repeat">
      <a:sysClr val="windowText" lastClr="000000"/>
    </dgm:txFillClrLst>
    <dgm:txEffectClrLst/>
  </dgm:styleLbl>
  <dgm:styleLbl name="fgImgPlace1">
    <dgm:fillClrLst meth="repeat">
      <a:srgbClr val="C0504D">
        <a:tint val="50000"/>
      </a:srgbClr>
      <a:srgbClr val="9BBB59">
        <a:tint val="50000"/>
      </a:srgbClr>
      <a:srgbClr val="8064A2">
        <a:tint val="50000"/>
      </a:srgbClr>
      <a:srgbClr val="4BACC6">
        <a:tint val="50000"/>
      </a:srgbClr>
      <a:srgbClr val="F79646">
        <a:tint val="50000"/>
      </a:srgbClr>
    </dgm:fillClrLst>
    <dgm:linClrLst meth="repeat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fgShp">
    <dgm:fillClrLst meth="repeat">
      <a:srgbClr val="C0504D">
        <a:tint val="40000"/>
      </a:srgbClr>
    </dgm:fillClrLst>
    <dgm:linClrLst meth="repeat">
      <a:sysClr val="window" lastClr="FFFFFF"/>
    </dgm:linClrLst>
    <dgm:effectClrLst/>
    <dgm:txLinClrLst/>
    <dgm:txFillClrLst meth="repeat">
      <a:sysClr val="windowText" lastClr="000000"/>
    </dgm:txFillClrLst>
    <dgm:txEffectClrLst/>
  </dgm:styleLbl>
  <dgm:styleLbl name="fgSibTrans2D1">
    <dgm:fillClrLst meth="repeat">
      <a:srgbClr val="C0504D"/>
      <a:srgbClr val="9BBB59"/>
      <a:srgbClr val="8064A2"/>
      <a:srgbClr val="4BACC6"/>
      <a:srgbClr val="F79646"/>
    </dgm:fillClrLst>
    <dgm:linClrLst meth="cycle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lnNode1">
    <dgm:fillClrLst meth="repeat">
      <a:srgbClr val="C0504D"/>
      <a:srgbClr val="9BBB59"/>
      <a:srgbClr val="8064A2"/>
      <a:srgbClr val="4BACC6"/>
      <a:srgbClr val="F79646"/>
    </dgm:fillClrLst>
    <dgm:linClrLst meth="repeat">
      <a:sysClr val="window" lastClr="FFFFFF"/>
    </dgm:linClrLst>
    <dgm:effectClrLst/>
    <dgm:txLinClrLst/>
    <dgm:txFillClrLst/>
    <dgm:txEffectClrLst/>
  </dgm:styleLbl>
  <dgm:styleLbl name="node0">
    <dgm:fillClrLst meth="repeat">
      <a:srgbClr val="4F81BD"/>
    </dgm:fillClrLst>
    <dgm:linClrLst meth="repeat">
      <a:sysClr val="window" lastClr="FFFFFF"/>
    </dgm:linClrLst>
    <dgm:effectClrLst/>
    <dgm:txLinClrLst/>
    <dgm:txFillClrLst/>
    <dgm:txEffectClrLst/>
  </dgm:styleLbl>
  <dgm:styleLbl name="node1">
    <dgm:fillClrLst meth="repeat">
      <a:srgbClr val="C0504D"/>
      <a:srgbClr val="9BBB59"/>
      <a:srgbClr val="8064A2"/>
      <a:srgbClr val="4BACC6"/>
      <a:srgbClr val="F79646"/>
    </dgm:fillClrLst>
    <dgm:linClrLst meth="repeat">
      <a:sysClr val="window" lastClr="FFFFFF"/>
    </dgm:linClrLst>
    <dgm:effectClrLst/>
    <dgm:txLinClrLst/>
    <dgm:txFillClrLst/>
    <dgm:txEffectClrLst/>
  </dgm:styleLbl>
  <dgm:styleLbl name="node2">
    <dgm:fillClrLst>
      <a:srgbClr val="C0504D"/>
    </dgm:fillClrLst>
    <dgm:linClrLst meth="repeat">
      <a:sysClr val="window" lastClr="FFFFFF"/>
    </dgm:linClrLst>
    <dgm:effectClrLst/>
    <dgm:txLinClrLst/>
    <dgm:txFillClrLst/>
    <dgm:txEffectClrLst/>
  </dgm:styleLbl>
  <dgm:styleLbl name="node3">
    <dgm:fillClrLst>
      <a:srgbClr val="9BBB59"/>
    </dgm:fillClrLst>
    <dgm:linClrLst meth="repeat">
      <a:sysClr val="window" lastClr="FFFFFF"/>
    </dgm:linClrLst>
    <dgm:effectClrLst/>
    <dgm:txLinClrLst/>
    <dgm:txFillClrLst/>
    <dgm:txEffectClrLst/>
  </dgm:styleLbl>
  <dgm:styleLbl name="node4">
    <dgm:fillClrLst>
      <a:srgbClr val="8064A2"/>
    </dgm:fillClrLst>
    <dgm:linClrLst meth="repeat">
      <a:sysClr val="window" lastClr="FFFFFF"/>
    </dgm:linClrLst>
    <dgm:effectClrLst/>
    <dgm:txLinClrLst/>
    <dgm:txFillClrLst/>
    <dgm:txEffectClrLst/>
  </dgm:styleLbl>
  <dgm:styleLbl name="parChTrans1D1">
    <dgm:fillClrLst meth="repeat">
      <a:srgbClr val="C0504D"/>
    </dgm:fillClrLst>
    <dgm:linClrLst meth="repeat">
      <a:srgbClr val="4F81BD"/>
    </dgm:linClrLst>
    <dgm:effectClrLst/>
    <dgm:txLinClrLst/>
    <dgm:txFillClrLst meth="repeat">
      <a:sysClr val="windowText" lastClr="000000"/>
    </dgm:txFillClrLst>
    <dgm:txEffectClrLst/>
  </dgm:styleLbl>
  <dgm:styleLbl name="parChTrans1D2">
    <dgm:fillClrLst meth="repeat">
      <a:srgbClr val="9BBB59">
        <a:tint val="90000"/>
      </a:srgbClr>
    </dgm:fillClrLst>
    <dgm:linClrLst meth="repeat">
      <a:srgbClr val="C0504D"/>
    </dgm:linClrLst>
    <dgm:effectClrLst/>
    <dgm:txLinClrLst/>
    <dgm:txFillClrLst meth="repeat">
      <a:sysClr val="windowText" lastClr="000000"/>
    </dgm:txFillClrLst>
    <dgm:txEffectClrLst/>
  </dgm:styleLbl>
  <dgm:styleLbl name="parChTrans1D3">
    <dgm:fillClrLst meth="repeat">
      <a:srgbClr val="8064A2">
        <a:tint val="70000"/>
      </a:srgbClr>
    </dgm:fillClrLst>
    <dgm:linClrLst meth="repeat">
      <a:srgbClr val="9BBB59"/>
    </dgm:linClrLst>
    <dgm:effectClrLst/>
    <dgm:txLinClrLst/>
    <dgm:txFillClrLst meth="repeat">
      <a:sysClr val="windowText" lastClr="000000"/>
    </dgm:txFillClrLst>
    <dgm:txEffectClrLst/>
  </dgm:styleLbl>
  <dgm:styleLbl name="parChTrans1D4">
    <dgm:fillClrLst meth="repeat">
      <a:srgbClr val="4BACC6">
        <a:tint val="50000"/>
      </a:srgbClr>
    </dgm:fillClrLst>
    <dgm:linClrLst meth="repeat">
      <a:srgbClr val="8064A2"/>
    </dgm:linClrLst>
    <dgm:effectClrLst/>
    <dgm:txLinClrLst/>
    <dgm:txFillClrLst meth="repeat">
      <a:sysClr val="windowText" lastClr="000000"/>
    </dgm:txFillClrLst>
    <dgm:txEffectClrLst/>
  </dgm:styleLbl>
  <dgm:styleLbl name="parChTrans2D1">
    <dgm:fillClrLst meth="repeat">
      <a:srgbClr val="C0504D"/>
    </dgm:fillClrLst>
    <dgm:linClrLst meth="repeat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parChTrans2D2">
    <dgm:fillClrLst meth="repeat">
      <a:srgbClr val="9BBB59"/>
    </dgm:fillClrLst>
    <dgm:linClrLst meth="repeat">
      <a:sysClr val="window" lastClr="FFFFFF"/>
    </dgm:linClrLst>
    <dgm:effectClrLst/>
    <dgm:txLinClrLst/>
    <dgm:txFillClrLst/>
    <dgm:txEffectClrLst/>
  </dgm:styleLbl>
  <dgm:styleLbl name="parChTrans2D3">
    <dgm:fillClrLst meth="repeat">
      <a:srgbClr val="8064A2"/>
    </dgm:fillClrLst>
    <dgm:linClrLst meth="repeat">
      <a:sysClr val="window" lastClr="FFFFFF"/>
    </dgm:linClrLst>
    <dgm:effectClrLst/>
    <dgm:txLinClrLst/>
    <dgm:txFillClrLst/>
    <dgm:txEffectClrLst/>
  </dgm:styleLbl>
  <dgm:styleLbl name="parChTrans2D4">
    <dgm:fillClrLst meth="repeat">
      <a:srgbClr val="4BACC6"/>
    </dgm:fillClrLst>
    <dgm:linClrLst meth="repeat">
      <a:sysClr val="window" lastClr="FFFFFF"/>
    </dgm:linClrLst>
    <dgm:effectClrLst/>
    <dgm:txLinClrLst/>
    <dgm:txFillClrLst meth="repeat">
      <a:sysClr val="window" lastClr="FFFFFF"/>
    </dgm:txFillClrLst>
    <dgm:txEffectClrLst/>
  </dgm:styleLbl>
  <dgm:styleLbl name="revTx">
    <dgm:fillClrLst meth="repeat">
      <a:sysClr val="window" lastClr="FFFFFF">
        <a:alpha val="0"/>
      </a:sysClr>
    </dgm:fillClrLst>
    <dgm:linClrLst meth="repeat">
      <a:sysClr val="windowText" lastClr="000000">
        <a:alpha val="0"/>
      </a:sysClr>
    </dgm:linClrLst>
    <dgm:effectClrLst/>
    <dgm:txLinClrLst/>
    <dgm:txFillClrLst meth="repeat">
      <a:sysClr val="windowText" lastClr="000000"/>
    </dgm:txFillClrLst>
    <dgm:txEffectClrLst/>
  </dgm:styleLbl>
  <dgm:styleLbl name="sibTrans1D1">
    <dgm:fillClrLst meth="repeat">
      <a:srgbClr val="C0504D"/>
      <a:srgbClr val="9BBB59"/>
      <a:srgbClr val="8064A2"/>
      <a:srgbClr val="4BACC6"/>
      <a:srgbClr val="F79646"/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sibTrans2D1">
    <dgm:fillClrLst meth="repeat">
      <a:srgbClr val="C0504D"/>
      <a:srgbClr val="9BBB59"/>
      <a:srgbClr val="8064A2"/>
      <a:srgbClr val="4BACC6"/>
      <a:srgbClr val="F79646"/>
    </dgm:fillClrLst>
    <dgm:linClrLst meth="cycle">
      <a:sysClr val="window" lastClr="FFFFFF"/>
    </dgm:linClrLst>
    <dgm:effectClrLst/>
    <dgm:txLinClrLst/>
    <dgm:txFillClrLst/>
    <dgm:txEffectClrLst/>
  </dgm:styleLbl>
  <dgm:styleLbl name="solidAlignAcc1">
    <dgm:fillClrLst meth="repeat">
      <a:sysClr val="window" lastClr="FFFFFF"/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solidBgAcc1">
    <dgm:fillClrLst meth="repeat">
      <a:sysClr val="window" lastClr="FFFFFF"/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solidFgAcc1">
    <dgm:fillClrLst meth="repeat">
      <a:sysClr val="window" lastClr="FFFFFF"/>
    </dgm:fillClrLst>
    <dgm:linClrLst meth="repeat">
      <a:srgbClr val="C0504D"/>
      <a:srgbClr val="9BBB59"/>
      <a:srgbClr val="8064A2"/>
      <a:srgbClr val="4BACC6"/>
      <a:srgbClr val="F79646"/>
    </dgm:linClrLst>
    <dgm:effectClrLst/>
    <dgm:txLinClrLst/>
    <dgm:txFillClrLst meth="repeat">
      <a:sysClr val="windowText" lastClr="000000"/>
    </dgm:txFillClrLst>
    <dgm:txEffectClrLst/>
  </dgm:styleLbl>
  <dgm:styleLbl name="trAlignAcc1">
    <dgm:fillClrLst meth="repeat">
      <a:sysClr val="window" lastClr="FFFFFF">
        <a:alpha val="40000"/>
      </a:sysClr>
    </dgm:fillClrLst>
    <dgm:linClrLst meth="repeat">
      <a:srgbClr val="4F81BD"/>
    </dgm:linClrLst>
    <dgm:effectClrLst/>
    <dgm:txLinClrLst/>
    <dgm:txFillClrLst meth="repeat">
      <a:sysClr val="windowText" lastClr="000000"/>
    </dgm:txFillClrLst>
    <dgm:txEffectClrLst/>
  </dgm:styleLbl>
  <dgm:styleLbl name="trBgShp">
    <dgm:fillClrLst meth="repeat">
      <a:srgbClr val="4F81BD">
        <a:tint val="50000"/>
        <a:alpha val="40000"/>
      </a:srgbClr>
    </dgm:fillClrLst>
    <dgm:linClrLst meth="repeat">
      <a:srgbClr val="C0504D"/>
    </dgm:linClrLst>
    <dgm:effectClrLst/>
    <dgm:txLinClrLst/>
    <dgm:txFillClrLst meth="repeat">
      <a:sysClr val="window" lastClr="FFFFFF"/>
    </dgm:txFillClrLst>
    <dgm:txEffectClrLst/>
  </dgm:styleLbl>
  <dgm:styleLbl name="vennNode1">
    <dgm:fillClrLst meth="repeat">
      <a:srgbClr val="C0504D">
        <a:alpha val="50000"/>
      </a:srgbClr>
      <a:srgbClr val="9BBB59">
        <a:alpha val="50000"/>
      </a:srgbClr>
      <a:srgbClr val="8064A2">
        <a:alpha val="50000"/>
      </a:srgbClr>
      <a:srgbClr val="4BACC6">
        <a:alpha val="50000"/>
      </a:srgbClr>
      <a:srgbClr val="F79646">
        <a:alpha val="50000"/>
      </a:srgbClr>
    </dgm:fillClrLst>
    <dgm:linClrLst meth="repeat">
      <a:sysClr val="window" lastClr="FFFFFF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96F664-32AF-4763-8D52-13E01BADBED5}" type="doc">
      <dgm:prSet loTypeId="urn:microsoft.com/office/officeart/2005/8/layout/radial3" loCatId="relationship" qsTypeId="urn:microsoft.com/office/officeart/2005/8/quickstyle/simple4#1" qsCatId="simple" csTypeId="urn:microsoft.com/office/officeart/2005/8/colors/colorful1#4" csCatId="colorful" phldr="1"/>
      <dgm:spPr/>
      <dgm:t>
        <a:bodyPr/>
        <a:lstStyle/>
        <a:p>
          <a:endParaRPr lang="zh-CN" altLang="en-US"/>
        </a:p>
      </dgm:t>
    </dgm:pt>
    <dgm:pt modelId="{E29E3387-2FA2-4E6A-A8CA-14FC3FD0CF18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楷体" panose="02010609060101010101" pitchFamily="1" charset="-122"/>
              <a:ea typeface="楷体" panose="02010609060101010101" pitchFamily="1" charset="-122"/>
            </a:rPr>
            <a:t>现代化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楷体" panose="02010609060101010101" pitchFamily="1" charset="-122"/>
              <a:ea typeface="楷体" panose="02010609060101010101" pitchFamily="1" charset="-122"/>
            </a:rPr>
            <a:t>经济体系</a:t>
          </a:r>
          <a:endParaRPr sz="28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5E5EFE11-0367-428A-8446-A78D027E41B2}" type="parTrans" cxnId="{DB095D00-4B42-43CB-B390-3E3F5A294219}">
      <dgm:prSet/>
      <dgm:spPr/>
      <dgm:t>
        <a:bodyPr/>
        <a:lstStyle/>
        <a:p>
          <a:endParaRPr lang="zh-CN" altLang="en-US"/>
        </a:p>
      </dgm:t>
    </dgm:pt>
    <dgm:pt modelId="{1131FAA2-039B-43EE-B126-46F543E33253}" type="sibTrans" cxnId="{DB095D00-4B42-43CB-B390-3E3F5A294219}">
      <dgm:prSet/>
      <dgm:spPr/>
      <dgm:t>
        <a:bodyPr/>
        <a:lstStyle/>
        <a:p>
          <a:endParaRPr lang="zh-CN" altLang="en-US"/>
        </a:p>
      </dgm:t>
    </dgm:pt>
    <dgm:pt modelId="{4682E4E2-EA7D-4EB2-BCEB-0E5E6B4DF8FA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产业体系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DCB545A3-15CF-43FB-8FF0-8BC5612210D9}" type="parTrans" cxnId="{48340A12-CFB9-4213-A395-A82FF871A3C4}">
      <dgm:prSet/>
      <dgm:spPr/>
      <dgm:t>
        <a:bodyPr/>
        <a:lstStyle/>
        <a:p>
          <a:endParaRPr lang="zh-CN" altLang="en-US"/>
        </a:p>
      </dgm:t>
    </dgm:pt>
    <dgm:pt modelId="{F9DC04B6-7520-4CE0-A69E-2C923FE44C16}" type="sibTrans" cxnId="{48340A12-CFB9-4213-A395-A82FF871A3C4}">
      <dgm:prSet/>
      <dgm:spPr/>
      <dgm:t>
        <a:bodyPr/>
        <a:lstStyle/>
        <a:p>
          <a:endParaRPr lang="zh-CN" altLang="en-US"/>
        </a:p>
      </dgm:t>
    </dgm:pt>
    <dgm:pt modelId="{BF5EAE5B-D8DC-4A43-A6AD-F069F07B8C02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市场体系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33AF7458-C412-4484-AED1-E5939E95C16B}" type="parTrans" cxnId="{8F813977-941B-4DEF-A98C-561DD2B3D7A0}">
      <dgm:prSet/>
      <dgm:spPr/>
      <dgm:t>
        <a:bodyPr/>
        <a:lstStyle/>
        <a:p>
          <a:endParaRPr lang="zh-CN" altLang="en-US"/>
        </a:p>
      </dgm:t>
    </dgm:pt>
    <dgm:pt modelId="{22764BC4-1B3C-4A04-936C-EA196BB0D3C1}" type="sibTrans" cxnId="{8F813977-941B-4DEF-A98C-561DD2B3D7A0}">
      <dgm:prSet/>
      <dgm:spPr/>
      <dgm:t>
        <a:bodyPr/>
        <a:lstStyle/>
        <a:p>
          <a:endParaRPr lang="zh-CN" altLang="en-US"/>
        </a:p>
      </dgm:t>
    </dgm:pt>
    <dgm:pt modelId="{DC12A18D-08B1-4E5F-B4DA-058707C5467C}">
      <dgm:prSet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收入分配体系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55A93E65-3822-460A-B148-D3C7FB0A2B43}" type="parTrans" cxnId="{85747765-297C-49B1-BC9E-95E7C6CEF441}">
      <dgm:prSet/>
      <dgm:spPr/>
      <dgm:t>
        <a:bodyPr/>
        <a:lstStyle/>
        <a:p>
          <a:endParaRPr lang="zh-CN" altLang="en-US"/>
        </a:p>
      </dgm:t>
    </dgm:pt>
    <dgm:pt modelId="{4E2ADCFE-16E6-46EB-BB0C-8FC77D4E4BC1}" type="sibTrans" cxnId="{85747765-297C-49B1-BC9E-95E7C6CEF441}">
      <dgm:prSet/>
      <dgm:spPr/>
      <dgm:t>
        <a:bodyPr/>
        <a:lstStyle/>
        <a:p>
          <a:endParaRPr lang="zh-CN" altLang="en-US"/>
        </a:p>
      </dgm:t>
    </dgm:pt>
    <dgm:pt modelId="{EEAD862D-32B3-41E1-8606-58685CD1B8B3}">
      <dgm:prSet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dirty="0">
              <a:latin typeface="楷体" panose="02010609060101010101" pitchFamily="1" charset="-122"/>
              <a:ea typeface="楷体" panose="02010609060101010101" pitchFamily="1" charset="-122"/>
            </a:rPr>
            <a:t>城乡区域发展体系</a:t>
          </a:r>
          <a:endParaRPr sz="20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283B4D72-EA6F-4CEB-8B00-7491BF0F1B9A}" type="parTrans" cxnId="{E382F12A-C56B-4848-8694-951179E4B543}">
      <dgm:prSet/>
      <dgm:spPr/>
      <dgm:t>
        <a:bodyPr/>
        <a:lstStyle/>
        <a:p>
          <a:endParaRPr lang="zh-CN" altLang="en-US"/>
        </a:p>
      </dgm:t>
    </dgm:pt>
    <dgm:pt modelId="{F1D3AE07-A600-4526-8DD2-D8C497DD2D58}" type="sibTrans" cxnId="{E382F12A-C56B-4848-8694-951179E4B543}">
      <dgm:prSet/>
      <dgm:spPr/>
      <dgm:t>
        <a:bodyPr/>
        <a:lstStyle/>
        <a:p>
          <a:endParaRPr lang="zh-CN" altLang="en-US"/>
        </a:p>
      </dgm:t>
    </dgm:pt>
    <dgm:pt modelId="{263B226F-A443-44A2-A2B0-BA7FABFFD68A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绿色发展体系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84BCA68D-306F-420D-A89F-D1CEB25E1D47}" type="parTrans" cxnId="{F697B9A3-64FA-409A-87E6-DA3ADA662F6D}">
      <dgm:prSet/>
      <dgm:spPr/>
      <dgm:t>
        <a:bodyPr/>
        <a:lstStyle/>
        <a:p>
          <a:endParaRPr lang="zh-CN" altLang="en-US"/>
        </a:p>
      </dgm:t>
    </dgm:pt>
    <dgm:pt modelId="{56B11D18-FA2C-43D0-AD74-F98AACAD6394}" type="sibTrans" cxnId="{F697B9A3-64FA-409A-87E6-DA3ADA662F6D}">
      <dgm:prSet/>
      <dgm:spPr/>
      <dgm:t>
        <a:bodyPr/>
        <a:lstStyle/>
        <a:p>
          <a:endParaRPr lang="zh-CN" altLang="en-US"/>
        </a:p>
      </dgm:t>
    </dgm:pt>
    <dgm:pt modelId="{04CA6A85-C93C-44CC-BA67-6F1BA9D66214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全面开放体系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EA099486-C9A6-4962-A583-4BBD13FF001C}" type="parTrans" cxnId="{E7FCDC5F-4957-45BD-B281-F5E6FEB125B4}">
      <dgm:prSet/>
      <dgm:spPr/>
      <dgm:t>
        <a:bodyPr/>
        <a:lstStyle/>
        <a:p>
          <a:endParaRPr lang="zh-CN" altLang="en-US"/>
        </a:p>
      </dgm:t>
    </dgm:pt>
    <dgm:pt modelId="{9676222E-7F68-4CA6-8008-C83A1F25742C}" type="sibTrans" cxnId="{E7FCDC5F-4957-45BD-B281-F5E6FEB125B4}">
      <dgm:prSet/>
      <dgm:spPr/>
      <dgm:t>
        <a:bodyPr/>
        <a:lstStyle/>
        <a:p>
          <a:endParaRPr lang="zh-CN" altLang="en-US"/>
        </a:p>
      </dgm:t>
    </dgm:pt>
    <dgm:pt modelId="{3E73BBFB-3F43-4105-BD2A-EF8BB7F50EB2}">
      <dgm:prSet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楷体" panose="02010609060101010101" pitchFamily="1" charset="-122"/>
              <a:ea typeface="楷体" panose="02010609060101010101" pitchFamily="1" charset="-122"/>
            </a:rPr>
            <a:t>经济体制</a:t>
          </a:r>
          <a:endParaRPr sz="2400">
            <a:latin typeface="楷体" panose="02010609060101010101" pitchFamily="1" charset="-122"/>
            <a:ea typeface="楷体" panose="02010609060101010101" pitchFamily="1" charset="-122"/>
          </a:endParaRPr>
        </a:p>
      </dgm:t>
    </dgm:pt>
    <dgm:pt modelId="{706A9FB3-62E8-4D52-BF5F-F34BAAC9FB94}" type="parTrans" cxnId="{C0AE7125-57A7-4A14-B1A2-D87650A1D9FB}">
      <dgm:prSet/>
      <dgm:spPr/>
      <dgm:t>
        <a:bodyPr/>
        <a:lstStyle/>
        <a:p>
          <a:endParaRPr lang="zh-CN" altLang="en-US"/>
        </a:p>
      </dgm:t>
    </dgm:pt>
    <dgm:pt modelId="{59E32B51-BC7F-46A2-BA57-7979ABBB9C77}" type="sibTrans" cxnId="{C0AE7125-57A7-4A14-B1A2-D87650A1D9FB}">
      <dgm:prSet/>
      <dgm:spPr/>
      <dgm:t>
        <a:bodyPr/>
        <a:lstStyle/>
        <a:p>
          <a:endParaRPr lang="zh-CN" altLang="en-US"/>
        </a:p>
      </dgm:t>
    </dgm:pt>
    <dgm:pt modelId="{310E3EAF-060A-4A97-A7CA-7D7763BC658E}" type="pres">
      <dgm:prSet presAssocID="{8296F664-32AF-4763-8D52-13E01BADBED5}" presName="composite" presStyleCnt="0">
        <dgm:presLayoutVars>
          <dgm:chMax val="1"/>
          <dgm:dir/>
          <dgm:resizeHandles val="exact"/>
        </dgm:presLayoutVars>
      </dgm:prSet>
      <dgm:spPr/>
    </dgm:pt>
    <dgm:pt modelId="{0074CBF1-B7D3-4EAE-846C-A805A707D02E}" type="pres">
      <dgm:prSet presAssocID="{8296F664-32AF-4763-8D52-13E01BADBED5}" presName="radial" presStyleCnt="0">
        <dgm:presLayoutVars>
          <dgm:animLvl val="ctr"/>
        </dgm:presLayoutVars>
      </dgm:prSet>
      <dgm:spPr/>
    </dgm:pt>
    <dgm:pt modelId="{39B38DD0-DB2D-4E13-B666-B76D6A611D68}" type="pres">
      <dgm:prSet presAssocID="{E29E3387-2FA2-4E6A-A8CA-14FC3FD0CF18}" presName="centerShape" presStyleLbl="vennNode1" presStyleIdx="0" presStyleCnt="8"/>
      <dgm:spPr/>
    </dgm:pt>
    <dgm:pt modelId="{5B48D4F4-F05E-4D1B-8D2C-BA3F47799DC9}" type="pres">
      <dgm:prSet presAssocID="{4682E4E2-EA7D-4EB2-BCEB-0E5E6B4DF8FA}" presName="node" presStyleLbl="vennNode1" presStyleIdx="1" presStyleCnt="8">
        <dgm:presLayoutVars>
          <dgm:bulletEnabled val="1"/>
        </dgm:presLayoutVars>
      </dgm:prSet>
      <dgm:spPr/>
    </dgm:pt>
    <dgm:pt modelId="{6E04F655-81D4-499D-82B1-D8792DB27E6B}" type="pres">
      <dgm:prSet presAssocID="{BF5EAE5B-D8DC-4A43-A6AD-F069F07B8C02}" presName="node" presStyleLbl="vennNode1" presStyleIdx="2" presStyleCnt="8">
        <dgm:presLayoutVars>
          <dgm:bulletEnabled val="1"/>
        </dgm:presLayoutVars>
      </dgm:prSet>
      <dgm:spPr/>
    </dgm:pt>
    <dgm:pt modelId="{5F8FDF22-DA82-454D-9108-91BEAE4BF55C}" type="pres">
      <dgm:prSet presAssocID="{DC12A18D-08B1-4E5F-B4DA-058707C5467C}" presName="node" presStyleLbl="vennNode1" presStyleIdx="3" presStyleCnt="8">
        <dgm:presLayoutVars>
          <dgm:bulletEnabled val="1"/>
        </dgm:presLayoutVars>
      </dgm:prSet>
      <dgm:spPr/>
    </dgm:pt>
    <dgm:pt modelId="{07364666-6EDE-4265-BBF5-C3F0FBDC84F7}" type="pres">
      <dgm:prSet presAssocID="{EEAD862D-32B3-41E1-8606-58685CD1B8B3}" presName="node" presStyleLbl="vennNode1" presStyleIdx="4" presStyleCnt="8">
        <dgm:presLayoutVars>
          <dgm:bulletEnabled val="1"/>
        </dgm:presLayoutVars>
      </dgm:prSet>
      <dgm:spPr/>
    </dgm:pt>
    <dgm:pt modelId="{F0AE92EC-E70B-4112-98A4-BC8593354454}" type="pres">
      <dgm:prSet presAssocID="{263B226F-A443-44A2-A2B0-BA7FABFFD68A}" presName="node" presStyleLbl="vennNode1" presStyleIdx="5" presStyleCnt="8">
        <dgm:presLayoutVars>
          <dgm:bulletEnabled val="1"/>
        </dgm:presLayoutVars>
      </dgm:prSet>
      <dgm:spPr/>
    </dgm:pt>
    <dgm:pt modelId="{BE303F06-19B8-403B-BA1D-1E3B66F8A190}" type="pres">
      <dgm:prSet presAssocID="{04CA6A85-C93C-44CC-BA67-6F1BA9D66214}" presName="node" presStyleLbl="vennNode1" presStyleIdx="6" presStyleCnt="8">
        <dgm:presLayoutVars>
          <dgm:bulletEnabled val="1"/>
        </dgm:presLayoutVars>
      </dgm:prSet>
      <dgm:spPr/>
    </dgm:pt>
    <dgm:pt modelId="{3573EB3C-29B2-4CF2-A8CA-62C57EF98EC3}" type="pres">
      <dgm:prSet presAssocID="{3E73BBFB-3F43-4105-BD2A-EF8BB7F50EB2}" presName="node" presStyleLbl="vennNode1" presStyleIdx="7" presStyleCnt="8">
        <dgm:presLayoutVars>
          <dgm:bulletEnabled val="1"/>
        </dgm:presLayoutVars>
      </dgm:prSet>
      <dgm:spPr/>
    </dgm:pt>
  </dgm:ptLst>
  <dgm:cxnLst>
    <dgm:cxn modelId="{DB095D00-4B42-43CB-B390-3E3F5A294219}" srcId="{8296F664-32AF-4763-8D52-13E01BADBED5}" destId="{E29E3387-2FA2-4E6A-A8CA-14FC3FD0CF18}" srcOrd="0" destOrd="0" parTransId="{5E5EFE11-0367-428A-8446-A78D027E41B2}" sibTransId="{1131FAA2-039B-43EE-B126-46F543E33253}"/>
    <dgm:cxn modelId="{A9FCFF05-6997-4560-82CC-4450E0A29BB9}" type="presOf" srcId="{EEAD862D-32B3-41E1-8606-58685CD1B8B3}" destId="{07364666-6EDE-4265-BBF5-C3F0FBDC84F7}" srcOrd="0" destOrd="0" presId="urn:microsoft.com/office/officeart/2005/8/layout/radial3"/>
    <dgm:cxn modelId="{48340A12-CFB9-4213-A395-A82FF871A3C4}" srcId="{E29E3387-2FA2-4E6A-A8CA-14FC3FD0CF18}" destId="{4682E4E2-EA7D-4EB2-BCEB-0E5E6B4DF8FA}" srcOrd="0" destOrd="0" parTransId="{DCB545A3-15CF-43FB-8FF0-8BC5612210D9}" sibTransId="{F9DC04B6-7520-4CE0-A69E-2C923FE44C16}"/>
    <dgm:cxn modelId="{6F58941A-C492-466A-A2D1-1EEE40181484}" type="presOf" srcId="{263B226F-A443-44A2-A2B0-BA7FABFFD68A}" destId="{F0AE92EC-E70B-4112-98A4-BC8593354454}" srcOrd="0" destOrd="0" presId="urn:microsoft.com/office/officeart/2005/8/layout/radial3"/>
    <dgm:cxn modelId="{0310281C-8BF4-4F24-83CD-1A6A1FF706AE}" type="presOf" srcId="{BF5EAE5B-D8DC-4A43-A6AD-F069F07B8C02}" destId="{6E04F655-81D4-499D-82B1-D8792DB27E6B}" srcOrd="0" destOrd="0" presId="urn:microsoft.com/office/officeart/2005/8/layout/radial3"/>
    <dgm:cxn modelId="{C0AE7125-57A7-4A14-B1A2-D87650A1D9FB}" srcId="{E29E3387-2FA2-4E6A-A8CA-14FC3FD0CF18}" destId="{3E73BBFB-3F43-4105-BD2A-EF8BB7F50EB2}" srcOrd="6" destOrd="0" parTransId="{706A9FB3-62E8-4D52-BF5F-F34BAAC9FB94}" sibTransId="{59E32B51-BC7F-46A2-BA57-7979ABBB9C77}"/>
    <dgm:cxn modelId="{E382F12A-C56B-4848-8694-951179E4B543}" srcId="{E29E3387-2FA2-4E6A-A8CA-14FC3FD0CF18}" destId="{EEAD862D-32B3-41E1-8606-58685CD1B8B3}" srcOrd="3" destOrd="0" parTransId="{283B4D72-EA6F-4CEB-8B00-7491BF0F1B9A}" sibTransId="{F1D3AE07-A600-4526-8DD2-D8C497DD2D58}"/>
    <dgm:cxn modelId="{0B232E36-40D0-40A4-8DB1-FB5F33E8DEFE}" type="presOf" srcId="{E29E3387-2FA2-4E6A-A8CA-14FC3FD0CF18}" destId="{39B38DD0-DB2D-4E13-B666-B76D6A611D68}" srcOrd="0" destOrd="0" presId="urn:microsoft.com/office/officeart/2005/8/layout/radial3"/>
    <dgm:cxn modelId="{E7FCDC5F-4957-45BD-B281-F5E6FEB125B4}" srcId="{E29E3387-2FA2-4E6A-A8CA-14FC3FD0CF18}" destId="{04CA6A85-C93C-44CC-BA67-6F1BA9D66214}" srcOrd="5" destOrd="0" parTransId="{EA099486-C9A6-4962-A583-4BBD13FF001C}" sibTransId="{9676222E-7F68-4CA6-8008-C83A1F25742C}"/>
    <dgm:cxn modelId="{85747765-297C-49B1-BC9E-95E7C6CEF441}" srcId="{E29E3387-2FA2-4E6A-A8CA-14FC3FD0CF18}" destId="{DC12A18D-08B1-4E5F-B4DA-058707C5467C}" srcOrd="2" destOrd="0" parTransId="{55A93E65-3822-460A-B148-D3C7FB0A2B43}" sibTransId="{4E2ADCFE-16E6-46EB-BB0C-8FC77D4E4BC1}"/>
    <dgm:cxn modelId="{06B53176-9A69-4645-A522-775FE990820E}" type="presOf" srcId="{8296F664-32AF-4763-8D52-13E01BADBED5}" destId="{310E3EAF-060A-4A97-A7CA-7D7763BC658E}" srcOrd="0" destOrd="0" presId="urn:microsoft.com/office/officeart/2005/8/layout/radial3"/>
    <dgm:cxn modelId="{8F813977-941B-4DEF-A98C-561DD2B3D7A0}" srcId="{E29E3387-2FA2-4E6A-A8CA-14FC3FD0CF18}" destId="{BF5EAE5B-D8DC-4A43-A6AD-F069F07B8C02}" srcOrd="1" destOrd="0" parTransId="{33AF7458-C412-4484-AED1-E5939E95C16B}" sibTransId="{22764BC4-1B3C-4A04-936C-EA196BB0D3C1}"/>
    <dgm:cxn modelId="{80957E77-E1A3-4558-90A0-511C1387F22F}" type="presOf" srcId="{04CA6A85-C93C-44CC-BA67-6F1BA9D66214}" destId="{BE303F06-19B8-403B-BA1D-1E3B66F8A190}" srcOrd="0" destOrd="0" presId="urn:microsoft.com/office/officeart/2005/8/layout/radial3"/>
    <dgm:cxn modelId="{1B750A7F-ABB2-4C09-A1A6-7363164651A6}" type="presOf" srcId="{DC12A18D-08B1-4E5F-B4DA-058707C5467C}" destId="{5F8FDF22-DA82-454D-9108-91BEAE4BF55C}" srcOrd="0" destOrd="0" presId="urn:microsoft.com/office/officeart/2005/8/layout/radial3"/>
    <dgm:cxn modelId="{F697B9A3-64FA-409A-87E6-DA3ADA662F6D}" srcId="{E29E3387-2FA2-4E6A-A8CA-14FC3FD0CF18}" destId="{263B226F-A443-44A2-A2B0-BA7FABFFD68A}" srcOrd="4" destOrd="0" parTransId="{84BCA68D-306F-420D-A89F-D1CEB25E1D47}" sibTransId="{56B11D18-FA2C-43D0-AD74-F98AACAD6394}"/>
    <dgm:cxn modelId="{00DED0AE-9C6B-40D5-9E96-E1C752D3E9ED}" type="presOf" srcId="{3E73BBFB-3F43-4105-BD2A-EF8BB7F50EB2}" destId="{3573EB3C-29B2-4CF2-A8CA-62C57EF98EC3}" srcOrd="0" destOrd="0" presId="urn:microsoft.com/office/officeart/2005/8/layout/radial3"/>
    <dgm:cxn modelId="{86AC70FA-6381-424A-B954-C109787386B4}" type="presOf" srcId="{4682E4E2-EA7D-4EB2-BCEB-0E5E6B4DF8FA}" destId="{5B48D4F4-F05E-4D1B-8D2C-BA3F47799DC9}" srcOrd="0" destOrd="0" presId="urn:microsoft.com/office/officeart/2005/8/layout/radial3"/>
    <dgm:cxn modelId="{60F62C0F-21A3-4D12-B76E-EB7459EA2EED}" type="presParOf" srcId="{310E3EAF-060A-4A97-A7CA-7D7763BC658E}" destId="{0074CBF1-B7D3-4EAE-846C-A805A707D02E}" srcOrd="0" destOrd="0" presId="urn:microsoft.com/office/officeart/2005/8/layout/radial3"/>
    <dgm:cxn modelId="{2AF156E8-5EE9-4DAD-8A1D-EFFFA53F381B}" type="presParOf" srcId="{0074CBF1-B7D3-4EAE-846C-A805A707D02E}" destId="{39B38DD0-DB2D-4E13-B666-B76D6A611D68}" srcOrd="0" destOrd="0" presId="urn:microsoft.com/office/officeart/2005/8/layout/radial3"/>
    <dgm:cxn modelId="{02280769-2E74-491C-AAC6-88C44BBC9C63}" type="presParOf" srcId="{0074CBF1-B7D3-4EAE-846C-A805A707D02E}" destId="{5B48D4F4-F05E-4D1B-8D2C-BA3F47799DC9}" srcOrd="1" destOrd="0" presId="urn:microsoft.com/office/officeart/2005/8/layout/radial3"/>
    <dgm:cxn modelId="{2C549F19-DD13-4B4B-BC84-822142BE9FF6}" type="presParOf" srcId="{0074CBF1-B7D3-4EAE-846C-A805A707D02E}" destId="{6E04F655-81D4-499D-82B1-D8792DB27E6B}" srcOrd="2" destOrd="0" presId="urn:microsoft.com/office/officeart/2005/8/layout/radial3"/>
    <dgm:cxn modelId="{C74A470E-0B66-48FB-BE83-65ACEDA3BFF5}" type="presParOf" srcId="{0074CBF1-B7D3-4EAE-846C-A805A707D02E}" destId="{5F8FDF22-DA82-454D-9108-91BEAE4BF55C}" srcOrd="3" destOrd="0" presId="urn:microsoft.com/office/officeart/2005/8/layout/radial3"/>
    <dgm:cxn modelId="{2F548DAF-8A65-4839-BD89-5D66F21A5412}" type="presParOf" srcId="{0074CBF1-B7D3-4EAE-846C-A805A707D02E}" destId="{07364666-6EDE-4265-BBF5-C3F0FBDC84F7}" srcOrd="4" destOrd="0" presId="urn:microsoft.com/office/officeart/2005/8/layout/radial3"/>
    <dgm:cxn modelId="{76AC3CF4-AEEE-468D-AFA1-5AEBCC252101}" type="presParOf" srcId="{0074CBF1-B7D3-4EAE-846C-A805A707D02E}" destId="{F0AE92EC-E70B-4112-98A4-BC8593354454}" srcOrd="5" destOrd="0" presId="urn:microsoft.com/office/officeart/2005/8/layout/radial3"/>
    <dgm:cxn modelId="{0B0904B6-19CC-4597-B127-9FE3E8B3E90A}" type="presParOf" srcId="{0074CBF1-B7D3-4EAE-846C-A805A707D02E}" destId="{BE303F06-19B8-403B-BA1D-1E3B66F8A190}" srcOrd="6" destOrd="0" presId="urn:microsoft.com/office/officeart/2005/8/layout/radial3"/>
    <dgm:cxn modelId="{59B15774-1783-4B64-97A1-BF5AE19734BB}" type="presParOf" srcId="{0074CBF1-B7D3-4EAE-846C-A805A707D02E}" destId="{3573EB3C-29B2-4CF2-A8CA-62C57EF98EC3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38DD0-DB2D-4E13-B666-B76D6A611D68}">
      <dsp:nvSpPr>
        <dsp:cNvPr id="0" name=""/>
        <dsp:cNvSpPr/>
      </dsp:nvSpPr>
      <dsp:spPr>
        <a:xfrm>
          <a:off x="1375445" y="959942"/>
          <a:ext cx="2296088" cy="2296088"/>
        </a:xfrm>
        <a:prstGeom prst="ellipse">
          <a:avLst/>
        </a:prstGeom>
        <a:gradFill rotWithShape="0">
          <a:gsLst>
            <a:gs pos="0">
              <a:srgbClr val="C0504D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kern="1200" dirty="0">
              <a:latin typeface="楷体" panose="02010609060101010101" pitchFamily="1" charset="-122"/>
              <a:ea typeface="楷体" panose="02010609060101010101" pitchFamily="1" charset="-122"/>
            </a:rPr>
            <a:t>现代化</a:t>
          </a:r>
        </a:p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kern="1200" dirty="0">
              <a:latin typeface="楷体" panose="02010609060101010101" pitchFamily="1" charset="-122"/>
              <a:ea typeface="楷体" panose="02010609060101010101" pitchFamily="1" charset="-122"/>
            </a:rPr>
            <a:t>经济体系</a:t>
          </a:r>
          <a:endParaRPr sz="28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1711699" y="1296196"/>
        <a:ext cx="1623580" cy="1623580"/>
      </dsp:txXfrm>
    </dsp:sp>
    <dsp:sp modelId="{5B48D4F4-F05E-4D1B-8D2C-BA3F47799DC9}">
      <dsp:nvSpPr>
        <dsp:cNvPr id="0" name=""/>
        <dsp:cNvSpPr/>
      </dsp:nvSpPr>
      <dsp:spPr>
        <a:xfrm>
          <a:off x="1949467" y="37839"/>
          <a:ext cx="1148044" cy="1148044"/>
        </a:xfrm>
        <a:prstGeom prst="ellipse">
          <a:avLst/>
        </a:prstGeom>
        <a:gradFill rotWithShape="0">
          <a:gsLst>
            <a:gs pos="0">
              <a:srgbClr val="9BBB59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9BBB59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9BBB59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产业体系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2117594" y="205966"/>
        <a:ext cx="811790" cy="811790"/>
      </dsp:txXfrm>
    </dsp:sp>
    <dsp:sp modelId="{6E04F655-81D4-499D-82B1-D8792DB27E6B}">
      <dsp:nvSpPr>
        <dsp:cNvPr id="0" name=""/>
        <dsp:cNvSpPr/>
      </dsp:nvSpPr>
      <dsp:spPr>
        <a:xfrm>
          <a:off x="3119185" y="601145"/>
          <a:ext cx="1148044" cy="1148044"/>
        </a:xfrm>
        <a:prstGeom prst="ellipse">
          <a:avLst/>
        </a:prstGeom>
        <a:gradFill rotWithShape="0">
          <a:gsLst>
            <a:gs pos="0">
              <a:srgbClr val="8064A2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8064A2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8064A2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市场体系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3287312" y="769272"/>
        <a:ext cx="811790" cy="811790"/>
      </dsp:txXfrm>
    </dsp:sp>
    <dsp:sp modelId="{5F8FDF22-DA82-454D-9108-91BEAE4BF55C}">
      <dsp:nvSpPr>
        <dsp:cNvPr id="0" name=""/>
        <dsp:cNvSpPr/>
      </dsp:nvSpPr>
      <dsp:spPr>
        <a:xfrm>
          <a:off x="3408082" y="1866883"/>
          <a:ext cx="1148044" cy="1148044"/>
        </a:xfrm>
        <a:prstGeom prst="ellipse">
          <a:avLst/>
        </a:prstGeom>
        <a:gradFill rotWithShape="0">
          <a:gsLst>
            <a:gs pos="0">
              <a:srgbClr val="4BACC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BACC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BACC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收入分配体系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3576209" y="2035010"/>
        <a:ext cx="811790" cy="811790"/>
      </dsp:txXfrm>
    </dsp:sp>
    <dsp:sp modelId="{07364666-6EDE-4265-BBF5-C3F0FBDC84F7}">
      <dsp:nvSpPr>
        <dsp:cNvPr id="0" name=""/>
        <dsp:cNvSpPr/>
      </dsp:nvSpPr>
      <dsp:spPr>
        <a:xfrm>
          <a:off x="2598612" y="2881926"/>
          <a:ext cx="1148044" cy="1148044"/>
        </a:xfrm>
        <a:prstGeom prst="ellipse">
          <a:avLst/>
        </a:prstGeom>
        <a:gradFill rotWithShape="0">
          <a:gsLst>
            <a:gs pos="0">
              <a:srgbClr val="F7964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F7964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F7964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kern="1200" dirty="0">
              <a:latin typeface="楷体" panose="02010609060101010101" pitchFamily="1" charset="-122"/>
              <a:ea typeface="楷体" panose="02010609060101010101" pitchFamily="1" charset="-122"/>
            </a:rPr>
            <a:t>城乡区域发展体系</a:t>
          </a:r>
          <a:endParaRPr sz="20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2766739" y="3050053"/>
        <a:ext cx="811790" cy="811790"/>
      </dsp:txXfrm>
    </dsp:sp>
    <dsp:sp modelId="{F0AE92EC-E70B-4112-98A4-BC8593354454}">
      <dsp:nvSpPr>
        <dsp:cNvPr id="0" name=""/>
        <dsp:cNvSpPr/>
      </dsp:nvSpPr>
      <dsp:spPr>
        <a:xfrm>
          <a:off x="1300323" y="2881926"/>
          <a:ext cx="1148044" cy="1148044"/>
        </a:xfrm>
        <a:prstGeom prst="ellipse">
          <a:avLst/>
        </a:prstGeom>
        <a:gradFill rotWithShape="0">
          <a:gsLst>
            <a:gs pos="0">
              <a:srgbClr val="C0504D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绿色发展体系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1468450" y="3050053"/>
        <a:ext cx="811790" cy="811790"/>
      </dsp:txXfrm>
    </dsp:sp>
    <dsp:sp modelId="{BE303F06-19B8-403B-BA1D-1E3B66F8A190}">
      <dsp:nvSpPr>
        <dsp:cNvPr id="0" name=""/>
        <dsp:cNvSpPr/>
      </dsp:nvSpPr>
      <dsp:spPr>
        <a:xfrm>
          <a:off x="490853" y="1866883"/>
          <a:ext cx="1148044" cy="1148044"/>
        </a:xfrm>
        <a:prstGeom prst="ellipse">
          <a:avLst/>
        </a:prstGeom>
        <a:gradFill rotWithShape="0">
          <a:gsLst>
            <a:gs pos="0">
              <a:srgbClr val="9BBB59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9BBB59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9BBB59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全面开放体系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658980" y="2035010"/>
        <a:ext cx="811790" cy="811790"/>
      </dsp:txXfrm>
    </dsp:sp>
    <dsp:sp modelId="{3573EB3C-29B2-4CF2-A8CA-62C57EF98EC3}">
      <dsp:nvSpPr>
        <dsp:cNvPr id="0" name=""/>
        <dsp:cNvSpPr/>
      </dsp:nvSpPr>
      <dsp:spPr>
        <a:xfrm>
          <a:off x="779750" y="601145"/>
          <a:ext cx="1148044" cy="1148044"/>
        </a:xfrm>
        <a:prstGeom prst="ellipse">
          <a:avLst/>
        </a:prstGeom>
        <a:gradFill rotWithShape="0">
          <a:gsLst>
            <a:gs pos="0">
              <a:srgbClr val="8064A2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8064A2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8064A2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kern="1200" dirty="0">
              <a:latin typeface="楷体" panose="02010609060101010101" pitchFamily="1" charset="-122"/>
              <a:ea typeface="楷体" panose="02010609060101010101" pitchFamily="1" charset="-122"/>
            </a:rPr>
            <a:t>经济体制</a:t>
          </a:r>
          <a:endParaRPr sz="2400" kern="1200">
            <a:latin typeface="楷体" panose="02010609060101010101" pitchFamily="1" charset="-122"/>
            <a:ea typeface="楷体" panose="02010609060101010101" pitchFamily="1" charset="-122"/>
          </a:endParaRPr>
        </a:p>
      </dsp:txBody>
      <dsp:txXfrm>
        <a:off x="947877" y="769272"/>
        <a:ext cx="811790" cy="8117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dirty="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1200" b="1" dirty="0">
                <a:latin typeface="宋体" panose="02010600030101010101" pitchFamily="2" charset="-122"/>
                <a:ea typeface="+mn-ea"/>
              </a:rPr>
              <a:t>GDP</a:t>
            </a:r>
            <a:r>
              <a:rPr lang="zh-CN" altLang="en-US" sz="1200" b="1" dirty="0">
                <a:latin typeface="宋体" panose="02010600030101010101" pitchFamily="2" charset="-122"/>
                <a:ea typeface="+mn-ea"/>
              </a:rPr>
              <a:t>被称为“</a:t>
            </a:r>
            <a:r>
              <a:rPr lang="zh-CN" altLang="zh-CN" sz="1200" b="1" dirty="0">
                <a:latin typeface="宋体" panose="02010600030101010101" pitchFamily="2" charset="-122"/>
                <a:ea typeface="+mn-ea"/>
              </a:rPr>
              <a:t>20</a:t>
            </a:r>
            <a:r>
              <a:rPr lang="zh-CN" altLang="en-US" sz="1200" b="1" dirty="0">
                <a:latin typeface="宋体" panose="02010600030101010101" pitchFamily="2" charset="-122"/>
                <a:ea typeface="+mn-ea"/>
              </a:rPr>
              <a:t>世纪最伟大发明之一”，目前世界上还没有更科学的</a:t>
            </a:r>
            <a:r>
              <a:rPr lang="zh-CN" altLang="en-US" sz="1200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</a:rPr>
              <a:t>经济总量指标</a:t>
            </a:r>
            <a:r>
              <a:rPr lang="zh-CN" altLang="en-US" sz="1200" b="1" dirty="0">
                <a:latin typeface="宋体" panose="02010600030101010101" pitchFamily="2" charset="-122"/>
                <a:ea typeface="+mn-ea"/>
              </a:rPr>
              <a:t>来取代它。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221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在这样的情形下，怎么实现两个百年奋斗目标呢？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225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开放的目的？要求我们怎么做？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560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五大发展理念与两个百年奋斗目标。以发展理念转变引领发展方式转变，以发展方式转变推动发展质量和发展效益提升，是实现两个百年奋斗目标的思想指引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505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给时间自学，画出含义，要求</a:t>
            </a:r>
          </a:p>
        </p:txBody>
      </p:sp>
      <p:sp>
        <p:nvSpPr>
          <p:cNvPr id="104861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0BC1C-926C-4E63-B362-EC29CE8103CE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为什么要发展实体经济，怎样发展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2568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以你们买鞋为例，你们觉得要怎样让更多的人去买国产货？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853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建设现代化经济体系，要怎么办？实施乡村振兴，区域协调发展战略。自己看书，划出地位和要求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05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71323" tIns="35662" rIns="71323" bIns="35662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lIns="71323" tIns="35662" rIns="71323" bIns="35662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71323" tIns="35662" rIns="71323" bIns="35662"/>
          <a:lstStyle>
            <a:lvl1pPr>
              <a:defRPr/>
            </a:lvl1pPr>
          </a:lstStyle>
          <a:p>
            <a:pPr>
              <a:defRPr/>
            </a:pPr>
            <a:fld id="{B9AB8F37-8268-4F41-8EAD-6941DBE076A0}" type="datetimeFigureOut">
              <a:rPr lang="zh-CN" altLang="en-US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71323" tIns="35662" rIns="71323" bIns="35662"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71323" tIns="35662" rIns="71323" bIns="35662"/>
          <a:lstStyle>
            <a:lvl1pPr>
              <a:defRPr/>
            </a:lvl1pPr>
          </a:lstStyle>
          <a:p>
            <a:pPr>
              <a:defRPr/>
            </a:pPr>
            <a:fld id="{45788FDD-E39B-4E9D-AC87-D74B0AA98F6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2019/12/25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1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0001.&#21716;&#21737;&#21716;&#21737;-1970-2019&#20840;&#29699;GDP%20TOP10&#35265;&#35777;&#20013;&#22269;&#23835;&#36215;&#30340;&#38663;&#25788;&#36807;&#31243;-GDP.flv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news.xinhuanet.com/weekend/2004-04/02/content_1413799.htm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 t="3044" r="3033"/>
          <a:stretch>
            <a:fillRect/>
          </a:stretch>
        </p:blipFill>
        <p:spPr>
          <a:xfrm>
            <a:off x="-67945" y="635"/>
            <a:ext cx="9210675" cy="514286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905" y="1687195"/>
            <a:ext cx="9142095" cy="1660525"/>
            <a:chOff x="-1524000" y="2705990"/>
            <a:chExt cx="12192000" cy="1375395"/>
          </a:xfrm>
        </p:grpSpPr>
        <p:sp>
          <p:nvSpPr>
            <p:cNvPr id="15" name="矩形 14"/>
            <p:cNvSpPr/>
            <p:nvPr/>
          </p:nvSpPr>
          <p:spPr>
            <a:xfrm>
              <a:off x="-1524000" y="2705990"/>
              <a:ext cx="12192000" cy="1292787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矩形 15"/>
            <p:cNvSpPr/>
            <p:nvPr/>
          </p:nvSpPr>
          <p:spPr>
            <a:xfrm>
              <a:off x="3985218" y="3998778"/>
              <a:ext cx="6682781" cy="82606"/>
            </a:xfrm>
            <a:prstGeom prst="rect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1524000" y="3998777"/>
              <a:ext cx="5509219" cy="82608"/>
            </a:xfrm>
            <a:prstGeom prst="rect">
              <a:avLst/>
            </a:prstGeom>
            <a:solidFill>
              <a:srgbClr val="92D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1" name="标题 2"/>
          <p:cNvSpPr txBox="1"/>
          <p:nvPr/>
        </p:nvSpPr>
        <p:spPr>
          <a:xfrm>
            <a:off x="-33020" y="1793875"/>
            <a:ext cx="9140825" cy="1553210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2250440" algn="l"/>
              </a:tabLst>
            </a:pPr>
            <a:r>
              <a:rPr lang="zh-CN" altLang="en-US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10.2.1  </a:t>
            </a:r>
            <a:r>
              <a:rPr lang="zh-CN" altLang="en-US" sz="4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贯彻</a:t>
            </a:r>
            <a:r>
              <a:rPr lang="zh-CN" altLang="en-US" sz="44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新发展理念</a:t>
            </a:r>
            <a:r>
              <a:rPr lang="zh-CN" altLang="en-US" sz="4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lang="en-US" altLang="zh-CN" sz="4400" b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tabLst>
                <a:tab pos="2250440" algn="l"/>
              </a:tabLst>
            </a:pPr>
            <a:r>
              <a:rPr lang="en-US" altLang="zh-CN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           </a:t>
            </a:r>
            <a:r>
              <a:rPr lang="en-US" altLang="zh-CN" sz="32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——</a:t>
            </a:r>
            <a:r>
              <a:rPr lang="zh-CN" altLang="en-US" sz="32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问题倒逼经济改革</a:t>
            </a:r>
          </a:p>
          <a:p>
            <a:pPr algn="ctr">
              <a:tabLst>
                <a:tab pos="2250440" algn="l"/>
              </a:tabLst>
            </a:pPr>
            <a:endParaRPr lang="zh-CN" altLang="en-US" sz="3200" b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9022" y="49688"/>
            <a:ext cx="8339402" cy="600128"/>
          </a:xfrm>
          <a:prstGeom prst="rect">
            <a:avLst/>
          </a:prstGeom>
        </p:spPr>
        <p:txBody>
          <a:bodyPr wrap="square" lIns="91406" tIns="45702" rIns="91406" bIns="45702">
            <a:spAutoFit/>
          </a:bodyPr>
          <a:lstStyle/>
          <a:p>
            <a:pPr algn="ctr" defTabSz="1218565">
              <a:spcBef>
                <a:spcPct val="0"/>
              </a:spcBef>
            </a:pPr>
            <a:r>
              <a:rPr sz="3300" b="1" dirty="0" err="1">
                <a:solidFill>
                  <a:srgbClr val="0070C0"/>
                </a:solidFill>
                <a:latin typeface="+mj-lt"/>
                <a:ea typeface="+mj-ea"/>
                <a:cs typeface="+mj-cs"/>
              </a:rPr>
              <a:t>世界各国GDP排名</a:t>
            </a:r>
            <a:r>
              <a:rPr lang="zh-CN" altLang="en-US" sz="33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，见证中国崛起历程</a:t>
            </a:r>
            <a:endParaRPr sz="3300" b="1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图片 2">
            <a:hlinkClick r:id="rId3" action="ppaction://hlinkfile"/>
            <a:extLst>
              <a:ext uri="{FF2B5EF4-FFF2-40B4-BE49-F238E27FC236}">
                <a16:creationId xmlns:a16="http://schemas.microsoft.com/office/drawing/2014/main" id="{E47C424F-010E-4379-B0FC-F6FC98DFA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815" y="664937"/>
            <a:ext cx="6677815" cy="3768834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DF4407CE-FA95-4F80-8E7C-CBBD0438C4E2}"/>
              </a:ext>
            </a:extLst>
          </p:cNvPr>
          <p:cNvSpPr/>
          <p:nvPr/>
        </p:nvSpPr>
        <p:spPr>
          <a:xfrm>
            <a:off x="337054" y="2783706"/>
            <a:ext cx="8339402" cy="2308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GDP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并非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charset="-122"/>
              </a:rPr>
              <a:t>“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完美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charset="-122"/>
              </a:rPr>
              <a:t>”</a:t>
            </a:r>
            <a:r>
              <a:rPr lang="zh-CN" altLang="zh-CN" b="1" dirty="0">
                <a:latin typeface="Times New Roman" panose="02020603050405020304" pitchFamily="18" charset="0"/>
                <a:ea typeface="黑体" panose="02010609060101010101" charset="-122"/>
              </a:rPr>
              <a:t>———</a:t>
            </a:r>
            <a:endParaRPr lang="zh-CN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zh-CN" b="1" dirty="0">
                <a:latin typeface="Times New Roman" panose="02020603050405020304" pitchFamily="18" charset="0"/>
                <a:ea typeface="黑体" panose="02010609060101010101" charset="-122"/>
              </a:rPr>
              <a:t>   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 GDP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，不能直接反映老百姓人均实际收入 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zh-CN" b="1" dirty="0">
                <a:latin typeface="Times New Roman" panose="02020603050405020304" pitchFamily="18" charset="0"/>
                <a:ea typeface="黑体" panose="02010609060101010101" charset="-122"/>
              </a:rPr>
              <a:t>   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 GDP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，不能有效显现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环保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的品质指标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zh-CN" b="1" dirty="0">
                <a:latin typeface="Times New Roman" panose="02020603050405020304" pitchFamily="18" charset="0"/>
                <a:ea typeface="黑体" panose="02010609060101010101" charset="-122"/>
              </a:rPr>
              <a:t>   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 GDP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，不能理想地统筹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眼前利益与终极价值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。 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zh-CN" altLang="en-US" b="1" dirty="0">
              <a:latin typeface="黑体" panose="02010609060101010101" charset="-122"/>
              <a:ea typeface="黑体" panose="020106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黑体" panose="02010609060101010101" charset="-122"/>
              </a:rPr>
              <a:t>    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GDP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没有告诉我们，青山绿水又浊了几多？土地资源又没了几顷？古朴古貌的老弄幽巷又少了几条？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……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/>
          </p:cNvSpPr>
          <p:nvPr>
            <p:ph type="title"/>
          </p:nvPr>
        </p:nvSpPr>
        <p:spPr>
          <a:xfrm>
            <a:off x="683568" y="0"/>
            <a:ext cx="7931224" cy="999520"/>
          </a:xfrm>
        </p:spPr>
        <p:txBody>
          <a:bodyPr anchor="ctr"/>
          <a:lstStyle/>
          <a:p>
            <a:r>
              <a:rPr lang="zh-CN" altLang="en-US" dirty="0"/>
              <a:t>发展中的</a:t>
            </a:r>
            <a:r>
              <a:rPr lang="zh-CN" altLang="en-US" b="1" dirty="0">
                <a:solidFill>
                  <a:srgbClr val="FF0000"/>
                </a:solidFill>
              </a:rPr>
              <a:t>隐忧</a:t>
            </a:r>
          </a:p>
        </p:txBody>
      </p:sp>
      <p:sp>
        <p:nvSpPr>
          <p:cNvPr id="7171" name="内容占位符 2"/>
          <p:cNvSpPr>
            <a:spLocks noGrp="1"/>
          </p:cNvSpPr>
          <p:nvPr>
            <p:ph idx="1"/>
          </p:nvPr>
        </p:nvSpPr>
        <p:spPr>
          <a:xfrm>
            <a:off x="24448" y="876300"/>
            <a:ext cx="9094787" cy="4525963"/>
          </a:xfrm>
        </p:spPr>
        <p:txBody>
          <a:bodyPr anchor="t"/>
          <a:lstStyle/>
          <a:p>
            <a:r>
              <a:rPr lang="en-US" altLang="zh-CN"/>
              <a:t>       </a:t>
            </a:r>
            <a:r>
              <a:rPr lang="zh-CN" altLang="en-US"/>
              <a:t>改革开放</a:t>
            </a:r>
            <a:r>
              <a:rPr lang="en-US" altLang="zh-CN"/>
              <a:t>40</a:t>
            </a:r>
            <a:r>
              <a:rPr lang="zh-CN" altLang="en-US"/>
              <a:t>多年来，我国经济迅猛发展，得益于我国丰富且廉价的劳动力资源、和土地、矿产资源等</a:t>
            </a:r>
            <a:r>
              <a:rPr lang="zh-CN" altLang="en-US" b="1">
                <a:solidFill>
                  <a:srgbClr val="FF0000"/>
                </a:solidFill>
              </a:rPr>
              <a:t>传统生产要素的优势</a:t>
            </a:r>
            <a:r>
              <a:rPr lang="zh-CN" altLang="en-US"/>
              <a:t>。</a:t>
            </a:r>
          </a:p>
          <a:p>
            <a:r>
              <a:rPr lang="zh-CN" altLang="en-US"/>
              <a:t>近些年来，</a:t>
            </a:r>
            <a:r>
              <a:rPr lang="zh-CN" altLang="en-US" b="1">
                <a:solidFill>
                  <a:srgbClr val="FF0000"/>
                </a:solidFill>
              </a:rPr>
              <a:t>传统优势减弱</a:t>
            </a:r>
            <a:r>
              <a:rPr lang="zh-CN" altLang="en-US"/>
              <a:t>，人口老龄化加重、劳动力成本上升、资源供给紧张。与之而来的是</a:t>
            </a:r>
          </a:p>
          <a:p>
            <a:r>
              <a:rPr lang="zh-CN" altLang="en-US" b="1">
                <a:solidFill>
                  <a:srgbClr val="FF0000"/>
                </a:solidFill>
              </a:rPr>
              <a:t>生态环境恶化</a:t>
            </a:r>
            <a:r>
              <a:rPr lang="zh-CN" altLang="en-US"/>
              <a:t>，水、大气、土壤等污染严重，固体废料、汽车尾气、重金属等污染持续增加，严重危害人民群众身体健康。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72832" y="751557"/>
            <a:ext cx="6840760" cy="4437717"/>
          </a:xfrm>
          <a:prstGeom prst="rect">
            <a:avLst/>
          </a:prstGeom>
        </p:spPr>
        <p:txBody>
          <a:bodyPr wrap="square" lIns="91406" tIns="45702" rIns="91406" bIns="45702">
            <a:spAutoFit/>
          </a:bodyPr>
          <a:lstStyle/>
          <a:p>
            <a:pPr algn="just" defTabSz="1218565" fontAlgn="auto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altLang="zh-CN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   5G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不仅仅是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下一代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移动技术，它将是一种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全新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的网络，将万事万物以最优的方式连接起来，这种统一的连接架构将会把移动技术的优势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扩展到全新行业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，并创造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全新商业模式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。中国信息通信研究院发表了中国5G应用发展白皮书（2019），指出2020年到2025年，中国5G商用将带来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10.6万亿元</a:t>
            </a:r>
            <a:r>
              <a:rPr lang="zh-CN" altLang="en-US" sz="2400" kern="100" dirty="0">
                <a:solidFill>
                  <a:schemeClr val="tx1"/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</a:rPr>
              <a:t>的经济总产出。</a:t>
            </a:r>
          </a:p>
          <a:p>
            <a:pPr algn="just" defTabSz="12185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</a:pPr>
            <a:endParaRPr lang="zh-CN" altLang="zh-CN" sz="2400" kern="100" spc="-700" dirty="0">
              <a:solidFill>
                <a:schemeClr val="tx1"/>
              </a:solidFill>
              <a:effectLst/>
              <a:latin typeface="楷体" panose="02010609060101010101" pitchFamily="1" charset="-122"/>
              <a:ea typeface="楷体" panose="02010609060101010101" pitchFamily="1" charset="-122"/>
              <a:cs typeface="楷体" panose="02010609060101010101" pitchFamily="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504" y="109572"/>
            <a:ext cx="9124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问题一：传统动力减弱，经济发展新动力哪里寻？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164288" y="3867894"/>
            <a:ext cx="1706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/>
          <p:nvPr/>
        </p:nvSpPr>
        <p:spPr>
          <a:xfrm>
            <a:off x="1359694" y="1044179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endParaRPr lang="zh-CN" altLang="en-US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5703094" y="815579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endParaRPr lang="zh-CN" altLang="en-US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143000" y="116205"/>
            <a:ext cx="6858000" cy="55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6F5C5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目的：创新发展注重解决发展动力问题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9730" y="586740"/>
            <a:ext cx="8595995" cy="15316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 fontAlgn="auto">
              <a:lnSpc>
                <a:spcPct val="130000"/>
              </a:lnSpc>
            </a:pPr>
            <a:r>
              <a:rPr lang="en-US" altLang="zh-CN" sz="32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1</a:t>
            </a:r>
            <a:r>
              <a:rPr lang="zh-CN" altLang="en-US" sz="32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、地位</a:t>
            </a:r>
          </a:p>
          <a:p>
            <a:pPr>
              <a:spcBef>
                <a:spcPts val="0"/>
              </a:spcBef>
            </a:pPr>
            <a:r>
              <a:rPr lang="zh-CN" altLang="en-US" sz="26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创新是引领发展的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第一动力</a:t>
            </a:r>
            <a:r>
              <a:rPr lang="zh-CN" altLang="en-US" sz="26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，创新是建设现代化经济体系的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战略支撑</a:t>
            </a:r>
            <a:r>
              <a:rPr lang="zh-CN" altLang="en-US" sz="26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，创新是发展的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基点</a:t>
            </a:r>
            <a:r>
              <a:rPr lang="zh-CN" altLang="en-US" sz="26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79730" y="2246630"/>
            <a:ext cx="89928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spcBef>
                <a:spcPts val="0"/>
              </a:spcBef>
            </a:pPr>
            <a:r>
              <a:rPr lang="en-US" altLang="zh-CN" sz="32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2</a:t>
            </a:r>
            <a:r>
              <a:rPr lang="zh-CN" altLang="en-US" sz="32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、措施（宏观）：</a:t>
            </a:r>
            <a:endParaRPr lang="zh-CN" altLang="en-US" sz="3200" b="1" dirty="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cs typeface="楷体" panose="02010609060101010101" pitchFamily="1" charset="-122"/>
            </a:endParaRPr>
          </a:p>
          <a:p>
            <a:pPr algn="l" defTabSz="685800">
              <a:spcBef>
                <a:spcPts val="0"/>
              </a:spcBef>
            </a:pPr>
            <a:endParaRPr lang="zh-CN" altLang="en-US" sz="3200" b="1" dirty="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cs typeface="楷体" panose="02010609060101010101" pitchFamily="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0510" y="2942590"/>
            <a:ext cx="86258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spcBef>
                <a:spcPts val="0"/>
              </a:spcBef>
            </a:pPr>
            <a:r>
              <a:rPr lang="zh-CN" altLang="en-US" sz="2800" b="1" dirty="0"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①</a:t>
            </a:r>
            <a:r>
              <a:rPr lang="zh-CN" altLang="en-US" sz="28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必须把创新摆在国家发展全局的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核心位置</a:t>
            </a:r>
            <a:r>
              <a:rPr lang="zh-CN" altLang="en-US" sz="2800" b="1" dirty="0">
                <a:latin typeface="楷体" panose="02010609060101010101" pitchFamily="1" charset="-122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，让创新贯穿党和国家一切工作，让创新在全社会蔚然成风。</a:t>
            </a:r>
          </a:p>
          <a:p>
            <a:pPr algn="l" defTabSz="685800">
              <a:spcBef>
                <a:spcPts val="0"/>
              </a:spcBef>
            </a:pP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pitchFamily="1" charset="-122"/>
              <a:ea typeface="楷体" panose="02010609060101010101" pitchFamily="1" charset="-122"/>
              <a:cs typeface="楷体" panose="02010609060101010101" pitchFamily="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0510" y="3914140"/>
            <a:ext cx="862584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685800">
              <a:spcBef>
                <a:spcPts val="0"/>
              </a:spcBef>
            </a:pPr>
            <a:r>
              <a:rPr lang="zh-CN" altLang="en-US" sz="2800" b="1" dirty="0"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②实施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创新驱动型发展战略</a:t>
            </a:r>
            <a:r>
              <a:rPr lang="zh-CN" altLang="en-US" sz="2800" b="1" dirty="0"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，建设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创新型国家</a:t>
            </a:r>
            <a:r>
              <a:rPr lang="zh-CN" altLang="en-US" sz="2800" b="1" dirty="0"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。</a:t>
            </a:r>
          </a:p>
          <a:p>
            <a:pPr algn="l" defTabSz="685800"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大众创业、万众创新。</a:t>
            </a:r>
            <a:r>
              <a:rPr lang="zh-CN" altLang="en-US" sz="2800" b="1" dirty="0">
                <a:solidFill>
                  <a:schemeClr val="tx1"/>
                </a:solidFill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                             （</a:t>
            </a:r>
            <a:r>
              <a:rPr lang="zh-CN" altLang="en-US" sz="2800" b="1" dirty="0">
                <a:latin typeface="Calibri" panose="020F0502020204030204" charset="0"/>
                <a:ea typeface="楷体" panose="02010609060101010101" pitchFamily="1" charset="-122"/>
                <a:cs typeface="楷体" panose="02010609060101010101" pitchFamily="1" charset="-122"/>
                <a:sym typeface="+mn-ea"/>
              </a:rPr>
              <a:t>时政热点）</a:t>
            </a:r>
            <a:endParaRPr lang="zh-CN" altLang="en-US" sz="2800" b="1" dirty="0">
              <a:solidFill>
                <a:schemeClr val="tx1"/>
              </a:solidFill>
              <a:latin typeface="Calibri" panose="020F0502020204030204" charset="0"/>
              <a:ea typeface="楷体" panose="02010609060101010101" pitchFamily="1" charset="-122"/>
              <a:cs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9540" y="276225"/>
            <a:ext cx="91103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合作共探：</a:t>
            </a:r>
          </a:p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促进国家创新发展的</a:t>
            </a:r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具体措施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有哪些？</a:t>
            </a:r>
          </a:p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提示</a:t>
            </a:r>
            <a:r>
              <a:rPr lang="en-US" altLang="zh-CN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分模块思考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4"/>
          <p:cNvSpPr txBox="1"/>
          <p:nvPr/>
        </p:nvSpPr>
        <p:spPr>
          <a:xfrm>
            <a:off x="297180" y="168910"/>
            <a:ext cx="112077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</a:rPr>
              <a:t>①人才</a:t>
            </a:r>
          </a:p>
        </p:txBody>
      </p:sp>
      <p:sp>
        <p:nvSpPr>
          <p:cNvPr id="6" name="流程图: 过程 5"/>
          <p:cNvSpPr/>
          <p:nvPr/>
        </p:nvSpPr>
        <p:spPr>
          <a:xfrm>
            <a:off x="2266950" y="32147"/>
            <a:ext cx="6121474" cy="742950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zh-CN" altLang="en-US" sz="2100" b="1" strike="noStrike" noProof="1">
                <a:solidFill>
                  <a:srgbClr val="FF0000"/>
                </a:solidFill>
              </a:rPr>
              <a:t>创新是第一动力、人才是第一资源。</a:t>
            </a:r>
            <a:r>
              <a:rPr lang="zh-CN" altLang="en-US" sz="2100" strike="noStrike" noProof="1"/>
              <a:t>大力实施科教兴国和人才强国战略，提高</a:t>
            </a:r>
            <a:r>
              <a:rPr lang="zh-CN" altLang="en-US" sz="2100" b="1" strike="noStrike" noProof="1">
                <a:solidFill>
                  <a:srgbClr val="FF0000"/>
                </a:solidFill>
              </a:rPr>
              <a:t>劳动者素质</a:t>
            </a:r>
            <a:r>
              <a:rPr lang="zh-CN" altLang="en-US" sz="2100" strike="noStrike" noProof="1"/>
              <a:t>。</a:t>
            </a:r>
          </a:p>
        </p:txBody>
      </p:sp>
      <p:sp>
        <p:nvSpPr>
          <p:cNvPr id="15364" name="文本框 6"/>
          <p:cNvSpPr txBox="1"/>
          <p:nvPr/>
        </p:nvSpPr>
        <p:spPr>
          <a:xfrm>
            <a:off x="297180" y="921385"/>
            <a:ext cx="100203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</a:rPr>
              <a:t>②企业</a:t>
            </a:r>
          </a:p>
        </p:txBody>
      </p:sp>
      <p:sp>
        <p:nvSpPr>
          <p:cNvPr id="9" name="流程图: 过程 8"/>
          <p:cNvSpPr/>
          <p:nvPr/>
        </p:nvSpPr>
        <p:spPr>
          <a:xfrm>
            <a:off x="2266950" y="864394"/>
            <a:ext cx="6121474" cy="664369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 fontAlgn="base"/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企业是科技创新的主体。</a:t>
            </a:r>
            <a:r>
              <a:rPr lang="zh-CN" altLang="en-US" sz="2100" strike="noStrike" noProof="1">
                <a:sym typeface="+mn-ea"/>
              </a:rPr>
              <a:t>要提高企业的自主创新能力，增强企业的核心竞争力。</a:t>
            </a:r>
            <a:endParaRPr lang="zh-CN" altLang="en-US" sz="2100" strike="noStrike" noProof="1"/>
          </a:p>
        </p:txBody>
      </p:sp>
      <p:sp>
        <p:nvSpPr>
          <p:cNvPr id="15366" name="文本框 9"/>
          <p:cNvSpPr txBox="1"/>
          <p:nvPr/>
        </p:nvSpPr>
        <p:spPr>
          <a:xfrm>
            <a:off x="297815" y="1831340"/>
            <a:ext cx="112077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</a:rPr>
              <a:t>③市场</a:t>
            </a:r>
          </a:p>
        </p:txBody>
      </p:sp>
      <p:sp>
        <p:nvSpPr>
          <p:cNvPr id="11" name="流程图: 过程 10"/>
          <p:cNvSpPr/>
          <p:nvPr/>
        </p:nvSpPr>
        <p:spPr>
          <a:xfrm>
            <a:off x="2266950" y="1594247"/>
            <a:ext cx="6193482" cy="963216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 fontAlgn="base"/>
            <a:r>
              <a:rPr lang="zh-CN" altLang="en-US" sz="2100" strike="noStrike" noProof="1">
                <a:sym typeface="+mn-ea"/>
              </a:rPr>
              <a:t>自主创新要以市场为导向，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充分发挥市场的决定作用</a:t>
            </a:r>
            <a:r>
              <a:rPr lang="zh-CN" altLang="en-US" sz="2100" strike="noStrike" noProof="1">
                <a:sym typeface="+mn-ea"/>
              </a:rPr>
              <a:t>，同时要加强国家的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宏观调控</a:t>
            </a:r>
            <a:r>
              <a:rPr lang="zh-CN" altLang="en-US" sz="2100" strike="noStrike" noProof="1">
                <a:sym typeface="+mn-ea"/>
              </a:rPr>
              <a:t>，实行支持自主创新的政策。</a:t>
            </a:r>
            <a:endParaRPr lang="zh-CN" altLang="en-US" sz="2100" strike="noStrike" noProof="1"/>
          </a:p>
        </p:txBody>
      </p:sp>
      <p:sp>
        <p:nvSpPr>
          <p:cNvPr id="15368" name="文本框 11"/>
          <p:cNvSpPr txBox="1"/>
          <p:nvPr/>
        </p:nvSpPr>
        <p:spPr>
          <a:xfrm>
            <a:off x="297180" y="2710815"/>
            <a:ext cx="196977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财政</a:t>
            </a:r>
            <a:endParaRPr lang="zh-CN" altLang="en-US" sz="2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流程图: 过程 12"/>
          <p:cNvSpPr/>
          <p:nvPr/>
        </p:nvSpPr>
        <p:spPr>
          <a:xfrm>
            <a:off x="2266950" y="2616994"/>
            <a:ext cx="6193482" cy="764381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 fontAlgn="base"/>
            <a:endParaRPr lang="zh-CN" altLang="en-US" sz="2100" strike="noStrike" noProof="1">
              <a:sym typeface="+mn-ea"/>
            </a:endParaRPr>
          </a:p>
          <a:p>
            <a:pPr algn="l" fontAlgn="base"/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财政促进资源合理配置</a:t>
            </a:r>
            <a:r>
              <a:rPr lang="zh-CN" altLang="en-US" sz="2100" strike="noStrike" noProof="1">
                <a:sym typeface="+mn-ea"/>
              </a:rPr>
              <a:t>，增加教科文卫事业支出，为技术创新提供强有力的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物质保障</a:t>
            </a:r>
            <a:r>
              <a:rPr lang="zh-CN" altLang="en-US" sz="2100" strike="noStrike" noProof="1">
                <a:sym typeface="+mn-ea"/>
              </a:rPr>
              <a:t>。</a:t>
            </a:r>
            <a:endParaRPr lang="zh-CN" altLang="en-US" sz="2100" strike="noStrike" noProof="1"/>
          </a:p>
          <a:p>
            <a:pPr algn="l" fontAlgn="base"/>
            <a:endParaRPr lang="zh-CN" altLang="en-US" sz="2100" strike="noStrike" noProof="1"/>
          </a:p>
        </p:txBody>
      </p:sp>
      <p:sp>
        <p:nvSpPr>
          <p:cNvPr id="15370" name="文本框 13"/>
          <p:cNvSpPr txBox="1"/>
          <p:nvPr/>
        </p:nvSpPr>
        <p:spPr>
          <a:xfrm>
            <a:off x="297815" y="3509010"/>
            <a:ext cx="196913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>
                <a:latin typeface="Arial" panose="020B0604020202020204" pitchFamily="34" charset="0"/>
                <a:ea typeface="宋体" panose="02010600030101010101" pitchFamily="2" charset="-122"/>
              </a:rPr>
              <a:t>⑤分配</a:t>
            </a:r>
          </a:p>
        </p:txBody>
      </p:sp>
      <p:sp>
        <p:nvSpPr>
          <p:cNvPr id="15" name="流程图: 过程 14"/>
          <p:cNvSpPr/>
          <p:nvPr/>
        </p:nvSpPr>
        <p:spPr>
          <a:xfrm>
            <a:off x="2266950" y="3473054"/>
            <a:ext cx="6193482" cy="764381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 fontAlgn="base"/>
            <a:endParaRPr lang="zh-CN" altLang="en-US" sz="2100" strike="noStrike" noProof="1">
              <a:sym typeface="+mn-ea"/>
            </a:endParaRPr>
          </a:p>
          <a:p>
            <a:pPr algn="l" fontAlgn="base"/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完善分配制度</a:t>
            </a:r>
            <a:r>
              <a:rPr lang="zh-CN" altLang="en-US" sz="2100" strike="noStrike" noProof="1">
                <a:sym typeface="+mn-ea"/>
              </a:rPr>
              <a:t>，完善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科技奖励机制和激励机制</a:t>
            </a:r>
            <a:r>
              <a:rPr lang="zh-CN" altLang="en-US" sz="2100" strike="noStrike" noProof="1">
                <a:sym typeface="+mn-ea"/>
              </a:rPr>
              <a:t>可以调动科技工作者的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积极性和创造性</a:t>
            </a:r>
            <a:r>
              <a:rPr lang="zh-CN" altLang="en-US" sz="2100" strike="noStrike" noProof="1">
                <a:sym typeface="+mn-ea"/>
              </a:rPr>
              <a:t>。</a:t>
            </a:r>
          </a:p>
          <a:p>
            <a:pPr algn="l" fontAlgn="base"/>
            <a:endParaRPr lang="zh-CN" altLang="en-US" sz="2100" strike="noStrike" noProof="1"/>
          </a:p>
        </p:txBody>
      </p:sp>
      <p:sp>
        <p:nvSpPr>
          <p:cNvPr id="15372" name="文本框 15"/>
          <p:cNvSpPr txBox="1"/>
          <p:nvPr/>
        </p:nvSpPr>
        <p:spPr>
          <a:xfrm>
            <a:off x="297815" y="4272280"/>
            <a:ext cx="196913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⑥竞争与合作</a:t>
            </a:r>
          </a:p>
        </p:txBody>
      </p:sp>
      <p:sp>
        <p:nvSpPr>
          <p:cNvPr id="17" name="流程图: 过程 16"/>
          <p:cNvSpPr/>
          <p:nvPr/>
        </p:nvSpPr>
        <p:spPr>
          <a:xfrm>
            <a:off x="2266712" y="4272519"/>
            <a:ext cx="6193482" cy="764381"/>
          </a:xfrm>
          <a:prstGeom prst="flowChart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 fontAlgn="base"/>
            <a:endParaRPr lang="zh-CN" altLang="en-US" sz="2100" strike="noStrike" noProof="1">
              <a:solidFill>
                <a:srgbClr val="FF0000"/>
              </a:solidFill>
              <a:sym typeface="+mn-ea"/>
            </a:endParaRPr>
          </a:p>
          <a:p>
            <a:pPr algn="l" fontAlgn="base"/>
            <a:endParaRPr lang="zh-CN" altLang="en-US" sz="2100" strike="noStrike" noProof="1">
              <a:sym typeface="+mn-ea"/>
            </a:endParaRPr>
          </a:p>
          <a:p>
            <a:pPr algn="l" fontAlgn="base"/>
            <a:r>
              <a:rPr lang="zh-CN" altLang="en-US" sz="2100" strike="noStrike" noProof="1">
                <a:sym typeface="+mn-ea"/>
              </a:rPr>
              <a:t>积极参与</a:t>
            </a:r>
            <a:r>
              <a:rPr lang="zh-CN" altLang="en-US" sz="2100" b="1" strike="noStrike" noProof="1">
                <a:solidFill>
                  <a:srgbClr val="FF0000"/>
                </a:solidFill>
                <a:sym typeface="+mn-ea"/>
              </a:rPr>
              <a:t>国际科技交流、竞争与合作</a:t>
            </a:r>
            <a:r>
              <a:rPr lang="zh-CN" altLang="en-US" sz="2100" strike="noStrike" noProof="1">
                <a:sym typeface="+mn-ea"/>
              </a:rPr>
              <a:t>，利用全球科技资源提高科技创新能力。</a:t>
            </a:r>
            <a:endParaRPr lang="zh-CN" altLang="en-US" sz="2100" strike="noStrike" noProof="1"/>
          </a:p>
          <a:p>
            <a:pPr algn="l" fontAlgn="base"/>
            <a:endParaRPr lang="zh-CN" altLang="en-US" sz="2100" strike="noStrike" noProof="1">
              <a:sym typeface="+mn-ea"/>
            </a:endParaRPr>
          </a:p>
          <a:p>
            <a:pPr algn="l" fontAlgn="base"/>
            <a:endParaRPr lang="zh-CN" altLang="en-US" sz="2100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9" grpId="0" bldLvl="0" animBg="1"/>
      <p:bldP spid="11" grpId="0" bldLvl="0" animBg="1"/>
      <p:bldP spid="13" grpId="0" bldLvl="0" animBg="1"/>
      <p:bldP spid="15" grpId="0" bldLvl="0" animBg="1"/>
      <p:bldP spid="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69545" y="917575"/>
            <a:ext cx="8804910" cy="3968115"/>
          </a:xfrm>
          <a:prstGeom prst="rect">
            <a:avLst/>
          </a:prstGeom>
        </p:spPr>
        <p:txBody>
          <a:bodyPr wrap="square" lIns="91406" tIns="45702" rIns="91406" bIns="45702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altLang="zh-CN" sz="2400" kern="100" dirty="0">
                <a:latin typeface="Times New Roman" panose="02020603050405020304"/>
                <a:ea typeface="华文细黑" panose="02010600040101010101" charset="-122"/>
              </a:rPr>
              <a:t>　5G已经来临，华为在5G时代中扮演的角色也越来越重要。华为方面的数据显示，华为已经在全球范围内获得了46个5G订单，拉开了诺基亚与爱立信的5G订单一大截。华为已经在海外市场深耕二十余年，据华为2018年度财报数据显示，</a:t>
            </a:r>
            <a:r>
              <a:rPr altLang="zh-CN" sz="2400" b="1" kern="100" dirty="0">
                <a:latin typeface="Times New Roman" panose="02020603050405020304"/>
                <a:ea typeface="华文细黑" panose="02010600040101010101" charset="-122"/>
              </a:rPr>
              <a:t>华为来自海外业务贡献</a:t>
            </a:r>
            <a:r>
              <a:rPr altLang="zh-CN" sz="2400" kern="100" dirty="0">
                <a:latin typeface="Times New Roman" panose="02020603050405020304"/>
                <a:ea typeface="华文细黑" panose="02010600040101010101" charset="-122"/>
              </a:rPr>
              <a:t>的收入接近50％，其中，</a:t>
            </a:r>
            <a:r>
              <a:rPr altLang="zh-CN" sz="2400" b="1" kern="100" dirty="0">
                <a:solidFill>
                  <a:srgbClr val="FF0000"/>
                </a:solidFill>
                <a:latin typeface="Times New Roman" panose="02020603050405020304"/>
                <a:ea typeface="华文细黑" panose="02010600040101010101" charset="-122"/>
              </a:rPr>
              <a:t>欧洲中东非洲地区收入贡献</a:t>
            </a:r>
            <a:r>
              <a:rPr altLang="zh-CN" sz="2400" kern="100" dirty="0">
                <a:latin typeface="Times New Roman" panose="02020603050405020304"/>
                <a:ea typeface="华文细黑" panose="02010600040101010101" charset="-122"/>
              </a:rPr>
              <a:t>总计 28.4％；</a:t>
            </a:r>
            <a:r>
              <a:rPr altLang="zh-CN" sz="2400" b="1" kern="100" dirty="0">
                <a:solidFill>
                  <a:srgbClr val="FF0000"/>
                </a:solidFill>
                <a:latin typeface="Times New Roman" panose="02020603050405020304"/>
                <a:ea typeface="华文细黑" panose="02010600040101010101" charset="-122"/>
              </a:rPr>
              <a:t>亚太地区收入贡献</a:t>
            </a:r>
            <a:r>
              <a:rPr altLang="zh-CN" sz="2400" kern="100" dirty="0">
                <a:latin typeface="Times New Roman" panose="02020603050405020304"/>
                <a:ea typeface="华文细黑" panose="02010600040101010101" charset="-122"/>
              </a:rPr>
              <a:t>11.4％；</a:t>
            </a:r>
            <a:r>
              <a:rPr altLang="zh-CN" sz="2400" b="1" kern="100" dirty="0">
                <a:solidFill>
                  <a:srgbClr val="FF0000"/>
                </a:solidFill>
                <a:latin typeface="Times New Roman" panose="02020603050405020304"/>
                <a:ea typeface="华文细黑" panose="02010600040101010101" charset="-122"/>
              </a:rPr>
              <a:t>美洲地区收入贡献</a:t>
            </a:r>
            <a:r>
              <a:rPr altLang="zh-CN" sz="2400" kern="100" dirty="0">
                <a:latin typeface="Times New Roman" panose="02020603050405020304"/>
                <a:ea typeface="华文细黑" panose="02010600040101010101" charset="-122"/>
              </a:rPr>
              <a:t>6.6％等。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endParaRPr altLang="zh-CN" sz="2400" kern="100" dirty="0">
              <a:latin typeface="Times New Roman" panose="02020603050405020304"/>
              <a:ea typeface="华文细黑" panose="02010600040101010101" charset="-122"/>
            </a:endParaRPr>
          </a:p>
        </p:txBody>
      </p:sp>
      <p:sp>
        <p:nvSpPr>
          <p:cNvPr id="9" name="TextBox 5"/>
          <p:cNvSpPr txBox="1"/>
          <p:nvPr/>
        </p:nvSpPr>
        <p:spPr>
          <a:xfrm>
            <a:off x="22860" y="139700"/>
            <a:ext cx="748792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6F5C5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问题二：如何扩大经济发展的空间？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04455" y="4293870"/>
            <a:ext cx="14020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51520" y="447743"/>
            <a:ext cx="873442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生产力状况一：生产力发展不平衡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三大不平衡：</a:t>
            </a:r>
            <a:r>
              <a:rPr lang="zh-CN" altLang="en-US"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领域不平衡、区域不平衡、群体不平衡</a:t>
            </a:r>
            <a:r>
              <a:rPr lang="zh-CN" altLang="en-US" sz="28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。</a:t>
            </a:r>
          </a:p>
        </p:txBody>
      </p:sp>
      <p:sp>
        <p:nvSpPr>
          <p:cNvPr id="2" name="TextBox 5"/>
          <p:cNvSpPr txBox="1"/>
          <p:nvPr/>
        </p:nvSpPr>
        <p:spPr>
          <a:xfrm>
            <a:off x="9525" y="-12065"/>
            <a:ext cx="8248015" cy="5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6F5C5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问题三：如何解决发展不平衡问题？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48615" y="1424305"/>
            <a:ext cx="8864600" cy="3636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   </a:t>
            </a:r>
            <a:r>
              <a:rPr lang="en-US" altLang="zh-CN" sz="2400" u="sng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 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panose="02010609030101010101" charset="-122"/>
                <a:ea typeface="新宋体" panose="02010609030101010101" charset="-122"/>
                <a:sym typeface="+mn-ea"/>
              </a:rPr>
              <a:t>领域不平</a:t>
            </a:r>
            <a:r>
              <a:rPr lang="zh-CN" altLang="en-US" sz="2400" b="1" u="sng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衡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是指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经济领域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的发展一马当先、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政治社会文化领域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与经济领域相比尚有一定差距，至于说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生态文明建设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方面的差距可能更大一些。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   </a:t>
            </a:r>
            <a:r>
              <a:rPr lang="zh-CN" altLang="en-US" sz="2400" b="1" u="sng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区域不平衡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主要是指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东中西不平衡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城市与农村不平衡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发达地区与欠发达地区不平衡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   </a:t>
            </a:r>
            <a:r>
              <a:rPr lang="zh-CN" altLang="en-US" sz="2400" b="1" u="sng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群体不平衡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主要是指不同社会群体在</a:t>
            </a:r>
            <a:r>
              <a:rPr lang="zh-CN" altLang="en-US" sz="24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共享发展成果方面有差距</a:t>
            </a:r>
            <a:r>
              <a:rPr lang="zh-CN" altLang="en-US" sz="2400" dirty="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，建立在良性橄榄型社会结构上的财富公平正义分配格局有待形成。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169150" y="4387215"/>
            <a:ext cx="13004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43205" y="62230"/>
            <a:ext cx="88220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l"/>
            <a:r>
              <a:rPr lang="zh-CN" altLang="en-US" sz="3200" b="1">
                <a:solidFill>
                  <a:srgbClr val="FF0000"/>
                </a:solidFill>
                <a:sym typeface="+mn-ea"/>
              </a:rPr>
              <a:t>问题四：解决经济发展的副作用？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504" y="1208405"/>
            <a:ext cx="8833931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经济发展意味着资源消耗与环境影响，要想解决这一经济发展的副作用，就需要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节约资源和保护环境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58975" y="3413125"/>
            <a:ext cx="57340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5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绿色发展理念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9565" y="87630"/>
            <a:ext cx="81591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问题五：解决发展的目的问题？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29565" y="1143952"/>
            <a:ext cx="8717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发展为了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、发展依靠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人民、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发展成果由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人民共享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17435" y="2804795"/>
            <a:ext cx="13004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共享</a:t>
            </a:r>
          </a:p>
        </p:txBody>
      </p:sp>
      <p:pic>
        <p:nvPicPr>
          <p:cNvPr id="6" name="Picture 2" descr="http://y0.ifengimg.com/cmpp/2015/11/07/14/7cd9db0e-9658-4a59-bdc4-a4831bfbf9b8_size150_w596_h575.jpg">
            <a:extLst>
              <a:ext uri="{FF2B5EF4-FFF2-40B4-BE49-F238E27FC236}">
                <a16:creationId xmlns:a16="http://schemas.microsoft.com/office/drawing/2014/main" id="{5364315B-2C38-47CA-BB1E-2E36F6D63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32" y="1888530"/>
            <a:ext cx="5078571" cy="317809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内容占位符 2"/>
          <p:cNvSpPr>
            <a:spLocks noGrp="1"/>
          </p:cNvSpPr>
          <p:nvPr/>
        </p:nvSpPr>
        <p:spPr>
          <a:xfrm>
            <a:off x="785813" y="654844"/>
            <a:ext cx="7629525" cy="3771900"/>
          </a:xfrm>
          <a:prstGeom prst="roundRect">
            <a:avLst>
              <a:gd name="adj" fmla="val 16667"/>
            </a:avLst>
          </a:prstGeom>
          <a:noFill/>
          <a:ln w="9525">
            <a:noFill/>
          </a:ln>
        </p:spPr>
        <p:txBody>
          <a:bodyPr wrap="square" lIns="68580" tIns="34290" rIns="68580" bIns="34290" anchor="t"/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rgbClr val="C00000"/>
              </a:buClr>
              <a:buFont typeface="Wingdings" panose="05000000000000000000" pitchFamily="2" charset="2"/>
            </a:pPr>
            <a:endParaRPr lang="zh-CN" altLang="en-US" sz="2100" b="1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6210" y="123478"/>
            <a:ext cx="8831580" cy="4699726"/>
          </a:xfrm>
          <a:prstGeom prst="roundRect">
            <a:avLst/>
          </a:prstGeom>
          <a:noFill/>
          <a:ln w="28575" cmpd="sng">
            <a:solidFill>
              <a:srgbClr val="6582A6"/>
            </a:solidFill>
            <a:prstDash val="sysDot"/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深化认识：五大发展理念的地位</a:t>
            </a:r>
            <a:endParaRPr lang="zh-CN" altLang="en-US" sz="2800" b="1" noProof="1">
              <a:solidFill>
                <a:srgbClr val="FF0000"/>
              </a:solidFill>
              <a:sym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1.</a:t>
            </a:r>
            <a:r>
              <a:rPr lang="zh-CN" altLang="en-US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创新是核心，是发展的动力所在</a:t>
            </a:r>
            <a:r>
              <a:rPr lang="zh-CN" altLang="en-US" sz="2000" b="1" noProof="1">
                <a:latin typeface="+mn-lt"/>
                <a:ea typeface="+mn-ea"/>
                <a:cs typeface="+mn-cs"/>
                <a:sym typeface="+mn-ea"/>
              </a:rPr>
              <a:t>，要获得发展新动力就必须按下全面创新这个按钮。</a:t>
            </a:r>
            <a:endParaRPr lang="en-US" altLang="zh-CN" sz="2000" b="1" noProof="1">
              <a:latin typeface="+mn-lt"/>
              <a:ea typeface="+mn-ea"/>
              <a:cs typeface="+mn-cs"/>
              <a:sym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2.</a:t>
            </a:r>
            <a:r>
              <a:rPr lang="zh-CN" altLang="en-US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协调是关键，是补齐短板、实现全面小康的重点所在</a:t>
            </a:r>
            <a:r>
              <a:rPr lang="zh-CN" altLang="en-US" sz="2000" b="1" noProof="1">
                <a:latin typeface="+mn-lt"/>
                <a:ea typeface="+mn-ea"/>
                <a:cs typeface="+mn-cs"/>
                <a:sym typeface="+mn-ea"/>
              </a:rPr>
              <a:t>。</a:t>
            </a:r>
            <a:r>
              <a:rPr lang="zh-CN" altLang="en-US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绿色是基础</a:t>
            </a:r>
            <a:r>
              <a:rPr lang="zh-CN" altLang="en-US" sz="2000" b="1" noProof="1">
                <a:latin typeface="+mn-lt"/>
                <a:ea typeface="+mn-ea"/>
                <a:cs typeface="+mn-cs"/>
                <a:sym typeface="+mn-ea"/>
              </a:rPr>
              <a:t>，不能走先污染后治理、粗放发展的老路，绿色化的新型发展才是出路。</a:t>
            </a:r>
            <a:endParaRPr lang="en-US" altLang="zh-CN" sz="2000" b="1" noProof="1">
              <a:latin typeface="+mn-lt"/>
              <a:ea typeface="+mn-ea"/>
              <a:cs typeface="+mn-cs"/>
              <a:sym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3.</a:t>
            </a:r>
            <a:r>
              <a:rPr lang="zh-CN" altLang="en-US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开放是保障，</a:t>
            </a:r>
            <a:r>
              <a:rPr lang="zh-CN" altLang="en-US" sz="2000" b="1" noProof="1">
                <a:latin typeface="+mn-lt"/>
                <a:ea typeface="+mn-ea"/>
                <a:cs typeface="+mn-cs"/>
                <a:sym typeface="+mn-ea"/>
              </a:rPr>
              <a:t>我国经济既然深度融入世界经济、不可能独善其身，就要打好开放型经济这手牌，为我国发展增续更多动力，提供更多支持。</a:t>
            </a:r>
            <a:endParaRPr lang="en-US" altLang="zh-CN" sz="2000" b="1" noProof="1">
              <a:latin typeface="+mn-lt"/>
              <a:ea typeface="+mn-ea"/>
              <a:cs typeface="+mn-cs"/>
              <a:sym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4.</a:t>
            </a:r>
            <a:r>
              <a:rPr lang="zh-CN" altLang="en-US" sz="2000" b="1" noProof="1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共享是根本</a:t>
            </a:r>
            <a:r>
              <a:rPr lang="zh-CN" altLang="en-US" sz="2000" b="1" noProof="1">
                <a:latin typeface="+mn-lt"/>
                <a:ea typeface="+mn-ea"/>
                <a:cs typeface="+mn-cs"/>
                <a:sym typeface="+mn-ea"/>
              </a:rPr>
              <a:t>，让人民共建共享，才能汇聚14亿人民磅礴之力。破解发展难题，厚植发展优势，必须牢固树立并切实贯彻五大发展理念。</a:t>
            </a:r>
            <a:endParaRPr lang="zh-CN" altLang="en-US" sz="2000" b="1" noProof="1">
              <a:solidFill>
                <a:srgbClr val="FF0000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ransition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内容占位符 2">
            <a:extLst>
              <a:ext uri="{FF2B5EF4-FFF2-40B4-BE49-F238E27FC236}">
                <a16:creationId xmlns:a16="http://schemas.microsoft.com/office/drawing/2014/main" id="{F14B2C64-4863-4087-BF0B-649E280891D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0891" y="2128838"/>
            <a:ext cx="6172200" cy="1489472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                                            </a:t>
            </a:r>
            <a:endParaRPr lang="zh-CN" altLang="en-US" b="1" dirty="0"/>
          </a:p>
          <a:p>
            <a:pPr marL="0" indent="0">
              <a:buNone/>
            </a:pPr>
            <a:endParaRPr lang="zh-CN" altLang="en-US" b="1" dirty="0"/>
          </a:p>
          <a:p>
            <a:pPr marL="0" indent="0">
              <a:buNone/>
            </a:pP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6803" name="矩形 199686">
            <a:extLst>
              <a:ext uri="{FF2B5EF4-FFF2-40B4-BE49-F238E27FC236}">
                <a16:creationId xmlns:a16="http://schemas.microsoft.com/office/drawing/2014/main" id="{D7F61F60-4F95-4237-9AF6-BC16EDF089E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00192" y="3380971"/>
            <a:ext cx="812006" cy="84534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altLang="zh-CN" sz="2700" b="1" dirty="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D</a:t>
            </a:r>
            <a:endParaRPr lang="zh-CN" altLang="en-US" sz="2700" b="1" dirty="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  <p:sp>
        <p:nvSpPr>
          <p:cNvPr id="38915" name="文本框 1">
            <a:extLst>
              <a:ext uri="{FF2B5EF4-FFF2-40B4-BE49-F238E27FC236}">
                <a16:creationId xmlns:a16="http://schemas.microsoft.com/office/drawing/2014/main" id="{69E58867-BE51-4A7E-A1F6-70D588B62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6" y="120254"/>
            <a:ext cx="1621631" cy="461665"/>
          </a:xfrm>
          <a:custGeom>
            <a:avLst/>
            <a:gdLst>
              <a:gd name="T0" fmla="*/ 2161540 w 2161540"/>
              <a:gd name="T1" fmla="*/ 320417 h 640834"/>
              <a:gd name="T2" fmla="*/ 1080770 w 2161540"/>
              <a:gd name="T3" fmla="*/ 640834 h 640834"/>
              <a:gd name="T4" fmla="*/ 0 w 2161540"/>
              <a:gd name="T5" fmla="*/ 320417 h 640834"/>
              <a:gd name="T6" fmla="*/ 1080770 w 2161540"/>
              <a:gd name="T7" fmla="*/ 0 h 640834"/>
              <a:gd name="T8" fmla="*/ 0 60000 65536"/>
              <a:gd name="T9" fmla="*/ 5400000 60000 65536"/>
              <a:gd name="T10" fmla="*/ 10800000 60000 65536"/>
              <a:gd name="T11" fmla="*/ 16200000 60000 65536"/>
              <a:gd name="T12" fmla="*/ 0 w 2161540"/>
              <a:gd name="T13" fmla="*/ 0 h 640834"/>
              <a:gd name="T14" fmla="*/ 2161540 w 2161540"/>
              <a:gd name="T15" fmla="*/ 640834 h 64083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1540" h="640834">
                <a:moveTo>
                  <a:pt x="106807" y="0"/>
                </a:moveTo>
                <a:lnTo>
                  <a:pt x="2161540" y="0"/>
                </a:lnTo>
                <a:lnTo>
                  <a:pt x="2161540" y="534026"/>
                </a:lnTo>
                <a:cubicBezTo>
                  <a:pt x="2161540" y="593014"/>
                  <a:pt x="2113721" y="640833"/>
                  <a:pt x="2054733" y="640833"/>
                </a:cubicBezTo>
                <a:lnTo>
                  <a:pt x="0" y="640834"/>
                </a:lnTo>
                <a:lnTo>
                  <a:pt x="0" y="106807"/>
                </a:lnTo>
                <a:cubicBezTo>
                  <a:pt x="0" y="47819"/>
                  <a:pt x="47819" y="0"/>
                  <a:pt x="106807" y="0"/>
                </a:cubicBezTo>
                <a:close/>
              </a:path>
            </a:pathLst>
          </a:custGeom>
          <a:solidFill>
            <a:srgbClr val="FC72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/>
              <a:t>课堂练习</a:t>
            </a:r>
          </a:p>
        </p:txBody>
      </p:sp>
      <p:sp>
        <p:nvSpPr>
          <p:cNvPr id="38917" name="文本框 4">
            <a:extLst>
              <a:ext uri="{FF2B5EF4-FFF2-40B4-BE49-F238E27FC236}">
                <a16:creationId xmlns:a16="http://schemas.microsoft.com/office/drawing/2014/main" id="{4869AC7F-5095-4FAC-93C0-C07FC2404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86" y="642617"/>
            <a:ext cx="807601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>
                <a:latin typeface="宋体" panose="02010600030101010101" pitchFamily="2" charset="-122"/>
              </a:rPr>
              <a:t>1、中国经济发展已进入新时代，必须贯彻落实创新、协调、绿色、开放、共享五大发展理念。下列属于践行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共享</a:t>
            </a:r>
            <a:r>
              <a:rPr lang="zh-CN" altLang="en-US" sz="2400" b="1" dirty="0">
                <a:latin typeface="宋体" panose="02010600030101010101" pitchFamily="2" charset="-122"/>
              </a:rPr>
              <a:t>发展理念的是（     ）</a:t>
            </a:r>
          </a:p>
          <a:p>
            <a:r>
              <a:rPr lang="zh-CN" altLang="en-US" sz="2400" b="1" dirty="0">
                <a:latin typeface="宋体" panose="02010600030101010101" pitchFamily="2" charset="-122"/>
              </a:rPr>
              <a:t>A、推进以人为核心的新型城镇化建设</a:t>
            </a:r>
          </a:p>
          <a:p>
            <a:r>
              <a:rPr lang="zh-CN" altLang="en-US" sz="2400" b="1" dirty="0">
                <a:latin typeface="宋体" panose="02010600030101010101" pitchFamily="2" charset="-122"/>
              </a:rPr>
              <a:t>B、发展网络经济，实施国家大数据战略</a:t>
            </a:r>
          </a:p>
          <a:p>
            <a:r>
              <a:rPr lang="zh-CN" altLang="en-US" sz="2400" b="1" dirty="0">
                <a:latin typeface="宋体" panose="02010600030101010101" pitchFamily="2" charset="-122"/>
              </a:rPr>
              <a:t>C、加强国际交流与合作，培育竞争新优势</a:t>
            </a:r>
          </a:p>
          <a:p>
            <a:r>
              <a:rPr lang="zh-CN" altLang="en-US" sz="2400" b="1" dirty="0">
                <a:latin typeface="宋体" panose="02010600030101010101" pitchFamily="2" charset="-122"/>
              </a:rPr>
              <a:t>D、建立更加公平更可持续的社会保障制度</a:t>
            </a:r>
            <a:endParaRPr lang="zh-CN" altLang="en-US" sz="2100" b="1" dirty="0">
              <a:latin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9219E32-FCD5-462B-96A2-C3248F2AC7E2}"/>
              </a:ext>
            </a:extLst>
          </p:cNvPr>
          <p:cNvSpPr txBox="1"/>
          <p:nvPr/>
        </p:nvSpPr>
        <p:spPr>
          <a:xfrm>
            <a:off x="6084168" y="1601499"/>
            <a:ext cx="223224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属于协调发展理念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76E9CD0-7879-4D9F-B5AA-160A8532AA83}"/>
              </a:ext>
            </a:extLst>
          </p:cNvPr>
          <p:cNvSpPr txBox="1"/>
          <p:nvPr/>
        </p:nvSpPr>
        <p:spPr>
          <a:xfrm>
            <a:off x="6442863" y="2128838"/>
            <a:ext cx="223224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属于创新发展理念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F6B8BAF-2BF0-41F8-AE5E-4969FE6636C5}"/>
              </a:ext>
            </a:extLst>
          </p:cNvPr>
          <p:cNvSpPr txBox="1"/>
          <p:nvPr/>
        </p:nvSpPr>
        <p:spPr>
          <a:xfrm>
            <a:off x="6846452" y="2594030"/>
            <a:ext cx="223224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属于开放发展理念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996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76803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内容占位符 2">
            <a:extLst>
              <a:ext uri="{FF2B5EF4-FFF2-40B4-BE49-F238E27FC236}">
                <a16:creationId xmlns:a16="http://schemas.microsoft.com/office/drawing/2014/main" id="{604A6E26-73C3-46B1-9390-6A32D1D1180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0891" y="2128838"/>
            <a:ext cx="6172200" cy="1489472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/>
              <a:t>                                            </a:t>
            </a:r>
            <a:endParaRPr lang="zh-CN" altLang="en-US" b="1"/>
          </a:p>
          <a:p>
            <a:pPr marL="0" indent="0">
              <a:buNone/>
            </a:pPr>
            <a:endParaRPr lang="zh-CN" altLang="en-US" b="1"/>
          </a:p>
          <a:p>
            <a:pPr marL="0" indent="0"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6803" name="矩形 199686">
            <a:extLst>
              <a:ext uri="{FF2B5EF4-FFF2-40B4-BE49-F238E27FC236}">
                <a16:creationId xmlns:a16="http://schemas.microsoft.com/office/drawing/2014/main" id="{13677FCC-17F5-4D95-9FD6-B01FBAA7CA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62863" y="2450307"/>
            <a:ext cx="812006" cy="84534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altLang="zh-CN" sz="27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A</a:t>
            </a:r>
            <a:endParaRPr lang="zh-CN" altLang="en-US" sz="27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  <p:sp>
        <p:nvSpPr>
          <p:cNvPr id="39941" name="文本框 4">
            <a:extLst>
              <a:ext uri="{FF2B5EF4-FFF2-40B4-BE49-F238E27FC236}">
                <a16:creationId xmlns:a16="http://schemas.microsoft.com/office/drawing/2014/main" id="{08D6DDF5-0E3F-439F-AE85-78DFF400C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11761"/>
            <a:ext cx="7946231" cy="3292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2、坚持创新发展，必须把创新摆在国家发展全局的核心位置，必须把发展基点放在创新上，让创新贯穿党和国家的一切工作。要坚持创新发展，就应该（    ）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①深入实施创新驱动发展战略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②发挥科技创新在全面创新中的引领作用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③尽量多引进外国的技术和设备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④促进城乡区域协调发展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A、①②    B、②④   C、③④    D、①④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95AB8EC-5307-45E0-801F-8A99372DE3A3}"/>
              </a:ext>
            </a:extLst>
          </p:cNvPr>
          <p:cNvSpPr txBox="1"/>
          <p:nvPr/>
        </p:nvSpPr>
        <p:spPr>
          <a:xfrm>
            <a:off x="5282868" y="2219474"/>
            <a:ext cx="305889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③涉及的是对外开放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0455045-02FD-4ED3-A2B0-167CB68CF842}"/>
              </a:ext>
            </a:extLst>
          </p:cNvPr>
          <p:cNvSpPr txBox="1"/>
          <p:nvPr/>
        </p:nvSpPr>
        <p:spPr>
          <a:xfrm>
            <a:off x="4572000" y="2757562"/>
            <a:ext cx="303277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④涉及的是协调发展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350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76803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 t="3044" r="3033"/>
          <a:stretch>
            <a:fillRect/>
          </a:stretch>
        </p:blipFill>
        <p:spPr>
          <a:xfrm>
            <a:off x="-67945" y="635"/>
            <a:ext cx="9210675" cy="514286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905" y="1687195"/>
            <a:ext cx="9142095" cy="1660525"/>
            <a:chOff x="-1524000" y="2705990"/>
            <a:chExt cx="12192000" cy="1375395"/>
          </a:xfrm>
        </p:grpSpPr>
        <p:sp>
          <p:nvSpPr>
            <p:cNvPr id="15" name="矩形 14"/>
            <p:cNvSpPr/>
            <p:nvPr/>
          </p:nvSpPr>
          <p:spPr>
            <a:xfrm>
              <a:off x="-1524000" y="2705990"/>
              <a:ext cx="12192000" cy="1292787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矩形 15"/>
            <p:cNvSpPr/>
            <p:nvPr/>
          </p:nvSpPr>
          <p:spPr>
            <a:xfrm>
              <a:off x="3985218" y="3998778"/>
              <a:ext cx="6682781" cy="82606"/>
            </a:xfrm>
            <a:prstGeom prst="rect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1524000" y="3998777"/>
              <a:ext cx="5509219" cy="82608"/>
            </a:xfrm>
            <a:prstGeom prst="rect">
              <a:avLst/>
            </a:prstGeom>
            <a:solidFill>
              <a:srgbClr val="92D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1" name="标题 2"/>
          <p:cNvSpPr txBox="1"/>
          <p:nvPr/>
        </p:nvSpPr>
        <p:spPr>
          <a:xfrm>
            <a:off x="-33020" y="1793875"/>
            <a:ext cx="9140825" cy="1341120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2250440" algn="l"/>
              </a:tabLst>
            </a:pPr>
            <a:r>
              <a:rPr lang="zh-CN" altLang="en-US" sz="36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10.2.2  </a:t>
            </a:r>
            <a:r>
              <a:rPr lang="zh-CN" altLang="en-US" sz="36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理念变成现实   </a:t>
            </a:r>
            <a:endParaRPr lang="en-US" altLang="zh-CN" sz="3600" b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tabLst>
                <a:tab pos="2250440" algn="l"/>
              </a:tabLst>
            </a:pPr>
            <a:r>
              <a:rPr lang="en-US" altLang="zh-CN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</a:t>
            </a:r>
          </a:p>
          <a:p>
            <a:pPr algn="ctr">
              <a:tabLst>
                <a:tab pos="2250440" algn="l"/>
              </a:tabLst>
            </a:pPr>
            <a:r>
              <a:rPr lang="en-US" altLang="zh-CN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——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建设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现代化经济体系</a:t>
            </a:r>
            <a:endParaRPr lang="en-US" altLang="zh-CN" sz="36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tabLst>
                <a:tab pos="2250440" algn="l"/>
              </a:tabLst>
            </a:pPr>
            <a:r>
              <a:rPr lang="en-US" altLang="zh-CN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</a:t>
            </a:r>
          </a:p>
          <a:p>
            <a:pPr algn="ctr">
              <a:tabLst>
                <a:tab pos="2250440" algn="l"/>
              </a:tabLst>
            </a:pPr>
            <a:r>
              <a:rPr lang="en-US" altLang="zh-CN" sz="285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35305" y="625475"/>
            <a:ext cx="802068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 dirty="0">
                <a:ea typeface="楷体" panose="02010609060101010101" pitchFamily="1" charset="-122"/>
                <a:sym typeface="+mn-ea"/>
              </a:rPr>
              <a:t>       </a:t>
            </a:r>
            <a:r>
              <a:rPr lang="zh-CN" altLang="en-US" sz="3200" b="1" dirty="0">
                <a:ea typeface="楷体" panose="02010609060101010101" pitchFamily="1" charset="-122"/>
                <a:sym typeface="+mn-ea"/>
              </a:rPr>
              <a:t>中国特色社会主义进入</a:t>
            </a:r>
            <a:r>
              <a:rPr lang="zh-CN" altLang="en-US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新时代</a:t>
            </a:r>
            <a:r>
              <a:rPr lang="zh-CN" altLang="en-US" sz="3200" b="1" dirty="0">
                <a:ea typeface="楷体" panose="02010609060101010101" pitchFamily="1" charset="-122"/>
                <a:sym typeface="+mn-ea"/>
              </a:rPr>
              <a:t>，我国经济发展已由高速增长阶段转向</a:t>
            </a:r>
            <a:r>
              <a:rPr lang="zh-CN" altLang="en-US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高质量发展阶段</a:t>
            </a:r>
            <a:r>
              <a:rPr lang="zh-CN" altLang="en-US" sz="3200" b="1" dirty="0">
                <a:ea typeface="楷体" panose="02010609060101010101" pitchFamily="1" charset="-122"/>
                <a:sym typeface="+mn-ea"/>
              </a:rPr>
              <a:t>。推动高质量发展，破解发展难题，厚植发展优势，必须牢固树立并切实</a:t>
            </a:r>
            <a:r>
              <a:rPr lang="zh-CN" altLang="en-US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贯彻创新、协调、绿色、开放、共享的发展理念</a:t>
            </a:r>
            <a:r>
              <a:rPr lang="zh-CN" altLang="en-US" sz="3200" b="1" dirty="0">
                <a:ea typeface="楷体" panose="02010609060101010101" pitchFamily="1" charset="-122"/>
                <a:sym typeface="+mn-ea"/>
              </a:rPr>
              <a:t>。</a:t>
            </a:r>
          </a:p>
          <a:p>
            <a:r>
              <a:rPr lang="zh-CN" altLang="en-US" sz="3200" b="1" dirty="0">
                <a:ea typeface="楷体" panose="02010609060101010101" pitchFamily="1" charset="-122"/>
                <a:sym typeface="+mn-ea"/>
              </a:rPr>
              <a:t>  </a:t>
            </a:r>
            <a:r>
              <a:rPr lang="zh-CN" altLang="en-US" sz="4000" b="1" dirty="0">
                <a:ea typeface="楷体" panose="02010609060101010101" pitchFamily="1" charset="-122"/>
                <a:sym typeface="+mn-ea"/>
              </a:rPr>
              <a:t>     在经济领域里面把理念变为现实就需要建设</a:t>
            </a:r>
            <a:r>
              <a:rPr lang="zh-CN" altLang="en-US" sz="4000" b="1" dirty="0">
                <a:solidFill>
                  <a:srgbClr val="FF0000"/>
                </a:solidFill>
                <a:ea typeface="楷体" panose="02010609060101010101" pitchFamily="1" charset="-122"/>
                <a:sym typeface="+mn-ea"/>
              </a:rPr>
              <a:t>现代化的经济体系</a:t>
            </a:r>
            <a:r>
              <a:rPr lang="zh-CN" altLang="en-US" sz="4000" b="1" dirty="0">
                <a:ea typeface="楷体" panose="02010609060101010101" pitchFamily="1" charset="-122"/>
                <a:sym typeface="+mn-ea"/>
              </a:rPr>
              <a:t>。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文本框 8"/>
          <p:cNvSpPr txBox="1"/>
          <p:nvPr/>
        </p:nvSpPr>
        <p:spPr>
          <a:xfrm>
            <a:off x="285750" y="814070"/>
            <a:ext cx="4167505" cy="138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20000"/>
                    <a:lumOff val="80000"/>
                  </a:schemeClr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srgbClr val="FF0000"/>
                </a:solidFill>
                <a:effectLst/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1、地位：</a:t>
            </a:r>
            <a:endParaRPr lang="zh-CN" altLang="en-US" sz="2800" b="1" dirty="0">
              <a:solidFill>
                <a:schemeClr val="tx1"/>
              </a:solidFill>
              <a:effectLst/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 algn="just"/>
            <a:r>
              <a:rPr lang="zh-CN" altLang="en-US" sz="2800" b="1" dirty="0">
                <a:solidFill>
                  <a:schemeClr val="tx1"/>
                </a:solidFill>
                <a:effectLst/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建设现代化经济体系是我国发展的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战略目标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。</a:t>
            </a:r>
          </a:p>
        </p:txBody>
      </p:sp>
      <p:graphicFrame>
        <p:nvGraphicFramePr>
          <p:cNvPr id="7" name="图示 6"/>
          <p:cNvGraphicFramePr/>
          <p:nvPr/>
        </p:nvGraphicFramePr>
        <p:xfrm>
          <a:off x="4358005" y="814705"/>
          <a:ext cx="5046980" cy="4067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85750" y="2360930"/>
            <a:ext cx="4166870" cy="2676525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just"/>
            <a:r>
              <a:rPr lang="en-US" altLang="zh-CN"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  <a:sym typeface="+mn-ea"/>
              </a:rPr>
              <a:t>、含义：</a:t>
            </a:r>
          </a:p>
          <a:p>
            <a:pPr algn="just"/>
            <a:r>
              <a:rPr lang="zh-CN" altLang="en-US"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  <a:sym typeface="+mn-ea"/>
              </a:rPr>
              <a:t>   </a:t>
            </a:r>
            <a:r>
              <a:rPr lang="zh-CN" altLang="en-US" sz="2800" b="1" dirty="0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  <a:sym typeface="+mn-ea"/>
              </a:rPr>
              <a:t>现代化经济体系，是由社会经济活动各个环节、各个层面、各个领域的相互关系和内在联系构成的一个有机整体。</a:t>
            </a:r>
            <a:endParaRPr lang="zh-CN" altLang="en-US" sz="2800"/>
          </a:p>
        </p:txBody>
      </p:sp>
      <p:sp>
        <p:nvSpPr>
          <p:cNvPr id="11" name="文本框 10"/>
          <p:cNvSpPr txBox="1"/>
          <p:nvPr/>
        </p:nvSpPr>
        <p:spPr>
          <a:xfrm>
            <a:off x="-64135" y="5080"/>
            <a:ext cx="91179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1218565">
              <a:spcBef>
                <a:spcPct val="20000"/>
              </a:spcBef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建设现代化经济体系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p91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）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9B38DD0-DB2D-4E13-B666-B76D6A611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39B38DD0-DB2D-4E13-B666-B76D6A611D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48D4F4-F05E-4D1B-8D2C-BA3F47799D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dgm id="{5B48D4F4-F05E-4D1B-8D2C-BA3F47799D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E04F655-81D4-499D-82B1-D8792DB27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6E04F655-81D4-499D-82B1-D8792DB27E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F8FDF22-DA82-454D-9108-91BEAE4BF5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dgm id="{5F8FDF22-DA82-454D-9108-91BEAE4BF5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7364666-6EDE-4265-BBF5-C3F0FBDC8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graphicEl>
                                              <a:dgm id="{07364666-6EDE-4265-BBF5-C3F0FBDC84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AE92EC-E70B-4112-98A4-BC8593354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F0AE92EC-E70B-4112-98A4-BC85933544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E303F06-19B8-403B-BA1D-1E3B66F8A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dgm id="{BE303F06-19B8-403B-BA1D-1E3B66F8A1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573EB3C-29B2-4CF2-A8CA-62C57EF98E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">
                                            <p:graphicEl>
                                              <a:dgm id="{3573EB3C-29B2-4CF2-A8CA-62C57EF98E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s://timgsa.baidu.com/timg?image&amp;quality=80&amp;size=b9999_10000&amp;sec=1541160168691&amp;di=8004354d4984f8e15b6170a381ae233e&amp;imgtype=0&amp;src=http%3A%2F%2F5b0988e595225.cdn.sohucs.com%2Fimages%2F20180716%2Fbfc8e4a3107b49168a46ab2399cb54bf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6905" y="1491615"/>
            <a:ext cx="2259330" cy="2565400"/>
          </a:xfrm>
          <a:prstGeom prst="plaque">
            <a:avLst>
              <a:gd name="adj" fmla="val 34224"/>
            </a:avLst>
          </a:prstGeom>
          <a:noFill/>
        </p:spPr>
      </p:pic>
      <p:sp>
        <p:nvSpPr>
          <p:cNvPr id="5" name="内容占位符 4"/>
          <p:cNvSpPr>
            <a:spLocks noGrp="1" noChangeArrowheads="1"/>
          </p:cNvSpPr>
          <p:nvPr>
            <p:ph idx="1"/>
          </p:nvPr>
        </p:nvSpPr>
        <p:spPr>
          <a:xfrm>
            <a:off x="5490210" y="821690"/>
            <a:ext cx="3358516" cy="3761740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vert="horz" wrap="square" lIns="53492" tIns="26746" rIns="53492" bIns="26746" numCol="1" anchor="t" anchorCtr="0" compatLnSpc="1"/>
          <a:lstStyle/>
          <a:p>
            <a:pPr marL="0" marR="0" lvl="0" indent="0" algn="l" defTabSz="4572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DFKai-SB"/>
                <a:sym typeface="+mn-ea"/>
              </a:rPr>
              <a:t>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DFKai-SB"/>
                <a:sym typeface="+mn-ea"/>
              </a:rPr>
              <a:t>实体经济是指人通过使用工具创造的经济。包括农业、工业、交通通讯业、商业、建筑业等物质生产和服务部门。也包括教育、文化、知识、信息、艺术、体育等精神产品的生产和服务部门。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FKai-SB"/>
                <a:ea typeface="DFKai-SB"/>
                <a:cs typeface="DFKai-SB"/>
                <a:sym typeface="+mn-ea"/>
              </a:rPr>
              <a:t>实体经济始终是人类社会赖以生存和发展的基础。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DFKai-SB"/>
              <a:ea typeface="DFKai-SB"/>
              <a:cs typeface="DFKai-SB"/>
            </a:endParaRPr>
          </a:p>
          <a:p>
            <a:pPr marL="0" marR="0" lvl="0" indent="0" algn="l" defTabSz="457200" rtl="0" eaLnBrk="1" fontAlgn="base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DFKai-SB"/>
              <a:ea typeface="DFKai-SB"/>
              <a:cs typeface="DFKai-SB"/>
            </a:endParaRPr>
          </a:p>
          <a:p>
            <a:pPr marL="0" marR="0" lvl="0" indent="0" algn="l" defTabSz="457200" rtl="0" eaLnBrk="1" fontAlgn="base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DFKai-SB"/>
              <a:ea typeface="DFKai-SB"/>
              <a:cs typeface="DFKai-SB"/>
            </a:endParaRPr>
          </a:p>
        </p:txBody>
      </p:sp>
      <p:sp>
        <p:nvSpPr>
          <p:cNvPr id="7" name="内容占位符 2"/>
          <p:cNvSpPr>
            <a:spLocks noGrp="1" noChangeArrowheads="1"/>
          </p:cNvSpPr>
          <p:nvPr>
            <p:ph idx="1"/>
          </p:nvPr>
        </p:nvSpPr>
        <p:spPr>
          <a:xfrm>
            <a:off x="295274" y="884555"/>
            <a:ext cx="2881631" cy="3415387"/>
          </a:xfr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vert="horz" wrap="square" lIns="53492" tIns="26746" rIns="53492" bIns="26746" numCol="1" anchor="t" anchorCtr="0" compatLnSpc="1">
            <a:noAutofit/>
          </a:bodyPr>
          <a:lstStyle/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</a:rPr>
              <a:t>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</a:rPr>
              <a:t>虚拟经济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</a:rPr>
              <a:t>(Virtual economy)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</a:rPr>
              <a:t>简单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  <a:sym typeface="+mn-ea"/>
              </a:rPr>
              <a:t>的说就是以钱生钱的经济活动，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  <a:sym typeface="+mn-ea"/>
              </a:rPr>
              <a:t>不直接创造新的价值，最终不能脱离实体经济而存在。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DFKai-SB"/>
                <a:ea typeface="DFKai-SB"/>
                <a:cs typeface="华文新魏" panose="02010800040101010101" pitchFamily="2" charset="-122"/>
                <a:sym typeface="+mn-ea"/>
              </a:rPr>
              <a:t>虚拟经济主要集中在“金融业”、“房地产业”、“博彩业”等。虚拟经济是现代经济必不可少的一部分，但发展过度会带来经济泡沫。</a:t>
            </a:r>
          </a:p>
        </p:txBody>
      </p:sp>
      <p:sp>
        <p:nvSpPr>
          <p:cNvPr id="6" name="矩形 5"/>
          <p:cNvSpPr/>
          <p:nvPr/>
        </p:nvSpPr>
        <p:spPr>
          <a:xfrm>
            <a:off x="1442085" y="222885"/>
            <a:ext cx="5541010" cy="5067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知识拓展：实体经济与虚拟经济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41697" y="275908"/>
            <a:ext cx="8195072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  </a:t>
            </a:r>
            <a:r>
              <a:rPr lang="zh-CN" altLang="zh-CN" sz="3200" b="1" dirty="0"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实体经济是一国经济的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立身之本</a:t>
            </a:r>
            <a:r>
              <a:rPr lang="zh-CN" altLang="zh-CN" sz="3200" b="1" dirty="0"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，是财富创造的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根本源泉</a:t>
            </a:r>
            <a:r>
              <a:rPr lang="zh-CN" altLang="zh-CN" sz="3200" b="1" dirty="0"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，是国家强盛的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重要支柱</a:t>
            </a:r>
            <a:r>
              <a:rPr lang="zh-CN" altLang="zh-CN" sz="3200" b="1" dirty="0">
                <a:latin typeface="楷体" panose="02010609060101010101" pitchFamily="1" charset="-122"/>
                <a:ea typeface="楷体" panose="02010609060101010101" pitchFamily="1" charset="-122"/>
                <a:sym typeface="宋体" panose="02010600030101010101" pitchFamily="2" charset="-122"/>
              </a:rPr>
              <a:t>。</a:t>
            </a:r>
          </a:p>
        </p:txBody>
      </p:sp>
      <p:sp>
        <p:nvSpPr>
          <p:cNvPr id="2" name="下箭头 1"/>
          <p:cNvSpPr/>
          <p:nvPr/>
        </p:nvSpPr>
        <p:spPr>
          <a:xfrm>
            <a:off x="4050665" y="1457325"/>
            <a:ext cx="360045" cy="5759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73380" y="2033270"/>
            <a:ext cx="838771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建设现代化经济体系，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要大力发展实体经济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，筑牢现代化经济体系的坚实基础。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下箭头 4"/>
          <p:cNvSpPr/>
          <p:nvPr/>
        </p:nvSpPr>
        <p:spPr>
          <a:xfrm>
            <a:off x="4050665" y="3288030"/>
            <a:ext cx="360045" cy="7023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11175" y="3906520"/>
            <a:ext cx="83877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怎样发展实体经济？（从问题找对策）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ldLvl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9235" y="1038225"/>
            <a:ext cx="868553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 dirty="0">
                <a:sym typeface="+mn-ea"/>
              </a:rPr>
              <a:t>         </a:t>
            </a:r>
            <a:r>
              <a:rPr lang="zh-CN" altLang="zh-CN" sz="3200" b="1" dirty="0">
                <a:sym typeface="+mn-ea"/>
              </a:rPr>
              <a:t>当前中国经济面临着供需关系结构性失衡：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zh-CN" sz="3200" b="1" dirty="0">
                <a:solidFill>
                  <a:srgbClr val="FF0000"/>
                </a:solidFill>
                <a:sym typeface="+mn-ea"/>
              </a:rPr>
              <a:t>供需错位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zh-CN" sz="3200" b="1" dirty="0">
                <a:sym typeface="+mn-ea"/>
              </a:rPr>
              <a:t>。一方面，过剩产能制约中国经济转型，另一方面，中国的供给体系总体上是中低端产品过剩，高端产品供给不足。出现国内产能过剩、国外疯狂扫货的现象。</a:t>
            </a:r>
            <a:endParaRPr lang="zh-CN" altLang="zh-CN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85820" y="23495"/>
            <a:ext cx="185547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80745" y="61595"/>
            <a:ext cx="8064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问题：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供需矛盾</a:t>
            </a:r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（低端过剩、高端不足）</a:t>
            </a:r>
          </a:p>
        </p:txBody>
      </p:sp>
      <p:sp>
        <p:nvSpPr>
          <p:cNvPr id="3" name="下箭头 2"/>
          <p:cNvSpPr/>
          <p:nvPr/>
        </p:nvSpPr>
        <p:spPr>
          <a:xfrm>
            <a:off x="4135120" y="645160"/>
            <a:ext cx="360045" cy="5759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501140" y="1221105"/>
            <a:ext cx="63881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从生产端出发</a:t>
            </a: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供给侧结构性改革</a:t>
            </a:r>
          </a:p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低端转型升级、高端大力发展</a:t>
            </a:r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5" name="下箭头 4"/>
          <p:cNvSpPr/>
          <p:nvPr/>
        </p:nvSpPr>
        <p:spPr>
          <a:xfrm>
            <a:off x="4135120" y="2283460"/>
            <a:ext cx="360045" cy="5759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75890" y="2859405"/>
            <a:ext cx="3279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发展先进制造业</a:t>
            </a:r>
          </a:p>
        </p:txBody>
      </p:sp>
      <p:sp>
        <p:nvSpPr>
          <p:cNvPr id="7" name="下箭头 6"/>
          <p:cNvSpPr/>
          <p:nvPr/>
        </p:nvSpPr>
        <p:spPr>
          <a:xfrm>
            <a:off x="3950970" y="3442970"/>
            <a:ext cx="727710" cy="680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需要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18870" y="4300855"/>
            <a:ext cx="6583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科学技术：互联网、大数据、人工智能等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/>
      <p:bldP spid="5" grpId="0" bldLvl="0" animBg="1"/>
      <p:bldP spid="6" grpId="0"/>
      <p:bldP spid="7" grpId="0" bldLvl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2360" y="212725"/>
            <a:ext cx="6939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大力发展实体经济、深化供给侧结构性改革</a:t>
            </a:r>
          </a:p>
        </p:txBody>
      </p:sp>
      <p:sp>
        <p:nvSpPr>
          <p:cNvPr id="3" name="下箭头 2"/>
          <p:cNvSpPr/>
          <p:nvPr/>
        </p:nvSpPr>
        <p:spPr>
          <a:xfrm>
            <a:off x="3780155" y="734695"/>
            <a:ext cx="647700" cy="13639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都离不开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415030" y="2013585"/>
            <a:ext cx="1377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</a:t>
            </a:r>
          </a:p>
        </p:txBody>
      </p:sp>
      <p:sp>
        <p:nvSpPr>
          <p:cNvPr id="5" name="下箭头 4"/>
          <p:cNvSpPr/>
          <p:nvPr/>
        </p:nvSpPr>
        <p:spPr>
          <a:xfrm>
            <a:off x="3780155" y="2781935"/>
            <a:ext cx="647700" cy="695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4455" y="3477260"/>
            <a:ext cx="89757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）加快实施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创新驱动型发展战略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，强化现代化经济体系的战略支撑，加强国家创新体系建设，强化战略科技力量，推动科技创新和经济社会深度融合，塑造更多依靠创新驱动、更多发挥先发优势的引领性发展。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/>
      <p:bldP spid="5" grpId="0" bldLvl="0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内容占位符 2">
            <a:extLst>
              <a:ext uri="{FF2B5EF4-FFF2-40B4-BE49-F238E27FC236}">
                <a16:creationId xmlns:a16="http://schemas.microsoft.com/office/drawing/2014/main" id="{19EC915B-D9DC-4781-9F6D-B28589376F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0891" y="2128838"/>
            <a:ext cx="6172200" cy="1489472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/>
              <a:t>                                            </a:t>
            </a:r>
            <a:endParaRPr lang="zh-CN" altLang="en-US" b="1"/>
          </a:p>
          <a:p>
            <a:pPr marL="0" indent="0">
              <a:buNone/>
            </a:pPr>
            <a:endParaRPr lang="zh-CN" altLang="en-US" b="1"/>
          </a:p>
          <a:p>
            <a:pPr marL="0" indent="0"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6803" name="矩形 199686">
            <a:extLst>
              <a:ext uri="{FF2B5EF4-FFF2-40B4-BE49-F238E27FC236}">
                <a16:creationId xmlns:a16="http://schemas.microsoft.com/office/drawing/2014/main" id="{32945962-B98C-4F18-8A7D-768C972F7D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9563" y="3919538"/>
            <a:ext cx="810816" cy="84534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altLang="zh-CN" sz="2700" b="1" dirty="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D</a:t>
            </a:r>
            <a:endParaRPr lang="zh-CN" altLang="en-US" sz="2700" b="1" dirty="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  <p:sp>
        <p:nvSpPr>
          <p:cNvPr id="40965" name="文本框 4">
            <a:extLst>
              <a:ext uri="{FF2B5EF4-FFF2-40B4-BE49-F238E27FC236}">
                <a16:creationId xmlns:a16="http://schemas.microsoft.com/office/drawing/2014/main" id="{6B4395C1-A3F5-4E65-98FC-26805E107B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6" y="283007"/>
            <a:ext cx="8335566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3、中央一号文件指出，必须顺应新形势新要求，坚持问题导向，调整工作重心，深入推进农业供给侧结构性改革，加快培育农业农村发展新动能，开创农业现代化建设新局面。下列做法符合农业供给侧结构性改革的是（        ）</a:t>
            </a:r>
          </a:p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①进一步深化农村分配制度改革，多种渠道增加农民财产性收入</a:t>
            </a:r>
          </a:p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②实施汽车、家电和节能惠民产品下乡补贴政策，刺激农村消费</a:t>
            </a:r>
          </a:p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③补齐农业农村基础设施和公共服务短板，增强农业农村发展后劲</a:t>
            </a:r>
          </a:p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④调优农产品结构，适度调减玉米种植面积，扩大粮改饲试点面积</a:t>
            </a:r>
          </a:p>
          <a:p>
            <a:pPr>
              <a:lnSpc>
                <a:spcPct val="110000"/>
              </a:lnSpc>
            </a:pPr>
            <a:r>
              <a:rPr lang="zh-CN" altLang="en-US" sz="2100" b="1" dirty="0">
                <a:latin typeface="宋体" panose="02010600030101010101" pitchFamily="2" charset="-122"/>
              </a:rPr>
              <a:t>A、①②      B、①③      C、②④         D、③④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B155232-CFC2-490B-876A-3D5EFED5F29F}"/>
              </a:ext>
            </a:extLst>
          </p:cNvPr>
          <p:cNvSpPr/>
          <p:nvPr/>
        </p:nvSpPr>
        <p:spPr>
          <a:xfrm>
            <a:off x="6228184" y="1304861"/>
            <a:ext cx="2222083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sym typeface="宋体" panose="02010600030101010101" pitchFamily="2" charset="-122"/>
              </a:rPr>
              <a:t>①②属需求侧改革</a:t>
            </a:r>
            <a:endParaRPr lang="zh-CN" altLang="en-U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266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76803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35760" y="104140"/>
            <a:ext cx="5872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：生产力发展不平衡不充分</a:t>
            </a:r>
          </a:p>
        </p:txBody>
      </p:sp>
      <p:sp>
        <p:nvSpPr>
          <p:cNvPr id="3" name="下箭头 2"/>
          <p:cNvSpPr/>
          <p:nvPr/>
        </p:nvSpPr>
        <p:spPr>
          <a:xfrm>
            <a:off x="4068445" y="789305"/>
            <a:ext cx="575945" cy="10655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表现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29460" y="1956435"/>
            <a:ext cx="4653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城乡不平衡、区域不平衡</a:t>
            </a:r>
          </a:p>
        </p:txBody>
      </p:sp>
      <p:sp>
        <p:nvSpPr>
          <p:cNvPr id="5" name="下箭头 4"/>
          <p:cNvSpPr/>
          <p:nvPr/>
        </p:nvSpPr>
        <p:spPr>
          <a:xfrm>
            <a:off x="4068445" y="2718435"/>
            <a:ext cx="575945" cy="7918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需要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-164959" y="3808730"/>
            <a:ext cx="9308959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）实施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乡村振兴战略、（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）区域协调发展战略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/>
      <p:bldP spid="5" grpId="0" bldLvl="0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66495" y="294640"/>
            <a:ext cx="6583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改革开放：对内改革、对外开放</a:t>
            </a:r>
          </a:p>
        </p:txBody>
      </p:sp>
      <p:sp>
        <p:nvSpPr>
          <p:cNvPr id="3" name="下箭头 2"/>
          <p:cNvSpPr/>
          <p:nvPr/>
        </p:nvSpPr>
        <p:spPr>
          <a:xfrm>
            <a:off x="4190365" y="1085064"/>
            <a:ext cx="535940" cy="13550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3185" y="2638425"/>
            <a:ext cx="875030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）着力发展开放型经济，提高现代化经济体系的国际竞争力，更好利用全球资源和市场，继续积极推进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一带一路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框架下的国际交流合作。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9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对象 399361"/>
          <p:cNvPicPr/>
          <p:nvPr/>
        </p:nvPicPr>
        <p:blipFill>
          <a:blip r:embed="rId2"/>
          <a:stretch>
            <a:fillRect/>
          </a:stretch>
        </p:blipFill>
        <p:spPr>
          <a:xfrm>
            <a:off x="1390650" y="121285"/>
            <a:ext cx="5612130" cy="1261110"/>
          </a:xfrm>
          <a:prstGeom prst="rect">
            <a:avLst/>
          </a:prstGeom>
          <a:noFill/>
          <a:ln w="38100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76530" y="1715135"/>
            <a:ext cx="121412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经济高质量发展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1010285" y="1644650"/>
            <a:ext cx="624840" cy="23006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635125" y="1147445"/>
            <a:ext cx="34728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新发展理念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22095" y="3415030"/>
            <a:ext cx="40024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现代化经济体系</a:t>
            </a:r>
          </a:p>
        </p:txBody>
      </p:sp>
      <p:sp>
        <p:nvSpPr>
          <p:cNvPr id="7" name="下箭头 6"/>
          <p:cNvSpPr/>
          <p:nvPr/>
        </p:nvSpPr>
        <p:spPr>
          <a:xfrm>
            <a:off x="2411730" y="1852295"/>
            <a:ext cx="864235" cy="1562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指导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4899660" y="2553335"/>
            <a:ext cx="624840" cy="24307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49570" y="2341245"/>
            <a:ext cx="4002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、大力发展实体经济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344160" y="2954655"/>
            <a:ext cx="41078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、实施创新驱动型发展战略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396865" y="3538220"/>
            <a:ext cx="4002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、实施乡村振兴战略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96865" y="4121785"/>
            <a:ext cx="4002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、实施区域协调发展战略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449570" y="4676775"/>
            <a:ext cx="4002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、大力发展开放型经济</a:t>
            </a:r>
          </a:p>
        </p:txBody>
      </p:sp>
    </p:spTree>
  </p:cSld>
  <p:clrMapOvr>
    <a:masterClrMapping/>
  </p:clrMapOvr>
  <p:transition>
    <p:random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3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39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2096</Words>
  <Application>Microsoft Office PowerPoint</Application>
  <PresentationFormat>全屏显示(16:9)</PresentationFormat>
  <Paragraphs>163</Paragraphs>
  <Slides>26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DFKai-SB</vt:lpstr>
      <vt:lpstr>黑体</vt:lpstr>
      <vt:lpstr>楷体</vt:lpstr>
      <vt:lpstr>宋体</vt:lpstr>
      <vt:lpstr>微软雅黑</vt:lpstr>
      <vt:lpstr>新宋体</vt:lpstr>
      <vt:lpstr>Arial</vt:lpstr>
      <vt:lpstr>Calibri</vt:lpstr>
      <vt:lpstr>Times New Roman</vt:lpstr>
      <vt:lpstr>Wingdings</vt:lpstr>
      <vt:lpstr>Wingdings 3</vt:lpstr>
      <vt:lpstr>第一PPT，www.1ppt.com</vt:lpstr>
      <vt:lpstr>PowerPoint 演示文稿</vt:lpstr>
      <vt:lpstr>PowerPoint 演示文稿</vt:lpstr>
      <vt:lpstr>发展中的隐忧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墨迹水彩</dc:title>
  <dc:creator>第一PPT</dc:creator>
  <cp:keywords>www.1ppt.com</cp:keywords>
  <cp:lastModifiedBy>2024098525@qq.com</cp:lastModifiedBy>
  <cp:revision>407</cp:revision>
  <dcterms:created xsi:type="dcterms:W3CDTF">2015-12-11T17:46:00Z</dcterms:created>
  <dcterms:modified xsi:type="dcterms:W3CDTF">2019-12-25T09:36:35Z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2052-11.3.0.8632</vt:lpwstr>
  </property>
</Properties>
</file>