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70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00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27584" y="2132856"/>
            <a:ext cx="7772400" cy="1470025"/>
          </a:xfrm>
        </p:spPr>
        <p:txBody>
          <a:bodyPr>
            <a:noAutofit/>
          </a:bodyPr>
          <a:lstStyle/>
          <a:p>
            <a:r>
              <a:rPr lang="en-US" altLang="zh-CN" sz="9600" dirty="0">
                <a:latin typeface="Viner Hand ITC" pitchFamily="66" charset="0"/>
              </a:rPr>
              <a:t>O Sole Mio</a:t>
            </a:r>
            <a:endParaRPr lang="zh-CN" altLang="en-US" sz="9600" dirty="0">
              <a:latin typeface="Viner Hand ITC" pitchFamily="66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993632" y="6341800"/>
            <a:ext cx="2156792" cy="516200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dirty="0"/>
              <a:t>UP:</a:t>
            </a:r>
            <a:r>
              <a:rPr lang="zh-CN" altLang="en-US" dirty="0"/>
              <a:t>王优瑄</a:t>
            </a:r>
          </a:p>
        </p:txBody>
      </p:sp>
    </p:spTree>
    <p:extLst>
      <p:ext uri="{BB962C8B-B14F-4D97-AF65-F5344CB8AC3E}">
        <p14:creationId xmlns:p14="http://schemas.microsoft.com/office/powerpoint/2010/main" val="364280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88640"/>
            <a:ext cx="4371975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66887"/>
            <a:ext cx="4667250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13348"/>
            <a:ext cx="2448272" cy="3728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09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260648"/>
            <a:ext cx="8424936" cy="633670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altLang="zh-CN" dirty="0">
                <a:latin typeface="等线" pitchFamily="2" charset="-122"/>
                <a:ea typeface="等线" pitchFamily="2" charset="-122"/>
              </a:rPr>
              <a:t>《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啊，我的太阳</a:t>
            </a:r>
            <a:r>
              <a:rPr lang="en-US" altLang="zh-CN" dirty="0">
                <a:latin typeface="等线" pitchFamily="2" charset="-122"/>
                <a:ea typeface="等线" pitchFamily="2" charset="-122"/>
              </a:rPr>
              <a:t>》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是一首创作于</a:t>
            </a:r>
            <a:r>
              <a:rPr lang="en-US" altLang="zh-CN" dirty="0">
                <a:latin typeface="等线" pitchFamily="2" charset="-122"/>
                <a:ea typeface="等线" pitchFamily="2" charset="-122"/>
              </a:rPr>
              <a:t>1898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年的那不勒斯歌曲。</a:t>
            </a:r>
            <a:endParaRPr lang="en-US" altLang="zh-CN" dirty="0">
              <a:latin typeface="等线" pitchFamily="2" charset="-122"/>
              <a:ea typeface="等线" pitchFamily="2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等线" pitchFamily="2" charset="-122"/>
                <a:ea typeface="等线" pitchFamily="2" charset="-122"/>
              </a:rPr>
              <a:t>被诸如布莱恩亚当斯等流行摇滚艺人演绎，同时是世界三大男高音歌唱家之一帕瓦罗蒂的代表作。</a:t>
            </a:r>
            <a:endParaRPr lang="en-US" altLang="zh-CN" dirty="0">
              <a:latin typeface="等线" pitchFamily="2" charset="-122"/>
              <a:ea typeface="等线" pitchFamily="2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等线" pitchFamily="2" charset="-122"/>
                <a:ea typeface="等线" pitchFamily="2" charset="-122"/>
              </a:rPr>
              <a:t>像</a:t>
            </a:r>
            <a:r>
              <a:rPr lang="en-US" altLang="zh-CN" dirty="0">
                <a:latin typeface="等线" pitchFamily="2" charset="-122"/>
                <a:ea typeface="等线" pitchFamily="2" charset="-122"/>
              </a:rPr>
              <a:t>《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啊，我的太阳</a:t>
            </a:r>
            <a:r>
              <a:rPr lang="en-US" altLang="zh-CN" dirty="0">
                <a:latin typeface="等线" pitchFamily="2" charset="-122"/>
                <a:ea typeface="等线" pitchFamily="2" charset="-122"/>
              </a:rPr>
              <a:t>》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这样在全世界广为流行的民歌真是少有，意大利著名歌唱家斯泰方诺、帕瓦罗蒂和卡鲁索演唱过这首歌后，它在</a:t>
            </a:r>
            <a:r>
              <a:rPr lang="en-US" altLang="zh-CN" dirty="0">
                <a:latin typeface="等线" pitchFamily="2" charset="-122"/>
                <a:ea typeface="等线" pitchFamily="2" charset="-122"/>
              </a:rPr>
              <a:t>20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世纪后期成为世界上最风行的民歌。尽管如此，对于</a:t>
            </a:r>
            <a:r>
              <a:rPr lang="en-US" altLang="zh-CN" dirty="0">
                <a:latin typeface="等线" pitchFamily="2" charset="-122"/>
                <a:ea typeface="等线" pitchFamily="2" charset="-122"/>
              </a:rPr>
              <a:t>《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啊，我的太阳</a:t>
            </a:r>
            <a:r>
              <a:rPr lang="en-US" altLang="zh-CN" dirty="0">
                <a:latin typeface="等线" pitchFamily="2" charset="-122"/>
                <a:ea typeface="等线" pitchFamily="2" charset="-122"/>
              </a:rPr>
              <a:t>》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中的“太阳”的所指，人们仍观点不一。有人认为这是卡普阿写的一首情歌，他心目中的爱人就是他的太阳。但也有人持“我的太阳”指的是爱人的笑容这一观点。情人美丽多情的笑容被卡普阿喻为“太阳”，表示忠贞不渝的爱情。</a:t>
            </a:r>
          </a:p>
        </p:txBody>
      </p:sp>
    </p:spTree>
    <p:extLst>
      <p:ext uri="{BB962C8B-B14F-4D97-AF65-F5344CB8AC3E}">
        <p14:creationId xmlns:p14="http://schemas.microsoft.com/office/powerpoint/2010/main" val="3797955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6264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>
                <a:latin typeface="等线" pitchFamily="2" charset="-122"/>
                <a:ea typeface="等线" pitchFamily="2" charset="-122"/>
              </a:rPr>
              <a:t>还有一种观点认为此歌表示两兄弟之间的感情，有这样一个故事，说的是两兄弟相依为命，哥哥为了使弟弟得到好的照顾，生活得幸福，就代替弟弟出外受苦挣钱。当哥哥离开家门就要上路时，弟弟为他送行，就以这首歌来表达自己对哥哥的感激。哥哥被他比做自己心目中的太阳。还有的传说更加离奇，说是两兄弟同时钟情于一位多情漂亮的姑娘，两兄弟并没有为夺得美人心而打得头破血流，甚至没有互相吃醋，而是哥哥先做了让步，出门远行，把心目中的太阳</a:t>
            </a:r>
            <a:r>
              <a:rPr lang="en-US" altLang="zh-CN" dirty="0">
                <a:latin typeface="等线" pitchFamily="2" charset="-122"/>
                <a:ea typeface="等线" pitchFamily="2" charset="-122"/>
              </a:rPr>
              <a:t>——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他所钟情的人留给了弟弟；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613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980728"/>
            <a:ext cx="8229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>
                <a:latin typeface="等线" pitchFamily="2" charset="-122"/>
                <a:ea typeface="等线" pitchFamily="2" charset="-122"/>
              </a:rPr>
              <a:t>弟弟含泪为哥哥送行，把这首歌献给了哥哥，尊敬的兄长和心爱的情人被他比做心目中的太阳。任何有关创作</a:t>
            </a:r>
            <a:r>
              <a:rPr lang="en-US" altLang="zh-CN" dirty="0">
                <a:latin typeface="等线" pitchFamily="2" charset="-122"/>
                <a:ea typeface="等线" pitchFamily="2" charset="-122"/>
              </a:rPr>
              <a:t>《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啊，我的太阳</a:t>
            </a:r>
            <a:r>
              <a:rPr lang="en-US" altLang="zh-CN" dirty="0">
                <a:latin typeface="等线" pitchFamily="2" charset="-122"/>
                <a:ea typeface="等线" pitchFamily="2" charset="-122"/>
              </a:rPr>
              <a:t>》</a:t>
            </a:r>
            <a:r>
              <a:rPr lang="zh-CN" altLang="en-US" dirty="0">
                <a:latin typeface="等线" pitchFamily="2" charset="-122"/>
                <a:ea typeface="等线" pitchFamily="2" charset="-122"/>
              </a:rPr>
              <a:t>的文字解释也未被卡普阿留下，因此我们对“太阳”究竟所指为何不得而知。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346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sz="half" idx="1"/>
          </p:nvPr>
        </p:nvSpPr>
        <p:spPr>
          <a:xfrm>
            <a:off x="179512" y="188640"/>
            <a:ext cx="4316288" cy="6480720"/>
          </a:xfr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half" idx="2"/>
          </p:nvPr>
        </p:nvSpPr>
        <p:spPr>
          <a:xfrm>
            <a:off x="3413016" y="1040190"/>
            <a:ext cx="5580112" cy="55571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5400" b="1" dirty="0"/>
              <a:t>普拉西多</a:t>
            </a:r>
            <a:r>
              <a:rPr lang="en-US" altLang="zh-CN" sz="5400" b="1" dirty="0"/>
              <a:t>·</a:t>
            </a:r>
            <a:r>
              <a:rPr lang="zh-CN" altLang="en-US" sz="5400" b="1" dirty="0"/>
              <a:t>多明戈</a:t>
            </a:r>
            <a:endParaRPr lang="en-US" altLang="zh-CN" sz="5400" b="1" dirty="0"/>
          </a:p>
          <a:p>
            <a:pPr marL="0" indent="0">
              <a:buNone/>
            </a:pPr>
            <a:r>
              <a:rPr lang="zh-CN" altLang="en-US" sz="4000" b="1" dirty="0"/>
              <a:t>出身地：马德里</a:t>
            </a:r>
            <a:endParaRPr lang="en-US" altLang="zh-CN" sz="4000" b="1" dirty="0"/>
          </a:p>
          <a:p>
            <a:pPr marL="0" indent="0">
              <a:buNone/>
            </a:pPr>
            <a:r>
              <a:rPr lang="zh-CN" altLang="en-US" sz="4000" b="1" dirty="0"/>
              <a:t>荣誉：</a:t>
            </a:r>
            <a:r>
              <a:rPr lang="en-US" altLang="zh-CN" sz="4000" b="1" dirty="0">
                <a:latin typeface="等线" pitchFamily="2" charset="-122"/>
                <a:ea typeface="等线" pitchFamily="2" charset="-122"/>
              </a:rPr>
              <a:t>9</a:t>
            </a:r>
            <a:r>
              <a:rPr lang="zh-CN" altLang="en-US" sz="4000" b="1" dirty="0">
                <a:latin typeface="等线" pitchFamily="2" charset="-122"/>
                <a:ea typeface="等线" pitchFamily="2" charset="-122"/>
              </a:rPr>
              <a:t>项格莱美大奖  世界三大男高音之一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3067255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0260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88640"/>
            <a:ext cx="4038600" cy="5937523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985280" y="1772816"/>
            <a:ext cx="5122912" cy="4248472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5400" b="1" dirty="0"/>
              <a:t>何塞</a:t>
            </a:r>
            <a:r>
              <a:rPr lang="en-US" altLang="zh-CN" sz="5400" b="1" dirty="0"/>
              <a:t>·</a:t>
            </a:r>
            <a:r>
              <a:rPr lang="zh-CN" altLang="en-US" sz="5400" b="1" dirty="0"/>
              <a:t>卡雷拉斯</a:t>
            </a:r>
            <a:endParaRPr lang="en-US" altLang="zh-CN" sz="5400" b="1" dirty="0"/>
          </a:p>
          <a:p>
            <a:pPr marL="0" indent="0">
              <a:buNone/>
            </a:pPr>
            <a:r>
              <a:rPr lang="zh-CN" altLang="en-US" sz="4000" b="1" dirty="0"/>
              <a:t>出生地：巴塞罗那</a:t>
            </a:r>
            <a:endParaRPr lang="en-US" altLang="zh-CN" sz="4000" b="1" dirty="0"/>
          </a:p>
          <a:p>
            <a:pPr marL="0" indent="0">
              <a:buNone/>
            </a:pPr>
            <a:r>
              <a:rPr lang="zh-CN" altLang="en-US" sz="4000" b="1" dirty="0"/>
              <a:t>荣誉：世纪末三大男高音之一</a:t>
            </a:r>
            <a:endParaRPr lang="en-US" altLang="zh-CN" sz="4000" b="1" dirty="0"/>
          </a:p>
          <a:p>
            <a:pPr marL="0" indent="0">
              <a:buNone/>
            </a:pPr>
            <a:endParaRPr lang="zh-CN" altLang="en-US" sz="4000" b="1" dirty="0"/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671"/>
            <a:ext cx="2768724" cy="404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5581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79512" y="260648"/>
            <a:ext cx="4038600" cy="4525963"/>
          </a:xfr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218696" y="1268760"/>
            <a:ext cx="5940152" cy="5301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5400" b="1" dirty="0"/>
              <a:t>鲁契亚诺</a:t>
            </a:r>
            <a:r>
              <a:rPr lang="en-US" altLang="zh-CN" sz="5400" b="1" dirty="0"/>
              <a:t>·</a:t>
            </a:r>
            <a:r>
              <a:rPr lang="zh-CN" altLang="en-US" sz="5400" b="1" dirty="0"/>
              <a:t>帕瓦罗蒂</a:t>
            </a:r>
            <a:endParaRPr lang="en-US" altLang="zh-CN" sz="5400" b="1" dirty="0"/>
          </a:p>
          <a:p>
            <a:pPr marL="0" indent="0">
              <a:buNone/>
            </a:pPr>
            <a:r>
              <a:rPr lang="zh-CN" altLang="en-US" sz="3600" dirty="0"/>
              <a:t>出生地：摩德纳</a:t>
            </a:r>
            <a:endParaRPr lang="en-US" altLang="zh-CN" sz="3600" dirty="0"/>
          </a:p>
          <a:p>
            <a:pPr marL="0" indent="0">
              <a:buNone/>
            </a:pPr>
            <a:r>
              <a:rPr lang="zh-CN" altLang="en-US" sz="3600" dirty="0"/>
              <a:t>荣誉：</a:t>
            </a:r>
            <a:r>
              <a:rPr lang="en-US" altLang="zh-CN" sz="3600" dirty="0">
                <a:latin typeface="等线" pitchFamily="2" charset="-122"/>
                <a:ea typeface="等线" pitchFamily="2" charset="-122"/>
              </a:rPr>
              <a:t>1981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年，在旧金山演唱威尔第歌剧</a:t>
            </a:r>
            <a:r>
              <a:rPr lang="en-US" altLang="zh-CN" sz="3600" dirty="0">
                <a:latin typeface="等线" pitchFamily="2" charset="-122"/>
                <a:ea typeface="等线" pitchFamily="2" charset="-122"/>
              </a:rPr>
              <a:t>《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阿依达</a:t>
            </a:r>
            <a:r>
              <a:rPr lang="en-US" altLang="zh-CN" sz="3600" dirty="0">
                <a:latin typeface="等线" pitchFamily="2" charset="-122"/>
                <a:ea typeface="等线" pitchFamily="2" charset="-122"/>
              </a:rPr>
              <a:t>》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后，照片登上了</a:t>
            </a:r>
            <a:r>
              <a:rPr lang="en-US" altLang="zh-CN" sz="3600" dirty="0">
                <a:latin typeface="等线" pitchFamily="2" charset="-122"/>
                <a:ea typeface="等线" pitchFamily="2" charset="-122"/>
              </a:rPr>
              <a:t>《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时代</a:t>
            </a:r>
            <a:r>
              <a:rPr lang="en-US" altLang="zh-CN" sz="3600" dirty="0">
                <a:latin typeface="等线" pitchFamily="2" charset="-122"/>
                <a:ea typeface="等线" pitchFamily="2" charset="-122"/>
              </a:rPr>
              <a:t>》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周刊</a:t>
            </a:r>
            <a:endParaRPr lang="en-US" altLang="zh-CN" sz="3600" dirty="0">
              <a:latin typeface="等线" pitchFamily="2" charset="-122"/>
              <a:ea typeface="等线" pitchFamily="2" charset="-122"/>
            </a:endParaRPr>
          </a:p>
          <a:p>
            <a:pPr marL="0" indent="0">
              <a:buNone/>
            </a:pPr>
            <a:endParaRPr lang="zh-CN" altLang="en-US" sz="4000" b="1" dirty="0"/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16" y="569972"/>
            <a:ext cx="2788930" cy="422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22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539552" y="45811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CN" sz="4000" dirty="0">
                <a:latin typeface="等线" pitchFamily="2" charset="-122"/>
                <a:ea typeface="等线" pitchFamily="2" charset="-122"/>
              </a:rPr>
              <a:t>2001</a:t>
            </a:r>
            <a:r>
              <a:rPr lang="zh-CN" altLang="en-US" sz="4000" dirty="0">
                <a:latin typeface="等线" pitchFamily="2" charset="-122"/>
                <a:ea typeface="等线" pitchFamily="2" charset="-122"/>
              </a:rPr>
              <a:t>年，获得联合国难民署授予“南森奖章”  。</a:t>
            </a:r>
            <a:br>
              <a:rPr lang="en-US" altLang="zh-CN" sz="4000" dirty="0">
                <a:latin typeface="等线" pitchFamily="2" charset="-122"/>
                <a:ea typeface="等线" pitchFamily="2" charset="-122"/>
              </a:rPr>
            </a:br>
            <a:endParaRPr lang="zh-CN" altLang="en-US" sz="4000" dirty="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" name="内容占位符 1"/>
          <p:cNvSpPr>
            <a:spLocks noGrp="1"/>
          </p:cNvSpPr>
          <p:nvPr>
            <p:ph sz="half" idx="1"/>
          </p:nvPr>
        </p:nvSpPr>
        <p:spPr>
          <a:xfrm>
            <a:off x="539552" y="908720"/>
            <a:ext cx="8219256" cy="19008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600" dirty="0">
                <a:latin typeface="等线" pitchFamily="2" charset="-122"/>
                <a:ea typeface="等线" pitchFamily="2" charset="-122"/>
              </a:rPr>
              <a:t>1992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年</a:t>
            </a:r>
            <a:r>
              <a:rPr lang="en-US" altLang="zh-CN" sz="3600" dirty="0">
                <a:latin typeface="等线" pitchFamily="2" charset="-122"/>
                <a:ea typeface="等线" pitchFamily="2" charset="-122"/>
              </a:rPr>
              <a:t>4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月，法国外长罗兰得</a:t>
            </a:r>
            <a:r>
              <a:rPr lang="en-US" altLang="zh-CN" sz="3600" dirty="0">
                <a:latin typeface="等线" pitchFamily="2" charset="-122"/>
                <a:ea typeface="等线" pitchFamily="2" charset="-122"/>
              </a:rPr>
              <a:t>·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杜马斯在巴士底歌剧院授予帕瓦罗蒂</a:t>
            </a:r>
            <a:r>
              <a:rPr lang="zh-CN" altLang="en-US" sz="3600" b="1" dirty="0">
                <a:latin typeface="等线" pitchFamily="2" charset="-122"/>
                <a:ea typeface="等线" pitchFamily="2" charset="-122"/>
              </a:rPr>
              <a:t>骑士荣誉勋章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。</a:t>
            </a:r>
            <a:br>
              <a:rPr lang="en-US" altLang="zh-CN" sz="3600" dirty="0">
                <a:latin typeface="等线" pitchFamily="2" charset="-122"/>
                <a:ea typeface="等线" pitchFamily="2" charset="-122"/>
              </a:rPr>
            </a:b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2"/>
          </p:nvPr>
        </p:nvSpPr>
        <p:spPr>
          <a:xfrm>
            <a:off x="467544" y="2852936"/>
            <a:ext cx="7776864" cy="2520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dirty="0">
                <a:latin typeface="等线" pitchFamily="2" charset="-122"/>
                <a:ea typeface="等线" pitchFamily="2" charset="-122"/>
              </a:rPr>
              <a:t>1998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年，获得联合国任命为“</a:t>
            </a:r>
            <a:r>
              <a:rPr lang="zh-CN" altLang="en-US" sz="3600" b="1" dirty="0">
                <a:latin typeface="等线" pitchFamily="2" charset="-122"/>
                <a:ea typeface="等线" pitchFamily="2" charset="-122"/>
              </a:rPr>
              <a:t>和平使者</a:t>
            </a:r>
            <a:r>
              <a:rPr lang="zh-CN" altLang="en-US" sz="3600" dirty="0">
                <a:latin typeface="等线" pitchFamily="2" charset="-122"/>
                <a:ea typeface="等线" pitchFamily="2" charset="-122"/>
              </a:rPr>
              <a:t>”。</a:t>
            </a:r>
            <a:br>
              <a:rPr lang="en-US" altLang="zh-CN" sz="3600" dirty="0">
                <a:latin typeface="等线" pitchFamily="2" charset="-122"/>
                <a:ea typeface="等线" pitchFamily="2" charset="-122"/>
              </a:rPr>
            </a:b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95625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sz="half" idx="2"/>
          </p:nvPr>
        </p:nvSpPr>
        <p:spPr>
          <a:xfrm>
            <a:off x="4644008" y="284744"/>
            <a:ext cx="4316288" cy="65527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dirty="0"/>
              <a:t>多么辉煌那灿烂的阳光</a:t>
            </a:r>
          </a:p>
          <a:p>
            <a:pPr marL="0" indent="0">
              <a:buNone/>
            </a:pPr>
            <a:r>
              <a:rPr lang="zh-CN" altLang="en-US" dirty="0"/>
              <a:t>暴风雨过去后天空多晴朗</a:t>
            </a:r>
          </a:p>
          <a:p>
            <a:pPr marL="0" indent="0">
              <a:buNone/>
            </a:pPr>
            <a:r>
              <a:rPr lang="zh-CN" altLang="en-US" dirty="0"/>
              <a:t>清新的空气令人心仪神旷</a:t>
            </a:r>
          </a:p>
          <a:p>
            <a:pPr marL="0" indent="0">
              <a:buNone/>
            </a:pPr>
            <a:r>
              <a:rPr lang="zh-CN" altLang="en-US" dirty="0"/>
              <a:t>多么辉煌那灿烂的阳光</a:t>
            </a:r>
          </a:p>
          <a:p>
            <a:pPr marL="0" indent="0">
              <a:buNone/>
            </a:pPr>
            <a:r>
              <a:rPr lang="zh-CN" altLang="en-US" dirty="0"/>
              <a:t>啊你的眼睛闪烁着光芒</a:t>
            </a:r>
          </a:p>
          <a:p>
            <a:pPr marL="0" indent="0">
              <a:buNone/>
            </a:pPr>
            <a:r>
              <a:rPr lang="zh-CN" altLang="en-US" dirty="0"/>
              <a:t>仿佛那太阳灿烂辉煌</a:t>
            </a:r>
          </a:p>
          <a:p>
            <a:pPr marL="0" indent="0">
              <a:buNone/>
            </a:pPr>
            <a:r>
              <a:rPr lang="zh-CN" altLang="en-US" dirty="0"/>
              <a:t>眼睛闪烁着光芒</a:t>
            </a:r>
          </a:p>
          <a:p>
            <a:pPr marL="0" indent="0">
              <a:buNone/>
            </a:pPr>
            <a:r>
              <a:rPr lang="zh-CN" altLang="en-US" dirty="0"/>
              <a:t>仿佛太阳灿烂辉煌</a:t>
            </a:r>
          </a:p>
          <a:p>
            <a:pPr marL="0" indent="0">
              <a:buNone/>
            </a:pPr>
            <a:r>
              <a:rPr lang="zh-CN" altLang="en-US" dirty="0"/>
              <a:t>当黑夜来临太阳不再发光</a:t>
            </a:r>
          </a:p>
          <a:p>
            <a:pPr marL="0" indent="0">
              <a:buNone/>
            </a:pPr>
            <a:r>
              <a:rPr lang="zh-CN" altLang="en-US" dirty="0"/>
              <a:t>我心中凄凉独自在彷徨</a:t>
            </a:r>
          </a:p>
          <a:p>
            <a:pPr marL="0" indent="0">
              <a:buNone/>
            </a:pPr>
            <a:r>
              <a:rPr lang="zh-CN" altLang="en-US" dirty="0"/>
              <a:t>向你的窗口不断的张望</a:t>
            </a:r>
          </a:p>
          <a:p>
            <a:pPr marL="0" indent="0">
              <a:buNone/>
            </a:pPr>
            <a:r>
              <a:rPr lang="zh-CN" altLang="en-US" dirty="0"/>
              <a:t>当黑夜来临太阳不再发光</a:t>
            </a:r>
          </a:p>
          <a:p>
            <a:pPr marL="0" indent="0">
              <a:buNone/>
            </a:pPr>
            <a:r>
              <a:rPr lang="zh-CN" altLang="en-US" dirty="0"/>
              <a:t>啊你的眼睛闪烁着光芒</a:t>
            </a:r>
          </a:p>
          <a:p>
            <a:pPr marL="0" indent="0">
              <a:buNone/>
            </a:pPr>
            <a:r>
              <a:rPr lang="zh-CN" altLang="en-US" dirty="0"/>
              <a:t>仿佛那太阳灿烂辉煌</a:t>
            </a:r>
          </a:p>
          <a:p>
            <a:pPr marL="0" indent="0">
              <a:buNone/>
            </a:pPr>
            <a:r>
              <a:rPr lang="zh-CN" altLang="en-US" dirty="0"/>
              <a:t>眼睛闪烁着光芒</a:t>
            </a: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7" name="标题 2"/>
          <p:cNvSpPr>
            <a:spLocks noGrp="1"/>
          </p:cNvSpPr>
          <p:nvPr>
            <p:ph sz="half" idx="1"/>
          </p:nvPr>
        </p:nvSpPr>
        <p:spPr>
          <a:xfrm>
            <a:off x="179512" y="304800"/>
            <a:ext cx="4316412" cy="65532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it-IT" altLang="zh-CN" dirty="0"/>
              <a:t>Che bella cosa e' na jurnata 'e sole</a:t>
            </a:r>
          </a:p>
          <a:p>
            <a:pPr marL="0" indent="0">
              <a:buNone/>
            </a:pPr>
            <a:r>
              <a:rPr lang="it-IT" altLang="zh-CN" dirty="0"/>
              <a:t>n'aria serena doppo na tempesta!</a:t>
            </a:r>
          </a:p>
          <a:p>
            <a:pPr marL="0" indent="0">
              <a:buNone/>
            </a:pPr>
            <a:r>
              <a:rPr lang="it-IT" altLang="zh-CN" dirty="0"/>
              <a:t>Pe' ll'aria fresca pare già na festa</a:t>
            </a:r>
          </a:p>
          <a:p>
            <a:pPr marL="0" indent="0">
              <a:buNone/>
            </a:pPr>
            <a:r>
              <a:rPr lang="it-IT" altLang="zh-CN" dirty="0"/>
              <a:t>Che bella cosa e' na jurnata 'e sole</a:t>
            </a:r>
          </a:p>
          <a:p>
            <a:pPr marL="0" indent="0">
              <a:buNone/>
            </a:pPr>
            <a:r>
              <a:rPr lang="it-IT" altLang="zh-CN" dirty="0"/>
              <a:t>Ma n'atu sole,</a:t>
            </a:r>
          </a:p>
          <a:p>
            <a:pPr marL="0" indent="0">
              <a:buNone/>
            </a:pPr>
            <a:r>
              <a:rPr lang="it-IT" altLang="zh-CN" dirty="0"/>
              <a:t>cchiù bello, oje ne'</a:t>
            </a:r>
          </a:p>
          <a:p>
            <a:pPr marL="0" indent="0">
              <a:buNone/>
            </a:pPr>
            <a:r>
              <a:rPr lang="it-IT" altLang="zh-CN" dirty="0"/>
              <a:t>'O sole mio</a:t>
            </a:r>
          </a:p>
          <a:p>
            <a:pPr marL="0" indent="0">
              <a:buNone/>
            </a:pPr>
            <a:r>
              <a:rPr lang="it-IT" altLang="zh-CN" dirty="0"/>
              <a:t>sta 'nfronte a te!</a:t>
            </a:r>
          </a:p>
          <a:p>
            <a:pPr marL="0" indent="0">
              <a:buNone/>
            </a:pPr>
            <a:r>
              <a:rPr lang="it-IT" altLang="zh-CN" dirty="0"/>
              <a:t>'O sole, 'o sole mio</a:t>
            </a:r>
          </a:p>
          <a:p>
            <a:pPr marL="0" indent="0">
              <a:buNone/>
            </a:pPr>
            <a:r>
              <a:rPr lang="it-IT" altLang="zh-CN" dirty="0"/>
              <a:t>sta 'nfronte a te!</a:t>
            </a:r>
          </a:p>
          <a:p>
            <a:pPr marL="0" indent="0">
              <a:buNone/>
            </a:pPr>
            <a:r>
              <a:rPr lang="it-IT" altLang="zh-CN" dirty="0"/>
              <a:t>sta 'nfronte a te!</a:t>
            </a:r>
          </a:p>
          <a:p>
            <a:pPr marL="0" indent="0">
              <a:buNone/>
            </a:pPr>
            <a:r>
              <a:rPr lang="it-IT" altLang="zh-CN" dirty="0"/>
              <a:t>Quanno fa notte e 'o sole se ne scenne,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2758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79512" y="188640"/>
            <a:ext cx="4316288" cy="6480720"/>
          </a:xfrm>
        </p:spPr>
        <p:txBody>
          <a:bodyPr/>
          <a:lstStyle/>
          <a:p>
            <a:pPr marL="0" indent="0">
              <a:buNone/>
            </a:pPr>
            <a:r>
              <a:rPr lang="it-IT" altLang="zh-CN" dirty="0"/>
              <a:t>Ma n'atu sole,</a:t>
            </a:r>
          </a:p>
          <a:p>
            <a:pPr marL="0" indent="0">
              <a:buNone/>
            </a:pPr>
            <a:r>
              <a:rPr lang="it-IT" altLang="zh-CN" dirty="0"/>
              <a:t>cchiù bello, oje ne'</a:t>
            </a:r>
          </a:p>
          <a:p>
            <a:pPr marL="0" indent="0">
              <a:buNone/>
            </a:pPr>
            <a:r>
              <a:rPr lang="it-IT" altLang="zh-CN" dirty="0"/>
              <a:t>'O sole mio</a:t>
            </a:r>
          </a:p>
          <a:p>
            <a:pPr marL="0" indent="0">
              <a:buNone/>
            </a:pPr>
            <a:r>
              <a:rPr lang="it-IT" altLang="zh-CN" dirty="0"/>
              <a:t>sta 'nfronte a te!</a:t>
            </a:r>
          </a:p>
          <a:p>
            <a:pPr marL="0" indent="0">
              <a:buNone/>
            </a:pPr>
            <a:r>
              <a:rPr lang="it-IT" altLang="zh-CN" dirty="0"/>
              <a:t>'O sole, 'o sole mio</a:t>
            </a:r>
          </a:p>
          <a:p>
            <a:pPr marL="0" indent="0">
              <a:buNone/>
            </a:pPr>
            <a:r>
              <a:rPr lang="it-IT" altLang="zh-CN" dirty="0"/>
              <a:t>sta 'nfronte a te!</a:t>
            </a:r>
          </a:p>
          <a:p>
            <a:pPr marL="0" indent="0">
              <a:buNone/>
            </a:pPr>
            <a:r>
              <a:rPr lang="it-IT" altLang="zh-CN" dirty="0"/>
              <a:t>sta 'nfronte a te!</a:t>
            </a:r>
          </a:p>
          <a:p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4008" y="260648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仿佛太阳灿烂辉煌</a:t>
            </a:r>
          </a:p>
          <a:p>
            <a:pPr marL="0" indent="0">
              <a:buNone/>
            </a:pPr>
            <a:r>
              <a:rPr lang="zh-CN" altLang="en-US" dirty="0"/>
              <a:t>仿佛太阳灿烂辉煌</a:t>
            </a:r>
          </a:p>
          <a:p>
            <a:pPr marL="0" indent="0">
              <a:buNone/>
            </a:pPr>
            <a:r>
              <a:rPr lang="zh-CN" altLang="en-US" dirty="0"/>
              <a:t>仿佛太阳灿烂辉煌</a:t>
            </a:r>
          </a:p>
          <a:p>
            <a:pPr marL="0" indent="0">
              <a:buNone/>
            </a:pPr>
            <a:r>
              <a:rPr lang="zh-CN" altLang="en-US" dirty="0"/>
              <a:t>她的眼睛永远是我心中的最美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79132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114</TotalTime>
  <Words>690</Words>
  <Application>Microsoft Office PowerPoint</Application>
  <PresentationFormat>全屏显示(4:3)</PresentationFormat>
  <Paragraphs>57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等线</vt:lpstr>
      <vt:lpstr>宋体</vt:lpstr>
      <vt:lpstr>Arial</vt:lpstr>
      <vt:lpstr>Calibri</vt:lpstr>
      <vt:lpstr>Viner Hand ITC</vt:lpstr>
      <vt:lpstr>Office 主题</vt:lpstr>
      <vt:lpstr>O Sole Mio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2001年，获得联合国难民署授予“南森奖章”  。 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Sole Mio</dc:title>
  <dc:creator>cc</dc:creator>
  <cp:lastModifiedBy>chu xiangjuan</cp:lastModifiedBy>
  <cp:revision>13</cp:revision>
  <dcterms:created xsi:type="dcterms:W3CDTF">2018-03-10T13:08:46Z</dcterms:created>
  <dcterms:modified xsi:type="dcterms:W3CDTF">2018-07-15T04:02:23Z</dcterms:modified>
</cp:coreProperties>
</file>