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6" r:id="rId2"/>
    <p:sldId id="305" r:id="rId3"/>
    <p:sldId id="307" r:id="rId4"/>
    <p:sldId id="298" r:id="rId5"/>
    <p:sldId id="289" r:id="rId6"/>
    <p:sldId id="300" r:id="rId7"/>
    <p:sldId id="302" r:id="rId8"/>
    <p:sldId id="283" r:id="rId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FF0066"/>
    <a:srgbClr val="00CC00"/>
    <a:srgbClr val="CC6600"/>
    <a:srgbClr val="A50021"/>
    <a:srgbClr val="996600"/>
    <a:srgbClr val="CC9900"/>
    <a:srgbClr val="0000FF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A690B29-FAD8-4A56-9F01-C0EF4BCEE616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F184A3-911B-400E-94DE-0826850CFD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D42EE-24B1-4236-81C4-C4BEC00D090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BAD06-640C-491D-A803-416BC25FD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A8F7C-2CEC-4D78-BBB7-87D7D192F2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6371C-9714-41E6-BBCE-B84C4BCF6D5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72AD4-E937-44AF-A420-FCF31FA5782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3EC51-DB67-4107-934D-42A283D7F2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4B0F7-D3A7-4114-9EE4-988036C0BF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DD834-9AB6-40F5-967E-BCF6AEEE54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E1D7B-9AB9-409E-A359-C2D391CB06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5097E25E-A227-4204-8FF0-2C02B8BE648B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76363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100516"/>
                <a:gridCol w="3821109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铜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95389" y="2060575"/>
            <a:ext cx="38766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/>
              <a:t>镁片表面有大量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锌片表面有较多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196975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活动探究</a:t>
            </a:r>
            <a:r>
              <a:rPr lang="en-US" altLang="zh-CN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22" name="Text Box 36"/>
          <p:cNvSpPr txBox="1">
            <a:spLocks noChangeArrowheads="1"/>
          </p:cNvSpPr>
          <p:nvPr/>
        </p:nvSpPr>
        <p:spPr bwMode="auto">
          <a:xfrm>
            <a:off x="2771775" y="206356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0000FF"/>
                </a:solidFill>
                <a:latin typeface="Arial Narrow" pitchFamily="34" charset="0"/>
              </a:rPr>
              <a:t>【</a:t>
            </a:r>
            <a:r>
              <a:rPr kumimoji="1" lang="zh-CN" altLang="en-US" sz="3200" dirty="0">
                <a:solidFill>
                  <a:srgbClr val="0000FF"/>
                </a:solidFill>
                <a:latin typeface="Arial Narrow" pitchFamily="34" charset="0"/>
              </a:rPr>
              <a:t>课前回顾</a:t>
            </a:r>
            <a:r>
              <a:rPr kumimoji="1" lang="en-US" altLang="zh-CN" sz="3200" dirty="0">
                <a:solidFill>
                  <a:srgbClr val="0000FF"/>
                </a:solidFill>
                <a:latin typeface="Arial Narrow" pitchFamily="34" charset="0"/>
              </a:rPr>
              <a:t>】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5442" y="4643446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 Box 38"/>
          <p:cNvSpPr txBox="1">
            <a:spLocks noChangeArrowheads="1"/>
          </p:cNvSpPr>
          <p:nvPr/>
        </p:nvSpPr>
        <p:spPr bwMode="auto">
          <a:xfrm>
            <a:off x="5267354" y="2060575"/>
            <a:ext cx="38766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/>
              <a:t>镁片表面有大量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24" name="Text Box 39"/>
          <p:cNvSpPr txBox="1">
            <a:spLocks noChangeArrowheads="1"/>
          </p:cNvSpPr>
          <p:nvPr/>
        </p:nvSpPr>
        <p:spPr bwMode="auto">
          <a:xfrm>
            <a:off x="5267353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锌片表面有较多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5" name="Text Box 40"/>
          <p:cNvSpPr txBox="1">
            <a:spLocks noChangeArrowheads="1"/>
          </p:cNvSpPr>
          <p:nvPr/>
        </p:nvSpPr>
        <p:spPr bwMode="auto">
          <a:xfrm>
            <a:off x="5268940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6" name="Text Box 41"/>
          <p:cNvSpPr txBox="1">
            <a:spLocks noChangeArrowheads="1"/>
          </p:cNvSpPr>
          <p:nvPr/>
        </p:nvSpPr>
        <p:spPr bwMode="auto">
          <a:xfrm>
            <a:off x="5259415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5572132" y="6143644"/>
            <a:ext cx="1294036" cy="642942"/>
          </a:xfrm>
          <a:prstGeom prst="wedgeRectCallout">
            <a:avLst>
              <a:gd name="adj1" fmla="val -1700"/>
              <a:gd name="adj2" fmla="val -13199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 dirty="0">
                <a:latin typeface="Times New Roman" pitchFamily="18" charset="0"/>
              </a:rPr>
              <a:t>上帝救我！</a:t>
            </a:r>
          </a:p>
        </p:txBody>
      </p:sp>
      <p:sp>
        <p:nvSpPr>
          <p:cNvPr id="28" name="AutoShape 17"/>
          <p:cNvSpPr>
            <a:spLocks noChangeArrowheads="1"/>
          </p:cNvSpPr>
          <p:nvPr/>
        </p:nvSpPr>
        <p:spPr bwMode="auto">
          <a:xfrm>
            <a:off x="1071538" y="285728"/>
            <a:ext cx="2214578" cy="981446"/>
          </a:xfrm>
          <a:prstGeom prst="wedgeEllipseCallout">
            <a:avLst>
              <a:gd name="adj1" fmla="val 210920"/>
              <a:gd name="adj2" fmla="val 45674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 dirty="0">
                <a:latin typeface="Times New Roman" pitchFamily="18" charset="0"/>
              </a:rPr>
              <a:t>为什么</a:t>
            </a:r>
            <a:r>
              <a:rPr kumimoji="1" lang="zh-CN" altLang="en-US" sz="2000" b="1" dirty="0" smtClean="0">
                <a:latin typeface="Times New Roman" pitchFamily="18" charset="0"/>
              </a:rPr>
              <a:t>受伤的</a:t>
            </a:r>
            <a:r>
              <a:rPr kumimoji="1" lang="zh-CN" altLang="en-US" sz="2000" b="1" dirty="0">
                <a:latin typeface="Times New Roman" pitchFamily="18" charset="0"/>
              </a:rPr>
              <a:t>总是我！</a:t>
            </a:r>
          </a:p>
        </p:txBody>
      </p:sp>
      <p:sp>
        <p:nvSpPr>
          <p:cNvPr id="29" name="AutoShape 18"/>
          <p:cNvSpPr>
            <a:spLocks noChangeArrowheads="1"/>
          </p:cNvSpPr>
          <p:nvPr/>
        </p:nvSpPr>
        <p:spPr bwMode="auto">
          <a:xfrm>
            <a:off x="4000496" y="571480"/>
            <a:ext cx="1850124" cy="676257"/>
          </a:xfrm>
          <a:prstGeom prst="wedgeEllipseCallout">
            <a:avLst>
              <a:gd name="adj1" fmla="val 147284"/>
              <a:gd name="adj2" fmla="val 65789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 dirty="0">
                <a:latin typeface="Times New Roman" pitchFamily="18" charset="0"/>
              </a:rPr>
              <a:t>我无大碍。</a:t>
            </a:r>
          </a:p>
        </p:txBody>
      </p:sp>
      <p:sp>
        <p:nvSpPr>
          <p:cNvPr id="30" name="AutoShape 19"/>
          <p:cNvSpPr>
            <a:spLocks noChangeArrowheads="1"/>
          </p:cNvSpPr>
          <p:nvPr/>
        </p:nvSpPr>
        <p:spPr bwMode="auto">
          <a:xfrm>
            <a:off x="6786578" y="428604"/>
            <a:ext cx="2161033" cy="1364548"/>
          </a:xfrm>
          <a:prstGeom prst="cloudCallout">
            <a:avLst>
              <a:gd name="adj1" fmla="val 34762"/>
              <a:gd name="adj2" fmla="val 30180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>
                <a:latin typeface="Times New Roman" pitchFamily="18" charset="0"/>
              </a:rPr>
              <a:t>我得意的笑，我得意的笑。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23" grpId="0"/>
      <p:bldP spid="24" grpId="0"/>
      <p:bldP spid="25" grpId="0"/>
      <p:bldP spid="26" grpId="0"/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/>
        </p:nvGraphicFramePr>
        <p:xfrm>
          <a:off x="130165" y="1571612"/>
          <a:ext cx="8942429" cy="2725745"/>
        </p:xfrm>
        <a:graphic>
          <a:graphicData uri="http://schemas.openxmlformats.org/drawingml/2006/table">
            <a:tbl>
              <a:tblPr/>
              <a:tblGrid>
                <a:gridCol w="1963721"/>
                <a:gridCol w="3724292"/>
                <a:gridCol w="3254416"/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Cu+AgNO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Al+CuSO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Cu+Al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(SO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)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022448" y="3192749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铝丝表面有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022448" y="2692683"/>
            <a:ext cx="45005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铜丝表面有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  <a:endParaRPr lang="zh-CN" altLang="en-US" sz="2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2741586" y="3764253"/>
            <a:ext cx="24955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022448" y="2151957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铁丝表面有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2916238" y="4326609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5219700" y="4394425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6516688" y="5391150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509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5748327" y="3154348"/>
            <a:ext cx="37036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2Al+3CuSO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=Al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(SO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+3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5808662" y="2652023"/>
            <a:ext cx="376399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+mn-ea"/>
                <a:ea typeface="+mn-ea"/>
              </a:rPr>
              <a:t>Cu+2AgNO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=Cu(NO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6683365" y="3938579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2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5808662" y="2140857"/>
            <a:ext cx="32035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Fe+CuSO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= FeSO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+ 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44085" name="Rectangle 53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683568" y="828001"/>
            <a:ext cx="801213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</a:rPr>
              <a:t>固体与液体反应</a:t>
            </a:r>
            <a:r>
              <a:rPr lang="zh-CN" altLang="en-US" sz="3200" dirty="0">
                <a:solidFill>
                  <a:srgbClr val="FF0000"/>
                </a:solidFill>
              </a:rPr>
              <a:t>的现象</a:t>
            </a:r>
            <a:r>
              <a:rPr lang="zh-CN" altLang="en-US" sz="3200" dirty="0" smtClean="0">
                <a:solidFill>
                  <a:srgbClr val="FF0000"/>
                </a:solidFill>
              </a:rPr>
              <a:t>格式</a:t>
            </a:r>
            <a:r>
              <a:rPr lang="zh-CN" altLang="en-US" sz="3200" dirty="0" smtClean="0">
                <a:solidFill>
                  <a:srgbClr val="006600"/>
                </a:solidFill>
              </a:rPr>
              <a:t>（必考！！！）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815949" y="1552565"/>
            <a:ext cx="3562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、固体是否逐渐溶解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815949" y="2114537"/>
            <a:ext cx="4629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/>
              <a:t>2</a:t>
            </a:r>
            <a:r>
              <a:rPr lang="zh-CN" altLang="en-US" sz="2800"/>
              <a:t>、固体表面是否有气泡冒出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803249" y="2714620"/>
            <a:ext cx="4629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3</a:t>
            </a:r>
            <a:r>
              <a:rPr lang="zh-CN" altLang="en-US" sz="2800" dirty="0">
                <a:solidFill>
                  <a:srgbClr val="0000CC"/>
                </a:solidFill>
              </a:rPr>
              <a:t>、固体表面是否有固体析出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785786" y="3286124"/>
            <a:ext cx="4984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4</a:t>
            </a:r>
            <a:r>
              <a:rPr lang="zh-CN" altLang="en-US" sz="2800" dirty="0"/>
              <a:t>、溶液中的颜色是否发生改变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785786" y="3857628"/>
            <a:ext cx="3206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</a:rPr>
              <a:t>5</a:t>
            </a:r>
            <a:r>
              <a:rPr lang="zh-CN" altLang="en-US" sz="2800">
                <a:solidFill>
                  <a:srgbClr val="0000CC"/>
                </a:solidFill>
              </a:rPr>
              <a:t>、是否有热量放出</a:t>
            </a:r>
          </a:p>
        </p:txBody>
      </p:sp>
      <p:grpSp>
        <p:nvGrpSpPr>
          <p:cNvPr id="63500" name="Group 12"/>
          <p:cNvGrpSpPr>
            <a:grpSpLocks/>
          </p:cNvGrpSpPr>
          <p:nvPr/>
        </p:nvGrpSpPr>
        <p:grpSpPr bwMode="auto">
          <a:xfrm>
            <a:off x="5643570" y="1500174"/>
            <a:ext cx="2606675" cy="1582738"/>
            <a:chOff x="3288" y="1344"/>
            <a:chExt cx="1642" cy="861"/>
          </a:xfrm>
        </p:grpSpPr>
        <p:sp>
          <p:nvSpPr>
            <p:cNvPr id="63498" name="AutoShape 10"/>
            <p:cNvSpPr>
              <a:spLocks/>
            </p:cNvSpPr>
            <p:nvPr/>
          </p:nvSpPr>
          <p:spPr bwMode="auto">
            <a:xfrm>
              <a:off x="3288" y="1344"/>
              <a:ext cx="91" cy="861"/>
            </a:xfrm>
            <a:prstGeom prst="rightBrace">
              <a:avLst>
                <a:gd name="adj1" fmla="val 78846"/>
                <a:gd name="adj2" fmla="val 50000"/>
              </a:avLst>
            </a:pr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3470" y="1506"/>
              <a:ext cx="1460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FF0000"/>
                  </a:solidFill>
                </a:rPr>
                <a:t>注意：“</a:t>
              </a:r>
              <a:r>
                <a:rPr lang="en-US" altLang="zh-CN" sz="2800" dirty="0">
                  <a:solidFill>
                    <a:srgbClr val="FF0000"/>
                  </a:solidFill>
                </a:rPr>
                <a:t>3”</a:t>
              </a:r>
              <a:r>
                <a:rPr lang="zh-CN" altLang="en-US" sz="2800" dirty="0">
                  <a:solidFill>
                    <a:srgbClr val="FF0000"/>
                  </a:solidFill>
                </a:rPr>
                <a:t>与</a:t>
              </a:r>
            </a:p>
            <a:p>
              <a:r>
                <a:rPr lang="zh-CN" altLang="en-US" sz="2800" dirty="0">
                  <a:solidFill>
                    <a:srgbClr val="FF0000"/>
                  </a:solidFill>
                </a:rPr>
                <a:t>“</a:t>
              </a:r>
              <a:r>
                <a:rPr lang="en-US" altLang="zh-CN" sz="2800" dirty="0">
                  <a:solidFill>
                    <a:srgbClr val="FF0000"/>
                  </a:solidFill>
                </a:rPr>
                <a:t>1</a:t>
              </a:r>
              <a:r>
                <a:rPr lang="zh-CN" altLang="en-US" sz="2800" dirty="0">
                  <a:solidFill>
                    <a:srgbClr val="FF0000"/>
                  </a:solidFill>
                </a:rPr>
                <a:t>、</a:t>
              </a:r>
              <a:r>
                <a:rPr lang="en-US" altLang="zh-CN" sz="2800" dirty="0">
                  <a:solidFill>
                    <a:srgbClr val="FF0000"/>
                  </a:solidFill>
                </a:rPr>
                <a:t>2”</a:t>
              </a:r>
              <a:r>
                <a:rPr lang="zh-CN" altLang="en-US" sz="2800" dirty="0">
                  <a:solidFill>
                    <a:srgbClr val="FF0000"/>
                  </a:solidFill>
                </a:rPr>
                <a:t>相冲突</a:t>
              </a:r>
            </a:p>
          </p:txBody>
        </p:sp>
      </p:grp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3878258" y="3924622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（仅针对非常的活泼金属与酸反应）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7224" y="4429132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</a:t>
            </a:r>
            <a:r>
              <a:rPr lang="en-US" altLang="zh-CN" sz="2800" baseline="30000" dirty="0" smtClean="0"/>
              <a:t>3+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2357422" y="4429132"/>
            <a:ext cx="10715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黄色</a:t>
            </a:r>
            <a:endParaRPr lang="zh-CN" alt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857224" y="500063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</a:t>
            </a:r>
            <a:r>
              <a:rPr lang="en-US" altLang="zh-CN" sz="2800" baseline="30000" dirty="0" smtClean="0"/>
              <a:t>2+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2357422" y="5000636"/>
            <a:ext cx="1357322" cy="523220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浅绿色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7224" y="554898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Cu</a:t>
            </a:r>
            <a:r>
              <a:rPr lang="en-US" altLang="zh-CN" sz="2800" baseline="30000" dirty="0" smtClean="0"/>
              <a:t>2+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2357422" y="5563734"/>
            <a:ext cx="107157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蓝</a:t>
            </a:r>
            <a:r>
              <a:rPr lang="zh-CN" altLang="en-US" sz="2800" dirty="0" smtClean="0">
                <a:solidFill>
                  <a:schemeClr val="bg1"/>
                </a:solidFill>
              </a:rPr>
              <a:t>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7224" y="612049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MnO</a:t>
            </a:r>
            <a:r>
              <a:rPr lang="en-US" altLang="zh-CN" sz="2800" baseline="-25000" dirty="0" smtClean="0"/>
              <a:t>4</a:t>
            </a:r>
            <a:r>
              <a:rPr lang="zh-CN" altLang="en-US" sz="2800" baseline="30000" dirty="0" smtClean="0"/>
              <a:t>－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357422" y="6135238"/>
            <a:ext cx="1357322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紫红色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57620" y="4429132"/>
            <a:ext cx="528638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FeCl</a:t>
            </a:r>
            <a:r>
              <a:rPr lang="en-US" altLang="zh-CN" sz="2800" baseline="-25000" dirty="0" smtClean="0"/>
              <a:t>3</a:t>
            </a:r>
            <a:r>
              <a:rPr lang="en-US" altLang="zh-CN" sz="2800" dirty="0" smtClean="0"/>
              <a:t> 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 Fe</a:t>
            </a:r>
            <a:r>
              <a:rPr lang="en-US" altLang="zh-CN" sz="2800" baseline="-25000" dirty="0" smtClean="0"/>
              <a:t>2 </a:t>
            </a:r>
            <a:r>
              <a:rPr lang="en-US" altLang="zh-CN" sz="2800" dirty="0" smtClean="0"/>
              <a:t> (SO</a:t>
            </a:r>
            <a:r>
              <a:rPr lang="en-US" altLang="zh-CN" sz="2800" baseline="-25000" dirty="0" smtClean="0"/>
              <a:t>4 </a:t>
            </a:r>
            <a:r>
              <a:rPr lang="en-US" altLang="zh-CN" sz="2800" dirty="0" smtClean="0"/>
              <a:t>)</a:t>
            </a:r>
            <a:r>
              <a:rPr lang="en-US" altLang="zh-CN" sz="2800" baseline="-25000" dirty="0" smtClean="0"/>
              <a:t>3 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Fe(NO</a:t>
            </a:r>
            <a:r>
              <a:rPr lang="en-US" altLang="zh-CN" sz="2800" baseline="-25000" dirty="0" smtClean="0"/>
              <a:t>3 </a:t>
            </a:r>
            <a:r>
              <a:rPr lang="en-US" altLang="zh-CN" sz="2800" dirty="0" smtClean="0"/>
              <a:t>)</a:t>
            </a:r>
            <a:r>
              <a:rPr lang="en-US" altLang="zh-CN" sz="2800" baseline="-25000" dirty="0" smtClean="0"/>
              <a:t>3</a:t>
            </a:r>
            <a:endParaRPr lang="zh-CN" altLang="en-US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3857620" y="4989928"/>
            <a:ext cx="5286380" cy="523220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FeCl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FeSO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Fe(NO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3 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57620" y="5563734"/>
            <a:ext cx="528638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CuCl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CuSO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 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Cu(NO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3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57620" y="6135238"/>
            <a:ext cx="3357586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KMnO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NaMnO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  <p:bldP spid="63494" grpId="0"/>
      <p:bldP spid="63495" grpId="0"/>
      <p:bldP spid="63496" grpId="0"/>
      <p:bldP spid="63497" grpId="0"/>
      <p:bldP spid="63501" grpId="0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310" name="Group 134"/>
          <p:cNvGraphicFramePr>
            <a:graphicFrameLocks noGrp="1"/>
          </p:cNvGraphicFramePr>
          <p:nvPr/>
        </p:nvGraphicFramePr>
        <p:xfrm>
          <a:off x="323850" y="1462088"/>
          <a:ext cx="8640763" cy="5062539"/>
        </p:xfrm>
        <a:graphic>
          <a:graphicData uri="http://schemas.openxmlformats.org/drawingml/2006/table">
            <a:tbl>
              <a:tblPr/>
              <a:tblGrid>
                <a:gridCol w="863600"/>
                <a:gridCol w="7777163"/>
              </a:tblGrid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或硫酸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的现象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5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9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1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2" name="Text Box 36"/>
          <p:cNvSpPr txBox="1">
            <a:spLocks noChangeArrowheads="1"/>
          </p:cNvSpPr>
          <p:nvPr/>
        </p:nvSpPr>
        <p:spPr bwMode="auto">
          <a:xfrm>
            <a:off x="3995738" y="908050"/>
            <a:ext cx="2160587" cy="4064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0000CC"/>
                </a:solidFill>
                <a:latin typeface="Arial Narrow" pitchFamily="34" charset="0"/>
              </a:rPr>
              <a:t>活动与探究（</a:t>
            </a:r>
            <a:r>
              <a:rPr kumimoji="1" lang="en-US" altLang="zh-CN" sz="2000">
                <a:solidFill>
                  <a:srgbClr val="0000CC"/>
                </a:solidFill>
                <a:latin typeface="Arial Narrow" pitchFamily="34" charset="0"/>
              </a:rPr>
              <a:t>1</a:t>
            </a:r>
            <a:r>
              <a:rPr kumimoji="1" lang="zh-CN" altLang="en-US" sz="2000">
                <a:solidFill>
                  <a:srgbClr val="0000CC"/>
                </a:solidFill>
                <a:latin typeface="Arial Narrow" pitchFamily="34" charset="0"/>
              </a:rPr>
              <a:t>）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82688" y="2238375"/>
            <a:ext cx="3244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镁片迅速消失</a:t>
            </a:r>
            <a:r>
              <a:rPr lang="zh-CN" altLang="en-US" sz="2800"/>
              <a:t>，</a:t>
            </a:r>
          </a:p>
        </p:txBody>
      </p:sp>
      <p:sp>
        <p:nvSpPr>
          <p:cNvPr id="50270" name="Rectangle 94"/>
          <p:cNvSpPr>
            <a:spLocks noChangeArrowheads="1"/>
          </p:cNvSpPr>
          <p:nvPr/>
        </p:nvSpPr>
        <p:spPr bwMode="auto">
          <a:xfrm>
            <a:off x="3792538" y="2214563"/>
            <a:ext cx="4451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镁片表面有</a:t>
            </a:r>
            <a:r>
              <a:rPr lang="zh-CN" altLang="en-US" sz="2800">
                <a:solidFill>
                  <a:srgbClr val="0000CC"/>
                </a:solidFill>
              </a:rPr>
              <a:t>大量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72" name="Rectangle 96"/>
          <p:cNvSpPr>
            <a:spLocks noChangeArrowheads="1"/>
          </p:cNvSpPr>
          <p:nvPr/>
        </p:nvSpPr>
        <p:spPr bwMode="auto">
          <a:xfrm>
            <a:off x="1187450" y="2708275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放出</a:t>
            </a:r>
            <a:r>
              <a:rPr lang="zh-CN" altLang="en-US" sz="2800">
                <a:solidFill>
                  <a:srgbClr val="0000FF"/>
                </a:solidFill>
              </a:rPr>
              <a:t>大量的</a:t>
            </a:r>
            <a:r>
              <a:rPr lang="zh-CN" altLang="en-US" sz="2800"/>
              <a:t>热</a:t>
            </a:r>
          </a:p>
        </p:txBody>
      </p:sp>
      <p:sp>
        <p:nvSpPr>
          <p:cNvPr id="50273" name="Text Box 97"/>
          <p:cNvSpPr txBox="1">
            <a:spLocks noChangeArrowheads="1"/>
          </p:cNvSpPr>
          <p:nvPr/>
        </p:nvSpPr>
        <p:spPr bwMode="auto">
          <a:xfrm>
            <a:off x="1184275" y="3367088"/>
            <a:ext cx="3171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锌片逐渐溶解</a:t>
            </a:r>
            <a:r>
              <a:rPr lang="zh-CN" altLang="en-US" sz="2800"/>
              <a:t>，</a:t>
            </a:r>
          </a:p>
        </p:txBody>
      </p:sp>
      <p:sp>
        <p:nvSpPr>
          <p:cNvPr id="50274" name="Rectangle 98"/>
          <p:cNvSpPr>
            <a:spLocks noChangeArrowheads="1"/>
          </p:cNvSpPr>
          <p:nvPr/>
        </p:nvSpPr>
        <p:spPr bwMode="auto">
          <a:xfrm>
            <a:off x="3708400" y="333375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锌片表面有</a:t>
            </a:r>
            <a:r>
              <a:rPr lang="zh-CN" altLang="en-US" sz="2800">
                <a:solidFill>
                  <a:srgbClr val="0000CC"/>
                </a:solidFill>
              </a:rPr>
              <a:t>较多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75" name="Rectangle 99"/>
          <p:cNvSpPr>
            <a:spLocks noChangeArrowheads="1"/>
          </p:cNvSpPr>
          <p:nvPr/>
        </p:nvSpPr>
        <p:spPr bwMode="auto">
          <a:xfrm>
            <a:off x="1187450" y="3824288"/>
            <a:ext cx="2317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放出</a:t>
            </a:r>
            <a:r>
              <a:rPr lang="zh-CN" altLang="en-US" sz="2800" dirty="0">
                <a:solidFill>
                  <a:srgbClr val="0000FF"/>
                </a:solidFill>
              </a:rPr>
              <a:t>较多的</a:t>
            </a:r>
            <a:r>
              <a:rPr lang="zh-CN" altLang="en-US" sz="2800" dirty="0"/>
              <a:t>热</a:t>
            </a:r>
          </a:p>
        </p:txBody>
      </p:sp>
      <p:sp>
        <p:nvSpPr>
          <p:cNvPr id="50279" name="Text Box 103"/>
          <p:cNvSpPr txBox="1">
            <a:spLocks noChangeArrowheads="1"/>
          </p:cNvSpPr>
          <p:nvPr/>
        </p:nvSpPr>
        <p:spPr bwMode="auto">
          <a:xfrm>
            <a:off x="1184275" y="4627563"/>
            <a:ext cx="28829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铁片缓慢溶解</a:t>
            </a:r>
            <a:r>
              <a:rPr lang="zh-CN" altLang="en-US" sz="2800"/>
              <a:t>，</a:t>
            </a:r>
          </a:p>
        </p:txBody>
      </p:sp>
      <p:sp>
        <p:nvSpPr>
          <p:cNvPr id="50280" name="Rectangle 104"/>
          <p:cNvSpPr>
            <a:spLocks noChangeArrowheads="1"/>
          </p:cNvSpPr>
          <p:nvPr/>
        </p:nvSpPr>
        <p:spPr bwMode="auto">
          <a:xfrm>
            <a:off x="3708400" y="457835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铁片表面有</a:t>
            </a:r>
            <a:r>
              <a:rPr lang="zh-CN" altLang="en-US" sz="2800">
                <a:solidFill>
                  <a:srgbClr val="0000CC"/>
                </a:solidFill>
              </a:rPr>
              <a:t>少量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82" name="Text Box 106"/>
          <p:cNvSpPr txBox="1">
            <a:spLocks noChangeArrowheads="1"/>
          </p:cNvSpPr>
          <p:nvPr/>
        </p:nvSpPr>
        <p:spPr bwMode="auto">
          <a:xfrm>
            <a:off x="1184275" y="5857875"/>
            <a:ext cx="2376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86" name="Text Box 110"/>
          <p:cNvSpPr txBox="1">
            <a:spLocks noChangeArrowheads="1"/>
          </p:cNvSpPr>
          <p:nvPr/>
        </p:nvSpPr>
        <p:spPr bwMode="auto">
          <a:xfrm>
            <a:off x="274638" y="2470150"/>
            <a:ext cx="895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镁片</a:t>
            </a:r>
          </a:p>
        </p:txBody>
      </p:sp>
      <p:sp>
        <p:nvSpPr>
          <p:cNvPr id="50287" name="Text Box 111"/>
          <p:cNvSpPr txBox="1">
            <a:spLocks noChangeArrowheads="1"/>
          </p:cNvSpPr>
          <p:nvPr/>
        </p:nvSpPr>
        <p:spPr bwMode="auto">
          <a:xfrm>
            <a:off x="274638" y="3535363"/>
            <a:ext cx="89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锌片</a:t>
            </a:r>
          </a:p>
        </p:txBody>
      </p:sp>
      <p:sp>
        <p:nvSpPr>
          <p:cNvPr id="50288" name="Text Box 112"/>
          <p:cNvSpPr txBox="1">
            <a:spLocks noChangeArrowheads="1"/>
          </p:cNvSpPr>
          <p:nvPr/>
        </p:nvSpPr>
        <p:spPr bwMode="auto">
          <a:xfrm>
            <a:off x="274638" y="4840288"/>
            <a:ext cx="89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铁片</a:t>
            </a:r>
          </a:p>
        </p:txBody>
      </p:sp>
      <p:sp>
        <p:nvSpPr>
          <p:cNvPr id="50289" name="Text Box 113"/>
          <p:cNvSpPr txBox="1">
            <a:spLocks noChangeArrowheads="1"/>
          </p:cNvSpPr>
          <p:nvPr/>
        </p:nvSpPr>
        <p:spPr bwMode="auto">
          <a:xfrm>
            <a:off x="274638" y="5854700"/>
            <a:ext cx="895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铜片</a:t>
            </a:r>
          </a:p>
        </p:txBody>
      </p:sp>
      <p:sp>
        <p:nvSpPr>
          <p:cNvPr id="50292" name="Rectangle 116"/>
          <p:cNvSpPr>
            <a:spLocks noChangeArrowheads="1"/>
          </p:cNvSpPr>
          <p:nvPr/>
        </p:nvSpPr>
        <p:spPr bwMode="auto">
          <a:xfrm>
            <a:off x="1174750" y="5127625"/>
            <a:ext cx="4260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溶液由无色变成</a:t>
            </a:r>
            <a:r>
              <a:rPr lang="zh-CN" altLang="en-US" sz="2800" dirty="0">
                <a:solidFill>
                  <a:srgbClr val="00CC00"/>
                </a:solidFill>
              </a:rPr>
              <a:t>浅绿色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5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70" grpId="0"/>
      <p:bldP spid="50272" grpId="0"/>
      <p:bldP spid="50273" grpId="0"/>
      <p:bldP spid="50274" grpId="0"/>
      <p:bldP spid="50275" grpId="0"/>
      <p:bldP spid="50279" grpId="0"/>
      <p:bldP spid="50280" grpId="0"/>
      <p:bldP spid="50282" grpId="0"/>
      <p:bldP spid="502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99" name="Group 63"/>
          <p:cNvGraphicFramePr>
            <a:graphicFrameLocks noGrp="1"/>
          </p:cNvGraphicFramePr>
          <p:nvPr/>
        </p:nvGraphicFramePr>
        <p:xfrm>
          <a:off x="395288" y="1844675"/>
          <a:ext cx="8640762" cy="4537076"/>
        </p:xfrm>
        <a:graphic>
          <a:graphicData uri="http://schemas.openxmlformats.org/drawingml/2006/table">
            <a:tbl>
              <a:tblPr/>
              <a:tblGrid>
                <a:gridCol w="3671887"/>
                <a:gridCol w="4968875"/>
              </a:tblGrid>
              <a:tr h="663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5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73" name="Text Box 37"/>
          <p:cNvSpPr txBox="1">
            <a:spLocks noChangeArrowheads="1"/>
          </p:cNvSpPr>
          <p:nvPr/>
        </p:nvSpPr>
        <p:spPr bwMode="auto">
          <a:xfrm>
            <a:off x="4067175" y="4494213"/>
            <a:ext cx="5738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铝丝表面有</a:t>
            </a:r>
            <a:r>
              <a:rPr lang="zh-CN" altLang="en-US" sz="2800">
                <a:solidFill>
                  <a:srgbClr val="FF0000"/>
                </a:solidFill>
              </a:rPr>
              <a:t>红色</a:t>
            </a:r>
            <a:r>
              <a:rPr lang="zh-CN" altLang="en-US" sz="2800"/>
              <a:t>的固体析出，</a:t>
            </a:r>
          </a:p>
        </p:txBody>
      </p:sp>
      <p:sp>
        <p:nvSpPr>
          <p:cNvPr id="65574" name="Text Box 38"/>
          <p:cNvSpPr txBox="1">
            <a:spLocks noChangeArrowheads="1"/>
          </p:cNvSpPr>
          <p:nvPr/>
        </p:nvSpPr>
        <p:spPr bwMode="auto">
          <a:xfrm>
            <a:off x="4075113" y="3429000"/>
            <a:ext cx="53292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铜丝表面有</a:t>
            </a:r>
            <a:r>
              <a:rPr lang="zh-CN" altLang="en-US" sz="2800">
                <a:solidFill>
                  <a:srgbClr val="FF0000"/>
                </a:solidFill>
              </a:rPr>
              <a:t>银白色</a:t>
            </a:r>
            <a:r>
              <a:rPr lang="zh-CN" altLang="en-US" sz="2800"/>
              <a:t>的固体析出，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65575" name="Text Box 39"/>
          <p:cNvSpPr txBox="1">
            <a:spLocks noChangeArrowheads="1"/>
          </p:cNvSpPr>
          <p:nvPr/>
        </p:nvSpPr>
        <p:spPr bwMode="auto">
          <a:xfrm>
            <a:off x="4138613" y="5595938"/>
            <a:ext cx="4321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铜片表面</a:t>
            </a:r>
            <a:r>
              <a:rPr lang="zh-CN" altLang="en-US" sz="280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65579" name="Text Box 43"/>
          <p:cNvSpPr txBox="1">
            <a:spLocks noChangeArrowheads="1"/>
          </p:cNvSpPr>
          <p:nvPr/>
        </p:nvSpPr>
        <p:spPr bwMode="auto">
          <a:xfrm>
            <a:off x="4075113" y="2492375"/>
            <a:ext cx="5738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铁丝表面有</a:t>
            </a:r>
            <a:r>
              <a:rPr lang="zh-CN" altLang="en-US" sz="2800">
                <a:solidFill>
                  <a:srgbClr val="FF0000"/>
                </a:solidFill>
              </a:rPr>
              <a:t>红色</a:t>
            </a:r>
            <a:r>
              <a:rPr lang="zh-CN" altLang="en-US" sz="2800"/>
              <a:t>的固体析出，</a:t>
            </a:r>
          </a:p>
        </p:txBody>
      </p:sp>
      <p:sp>
        <p:nvSpPr>
          <p:cNvPr id="65581" name="Text Box 45"/>
          <p:cNvSpPr txBox="1">
            <a:spLocks noChangeArrowheads="1"/>
          </p:cNvSpPr>
          <p:nvPr/>
        </p:nvSpPr>
        <p:spPr bwMode="auto">
          <a:xfrm>
            <a:off x="5397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65584" name="Rectangle 48"/>
          <p:cNvSpPr>
            <a:spLocks noChangeArrowheads="1"/>
          </p:cNvSpPr>
          <p:nvPr/>
        </p:nvSpPr>
        <p:spPr bwMode="auto">
          <a:xfrm>
            <a:off x="387350" y="2771775"/>
            <a:ext cx="4465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铁丝浸入硫酸铜溶液中</a:t>
            </a:r>
          </a:p>
        </p:txBody>
      </p:sp>
      <p:sp>
        <p:nvSpPr>
          <p:cNvPr id="65585" name="Rectangle 49"/>
          <p:cNvSpPr>
            <a:spLocks noChangeArrowheads="1"/>
          </p:cNvSpPr>
          <p:nvPr/>
        </p:nvSpPr>
        <p:spPr bwMode="auto">
          <a:xfrm>
            <a:off x="395288" y="3648075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铜丝浸入硝酸银溶液中</a:t>
            </a:r>
          </a:p>
        </p:txBody>
      </p:sp>
      <p:sp>
        <p:nvSpPr>
          <p:cNvPr id="65586" name="Rectangle 50"/>
          <p:cNvSpPr>
            <a:spLocks noChangeArrowheads="1"/>
          </p:cNvSpPr>
          <p:nvPr/>
        </p:nvSpPr>
        <p:spPr bwMode="auto">
          <a:xfrm>
            <a:off x="395288" y="4781550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铝丝浸入硫酸铜溶液中</a:t>
            </a:r>
          </a:p>
        </p:txBody>
      </p:sp>
      <p:sp>
        <p:nvSpPr>
          <p:cNvPr id="65587" name="Rectangle 51"/>
          <p:cNvSpPr>
            <a:spLocks noChangeArrowheads="1"/>
          </p:cNvSpPr>
          <p:nvPr/>
        </p:nvSpPr>
        <p:spPr bwMode="auto">
          <a:xfrm>
            <a:off x="393700" y="5589588"/>
            <a:ext cx="4465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铜丝浸入硫酸铝溶液中</a:t>
            </a:r>
          </a:p>
        </p:txBody>
      </p:sp>
      <p:sp>
        <p:nvSpPr>
          <p:cNvPr id="65589" name="Rectangle 53"/>
          <p:cNvSpPr>
            <a:spLocks noChangeArrowheads="1"/>
          </p:cNvSpPr>
          <p:nvPr/>
        </p:nvSpPr>
        <p:spPr bwMode="auto">
          <a:xfrm>
            <a:off x="4067175" y="2909888"/>
            <a:ext cx="4889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</a:t>
            </a:r>
            <a:r>
              <a:rPr lang="zh-CN" altLang="en-US" sz="2800">
                <a:solidFill>
                  <a:srgbClr val="0000FF"/>
                </a:solidFill>
              </a:rPr>
              <a:t>蓝色</a:t>
            </a:r>
            <a:r>
              <a:rPr lang="zh-CN" altLang="en-US" sz="2800"/>
              <a:t>变成</a:t>
            </a:r>
            <a:r>
              <a:rPr lang="zh-CN" altLang="en-US" sz="2800">
                <a:solidFill>
                  <a:srgbClr val="00FF00"/>
                </a:solidFill>
              </a:rPr>
              <a:t>浅绿色</a:t>
            </a:r>
            <a:r>
              <a:rPr lang="zh-CN" altLang="en-US" sz="2800"/>
              <a:t>。</a:t>
            </a:r>
          </a:p>
        </p:txBody>
      </p:sp>
      <p:sp>
        <p:nvSpPr>
          <p:cNvPr id="65590" name="Rectangle 54"/>
          <p:cNvSpPr>
            <a:spLocks noChangeArrowheads="1"/>
          </p:cNvSpPr>
          <p:nvPr/>
        </p:nvSpPr>
        <p:spPr bwMode="auto">
          <a:xfrm>
            <a:off x="4075113" y="3917950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溶液由无色变成</a:t>
            </a:r>
            <a:r>
              <a:rPr lang="zh-CN" altLang="en-US" sz="2800">
                <a:solidFill>
                  <a:srgbClr val="0000FF"/>
                </a:solidFill>
              </a:rPr>
              <a:t>蓝色。</a:t>
            </a:r>
          </a:p>
        </p:txBody>
      </p:sp>
      <p:sp>
        <p:nvSpPr>
          <p:cNvPr id="65591" name="Rectangle 55"/>
          <p:cNvSpPr>
            <a:spLocks noChangeArrowheads="1"/>
          </p:cNvSpPr>
          <p:nvPr/>
        </p:nvSpPr>
        <p:spPr bwMode="auto">
          <a:xfrm>
            <a:off x="4075113" y="4926013"/>
            <a:ext cx="4465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</a:t>
            </a:r>
            <a:r>
              <a:rPr lang="zh-CN" altLang="en-US" sz="2800">
                <a:solidFill>
                  <a:srgbClr val="0000FF"/>
                </a:solidFill>
              </a:rPr>
              <a:t>蓝色</a:t>
            </a:r>
            <a:r>
              <a:rPr lang="zh-CN" altLang="en-US" sz="2800"/>
              <a:t>变成无色。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5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73" grpId="0"/>
      <p:bldP spid="65574" grpId="0"/>
      <p:bldP spid="65575" grpId="0"/>
      <p:bldP spid="65579" grpId="0"/>
      <p:bldP spid="65589" grpId="0"/>
      <p:bldP spid="65590" grpId="0"/>
      <p:bldP spid="655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91" name="Text Box 39"/>
          <p:cNvSpPr txBox="1">
            <a:spLocks noChangeArrowheads="1"/>
          </p:cNvSpPr>
          <p:nvPr/>
        </p:nvSpPr>
        <p:spPr bwMode="auto">
          <a:xfrm>
            <a:off x="468313" y="620688"/>
            <a:ext cx="8496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</a:t>
            </a:r>
            <a:r>
              <a:rPr lang="zh-CN" altLang="en-US" dirty="0"/>
              <a:t>如果要</a:t>
            </a:r>
            <a:r>
              <a:rPr lang="zh-CN" altLang="en-US" dirty="0">
                <a:solidFill>
                  <a:srgbClr val="FF0000"/>
                </a:solidFill>
              </a:rPr>
              <a:t>从金属与酸反应的剧烈程度</a:t>
            </a:r>
            <a:r>
              <a:rPr lang="zh-CN" altLang="en-US" dirty="0"/>
              <a:t>来判断金属的活</a:t>
            </a:r>
          </a:p>
          <a:p>
            <a:r>
              <a:rPr lang="zh-CN" altLang="en-US" dirty="0"/>
              <a:t>                动性，我们应该怎样设计实验？</a:t>
            </a:r>
          </a:p>
        </p:txBody>
      </p:sp>
      <p:sp>
        <p:nvSpPr>
          <p:cNvPr id="74792" name="Text Box 40"/>
          <p:cNvSpPr txBox="1">
            <a:spLocks noChangeArrowheads="1"/>
          </p:cNvSpPr>
          <p:nvPr/>
        </p:nvSpPr>
        <p:spPr bwMode="auto">
          <a:xfrm>
            <a:off x="611188" y="1566523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控制变量：</a:t>
            </a:r>
          </a:p>
        </p:txBody>
      </p:sp>
      <p:sp>
        <p:nvSpPr>
          <p:cNvPr id="74793" name="Text Box 41"/>
          <p:cNvSpPr txBox="1">
            <a:spLocks noChangeArrowheads="1"/>
          </p:cNvSpPr>
          <p:nvPr/>
        </p:nvSpPr>
        <p:spPr bwMode="auto">
          <a:xfrm>
            <a:off x="2151063" y="1560173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a</a:t>
            </a:r>
            <a:r>
              <a:rPr lang="zh-CN" altLang="en-US"/>
              <a:t>、酸的种类</a:t>
            </a:r>
          </a:p>
        </p:txBody>
      </p:sp>
      <p:sp>
        <p:nvSpPr>
          <p:cNvPr id="74794" name="Text Box 42"/>
          <p:cNvSpPr txBox="1">
            <a:spLocks noChangeArrowheads="1"/>
          </p:cNvSpPr>
          <p:nvPr/>
        </p:nvSpPr>
        <p:spPr bwMode="auto">
          <a:xfrm>
            <a:off x="4330700" y="1560173"/>
            <a:ext cx="1878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b</a:t>
            </a:r>
            <a:r>
              <a:rPr lang="zh-CN" altLang="en-US"/>
              <a:t>、酸的浓度</a:t>
            </a:r>
          </a:p>
        </p:txBody>
      </p:sp>
      <p:sp>
        <p:nvSpPr>
          <p:cNvPr id="74795" name="Text Box 43"/>
          <p:cNvSpPr txBox="1">
            <a:spLocks noChangeArrowheads="1"/>
          </p:cNvSpPr>
          <p:nvPr/>
        </p:nvSpPr>
        <p:spPr bwMode="auto">
          <a:xfrm>
            <a:off x="6372250" y="1556792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c</a:t>
            </a:r>
            <a:r>
              <a:rPr lang="zh-CN" altLang="en-US" dirty="0"/>
              <a:t>、酸的体积</a:t>
            </a:r>
          </a:p>
        </p:txBody>
      </p:sp>
      <p:sp>
        <p:nvSpPr>
          <p:cNvPr id="74796" name="Text Box 44"/>
          <p:cNvSpPr txBox="1">
            <a:spLocks noChangeArrowheads="1"/>
          </p:cNvSpPr>
          <p:nvPr/>
        </p:nvSpPr>
        <p:spPr bwMode="auto">
          <a:xfrm>
            <a:off x="2114550" y="2088810"/>
            <a:ext cx="2792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d</a:t>
            </a:r>
            <a:r>
              <a:rPr lang="zh-CN" altLang="en-US" dirty="0"/>
              <a:t>、金属的接触面积</a:t>
            </a:r>
          </a:p>
        </p:txBody>
      </p:sp>
      <p:sp>
        <p:nvSpPr>
          <p:cNvPr id="74797" name="Text Box 45"/>
          <p:cNvSpPr txBox="1">
            <a:spLocks noChangeArrowheads="1"/>
          </p:cNvSpPr>
          <p:nvPr/>
        </p:nvSpPr>
        <p:spPr bwMode="auto">
          <a:xfrm>
            <a:off x="4932040" y="2068173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（片、块、条、粉、丝）</a:t>
            </a:r>
          </a:p>
        </p:txBody>
      </p:sp>
      <p:sp>
        <p:nvSpPr>
          <p:cNvPr id="74798" name="Text Box 46"/>
          <p:cNvSpPr txBox="1">
            <a:spLocks noChangeArrowheads="1"/>
          </p:cNvSpPr>
          <p:nvPr/>
        </p:nvSpPr>
        <p:spPr bwMode="auto">
          <a:xfrm>
            <a:off x="466725" y="3140968"/>
            <a:ext cx="9001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P</a:t>
            </a:r>
            <a:r>
              <a:rPr lang="en-US" altLang="zh-CN" baseline="-25000" dirty="0"/>
              <a:t>10</a:t>
            </a:r>
            <a:r>
              <a:rPr lang="en-US" altLang="zh-CN" dirty="0"/>
              <a:t>: </a:t>
            </a:r>
            <a:r>
              <a:rPr lang="zh-CN" altLang="en-US" dirty="0" smtClean="0">
                <a:solidFill>
                  <a:srgbClr val="FF0000"/>
                </a:solidFill>
              </a:rPr>
              <a:t>在室温下</a:t>
            </a:r>
            <a:r>
              <a:rPr lang="zh-CN" altLang="en-US" dirty="0" smtClean="0"/>
              <a:t>，分别</a:t>
            </a:r>
            <a:r>
              <a:rPr lang="zh-CN" altLang="en-US" dirty="0"/>
              <a:t>取</a:t>
            </a:r>
            <a:r>
              <a:rPr lang="zh-CN" altLang="en-US" dirty="0">
                <a:solidFill>
                  <a:srgbClr val="0000FF"/>
                </a:solidFill>
              </a:rPr>
              <a:t>两</a:t>
            </a:r>
            <a:r>
              <a:rPr lang="zh-CN" altLang="en-US" dirty="0"/>
              <a:t>小块大小形状相同且打磨光亮的</a:t>
            </a:r>
            <a:r>
              <a:rPr lang="zh-CN" altLang="en-US" dirty="0" smtClean="0"/>
              <a:t>镁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   </a:t>
            </a:r>
            <a:r>
              <a:rPr lang="zh-CN" altLang="en-US" dirty="0" smtClean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、锌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 smtClean="0"/>
              <a:t>、铁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和铜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于四支</a:t>
            </a:r>
            <a:r>
              <a:rPr lang="zh-CN" altLang="en-US" dirty="0">
                <a:solidFill>
                  <a:srgbClr val="0000FF"/>
                </a:solidFill>
              </a:rPr>
              <a:t>试管</a:t>
            </a:r>
            <a:r>
              <a:rPr lang="zh-CN" altLang="en-US" dirty="0"/>
              <a:t>中，</a:t>
            </a:r>
            <a:r>
              <a:rPr lang="zh-CN" altLang="en-US" dirty="0">
                <a:solidFill>
                  <a:srgbClr val="0000CC"/>
                </a:solidFill>
              </a:rPr>
              <a:t>各</a:t>
            </a:r>
            <a:r>
              <a:rPr lang="zh-CN" altLang="en-US" dirty="0"/>
              <a:t>加入</a:t>
            </a:r>
            <a:r>
              <a:rPr lang="en-US" altLang="zh-CN" dirty="0" smtClean="0">
                <a:solidFill>
                  <a:srgbClr val="FF0000"/>
                </a:solidFill>
              </a:rPr>
              <a:t>2mL</a:t>
            </a:r>
            <a:r>
              <a:rPr lang="en-US" altLang="zh-CN" dirty="0" smtClean="0"/>
              <a:t>5%</a:t>
            </a:r>
            <a:r>
              <a:rPr lang="zh-CN" altLang="en-US" dirty="0" smtClean="0"/>
              <a:t>的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   </a:t>
            </a:r>
            <a:r>
              <a:rPr lang="zh-CN" altLang="en-US" dirty="0" smtClean="0">
                <a:solidFill>
                  <a:srgbClr val="FF0000"/>
                </a:solidFill>
              </a:rPr>
              <a:t>稀盐酸</a:t>
            </a:r>
            <a:r>
              <a:rPr lang="zh-CN" altLang="en-US" dirty="0"/>
              <a:t>，观察实验现象；</a:t>
            </a:r>
          </a:p>
        </p:txBody>
      </p:sp>
      <p:sp>
        <p:nvSpPr>
          <p:cNvPr id="74799" name="Rectangle 47"/>
          <p:cNvSpPr>
            <a:spLocks noChangeArrowheads="1"/>
          </p:cNvSpPr>
          <p:nvPr/>
        </p:nvSpPr>
        <p:spPr bwMode="auto">
          <a:xfrm>
            <a:off x="1079500" y="4349071"/>
            <a:ext cx="36893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镁片表面有</a:t>
            </a:r>
            <a:r>
              <a:rPr lang="zh-CN" altLang="en-US" sz="2300">
                <a:solidFill>
                  <a:srgbClr val="0000CC"/>
                </a:solidFill>
              </a:rPr>
              <a:t>大量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0" name="Rectangle 48"/>
          <p:cNvSpPr>
            <a:spLocks noChangeArrowheads="1"/>
          </p:cNvSpPr>
          <p:nvPr/>
        </p:nvSpPr>
        <p:spPr bwMode="auto">
          <a:xfrm>
            <a:off x="4679950" y="4288746"/>
            <a:ext cx="36893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 dirty="0"/>
              <a:t>锌片表面有</a:t>
            </a:r>
            <a:r>
              <a:rPr lang="zh-CN" altLang="en-US" sz="2300" dirty="0">
                <a:solidFill>
                  <a:srgbClr val="0000CC"/>
                </a:solidFill>
              </a:rPr>
              <a:t>较多</a:t>
            </a:r>
            <a:r>
              <a:rPr lang="zh-CN" altLang="en-US" sz="2300" dirty="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1" name="Rectangle 49"/>
          <p:cNvSpPr>
            <a:spLocks noChangeArrowheads="1"/>
          </p:cNvSpPr>
          <p:nvPr/>
        </p:nvSpPr>
        <p:spPr bwMode="auto">
          <a:xfrm>
            <a:off x="1079500" y="4865009"/>
            <a:ext cx="3689350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铁片表面有</a:t>
            </a:r>
            <a:r>
              <a:rPr lang="zh-CN" altLang="en-US" sz="2300">
                <a:solidFill>
                  <a:srgbClr val="0000CC"/>
                </a:solidFill>
              </a:rPr>
              <a:t>少量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2" name="Text Box 50"/>
          <p:cNvSpPr txBox="1">
            <a:spLocks noChangeArrowheads="1"/>
          </p:cNvSpPr>
          <p:nvPr/>
        </p:nvSpPr>
        <p:spPr bwMode="auto">
          <a:xfrm>
            <a:off x="4679950" y="4853896"/>
            <a:ext cx="27368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300" dirty="0">
                <a:solidFill>
                  <a:srgbClr val="FF0000"/>
                </a:solidFill>
              </a:rPr>
              <a:t>铜片没有明显变化</a:t>
            </a:r>
          </a:p>
        </p:txBody>
      </p:sp>
      <p:sp>
        <p:nvSpPr>
          <p:cNvPr id="74803" name="Text Box 51"/>
          <p:cNvSpPr txBox="1">
            <a:spLocks noChangeArrowheads="1"/>
          </p:cNvSpPr>
          <p:nvPr/>
        </p:nvSpPr>
        <p:spPr bwMode="auto">
          <a:xfrm>
            <a:off x="1060450" y="5306318"/>
            <a:ext cx="558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说明四种金属的活动性是：</a:t>
            </a:r>
            <a:r>
              <a:rPr lang="zh-CN" altLang="en-US">
                <a:solidFill>
                  <a:srgbClr val="FF0000"/>
                </a:solidFill>
              </a:rPr>
              <a:t>镁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锌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铁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铜</a:t>
            </a:r>
          </a:p>
        </p:txBody>
      </p:sp>
      <p:sp>
        <p:nvSpPr>
          <p:cNvPr id="74805" name="Text Box 53"/>
          <p:cNvSpPr txBox="1">
            <a:spLocks noChangeArrowheads="1"/>
          </p:cNvSpPr>
          <p:nvPr/>
        </p:nvSpPr>
        <p:spPr bwMode="auto">
          <a:xfrm>
            <a:off x="288925" y="5852120"/>
            <a:ext cx="8675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P</a:t>
            </a:r>
            <a:r>
              <a:rPr lang="en-US" altLang="zh-CN" baseline="-25000" dirty="0"/>
              <a:t>11</a:t>
            </a:r>
            <a:r>
              <a:rPr lang="en-US" altLang="zh-CN" dirty="0"/>
              <a:t>: </a:t>
            </a:r>
            <a:r>
              <a:rPr lang="zh-CN" altLang="en-US" dirty="0"/>
              <a:t>将一根</a:t>
            </a:r>
            <a:r>
              <a:rPr lang="zh-CN" altLang="en-US" dirty="0">
                <a:solidFill>
                  <a:srgbClr val="FF0000"/>
                </a:solidFill>
              </a:rPr>
              <a:t>打磨光亮</a:t>
            </a:r>
            <a:r>
              <a:rPr lang="zh-CN" altLang="en-US" dirty="0"/>
              <a:t>的铝丝伸入</a:t>
            </a:r>
            <a:r>
              <a:rPr lang="zh-CN" altLang="en-US" dirty="0">
                <a:solidFill>
                  <a:srgbClr val="FF0000"/>
                </a:solidFill>
              </a:rPr>
              <a:t>装有少量</a:t>
            </a:r>
            <a:r>
              <a:rPr lang="zh-CN" altLang="en-US" dirty="0"/>
              <a:t>硫酸铜溶液的</a:t>
            </a:r>
            <a:r>
              <a:rPr lang="zh-CN" altLang="en-US" dirty="0">
                <a:solidFill>
                  <a:srgbClr val="FF0000"/>
                </a:solidFill>
              </a:rPr>
              <a:t>试管</a:t>
            </a:r>
            <a:r>
              <a:rPr lang="zh-CN" altLang="en-US" dirty="0"/>
              <a:t>中，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140828" y="2607295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e</a:t>
            </a:r>
            <a:r>
              <a:rPr lang="zh-CN" altLang="en-US" dirty="0" smtClean="0"/>
              <a:t>、</a:t>
            </a:r>
            <a:r>
              <a:rPr lang="zh-CN" altLang="en-US" dirty="0" smtClean="0"/>
              <a:t>温度</a:t>
            </a:r>
            <a:endParaRPr lang="zh-CN" altLang="en-US" dirty="0"/>
          </a:p>
        </p:txBody>
      </p:sp>
      <p:sp>
        <p:nvSpPr>
          <p:cNvPr id="74804" name="AutoShape 52"/>
          <p:cNvSpPr>
            <a:spLocks noChangeArrowheads="1"/>
          </p:cNvSpPr>
          <p:nvPr/>
        </p:nvSpPr>
        <p:spPr bwMode="auto">
          <a:xfrm>
            <a:off x="6010277" y="285728"/>
            <a:ext cx="2705127" cy="936625"/>
          </a:xfrm>
          <a:prstGeom prst="wedgeRoundRectCallout">
            <a:avLst>
              <a:gd name="adj1" fmla="val -47347"/>
              <a:gd name="adj2" fmla="val 319348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200" dirty="0"/>
              <a:t>此处</a:t>
            </a:r>
            <a:r>
              <a:rPr lang="zh-CN" altLang="en-US" sz="2200" dirty="0">
                <a:solidFill>
                  <a:srgbClr val="0000CC"/>
                </a:solidFill>
              </a:rPr>
              <a:t>不振荡</a:t>
            </a:r>
            <a:r>
              <a:rPr lang="zh-CN" altLang="en-US" sz="2200" dirty="0"/>
              <a:t>，影响实验现象的观察。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4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4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4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4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4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74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74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74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74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74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7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7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74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7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91" grpId="0"/>
      <p:bldP spid="74792" grpId="0"/>
      <p:bldP spid="74793" grpId="0"/>
      <p:bldP spid="74794" grpId="0"/>
      <p:bldP spid="74795" grpId="0"/>
      <p:bldP spid="74796" grpId="0"/>
      <p:bldP spid="74797" grpId="0"/>
      <p:bldP spid="74798" grpId="0"/>
      <p:bldP spid="74799" grpId="0"/>
      <p:bldP spid="74800" grpId="0"/>
      <p:bldP spid="74801" grpId="0"/>
      <p:bldP spid="74802" grpId="0"/>
      <p:bldP spid="74803" grpId="0"/>
      <p:bldP spid="74805" grpId="0"/>
      <p:bldP spid="19" grpId="0"/>
      <p:bldP spid="748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68313" y="1658938"/>
            <a:ext cx="82073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由</a:t>
            </a:r>
            <a:r>
              <a:rPr lang="zh-CN" altLang="en-US" sz="2800">
                <a:solidFill>
                  <a:srgbClr val="FF0000"/>
                </a:solidFill>
              </a:rPr>
              <a:t>一种单质与一种化合物</a:t>
            </a:r>
            <a:r>
              <a:rPr lang="zh-CN" altLang="en-US" sz="2800"/>
              <a:t>反应，生成</a:t>
            </a:r>
            <a:r>
              <a:rPr lang="zh-CN" altLang="en-US" sz="2800">
                <a:solidFill>
                  <a:srgbClr val="0000FF"/>
                </a:solidFill>
              </a:rPr>
              <a:t>另一种单质与另一种化合物</a:t>
            </a:r>
            <a:r>
              <a:rPr lang="zh-CN" altLang="en-US" sz="2800"/>
              <a:t>的化学变化。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39750" y="765175"/>
            <a:ext cx="2447925" cy="528638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宋体" pitchFamily="2" charset="-122"/>
              </a:rPr>
              <a:t>** </a:t>
            </a:r>
            <a:r>
              <a:rPr kumimoji="1" lang="zh-CN" altLang="en-US" sz="2800">
                <a:solidFill>
                  <a:schemeClr val="bg1"/>
                </a:solidFill>
                <a:latin typeface="宋体" pitchFamily="2" charset="-122"/>
              </a:rPr>
              <a:t>置换反应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3203575" y="785794"/>
            <a:ext cx="2348720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（单化单化）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758825" y="2693074"/>
            <a:ext cx="38224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Mg+2HCl=MgCl</a:t>
            </a:r>
            <a:r>
              <a:rPr lang="en-US" altLang="zh-CN" sz="2800" baseline="-25000"/>
              <a:t>2</a:t>
            </a:r>
            <a:r>
              <a:rPr lang="en-US" altLang="zh-CN" sz="2800"/>
              <a:t> 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755649" y="3315374"/>
            <a:ext cx="3825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Zn +2HCl</a:t>
            </a:r>
            <a:r>
              <a:rPr lang="en-US" altLang="zh-CN" sz="2800" baseline="-25000"/>
              <a:t> </a:t>
            </a:r>
            <a:r>
              <a:rPr lang="en-US" altLang="zh-CN" sz="2800"/>
              <a:t>=ZnCl</a:t>
            </a:r>
            <a:r>
              <a:rPr lang="en-US" altLang="zh-CN" sz="2800" baseline="-25000"/>
              <a:t>2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755649" y="3866237"/>
            <a:ext cx="3825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Fe +2HCl</a:t>
            </a:r>
            <a:r>
              <a:rPr lang="en-US" altLang="zh-CN" sz="2800" baseline="-25000"/>
              <a:t> </a:t>
            </a:r>
            <a:r>
              <a:rPr lang="en-US" altLang="zh-CN" sz="2800"/>
              <a:t>=FeCl</a:t>
            </a:r>
            <a:r>
              <a:rPr lang="en-US" altLang="zh-CN" sz="2800" baseline="-25000"/>
              <a:t>2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4" name="Text Box 16"/>
          <p:cNvSpPr txBox="1">
            <a:spLocks noChangeArrowheads="1"/>
          </p:cNvSpPr>
          <p:nvPr/>
        </p:nvSpPr>
        <p:spPr bwMode="auto">
          <a:xfrm>
            <a:off x="4789489" y="2740701"/>
            <a:ext cx="4280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Mg+H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</a:t>
            </a:r>
            <a:r>
              <a:rPr lang="en-US" altLang="zh-CN" sz="2800"/>
              <a:t>=MgSO</a:t>
            </a:r>
            <a:r>
              <a:rPr lang="en-US" altLang="zh-CN" sz="2800" baseline="-25000"/>
              <a:t>4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4786315" y="3363001"/>
            <a:ext cx="4286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Zn 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 </a:t>
            </a:r>
            <a:r>
              <a:rPr lang="en-US" altLang="zh-CN" sz="2800"/>
              <a:t>=ZnSO</a:t>
            </a:r>
            <a:r>
              <a:rPr lang="en-US" altLang="zh-CN" sz="2800" baseline="-25000"/>
              <a:t>4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4786315" y="3913864"/>
            <a:ext cx="4286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Fe 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 </a:t>
            </a:r>
            <a:r>
              <a:rPr lang="en-US" altLang="zh-CN" sz="2800"/>
              <a:t>=FeSO</a:t>
            </a:r>
            <a:r>
              <a:rPr lang="en-US" altLang="zh-CN" sz="2800" baseline="-25000"/>
              <a:t>4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56" name="Text Box 48"/>
          <p:cNvSpPr txBox="1">
            <a:spLocks noChangeArrowheads="1"/>
          </p:cNvSpPr>
          <p:nvPr/>
        </p:nvSpPr>
        <p:spPr bwMode="auto">
          <a:xfrm>
            <a:off x="785787" y="5691862"/>
            <a:ext cx="4887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/>
              <a:t>2Al+3CuSO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=Al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(SO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)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+3</a:t>
            </a:r>
            <a:r>
              <a:rPr lang="en-US" altLang="zh-CN" sz="2800" dirty="0">
                <a:solidFill>
                  <a:srgbClr val="FF0000"/>
                </a:solidFill>
              </a:rPr>
              <a:t>Cu</a:t>
            </a:r>
          </a:p>
        </p:txBody>
      </p:sp>
      <p:sp>
        <p:nvSpPr>
          <p:cNvPr id="43057" name="Text Box 49"/>
          <p:cNvSpPr txBox="1">
            <a:spLocks noChangeArrowheads="1"/>
          </p:cNvSpPr>
          <p:nvPr/>
        </p:nvSpPr>
        <p:spPr bwMode="auto">
          <a:xfrm>
            <a:off x="785787" y="5042574"/>
            <a:ext cx="4887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Cu+2AgNO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=Cu(NO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)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+2Ag</a:t>
            </a:r>
          </a:p>
        </p:txBody>
      </p:sp>
      <p:sp>
        <p:nvSpPr>
          <p:cNvPr id="43060" name="Text Box 52"/>
          <p:cNvSpPr txBox="1">
            <a:spLocks noChangeArrowheads="1"/>
          </p:cNvSpPr>
          <p:nvPr/>
        </p:nvSpPr>
        <p:spPr bwMode="auto">
          <a:xfrm>
            <a:off x="785786" y="4466312"/>
            <a:ext cx="46238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/>
              <a:t>Fe+CuSO</a:t>
            </a:r>
            <a:r>
              <a:rPr lang="en-US" altLang="zh-CN" sz="2800" baseline="-25000"/>
              <a:t>4 </a:t>
            </a:r>
            <a:r>
              <a:rPr lang="en-US" altLang="zh-CN" sz="2800"/>
              <a:t>= FeSO</a:t>
            </a:r>
            <a:r>
              <a:rPr lang="en-US" altLang="zh-CN" sz="2800" baseline="-25000"/>
              <a:t>4 </a:t>
            </a:r>
            <a:r>
              <a:rPr lang="en-US" altLang="zh-CN" sz="2800"/>
              <a:t>+ </a:t>
            </a:r>
            <a:r>
              <a:rPr lang="en-US" altLang="zh-CN" sz="2800">
                <a:solidFill>
                  <a:srgbClr val="FF0000"/>
                </a:solidFill>
              </a:rPr>
              <a:t>Cu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/>
      <p:bldP spid="43019" grpId="0" animBg="1"/>
      <p:bldP spid="43020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3237</TotalTime>
  <Words>756</Words>
  <Application>Microsoft Office PowerPoint</Application>
  <PresentationFormat>全屏显示(4:3)</PresentationFormat>
  <Paragraphs>130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Level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239</cp:revision>
  <dcterms:created xsi:type="dcterms:W3CDTF">2004-12-14T11:17:38Z</dcterms:created>
  <dcterms:modified xsi:type="dcterms:W3CDTF">2020-02-27T08:26:28Z</dcterms:modified>
</cp:coreProperties>
</file>