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3" r:id="rId15"/>
    <p:sldId id="274" r:id="rId16"/>
    <p:sldId id="275" r:id="rId17"/>
    <p:sldId id="276" r:id="rId18"/>
    <p:sldId id="280" r:id="rId1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B1F422E6-2B1D-41E7-83F1-E32B6B11BB71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277E679-1A4D-400D-8631-10848F89EB00}" type="slidenum">
              <a:rPr lang="en-US" altLang="zh-CN"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EA58E6E-17F6-4C29-9B40-03A1A2622AC9}" type="slidenum">
              <a:rPr lang="en-US" altLang="zh-CN"/>
              <a:t>1</a:t>
            </a:fld>
            <a:endParaRPr lang="en-US" altLang="zh-CN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03F620AC-8B38-4BBD-88EE-389EDDC654A6}" type="slidenum">
              <a:rPr lang="en-US" altLang="zh-CN"/>
              <a:t>2</a:t>
            </a:fld>
            <a:endParaRPr lang="en-US" altLang="zh-CN"/>
          </a:p>
        </p:txBody>
      </p:sp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CC10E496-3F65-4214-8C54-199EE049DB0D}" type="slidenum">
              <a:rPr lang="en-US" altLang="zh-CN" sz="1200"/>
              <a:t>2</a:t>
            </a:fld>
            <a:endParaRPr lang="en-US" altLang="zh-CN" sz="120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D39A898-FA82-401B-A8D7-496E30B0E788}" type="slidenum">
              <a:rPr lang="en-US" altLang="zh-CN"/>
              <a:t>3</a:t>
            </a:fld>
            <a:endParaRPr lang="en-US" altLang="zh-CN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4FF0FED6-7285-409A-9A35-EB42E2D4427F}" type="slidenum">
              <a:rPr lang="en-US" altLang="zh-CN"/>
              <a:t>4</a:t>
            </a:fld>
            <a:endParaRPr lang="en-US" altLang="zh-CN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63D0187-E2FF-4DCA-B6B2-752D449CE2DC}" type="slidenum">
              <a:rPr lang="en-US" altLang="zh-CN"/>
              <a:t>5</a:t>
            </a:fld>
            <a:endParaRPr lang="en-US" altLang="zh-CN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32D6F185-1346-416E-9914-A56DFF52FC2D}" type="slidenum">
              <a:rPr lang="en-US" altLang="zh-CN"/>
              <a:t>6</a:t>
            </a:fld>
            <a:endParaRPr lang="en-US" altLang="zh-CN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AE26450-0A98-4BC7-80EC-6F06B8B20FBE}" type="slidenum">
              <a:rPr lang="en-US" altLang="zh-CN"/>
              <a:t>7</a:t>
            </a:fld>
            <a:endParaRPr lang="en-US" altLang="zh-CN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3DAEEC69-34AE-49F1-8B9B-9D5BCCE77554}" type="slidenum">
              <a:rPr lang="en-US" altLang="zh-CN"/>
              <a:t>8</a:t>
            </a:fld>
            <a:endParaRPr lang="en-US" altLang="zh-CN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74953F4-9416-4862-A10D-749B3F212FBC}" type="slidenum">
              <a:rPr lang="en-US" altLang="zh-CN"/>
              <a:t>9</a:t>
            </a:fld>
            <a:endParaRPr lang="en-US" altLang="zh-CN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FF37839-C51F-41A2-B3A2-9AB81C9F00CF}" type="slidenum">
              <a:rPr lang="en-US" altLang="zh-CN"/>
              <a:t>10</a:t>
            </a:fld>
            <a:endParaRPr lang="en-US" altLang="zh-CN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48846C14-F1E6-4B98-9F0B-9575D043EA75}" type="slidenum">
              <a:rPr lang="en-US" altLang="zh-CN"/>
              <a:t>11</a:t>
            </a:fld>
            <a:endParaRPr lang="en-US" altLang="zh-CN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A62FD225-4C72-4875-92A7-4A63D3C165CA}" type="slidenum">
              <a:rPr lang="en-US" altLang="zh-CN"/>
              <a:t>12</a:t>
            </a:fld>
            <a:endParaRPr lang="en-US" altLang="zh-CN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 </a:t>
            </a:r>
            <a:r>
              <a:rPr lang="zh-CN" altLang="en-US"/>
              <a:t>语文课件之家</a:t>
            </a:r>
            <a:r>
              <a:rPr lang="en-US" altLang="zh-CN"/>
              <a:t>https://shop123789601.taobao.com/?spm=a230r.7195193.1997079397.2.Qi7Ynh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7C784D2-BC56-4B60-BB9D-1F79FBC29125}" type="slidenum">
              <a:rPr lang="en-US" altLang="zh-CN"/>
              <a:t>13</a:t>
            </a:fld>
            <a:endParaRPr lang="en-US" altLang="zh-CN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B885318E-0DE7-4016-8090-6E99B4F878C5}" type="slidenum">
              <a:rPr lang="en-US" altLang="zh-CN"/>
              <a:t>14</a:t>
            </a:fld>
            <a:endParaRPr lang="en-US" altLang="zh-CN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28271225-A3EA-4F14-8E79-948C94291844}" type="slidenum">
              <a:rPr lang="en-US" altLang="zh-CN"/>
              <a:t>15</a:t>
            </a:fld>
            <a:endParaRPr lang="en-US" altLang="zh-CN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A7256C8-4217-49B9-9A34-17F09C29DEC2}" type="slidenum">
              <a:rPr lang="en-US" altLang="zh-CN"/>
              <a:t>16</a:t>
            </a:fld>
            <a:endParaRPr lang="en-US" altLang="zh-CN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52B6BFA2-5410-464E-84F3-320233F50D5A}" type="slidenum">
              <a:rPr lang="en-US" altLang="zh-CN"/>
              <a:t>17</a:t>
            </a:fld>
            <a:endParaRPr lang="en-US" altLang="zh-CN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35FE18F-C768-4724-BF32-133C7DB0D27C}" type="slidenum">
              <a:rPr lang="en-US" altLang="zh-CN"/>
              <a:t>18</a:t>
            </a:fld>
            <a:endParaRPr lang="en-US" altLang="zh-CN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FFB734-395C-402F-9B2F-192165CD7B3F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6C1F57-8C55-45F3-BBFB-F3B3C613FF8F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53EF0-2D3D-4F22-9CA8-E2A9AE421A44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29FE0-A6D3-4B06-B23D-9FC0CCD3D845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05766-8F4B-4745-8637-021A4F8226A8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4DB3E0-51CC-450B-A8FB-E97A01DFFE04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7AB700-00BC-4C78-A93C-BD10209FE7B8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9E5C1C-33E5-4394-BEFA-BA553517B4FC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CFF8B-A984-46F4-ADDB-EA4852037CAC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F4FB4-03E4-498D-8670-4290F3857B35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51DEC9-307D-49A7-8FB8-3DFDD973B5FB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51EC690-7C67-4429-ABC0-223ACB64D0BC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C86AAFE9-BF22-4C26-AA21-B84C942B7ABD}" type="slidenum">
              <a:rPr lang="en-US" altLang="zh-CN"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2017&#24180;&#26149;&#26032;&#20154;&#25945;&#29256;&#20061;&#24180;&#32423;&#19979;&#20876;&#35821;&#25991;&#25945;&#23398;PPT&#35838;&#20214;&#37197;&#22871;&#25945;&#26696;&#23548;&#23398;&#26696;&#26391;&#35835;&#32032;&#26448;\17&#12298;&#23391;&#23376;&#12299;&#20004;&#31456;\17&#29983;&#20110;&#24551;&#24739;&#27515;&#20110;&#23433;&#20048;&#22899;&#22768;.mp3" TargetMode="External"/><Relationship Id="rId1" Type="http://schemas.microsoft.com/office/2007/relationships/media" Target="file:///E:\2017&#24180;&#26149;&#26032;&#20154;&#25945;&#29256;&#20061;&#24180;&#32423;&#19979;&#20876;&#35821;&#25991;&#25945;&#23398;PPT&#35838;&#20214;&#37197;&#22871;&#25945;&#26696;&#23548;&#23398;&#26696;&#26391;&#35835;&#32032;&#26448;\17&#12298;&#23391;&#23376;&#12299;&#20004;&#31456;\17&#29983;&#20110;&#24551;&#24739;&#27515;&#20110;&#23433;&#20048;&#22899;&#22768;.mp3" TargetMode="Externa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574675" y="908050"/>
            <a:ext cx="856932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4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4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生于忧患，死于安乐</a:t>
            </a:r>
          </a:p>
          <a:p>
            <a:endParaRPr kumimoji="1" lang="en-US" altLang="zh-CN" sz="4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099" name="Picture 3" descr="t01c0bb40f51d2d73c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2060575"/>
            <a:ext cx="3168650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411413" y="188913"/>
            <a:ext cx="54737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生于忧患，死于安乐</a:t>
            </a:r>
          </a:p>
          <a:p>
            <a:pPr>
              <a:spcBef>
                <a:spcPct val="50000"/>
              </a:spcBef>
            </a:pPr>
            <a:endParaRPr lang="en-US" altLang="zh-CN" sz="4000" b="1">
              <a:solidFill>
                <a:srgbClr val="FF0000"/>
              </a:solidFill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95288" y="1196975"/>
            <a:ext cx="8243887" cy="496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0000FF"/>
                </a:solidFill>
              </a:rPr>
              <a:t>        </a:t>
            </a:r>
            <a:r>
              <a:rPr lang="zh-CN" altLang="en-US" sz="3200" b="1"/>
              <a:t>舜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发于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en-US" altLang="zh-CN" sz="3200" b="1"/>
              <a:t> </a:t>
            </a:r>
            <a:r>
              <a:rPr lang="zh-CN" altLang="en-US" sz="3200" b="1"/>
              <a:t>畎亩之中，傅说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举于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版筑之间，胶鬲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举于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鱼盐之中，管夷吾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举于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士，孙叔敖 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举于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海，百里奚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举于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市，故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天将降大任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于是人也，必先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苦其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心志，劳其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筋骨，饿 其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体肤，空乏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其身，行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拂 乱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其所为，所以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动心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忍性，曾益</a:t>
            </a:r>
            <a:r>
              <a:rPr lang="en-US" altLang="zh-CN" sz="3200" b="1">
                <a:solidFill>
                  <a:srgbClr val="0000FF"/>
                </a:solidFill>
              </a:rPr>
              <a:t>/ </a:t>
            </a:r>
            <a:r>
              <a:rPr lang="zh-CN" altLang="en-US" sz="3200" b="1"/>
              <a:t>其所不能。</a:t>
            </a:r>
          </a:p>
          <a:p>
            <a:r>
              <a:rPr lang="zh-CN" altLang="en-US" sz="3200" b="1"/>
              <a:t>      人恒过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然后能改，困于心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衡于虑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而后作；征于色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发于声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而后喻。入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则无法家拂士，出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则无敌国外患者，国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恒亡</a:t>
            </a:r>
            <a:r>
              <a:rPr lang="en-US" altLang="zh-CN" sz="3200" b="1"/>
              <a:t>,</a:t>
            </a:r>
            <a:r>
              <a:rPr lang="zh-CN" altLang="en-US" sz="3200" b="1"/>
              <a:t>然后知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生于忧患</a:t>
            </a:r>
            <a:r>
              <a:rPr lang="en-US" altLang="zh-CN" sz="3200" b="1">
                <a:solidFill>
                  <a:srgbClr val="0000FF"/>
                </a:solidFill>
              </a:rPr>
              <a:t>/</a:t>
            </a:r>
            <a:r>
              <a:rPr lang="zh-CN" altLang="en-US" sz="3200" b="1"/>
              <a:t>而死于安乐也。</a:t>
            </a:r>
          </a:p>
        </p:txBody>
      </p:sp>
      <p:pic>
        <p:nvPicPr>
          <p:cNvPr id="5124" name="17生于忧患死于安乐女声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620713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491" fill="hold"/>
                                        <p:tgtEl>
                                          <p:spTgt spid="51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95288" y="333375"/>
            <a:ext cx="9144000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自读课文，说出蓝字的意思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1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 舜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发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畎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(qu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ǎ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n)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亩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之中，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2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、傅说</a:t>
            </a:r>
            <a:r>
              <a:rPr kumimoji="1" lang="en-US" altLang="zh-CN" sz="2400" b="1"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yu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è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举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版筑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之间，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、胶鬲</a:t>
            </a:r>
            <a:r>
              <a:rPr kumimoji="1" lang="en-US" altLang="zh-CN" sz="2400" b="1"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举于鱼盐之中，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4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、管夷吾举于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士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，孙叔敖举于海，百里奚举于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市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。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5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、故天将降大任于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是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人也，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6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、必先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苦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其心志，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劳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其筋骨。</a:t>
            </a:r>
          </a:p>
          <a:p>
            <a:r>
              <a:rPr kumimoji="1"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7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饿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其体肤，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空乏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其身，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8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、行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拂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(f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</a:t>
            </a:r>
            <a:r>
              <a:rPr kumimoji="1" lang="en-US" altLang="zh-CN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乱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其所为，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9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、所以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动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心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忍</a:t>
            </a:r>
            <a:r>
              <a:rPr kumimoji="1" lang="en-US" altLang="zh-CN" sz="2400" b="1"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r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è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n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>
                <a:latin typeface="Times New Roman" panose="02020603050405020304" pitchFamily="18" charset="0"/>
              </a:rPr>
              <a:t>性，</a:t>
            </a:r>
          </a:p>
          <a:p>
            <a:r>
              <a:rPr kumimoji="1"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10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曾</a:t>
            </a:r>
            <a:r>
              <a:rPr kumimoji="1" lang="en-US" altLang="zh-CN" sz="2400" b="1"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z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ē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ng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益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其所不能。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11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、人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恒</a:t>
            </a:r>
            <a:r>
              <a:rPr kumimoji="1" lang="zh-CN" altLang="en-US" sz="2400" b="1">
                <a:latin typeface="Times New Roman" panose="02020603050405020304" pitchFamily="18" charset="0"/>
              </a:rPr>
              <a:t>过，然后能改，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12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、困于心，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衡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于虑，而后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作</a:t>
            </a:r>
            <a:r>
              <a:rPr kumimoji="1" lang="zh-CN" altLang="en-US" sz="2400" b="1">
                <a:latin typeface="Times New Roman" panose="02020603050405020304" pitchFamily="18" charset="0"/>
              </a:rPr>
              <a:t>，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13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、征于色，发于声，而后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喻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。</a:t>
            </a:r>
          </a:p>
          <a:p>
            <a:r>
              <a:rPr kumimoji="1"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14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入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则无法家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拂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(b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ì</a:t>
            </a:r>
            <a:r>
              <a:rPr kumimoji="1" lang="en-US" altLang="zh-CN" sz="2400" b="1">
                <a:latin typeface="Times New Roman" panose="02020603050405020304" pitchFamily="18" charset="0"/>
              </a:rPr>
              <a:t>)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士，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出</a:t>
            </a:r>
            <a:r>
              <a:rPr kumimoji="1" lang="zh-CN" altLang="en-US" sz="2400" b="1">
                <a:latin typeface="Times New Roman" panose="02020603050405020304" pitchFamily="18" charset="0"/>
              </a:rPr>
              <a:t>则无敌国外患者，国</a:t>
            </a:r>
            <a:r>
              <a:rPr kumimoji="1"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</a:rPr>
              <a:t>恒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亡，</a:t>
            </a:r>
          </a:p>
          <a:p>
            <a:r>
              <a:rPr kumimoji="1" lang="en-US" altLang="zh-CN" sz="2400" b="1">
                <a:latin typeface="Times New Roman" panose="02020603050405020304" pitchFamily="18" charset="0"/>
              </a:rPr>
              <a:t>15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、然后知生于忧患而死于安乐也。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81000" y="404813"/>
            <a:ext cx="87630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400">
                <a:latin typeface="Times New Roman" panose="02020603050405020304" pitchFamily="18" charset="0"/>
              </a:rPr>
              <a:t>　　   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舜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畎亩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之中，傅说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举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于版筑之间，胶鬲举于鱼盐之中，管夷吾举于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士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，孙叔敖举于海，百里奚举于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市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kumimoji="1" lang="zh-CN" altLang="en-US" sz="3200" b="1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2209800"/>
            <a:ext cx="9144000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发</a:t>
            </a: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：      　　　            </a:t>
            </a:r>
            <a:r>
              <a:rPr kumimoji="1"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畎亩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：    　 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举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：       </a:t>
            </a:r>
            <a:r>
              <a:rPr kumimoji="1"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士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：　　　　</a:t>
            </a:r>
            <a:r>
              <a:rPr kumimoji="1"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市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kumimoji="1" lang="zh-CN" altLang="en-US" sz="3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3810000"/>
            <a:ext cx="914400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　　舜从田地中被任用，傅说从筑墙的泥水匠中被选拔，胶鬲从鱼盐贩中被举用，管夷吾从狱官</a:t>
            </a:r>
            <a:r>
              <a:rPr kumimoji="1"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手中获释</a:t>
            </a:r>
            <a:r>
              <a:rPr kumimoji="1"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)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被任用为相，孙叔敖从隐居的海边被任用，百里奚从奴隶市场上被</a:t>
            </a:r>
            <a:r>
              <a:rPr kumimoji="1"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(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赎回</a:t>
            </a:r>
            <a:r>
              <a:rPr kumimoji="1"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)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并登上相位。 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900113" y="2276475"/>
            <a:ext cx="26638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起，指被任用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5364163" y="2244725"/>
            <a:ext cx="24479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田间、田地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571875" y="3000375"/>
            <a:ext cx="12969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狱官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6143625" y="3143250"/>
            <a:ext cx="2428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集市，市场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928688" y="3071813"/>
            <a:ext cx="1512887" cy="584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被选拔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79388" y="3789363"/>
            <a:ext cx="12239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</a:rPr>
              <a:t>译文</a:t>
            </a:r>
            <a:r>
              <a:rPr lang="zh-CN" altLang="en-US" sz="2800">
                <a:solidFill>
                  <a:srgbClr val="0000FF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autoUpdateAnimBg="0"/>
      <p:bldP spid="1024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81000" y="1143000"/>
            <a:ext cx="7010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故天将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降大任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人也，</a:t>
            </a:r>
            <a:endParaRPr kumimoji="1" lang="zh-CN" altLang="en-US" sz="3600">
              <a:latin typeface="Times New Roman" panose="02020603050405020304" pitchFamily="18" charset="0"/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50825" y="2636838"/>
            <a:ext cx="8686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降：　　    大任：　        　   是：</a:t>
            </a:r>
            <a:endParaRPr kumimoji="1"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52400" y="4038600"/>
            <a:ext cx="8763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所以，上天将要下达重要使命给这样的人，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042988" y="2633663"/>
            <a:ext cx="15843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下达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419475" y="2636838"/>
            <a:ext cx="25209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重大责任，</a:t>
            </a:r>
          </a:p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使命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6300788" y="2663825"/>
            <a:ext cx="24939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这，这样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的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  <p:bldP spid="11267" grpId="0" autoUpdateAnimBg="0"/>
      <p:bldP spid="11268" grpId="0" autoUpdateAnimBg="0"/>
      <p:bldP spid="11270" grpId="0"/>
      <p:bldP spid="112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85750" y="500063"/>
            <a:ext cx="84772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　　必先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苦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其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心志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劳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其筋骨，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饿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其体肤，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空乏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其身，行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拂乱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其所为，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0" y="1916113"/>
            <a:ext cx="8977313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苦：　　        心志：　            劳：    　　  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饿：     　　   体肤：　　　空乏：        　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拂：　　　        乱：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071938" y="3429000"/>
            <a:ext cx="25749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扰乱</a:t>
            </a:r>
          </a:p>
          <a:p>
            <a:pPr>
              <a:spcBef>
                <a:spcPct val="50000"/>
              </a:spcBef>
            </a:pPr>
            <a:endParaRPr kumimoji="1"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900113" y="1916113"/>
            <a:ext cx="2159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痛苦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3860800" y="1916113"/>
            <a:ext cx="23669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内心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6645275" y="1916113"/>
            <a:ext cx="21748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劳累</a:t>
            </a: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684213" y="2778125"/>
            <a:ext cx="23749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受饥饿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4173538" y="2705100"/>
            <a:ext cx="14065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躯体</a:t>
            </a:r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6597650" y="2778125"/>
            <a:ext cx="2546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受贫困</a:t>
            </a:r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900113" y="3644900"/>
            <a:ext cx="14398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违背</a:t>
            </a: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250825" y="4581525"/>
            <a:ext cx="86106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　　一定先使他的内心痛苦，使他的筋骨劳累，使他经受饥饿之苦，使他受到贫困之苦，使他做事不顺，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1" grpId="0" autoUpdateAnimBg="0"/>
      <p:bldP spid="12292" grpId="0"/>
      <p:bldP spid="12295" grpId="0"/>
      <p:bldP spid="12296" grpId="0"/>
      <p:bldP spid="1230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971550" y="571500"/>
            <a:ext cx="72009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所以动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心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忍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性，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曾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益其所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不能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kumimoji="1" lang="zh-CN" altLang="en-US" sz="360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611188" y="1700213"/>
            <a:ext cx="8305800" cy="204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　所以：　　　　          动：　       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        忍：　　　　           曾：　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    不能：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95288" y="4221163"/>
            <a:ext cx="83058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宋体" panose="02010600030101010101" pitchFamily="2" charset="-122"/>
              </a:rPr>
              <a:t>　　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用（这样的方法）使他内心惊动，使他性格坚韧起来，增加他过去所不具有的才能。</a:t>
            </a:r>
            <a:r>
              <a:rPr kumimoji="1"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339975" y="1557338"/>
            <a:ext cx="25844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用这些办法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5540375" y="1649413"/>
            <a:ext cx="27035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惊动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2484438" y="2205038"/>
            <a:ext cx="23749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坚韧使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坚强</a:t>
            </a: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5613400" y="2420938"/>
            <a:ext cx="33512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同“增”，增加</a:t>
            </a: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2195513" y="3213100"/>
            <a:ext cx="33766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不具备的才能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15" grpId="0" autoUpdateAnimBg="0"/>
      <p:bldP spid="13316" grpId="0" autoUpdateAnimBg="0"/>
      <p:bldP spid="13318" grpId="0"/>
      <p:bldP spid="13319" grpId="0"/>
      <p:bldP spid="13320" grpId="0"/>
      <p:bldP spid="133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0" y="549275"/>
            <a:ext cx="87630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 人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恒过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，然后能改；困于心，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衡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于虑，而后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征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于色，发于声，而后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喻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28600" y="1989138"/>
            <a:ext cx="8610600" cy="204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恒：　         　                          过：　　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衡：　                                       作：　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征：　                                      喻：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52400" y="3903663"/>
            <a:ext cx="89916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　　一个人常常犯错误，这样以后才能改正；内心困惑，思虑堵塞，然后才能奋起，有所作为；憔悴枯槁表现在脸色上，吟咏叹息表现在声音上，然后才能被人们了解。 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243013" y="1989138"/>
            <a:ext cx="26082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常常 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6429375" y="1928813"/>
            <a:ext cx="20558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犯错误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741363" y="2778125"/>
            <a:ext cx="50450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同“横”，梗塞，不 顺</a:t>
            </a: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6215063" y="2571750"/>
            <a:ext cx="21748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有所作为</a:t>
            </a:r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1619250" y="3425825"/>
            <a:ext cx="18002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表现</a:t>
            </a: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6215063" y="3286125"/>
            <a:ext cx="14319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了解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14339" grpId="0" autoUpdateAnimBg="0"/>
      <p:bldP spid="14340" grpId="0" autoUpdateAnimBg="0"/>
      <p:bldP spid="14341" grpId="0"/>
      <p:bldP spid="143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571500" y="571500"/>
            <a:ext cx="750093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入</a:t>
            </a:r>
            <a:r>
              <a:rPr kumimoji="1" lang="zh-CN" altLang="en-US" sz="3600" b="1">
                <a:latin typeface="宋体" panose="02010600030101010101" pitchFamily="2" charset="-122"/>
                <a:ea typeface="黑体" panose="02010609060101010101" pitchFamily="49" charset="-122"/>
              </a:rPr>
              <a:t>则无法家</a:t>
            </a:r>
            <a:r>
              <a:rPr kumimoji="1" lang="zh-CN" altLang="en-US" sz="3600" b="1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拂</a:t>
            </a:r>
            <a:r>
              <a:rPr kumimoji="1" lang="zh-CN" altLang="en-US" sz="3600" b="1">
                <a:latin typeface="宋体" panose="02010600030101010101" pitchFamily="2" charset="-122"/>
                <a:ea typeface="黑体" panose="02010609060101010101" pitchFamily="49" charset="-122"/>
              </a:rPr>
              <a:t>士，</a:t>
            </a:r>
            <a:r>
              <a:rPr kumimoji="1" lang="zh-CN" altLang="en-US" sz="3600" b="1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出</a:t>
            </a:r>
            <a:r>
              <a:rPr kumimoji="1" lang="zh-CN" altLang="en-US" sz="3600" b="1">
                <a:latin typeface="宋体" panose="02010600030101010101" pitchFamily="2" charset="-122"/>
                <a:ea typeface="黑体" panose="02010609060101010101" pitchFamily="49" charset="-122"/>
              </a:rPr>
              <a:t>则无敌国外患者，国恒亡。</a:t>
            </a:r>
            <a:endParaRPr kumimoji="1" lang="zh-CN" altLang="en-US" sz="36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04800" y="2362200"/>
            <a:ext cx="8610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入：　　          拂：　　                    出：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81000" y="3657600"/>
            <a:ext cx="85344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宋体" panose="02010600030101010101" pitchFamily="2" charset="-122"/>
              </a:rPr>
              <a:t>　　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（一个国家）国内如果没有坚守法度的大臣和能辅佐君主的贤士，在国外如果没有势力、地位相等的国家和外来的忧患，这个国家常常会导致灭亡。 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116013" y="2349500"/>
            <a:ext cx="18002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在国内</a:t>
            </a: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3500438" y="2357438"/>
            <a:ext cx="32226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同“弼”，辅佐</a:t>
            </a: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7342188" y="2344738"/>
            <a:ext cx="15509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在国外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  <p:bldP spid="15363" grpId="0" autoUpdateAnimBg="0"/>
      <p:bldP spid="15364" grpId="0" autoUpdateAnimBg="0"/>
      <p:bldP spid="153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81000" y="914400"/>
            <a:ext cx="838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然后</a:t>
            </a:r>
            <a:r>
              <a:rPr kumimoji="1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知生于忧患，而死于安乐也。</a:t>
            </a:r>
            <a:r>
              <a:rPr kumimoji="1" lang="zh-CN" altLang="en-US" sz="240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07950" y="2438400"/>
            <a:ext cx="87407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               </a:t>
            </a: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然后：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00063" y="4343400"/>
            <a:ext cx="841533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宋体" panose="02010600030101010101" pitchFamily="2" charset="-122"/>
              </a:rPr>
              <a:t>　　</a:t>
            </a:r>
            <a:r>
              <a:rPr kumimoji="1" lang="zh-CN" altLang="en-US" sz="3600" b="1">
                <a:solidFill>
                  <a:srgbClr val="FF0000"/>
                </a:solidFill>
                <a:latin typeface="宋体" panose="02010600030101010101" pitchFamily="2" charset="-122"/>
              </a:rPr>
              <a:t>这样以后，人们才会知道因忧患而得以生存，因沉迷安乐而死亡。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132138" y="2492375"/>
            <a:ext cx="26638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这样以后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87" grpId="0" autoUpdateAnimBg="0"/>
      <p:bldP spid="1638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979613" y="404813"/>
            <a:ext cx="460851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第一段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979613" y="836613"/>
            <a:ext cx="3168650" cy="8239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六个人 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140200" y="908050"/>
            <a:ext cx="374491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共同的特点 </a:t>
            </a: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1857375" y="1714500"/>
            <a:ext cx="396081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、出身都卑微 </a:t>
            </a: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1714500" y="2571750"/>
            <a:ext cx="7127875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种田的、筑墙的、贩卖鱼盐的、犯人、隐居者、奴隶 </a:t>
            </a: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1476375" y="3933825"/>
            <a:ext cx="6496050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、经过艰苦的磨练，显露出不同凡人的才干。 </a:t>
            </a: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1476375" y="5157788"/>
            <a:ext cx="7127875" cy="2530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、后来都被统治者委以重任，干出了一番出色的事业。</a:t>
            </a:r>
            <a:b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b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40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323850" y="260350"/>
            <a:ext cx="8636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理解课文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in)">
                                      <p:cBhvr>
                                        <p:cTn id="50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3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9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/>
      <p:bldP spid="24581" grpId="1"/>
      <p:bldP spid="24582" grpId="0"/>
      <p:bldP spid="24582" grpId="1"/>
      <p:bldP spid="24583" grpId="0"/>
      <p:bldP spid="24583" grpId="1"/>
      <p:bldP spid="24584" grpId="0"/>
      <p:bldP spid="24584" grpId="1"/>
      <p:bldP spid="24585" grpId="0"/>
      <p:bldP spid="2458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331913" y="260350"/>
            <a:ext cx="460851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第二段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555875" y="1052513"/>
            <a:ext cx="4464050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常常处在困境，</a:t>
            </a:r>
          </a:p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才能不断奋发 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2555875" y="3716338"/>
            <a:ext cx="3751263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常常没有忧患，</a:t>
            </a:r>
          </a:p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往往遭至灭亡 </a:t>
            </a: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1331913" y="1052513"/>
            <a:ext cx="120332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个人</a:t>
            </a: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1331913" y="3716338"/>
            <a:ext cx="120332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国家</a:t>
            </a:r>
          </a:p>
        </p:txBody>
      </p:sp>
      <p:sp>
        <p:nvSpPr>
          <p:cNvPr id="25608" name="WordArt 8"/>
          <p:cNvSpPr>
            <a:spLocks noChangeArrowheads="1" noChangeShapeType="1" noTextEdit="1"/>
          </p:cNvSpPr>
          <p:nvPr/>
        </p:nvSpPr>
        <p:spPr bwMode="auto">
          <a:xfrm>
            <a:off x="5940425" y="1341438"/>
            <a:ext cx="1008063" cy="858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正</a:t>
            </a:r>
          </a:p>
        </p:txBody>
      </p:sp>
      <p:sp>
        <p:nvSpPr>
          <p:cNvPr id="25609" name="WordArt 9"/>
          <p:cNvSpPr>
            <a:spLocks noChangeArrowheads="1" noChangeShapeType="1" noTextEdit="1"/>
          </p:cNvSpPr>
          <p:nvPr/>
        </p:nvSpPr>
        <p:spPr bwMode="auto">
          <a:xfrm>
            <a:off x="5867400" y="4076700"/>
            <a:ext cx="1079500" cy="858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反</a:t>
            </a:r>
          </a:p>
        </p:txBody>
      </p:sp>
      <p:sp>
        <p:nvSpPr>
          <p:cNvPr id="25610" name="WordArt 10"/>
          <p:cNvSpPr>
            <a:spLocks noChangeArrowheads="1" noChangeShapeType="1" noTextEdit="1"/>
          </p:cNvSpPr>
          <p:nvPr/>
        </p:nvSpPr>
        <p:spPr bwMode="auto">
          <a:xfrm>
            <a:off x="1403350" y="1773238"/>
            <a:ext cx="1152525" cy="8778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小</a:t>
            </a:r>
          </a:p>
        </p:txBody>
      </p:sp>
      <p:sp>
        <p:nvSpPr>
          <p:cNvPr id="25611" name="WordArt 11"/>
          <p:cNvSpPr>
            <a:spLocks noChangeArrowheads="1" noChangeShapeType="1" noTextEdit="1"/>
          </p:cNvSpPr>
          <p:nvPr/>
        </p:nvSpPr>
        <p:spPr bwMode="auto">
          <a:xfrm>
            <a:off x="1403350" y="4365625"/>
            <a:ext cx="1152525" cy="8778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大</a:t>
            </a: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1042988" y="5373688"/>
            <a:ext cx="2022475" cy="8239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b="1">
                <a:ea typeface="隶书" panose="02010509060101010101" pitchFamily="49" charset="-122"/>
              </a:rPr>
              <a:t>论点：</a:t>
            </a: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2555875" y="5480050"/>
            <a:ext cx="63563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生于忧患，死于安乐</a:t>
            </a: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6516688" y="836613"/>
            <a:ext cx="2014537" cy="5157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b="1">
                <a:solidFill>
                  <a:srgbClr val="0000FF"/>
                </a:solidFill>
              </a:rPr>
              <a:t>经受磨炼的益处 </a:t>
            </a:r>
          </a:p>
          <a:p>
            <a:pPr>
              <a:spcBef>
                <a:spcPct val="50000"/>
              </a:spcBef>
            </a:pPr>
            <a:endParaRPr lang="en-US" altLang="zh-CN" sz="4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  <p:bldP spid="25606" grpId="0"/>
      <p:bldP spid="25607" grpId="0"/>
      <p:bldP spid="25608" grpId="0" animBg="1"/>
      <p:bldP spid="25609" grpId="0" animBg="1"/>
      <p:bldP spid="25610" grpId="0" animBg="1"/>
      <p:bldP spid="25611" grpId="0" animBg="1"/>
      <p:bldP spid="25612" grpId="0"/>
      <p:bldP spid="25613" grpId="0"/>
      <p:bldP spid="256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908050"/>
            <a:ext cx="7772400" cy="50419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3600" b="1">
                <a:solidFill>
                  <a:srgbClr val="0000FF"/>
                </a:solidFill>
              </a:rPr>
              <a:t>        《</a:t>
            </a:r>
            <a:r>
              <a:rPr lang="zh-CN" altLang="en-US" b="1"/>
              <a:t>生于忧患，死于安乐</a:t>
            </a:r>
            <a:r>
              <a:rPr kumimoji="1" lang="zh-CN" altLang="en-US"/>
              <a:t> </a:t>
            </a:r>
            <a:r>
              <a:rPr lang="en-US" altLang="zh-CN" sz="3600" b="1">
                <a:solidFill>
                  <a:srgbClr val="0000FF"/>
                </a:solidFill>
              </a:rPr>
              <a:t>》</a:t>
            </a:r>
            <a:r>
              <a:rPr lang="zh-CN" altLang="en-US" sz="3600" b="1">
                <a:solidFill>
                  <a:srgbClr val="0000FF"/>
                </a:solidFill>
              </a:rPr>
              <a:t>一文先</a:t>
            </a:r>
            <a:r>
              <a:rPr lang="zh-CN" altLang="en-US" sz="3600" b="1"/>
              <a:t>以六个出身低微，经过种种磨炼而终于身负“大任”的显贵人物为例</a:t>
            </a:r>
            <a:r>
              <a:rPr lang="zh-CN" altLang="en-US" sz="3600" b="1">
                <a:solidFill>
                  <a:srgbClr val="0000FF"/>
                </a:solidFill>
              </a:rPr>
              <a:t>，说明人只有经过艰苦的磨炼，才能有所作为，才能成就大事，并由此引申，从</a:t>
            </a:r>
            <a:r>
              <a:rPr lang="zh-CN" altLang="en-US" sz="3600" b="1"/>
              <a:t>正反两方面</a:t>
            </a:r>
            <a:r>
              <a:rPr lang="zh-CN" altLang="en-US" sz="3600" b="1">
                <a:solidFill>
                  <a:srgbClr val="0000FF"/>
                </a:solidFill>
              </a:rPr>
              <a:t>说明经受磨炼的益处，最后得出“</a:t>
            </a:r>
            <a:r>
              <a:rPr lang="zh-CN" altLang="en-US" sz="3600" b="1"/>
              <a:t>生于忧患而死于安乐”的结论</a:t>
            </a:r>
            <a:r>
              <a:rPr lang="zh-CN" altLang="en-US" sz="3600" b="1">
                <a:solidFill>
                  <a:srgbClr val="0000FF"/>
                </a:solidFill>
              </a:rPr>
              <a:t>。由</a:t>
            </a:r>
            <a:r>
              <a:rPr lang="zh-CN" altLang="en-US" sz="3600" b="1"/>
              <a:t>造就人才</a:t>
            </a:r>
            <a:r>
              <a:rPr lang="zh-CN" altLang="en-US" sz="3600" b="1">
                <a:solidFill>
                  <a:srgbClr val="0000FF"/>
                </a:solidFill>
              </a:rPr>
              <a:t>类推到</a:t>
            </a:r>
            <a:r>
              <a:rPr lang="zh-CN" altLang="en-US" sz="3600" b="1"/>
              <a:t>治国</a:t>
            </a:r>
            <a:r>
              <a:rPr lang="zh-CN" altLang="en-US" sz="3600" b="1">
                <a:solidFill>
                  <a:srgbClr val="0000FF"/>
                </a:solidFill>
              </a:rPr>
              <a:t>的道理。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900113" y="333375"/>
            <a:ext cx="2087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小结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476375" y="908050"/>
            <a:ext cx="7200900" cy="4525963"/>
          </a:xfrm>
        </p:spPr>
        <p:txBody>
          <a:bodyPr/>
          <a:lstStyle/>
          <a:p>
            <a:r>
              <a:rPr lang="zh-CN" altLang="en-US" sz="8000" b="1"/>
              <a:t>论证方法：</a:t>
            </a:r>
          </a:p>
        </p:txBody>
      </p:sp>
      <p:sp>
        <p:nvSpPr>
          <p:cNvPr id="24579" name="WordArt 3"/>
          <p:cNvSpPr>
            <a:spLocks noChangeArrowheads="1" noChangeShapeType="1" noTextEdit="1"/>
          </p:cNvSpPr>
          <p:nvPr/>
        </p:nvSpPr>
        <p:spPr bwMode="auto">
          <a:xfrm rot="5400000">
            <a:off x="-2071688" y="2873376"/>
            <a:ext cx="6088063" cy="1008062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0"/>
                <a:gd name="adj2" fmla="val 0"/>
              </a:avLst>
            </a:prstTxWarp>
          </a:bodyPr>
          <a:lstStyle/>
          <a:p>
            <a:pPr algn="ctr" fontAlgn="auto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生于忧患，死于安乐</a:t>
            </a:r>
          </a:p>
        </p:txBody>
      </p:sp>
      <p:sp>
        <p:nvSpPr>
          <p:cNvPr id="6" name="矩形 5"/>
          <p:cNvSpPr/>
          <p:nvPr/>
        </p:nvSpPr>
        <p:spPr>
          <a:xfrm>
            <a:off x="2143125" y="2643188"/>
            <a:ext cx="4572000" cy="2771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4400" b="1"/>
              <a:t>类比论证</a:t>
            </a:r>
          </a:p>
          <a:p>
            <a:r>
              <a:rPr lang="zh-CN" altLang="en-US" sz="4400" b="1"/>
              <a:t>举例论证</a:t>
            </a:r>
          </a:p>
          <a:p>
            <a:r>
              <a:rPr lang="zh-CN" altLang="en-US" sz="4400" b="1"/>
              <a:t>对比论证</a:t>
            </a:r>
          </a:p>
          <a:p>
            <a:r>
              <a:rPr lang="zh-CN" altLang="en-US" sz="4400" b="1"/>
              <a:t>归纳推理论证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1500" y="2786063"/>
            <a:ext cx="4572000" cy="4786312"/>
          </a:xfrm>
          <a:custGeom>
            <a:avLst/>
            <a:gdLst/>
            <a:ahLst/>
            <a:cxnLst/>
            <a:rect l="0" t="0" r="0" b="0"/>
            <a:pathLst/>
          </a:custGeom>
        </p:spPr>
        <p:txBody>
          <a:bodyPr/>
          <a:lstStyle/>
          <a:p>
            <a:pPr algn="l">
              <a:defRPr/>
            </a:pPr>
            <a:r>
              <a:rPr lang="en-US" altLang="zh-CN" sz="3200" dirty="0">
                <a:solidFill>
                  <a:srgbClr val="3366FF"/>
                </a:solidFill>
                <a:latin typeface="宋体" panose="02010600030101010101" pitchFamily="2" charset="-122"/>
                <a:ea typeface="+mj-ea"/>
                <a:cs typeface="+mj-cs"/>
              </a:rPr>
              <a:t>   </a:t>
            </a:r>
            <a:r>
              <a:rPr lang="en-US" altLang="zh-CN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+mj-ea"/>
                <a:cs typeface="+mj-cs"/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+mj-ea"/>
                <a:cs typeface="+mj-cs"/>
              </a:rPr>
              <a:t>生于忧患，死于安乐</a:t>
            </a:r>
            <a:r>
              <a:rPr lang="en-US" altLang="zh-CN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+mj-ea"/>
                <a:cs typeface="+mj-cs"/>
              </a:rPr>
              <a:t>》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+mj-ea"/>
                <a:cs typeface="+mj-cs"/>
              </a:rPr>
              <a:t>中提出担</a:t>
            </a:r>
            <a:br>
              <a:rPr lang="en-US" altLang="zh-CN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+mj-ea"/>
                <a:cs typeface="+mj-cs"/>
              </a:rPr>
            </a:b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+mj-ea"/>
                <a:cs typeface="+mj-cs"/>
              </a:rPr>
              <a:t>当大任的人必须经过艰苦生活的磨练。</a:t>
            </a:r>
            <a:br>
              <a:rPr lang="en-US" altLang="zh-CN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+mj-ea"/>
                <a:cs typeface="+mj-cs"/>
              </a:rPr>
            </a:b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+mj-ea"/>
                <a:cs typeface="+mj-cs"/>
              </a:rPr>
              <a:t>请查找相关资料，补充一些例子。</a:t>
            </a:r>
          </a:p>
        </p:txBody>
      </p:sp>
      <p:sp>
        <p:nvSpPr>
          <p:cNvPr id="25603" name="WordArt 4"/>
          <p:cNvSpPr>
            <a:spLocks noChangeArrowheads="1" noChangeShapeType="1" noTextEdit="1"/>
          </p:cNvSpPr>
          <p:nvPr/>
        </p:nvSpPr>
        <p:spPr bwMode="auto">
          <a:xfrm>
            <a:off x="684213" y="449263"/>
            <a:ext cx="7488237" cy="1250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引申拓展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孔子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" y="1633855"/>
            <a:ext cx="25558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4" descr="tu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219200"/>
            <a:ext cx="3492500" cy="480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 descr="韩非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205038"/>
            <a:ext cx="2182812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2076450" y="5516245"/>
            <a:ext cx="5106670" cy="13220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b"/>
            <a:r>
              <a:rPr kumimoji="1" lang="en-US" altLang="zh-CN" sz="3600" b="1">
                <a:solidFill>
                  <a:schemeClr val="tx2"/>
                </a:solidFill>
                <a:latin typeface="Times New Roman" panose="02020603050405020304" pitchFamily="18" charset="0"/>
              </a:rPr>
              <a:t>    </a:t>
            </a:r>
            <a:r>
              <a:rPr kumimoji="1" lang="zh-CN" altLang="en-US" sz="4000" b="1">
                <a:solidFill>
                  <a:schemeClr val="tx2"/>
                </a:solidFill>
                <a:latin typeface="楷体_GB2312" panose="02010609030101010101" charset="-122"/>
                <a:ea typeface="楷体_GB2312" panose="02010609030101010101" charset="-122"/>
              </a:rPr>
              <a:t>韩非囚秦，</a:t>
            </a:r>
            <a:r>
              <a:rPr kumimoji="1" lang="en-US" altLang="zh-CN" sz="4000" b="1">
                <a:solidFill>
                  <a:schemeClr val="tx2"/>
                </a:solidFill>
                <a:latin typeface="楷体_GB2312" panose="02010609030101010101" charset="-122"/>
                <a:ea typeface="楷体_GB2312" panose="02010609030101010101" charset="-122"/>
              </a:rPr>
              <a:t>《</a:t>
            </a:r>
            <a:r>
              <a:rPr kumimoji="1" lang="zh-CN" altLang="en-US" sz="4000" b="1">
                <a:solidFill>
                  <a:schemeClr val="tx2"/>
                </a:solidFill>
                <a:latin typeface="楷体_GB2312" panose="02010609030101010101" charset="-122"/>
                <a:ea typeface="楷体_GB2312" panose="02010609030101010101" charset="-122"/>
              </a:rPr>
              <a:t>说难</a:t>
            </a:r>
            <a:r>
              <a:rPr kumimoji="1" lang="en-US" altLang="zh-CN" sz="4000" b="1">
                <a:solidFill>
                  <a:schemeClr val="tx2"/>
                </a:solidFill>
                <a:latin typeface="楷体_GB2312" panose="02010609030101010101" charset="-122"/>
                <a:ea typeface="楷体_GB2312" panose="02010609030101010101" charset="-122"/>
              </a:rPr>
              <a:t>》</a:t>
            </a:r>
            <a:r>
              <a:rPr kumimoji="1" lang="zh-CN" altLang="en-US" sz="4000" b="1">
                <a:solidFill>
                  <a:schemeClr val="tx2"/>
                </a:solidFill>
                <a:latin typeface="楷体_GB2312" panose="02010609030101010101" charset="-122"/>
                <a:ea typeface="楷体_GB2312" panose="02010609030101010101" charset="-122"/>
              </a:rPr>
              <a:t>、</a:t>
            </a:r>
            <a:r>
              <a:rPr kumimoji="1" lang="en-US" altLang="zh-CN" sz="4000" b="1">
                <a:solidFill>
                  <a:schemeClr val="tx2"/>
                </a:solidFill>
                <a:latin typeface="楷体_GB2312" panose="02010609030101010101" charset="-122"/>
                <a:ea typeface="楷体_GB2312" panose="02010609030101010101" charset="-122"/>
              </a:rPr>
              <a:t>《</a:t>
            </a:r>
            <a:r>
              <a:rPr kumimoji="1" lang="zh-CN" altLang="en-US" sz="4000" b="1">
                <a:solidFill>
                  <a:schemeClr val="tx2"/>
                </a:solidFill>
                <a:latin typeface="楷体_GB2312" panose="02010609030101010101" charset="-122"/>
                <a:ea typeface="楷体_GB2312" panose="02010609030101010101" charset="-122"/>
              </a:rPr>
              <a:t>孤愤</a:t>
            </a:r>
            <a:r>
              <a:rPr kumimoji="1" lang="en-US" altLang="zh-CN" sz="4000" b="1">
                <a:solidFill>
                  <a:schemeClr val="tx2"/>
                </a:solidFill>
                <a:latin typeface="楷体_GB2312" panose="02010609030101010101" charset="-122"/>
                <a:ea typeface="楷体_GB2312" panose="02010609030101010101" charset="-122"/>
              </a:rPr>
              <a:t>》</a:t>
            </a:r>
            <a:r>
              <a:rPr kumimoji="1" lang="zh-CN" altLang="en-US" sz="4000" b="1">
                <a:solidFill>
                  <a:schemeClr val="tx2"/>
                </a:solidFill>
                <a:latin typeface="楷体_GB2312" panose="02010609030101010101" charset="-122"/>
                <a:ea typeface="楷体_GB2312" panose="02010609030101010101" charset="-122"/>
              </a:rPr>
              <a:t>。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4898073" y="419100"/>
            <a:ext cx="3673475" cy="13220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"/>
            <a:r>
              <a:rPr kumimoji="1"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屈原放逐，乃赋</a:t>
            </a:r>
            <a:r>
              <a:rPr kumimoji="1"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《</a:t>
            </a:r>
            <a:r>
              <a:rPr kumimoji="1"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离骚</a:t>
            </a:r>
            <a:r>
              <a:rPr kumimoji="1"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》</a:t>
            </a:r>
            <a:r>
              <a:rPr kumimoji="1"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27660" y="103505"/>
            <a:ext cx="441198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仲尼厄而作《春秋》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 autoUpdateAnimBg="0"/>
      <p:bldP spid="2867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曹雪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3035300" cy="384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3276600" y="188913"/>
            <a:ext cx="5472113" cy="301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b"/>
            <a:r>
              <a:rPr kumimoji="1" lang="en-US" altLang="zh-CN" sz="3200">
                <a:latin typeface="Times New Roman" panose="02020603050405020304" pitchFamily="18" charset="0"/>
              </a:rPr>
              <a:t>       </a:t>
            </a:r>
            <a:r>
              <a:rPr kumimoji="1" lang="zh-CN" altLang="en-US" sz="3200" b="1">
                <a:latin typeface="Times New Roman" panose="02020603050405020304" pitchFamily="18" charset="0"/>
                <a:ea typeface="楷体_GB2312" panose="02010609030101010101" charset="-122"/>
              </a:rPr>
              <a:t>爱迪生小时候一边卖报一边作化学试验。有一次，不慎在火车上引起了火，被车长打聋了一只耳朵。由于他的刻苦努力，终于成为举世闻名的发明家。</a:t>
            </a:r>
          </a:p>
        </p:txBody>
      </p:sp>
      <p:pic>
        <p:nvPicPr>
          <p:cNvPr id="29701" name="Picture 5" descr="未标题-6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0" y="3357563"/>
            <a:ext cx="494665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62865" y="4297045"/>
            <a:ext cx="4094480" cy="2122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曹雪芹举家食粥</a:t>
            </a:r>
          </a:p>
          <a:p>
            <a:r>
              <a:rPr lang="zh-CN" altLang="en-US" sz="4400">
                <a:solidFill>
                  <a:srgbClr val="FF0000"/>
                </a:solidFill>
              </a:rPr>
              <a:t>写出了不朽的</a:t>
            </a:r>
          </a:p>
          <a:p>
            <a:r>
              <a:rPr lang="zh-CN" altLang="en-US" sz="4400">
                <a:solidFill>
                  <a:srgbClr val="FF0000"/>
                </a:solidFill>
              </a:rPr>
              <a:t>《红楼梦》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utoUpdateAnimBg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FF0000"/>
                </a:solidFill>
              </a:rPr>
              <a:t>作业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b="1"/>
              <a:t>1</a:t>
            </a:r>
            <a:r>
              <a:rPr lang="zh-CN" altLang="en-US" b="1"/>
              <a:t>、结合现实生活，谈谈你对“生于忧患”的理解？</a:t>
            </a:r>
            <a:br>
              <a:rPr lang="zh-CN" altLang="en-US" b="1"/>
            </a:br>
            <a:r>
              <a:rPr lang="en-US" altLang="zh-CN" b="1"/>
              <a:t>2</a:t>
            </a:r>
            <a:r>
              <a:rPr lang="zh-CN" altLang="en-US" b="1"/>
              <a:t>、现代人认为“顺境也能成才”，你有什么看法</a:t>
            </a:r>
            <a:r>
              <a:rPr lang="en-US" altLang="zh-CN" b="1"/>
              <a:t>?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1357</Words>
  <Application>Microsoft Office PowerPoint</Application>
  <PresentationFormat>全屏显示(4:3)</PresentationFormat>
  <Paragraphs>144</Paragraphs>
  <Slides>18</Slides>
  <Notes>18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黑体</vt:lpstr>
      <vt:lpstr>华文行楷</vt:lpstr>
      <vt:lpstr>楷体_GB2312</vt:lpstr>
      <vt:lpstr>隶书</vt:lpstr>
      <vt:lpstr>宋体</vt:lpstr>
      <vt:lpstr>Arial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《生于忧患，死于安乐》中提出担 当大任的人必须经过艰苦生活的磨练。 请查找相关资料，补充一些例子。</vt:lpstr>
      <vt:lpstr>PowerPoint 演示文稿</vt:lpstr>
      <vt:lpstr>PowerPoint 演示文稿</vt:lpstr>
      <vt:lpstr>作业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21《孟子》二章</dc:title>
  <dc:creator>语文课件之家网址https://shop123789601.taobao.com/?spm=a230</dc:creator>
  <cp:lastModifiedBy>shang0980987@163.com</cp:lastModifiedBy>
  <cp:revision>31</cp:revision>
  <dcterms:created xsi:type="dcterms:W3CDTF">2017-08-12T00:16:00Z</dcterms:created>
  <dcterms:modified xsi:type="dcterms:W3CDTF">2021-01-13T11:33:46Z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