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79" r:id="rId3"/>
    <p:sldId id="259" r:id="rId4"/>
    <p:sldId id="258" r:id="rId5"/>
    <p:sldId id="267" r:id="rId6"/>
    <p:sldId id="283" r:id="rId7"/>
    <p:sldId id="281" r:id="rId8"/>
    <p:sldId id="282" r:id="rId9"/>
    <p:sldId id="262" r:id="rId10"/>
    <p:sldId id="285" r:id="rId11"/>
    <p:sldId id="260" r:id="rId12"/>
    <p:sldId id="284" r:id="rId13"/>
    <p:sldId id="286" r:id="rId14"/>
    <p:sldId id="287" r:id="rId15"/>
    <p:sldId id="290" r:id="rId16"/>
    <p:sldId id="288" r:id="rId17"/>
    <p:sldId id="291" r:id="rId18"/>
    <p:sldId id="289" r:id="rId19"/>
    <p:sldId id="292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60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889EF-AB95-4D7C-9424-29BBFD77A835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664D37-9317-4402-A1D5-EAEC4ADF91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252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349735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98352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98352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302314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6983043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6983043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065829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698304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698304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6983043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9860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64D37-9317-4402-A1D5-EAEC4ADF912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698304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88527006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00518265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916751151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82519050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142259220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60865244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04152887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9701689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30983277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237552971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18887698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9C88A-0449-46AB-9C33-C307416C70BD}" type="datetimeFigureOut">
              <a:rPr lang="zh-CN" altLang="en-US" smtClean="0"/>
              <a:pPr/>
              <a:t>2017/11/16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604B2-AF50-492B-B28D-19F777B8E3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81704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副标题 2"/>
          <p:cNvSpPr txBox="1">
            <a:spLocks/>
          </p:cNvSpPr>
          <p:nvPr/>
        </p:nvSpPr>
        <p:spPr>
          <a:xfrm>
            <a:off x="7057623" y="1181099"/>
            <a:ext cx="4806003" cy="798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zh-CN" sz="4800" b="1" i="1" spc="6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12.</a:t>
            </a:r>
            <a:r>
              <a:rPr lang="zh-CN" altLang="en-US" sz="4800" b="1" i="1" spc="6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纪念白求恩</a:t>
            </a:r>
            <a:endParaRPr lang="en-US" altLang="zh-CN" sz="4800" b="1" i="1" spc="6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sz="3200" i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1939</a:t>
            </a:r>
            <a:r>
              <a:rPr lang="zh-CN" altLang="en-US" sz="3200" i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年</a:t>
            </a:r>
            <a:r>
              <a:rPr lang="en-US" altLang="zh-CN" sz="3200" i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12</a:t>
            </a:r>
            <a:r>
              <a:rPr lang="zh-CN" altLang="en-US" sz="3200" i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月</a:t>
            </a:r>
            <a:r>
              <a:rPr lang="en-US" altLang="zh-CN" sz="3200" i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21</a:t>
            </a:r>
            <a:r>
              <a:rPr lang="zh-CN" altLang="en-US" sz="3200" i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日</a:t>
            </a:r>
            <a:endParaRPr lang="en-US" altLang="zh-CN" sz="3200" i="1" spc="600" dirty="0" smtClean="0">
              <a:solidFill>
                <a:schemeClr val="bg2">
                  <a:lumMod val="25000"/>
                </a:schemeClr>
              </a:solidFill>
              <a:latin typeface="Nyala" panose="02000504070300020003" pitchFamily="2" charset="0"/>
              <a:ea typeface="方正字迹-张乃仁行楷简体" panose="0201060001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6" name="TextBox 5"/>
          <p:cNvSpPr txBox="1"/>
          <p:nvPr/>
        </p:nvSpPr>
        <p:spPr>
          <a:xfrm>
            <a:off x="9984858" y="2812818"/>
            <a:ext cx="2243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41" indent="-400041"/>
            <a:r>
              <a:rPr lang="zh-CN" altLang="en-US" sz="2400" b="1" i="1" kern="3000" dirty="0" smtClean="0">
                <a:solidFill>
                  <a:schemeClr val="bg2">
                    <a:lumMod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毛泽东</a:t>
            </a:r>
            <a:endParaRPr lang="en-US" sz="2400" b="1" i="1" kern="3000" dirty="0">
              <a:solidFill>
                <a:schemeClr val="bg2">
                  <a:lumMod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pic>
        <p:nvPicPr>
          <p:cNvPr id="14" name="图片 13" descr="untitl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6564573" cy="68657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136664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  <p:bldP spid="16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>
            <a:spLocks noChangeArrowheads="1"/>
          </p:cNvSpPr>
          <p:nvPr/>
        </p:nvSpPr>
        <p:spPr bwMode="auto">
          <a:xfrm>
            <a:off x="2323746" y="1218062"/>
            <a:ext cx="841704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44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问问你的爸爸妈妈、爷爷奶奶</a:t>
            </a: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…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2214563" y="1466850"/>
            <a:ext cx="100012" cy="258763"/>
          </a:xfrm>
          <a:prstGeom prst="line">
            <a:avLst/>
          </a:prstGeom>
          <a:noFill/>
          <a:ln w="34925" cap="flat" cmpd="sng">
            <a:solidFill>
              <a:srgbClr val="FFCD00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文本框 8"/>
          <p:cNvSpPr>
            <a:spLocks noChangeArrowheads="1"/>
          </p:cNvSpPr>
          <p:nvPr/>
        </p:nvSpPr>
        <p:spPr bwMode="auto">
          <a:xfrm>
            <a:off x="1951632" y="2301378"/>
            <a:ext cx="832512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白求恩是谁？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知不知道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《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纪念白求恩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》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这篇文章？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  <a:sym typeface="微软雅黑" panose="020B0503020204020204" pitchFamily="34" charset="-122"/>
            </a:endParaRPr>
          </a:p>
        </p:txBody>
      </p:sp>
      <p:sp>
        <p:nvSpPr>
          <p:cNvPr id="9" name="图文框 8"/>
          <p:cNvSpPr/>
          <p:nvPr/>
        </p:nvSpPr>
        <p:spPr>
          <a:xfrm rot="10800000">
            <a:off x="514351" y="390527"/>
            <a:ext cx="11163299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8"/>
          <p:cNvSpPr>
            <a:spLocks noChangeArrowheads="1"/>
          </p:cNvSpPr>
          <p:nvPr/>
        </p:nvSpPr>
        <p:spPr bwMode="auto">
          <a:xfrm>
            <a:off x="384414" y="163776"/>
            <a:ext cx="8325126" cy="94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【</a:t>
            </a:r>
            <a:r>
              <a:rPr lang="zh-CN" altLang="en-US" sz="44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导入</a:t>
            </a:r>
            <a:r>
              <a:rPr lang="en-US" altLang="zh-CN" sz="44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】</a:t>
            </a:r>
          </a:p>
        </p:txBody>
      </p:sp>
    </p:spTree>
    <p:extLst>
      <p:ext uri="{BB962C8B-B14F-4D97-AF65-F5344CB8AC3E}">
        <p14:creationId xmlns="" xmlns:p14="http://schemas.microsoft.com/office/powerpoint/2010/main" val="39824827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>
            <a:spLocks noChangeArrowheads="1"/>
          </p:cNvSpPr>
          <p:nvPr/>
        </p:nvSpPr>
        <p:spPr bwMode="auto">
          <a:xfrm>
            <a:off x="2323747" y="1218062"/>
            <a:ext cx="32686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44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“老三篇”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2214563" y="1466850"/>
            <a:ext cx="100012" cy="258763"/>
          </a:xfrm>
          <a:prstGeom prst="line">
            <a:avLst/>
          </a:prstGeom>
          <a:noFill/>
          <a:ln w="34925" cap="flat" cmpd="sng">
            <a:solidFill>
              <a:srgbClr val="FFCD00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文本框 8"/>
          <p:cNvSpPr>
            <a:spLocks noChangeArrowheads="1"/>
          </p:cNvSpPr>
          <p:nvPr/>
        </p:nvSpPr>
        <p:spPr bwMode="auto">
          <a:xfrm>
            <a:off x="1951632" y="2301378"/>
            <a:ext cx="8325126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提到“老三篇”，略微上了点年纪的人都知道，这是对毛泽东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为人民服务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》《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纪念白求恩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》《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愚公移山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三篇文章的合称。这三篇文章在上世纪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年代对中国人的精神境界和人生品格产生过极大影响。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sym typeface="微软雅黑" panose="020B0503020204020204" pitchFamily="34" charset="-122"/>
            </a:endParaRPr>
          </a:p>
        </p:txBody>
      </p:sp>
      <p:sp>
        <p:nvSpPr>
          <p:cNvPr id="9" name="图文框 8"/>
          <p:cNvSpPr/>
          <p:nvPr/>
        </p:nvSpPr>
        <p:spPr>
          <a:xfrm rot="10800000">
            <a:off x="514351" y="390527"/>
            <a:ext cx="11163299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925170" y="5137329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这些精神境界不仅和共产党的纲领相合，而且为中国人提升思想境界，改造精神面貌，指明了总方向。</a:t>
            </a:r>
            <a:endParaRPr lang="zh-CN" altLang="en-US" sz="2800" b="1" dirty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24827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6"/>
          <p:cNvSpPr>
            <a:spLocks noChangeArrowheads="1"/>
          </p:cNvSpPr>
          <p:nvPr/>
        </p:nvSpPr>
        <p:spPr bwMode="auto">
          <a:xfrm>
            <a:off x="4763069" y="217819"/>
            <a:ext cx="7428931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</a:rPr>
              <a:t>白求恩，全名诺尔曼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·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白求恩（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Norman Bethune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，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1890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3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3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日～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1939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11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12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日），加拿大共产党员，国际主义战士，著名胸外科医师。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1890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年出生于加拿大安大略省格雷文赫斯特镇，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1935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年加入加拿大共产党，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1938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年来到中国参与抗日革命，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1939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年因病逝世。他在中国工作的一年半时间里为中国抗日革命呕心沥血，毛泽东称其为是一个高尚的人，一个纯粹的人，一个有道德的人，一个脱离了低级趣味的人，一个有益于人民的人。</a:t>
            </a:r>
            <a:endParaRPr lang="zh-CN" altLang="en-US" sz="2800" b="1" dirty="0">
              <a:solidFill>
                <a:schemeClr val="bg1"/>
              </a:solidFill>
              <a:latin typeface="+mn-ea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28627" y="609599"/>
            <a:ext cx="3914583" cy="1707039"/>
            <a:chOff x="528628" y="609599"/>
            <a:chExt cx="2233621" cy="1142999"/>
          </a:xfrm>
        </p:grpSpPr>
        <p:sp>
          <p:nvSpPr>
            <p:cNvPr id="22" name="矩形 21"/>
            <p:cNvSpPr/>
            <p:nvPr/>
          </p:nvSpPr>
          <p:spPr>
            <a:xfrm rot="10800000">
              <a:off x="528628" y="609599"/>
              <a:ext cx="1509722" cy="1142999"/>
            </a:xfrm>
            <a:prstGeom prst="rect">
              <a:avLst/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8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589056" y="857934"/>
              <a:ext cx="2173193" cy="4945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dirty="0" smtClean="0">
                  <a:solidFill>
                    <a:schemeClr val="bg1"/>
                  </a:solidFill>
                  <a:latin typeface="方正宋刻本秀楷简体" panose="02000000000000000000" pitchFamily="2" charset="-122"/>
                  <a:ea typeface="方正宋刻本秀楷简体" panose="02000000000000000000" pitchFamily="2" charset="-122"/>
                </a:rPr>
                <a:t>白求恩简介</a:t>
              </a:r>
              <a:endParaRPr lang="en-US" altLang="zh-CN" sz="2800" dirty="0" smtClean="0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9555217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455576" y="2090313"/>
            <a:ext cx="3134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生字词</a:t>
            </a:r>
          </a:p>
        </p:txBody>
      </p:sp>
      <p:sp>
        <p:nvSpPr>
          <p:cNvPr id="65" name="矩形 64"/>
          <p:cNvSpPr/>
          <p:nvPr/>
        </p:nvSpPr>
        <p:spPr>
          <a:xfrm>
            <a:off x="4208966" y="3942555"/>
            <a:ext cx="9242158" cy="72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新型小火车活动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455576" y="1386913"/>
            <a:ext cx="51703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圈点批注</a:t>
            </a:r>
          </a:p>
        </p:txBody>
      </p:sp>
      <p:sp>
        <p:nvSpPr>
          <p:cNvPr id="65" name="矩形 64"/>
          <p:cNvSpPr/>
          <p:nvPr/>
        </p:nvSpPr>
        <p:spPr>
          <a:xfrm>
            <a:off x="2091713" y="2873411"/>
            <a:ext cx="9242158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用①、②、③、④</a:t>
            </a:r>
            <a:r>
              <a:rPr lang="en-US" altLang="zh-CN" sz="2800" b="1" dirty="0" smtClean="0"/>
              <a:t>……</a:t>
            </a:r>
            <a:r>
              <a:rPr lang="zh-CN" altLang="en-US" sz="2800" b="1" dirty="0" smtClean="0"/>
              <a:t>标出文章的自然段落；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在生字上注音；在需要解释的词语下加</a:t>
            </a:r>
            <a:r>
              <a:rPr lang="zh-CN" altLang="en-US" sz="2800" b="1" u="sng" dirty="0" smtClean="0"/>
              <a:t>         </a:t>
            </a:r>
            <a:r>
              <a:rPr lang="zh-CN" altLang="en-US" sz="2800" b="1" dirty="0" smtClean="0"/>
              <a:t>；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在关键词语下加</a:t>
            </a:r>
            <a:r>
              <a:rPr lang="en-US" altLang="zh-CN" sz="2800" b="1" dirty="0" smtClean="0"/>
              <a:t>·</a:t>
            </a:r>
          </a:p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在段落的中心句下画波浪线；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5.</a:t>
            </a:r>
            <a:r>
              <a:rPr lang="zh-CN" altLang="en-US" sz="2800" b="1" dirty="0" smtClean="0"/>
              <a:t>用│划出段落内部层次；用</a:t>
            </a:r>
            <a:r>
              <a:rPr lang="en-US" altLang="zh-CN" sz="2800" b="1" dirty="0" smtClean="0"/>
              <a:t>‖</a:t>
            </a:r>
            <a:r>
              <a:rPr lang="zh-CN" altLang="en-US" sz="2800" b="1" dirty="0" smtClean="0"/>
              <a:t>划出文章的结构段。</a:t>
            </a:r>
          </a:p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725306" y="1782173"/>
            <a:ext cx="8077200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派遣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        </a:t>
            </a: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狭隘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满腔热忱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    </a:t>
            </a: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拈轻怕重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以身殉职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    </a:t>
            </a: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鄙薄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晋察冀</a:t>
            </a:r>
            <a:r>
              <a:rPr lang="en-US" altLang="zh-CN" sz="36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 )</a:t>
            </a:r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2460011" y="2606725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Oval 13"/>
          <p:cNvSpPr>
            <a:spLocks noChangeArrowheads="1"/>
          </p:cNvSpPr>
          <p:nvPr/>
        </p:nvSpPr>
        <p:spPr bwMode="auto">
          <a:xfrm>
            <a:off x="3325506" y="3458573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Oval 14"/>
          <p:cNvSpPr>
            <a:spLocks noChangeArrowheads="1"/>
          </p:cNvSpPr>
          <p:nvPr/>
        </p:nvSpPr>
        <p:spPr bwMode="auto">
          <a:xfrm>
            <a:off x="2944506" y="4296773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Oval 15"/>
          <p:cNvSpPr>
            <a:spLocks noChangeArrowheads="1"/>
          </p:cNvSpPr>
          <p:nvPr/>
        </p:nvSpPr>
        <p:spPr bwMode="auto">
          <a:xfrm>
            <a:off x="2944506" y="5134973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Oval 16"/>
          <p:cNvSpPr>
            <a:spLocks noChangeArrowheads="1"/>
          </p:cNvSpPr>
          <p:nvPr/>
        </p:nvSpPr>
        <p:spPr bwMode="auto">
          <a:xfrm>
            <a:off x="6297306" y="4296773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Oval 17"/>
          <p:cNvSpPr>
            <a:spLocks noChangeArrowheads="1"/>
          </p:cNvSpPr>
          <p:nvPr/>
        </p:nvSpPr>
        <p:spPr bwMode="auto">
          <a:xfrm>
            <a:off x="6373506" y="3458573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" name="Oval 18"/>
          <p:cNvSpPr>
            <a:spLocks noChangeArrowheads="1"/>
          </p:cNvSpPr>
          <p:nvPr/>
        </p:nvSpPr>
        <p:spPr bwMode="auto">
          <a:xfrm>
            <a:off x="6754506" y="2696573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040056" y="1934568"/>
            <a:ext cx="864339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qiǎn</a:t>
            </a: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7688256" y="1982193"/>
            <a:ext cx="463588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ài</a:t>
            </a: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3954456" y="2820393"/>
            <a:ext cx="902811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chén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8374056" y="2848968"/>
            <a:ext cx="864339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niān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106856" y="3658593"/>
            <a:ext cx="764953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xùn</a:t>
            </a: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7612056" y="3687168"/>
            <a:ext cx="484428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bǐ</a:t>
            </a:r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3802056" y="4496793"/>
            <a:ext cx="404278" cy="523220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jì</a:t>
            </a:r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14" grpId="0" animBg="1" autoUpdateAnimBg="0"/>
      <p:bldP spid="15" grpId="0" animBg="1" autoUpdateAnimBg="0"/>
      <p:bldP spid="16" grpId="0" animBg="1" autoUpdateAnimBg="0"/>
      <p:bldP spid="17" grpId="0" animBg="1" autoUpdateAnimBg="0"/>
      <p:bldP spid="18" grpId="0" animBg="1" autoUpdateAnimBg="0"/>
      <p:bldP spid="19" grpId="0" animBg="1" autoUpdateAnimBg="0"/>
      <p:bldP spid="20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455576" y="2090313"/>
            <a:ext cx="4903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整体感知</a:t>
            </a:r>
          </a:p>
        </p:txBody>
      </p:sp>
      <p:sp>
        <p:nvSpPr>
          <p:cNvPr id="65" name="矩形 64"/>
          <p:cNvSpPr/>
          <p:nvPr/>
        </p:nvSpPr>
        <p:spPr>
          <a:xfrm>
            <a:off x="1603085" y="3942555"/>
            <a:ext cx="9242158" cy="1414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这篇文章要我们学习白求恩的什么精神？</a:t>
            </a:r>
            <a:endParaRPr lang="en-US" altLang="zh-CN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5000"/>
              </a:lnSpc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找出各段的中心句，用波浪线划出。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>
            <a:spLocks noChangeArrowheads="1"/>
          </p:cNvSpPr>
          <p:nvPr/>
        </p:nvSpPr>
        <p:spPr bwMode="auto">
          <a:xfrm>
            <a:off x="692765" y="783252"/>
            <a:ext cx="63358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国际主义的精神、共产主义的精神</a:t>
            </a:r>
            <a:endParaRPr lang="en-US" altLang="zh-CN" sz="3200" b="1" dirty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576263" y="685800"/>
            <a:ext cx="100012" cy="258763"/>
          </a:xfrm>
          <a:prstGeom prst="line">
            <a:avLst/>
          </a:prstGeom>
          <a:noFill/>
          <a:ln w="34925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799299" y="1834919"/>
            <a:ext cx="5271819" cy="619529"/>
            <a:chOff x="510124" y="2978699"/>
            <a:chExt cx="3953864" cy="464646"/>
          </a:xfrm>
        </p:grpSpPr>
        <p:grpSp>
          <p:nvGrpSpPr>
            <p:cNvPr id="44" name="组合 43"/>
            <p:cNvGrpSpPr/>
            <p:nvPr/>
          </p:nvGrpSpPr>
          <p:grpSpPr>
            <a:xfrm>
              <a:off x="510124" y="3012016"/>
              <a:ext cx="355907" cy="376572"/>
              <a:chOff x="5908675" y="1281113"/>
              <a:chExt cx="246063" cy="260350"/>
            </a:xfrm>
            <a:solidFill>
              <a:srgbClr val="394A57"/>
            </a:solidFill>
          </p:grpSpPr>
          <p:sp>
            <p:nvSpPr>
              <p:cNvPr id="46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7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960877" y="2978699"/>
              <a:ext cx="3503111" cy="464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表现在：</a:t>
              </a:r>
              <a:endPara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59" name="图片 58" descr="tim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5520" y="630925"/>
            <a:ext cx="3810000" cy="5295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4" name="矩形 63"/>
          <p:cNvSpPr/>
          <p:nvPr/>
        </p:nvSpPr>
        <p:spPr>
          <a:xfrm>
            <a:off x="938555" y="2535505"/>
            <a:ext cx="4670814" cy="1044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不远万里，来到中国；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帮助抗战，以身殉职。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801699" y="3597780"/>
            <a:ext cx="5271691" cy="619529"/>
            <a:chOff x="510220" y="2978696"/>
            <a:chExt cx="3953768" cy="464646"/>
          </a:xfrm>
        </p:grpSpPr>
        <p:grpSp>
          <p:nvGrpSpPr>
            <p:cNvPr id="66" name="组合 43"/>
            <p:cNvGrpSpPr/>
            <p:nvPr/>
          </p:nvGrpSpPr>
          <p:grpSpPr>
            <a:xfrm>
              <a:off x="510220" y="3012011"/>
              <a:ext cx="355911" cy="376571"/>
              <a:chOff x="5908675" y="1281113"/>
              <a:chExt cx="246063" cy="260350"/>
            </a:xfrm>
            <a:solidFill>
              <a:srgbClr val="394A57"/>
            </a:solidFill>
          </p:grpSpPr>
          <p:sp>
            <p:nvSpPr>
              <p:cNvPr id="68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69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0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1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2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960877" y="2978696"/>
              <a:ext cx="3503111" cy="464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如何学习：</a:t>
              </a:r>
              <a:endPara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995422" y="4284704"/>
            <a:ext cx="4670814" cy="2057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和一切资本主义国家的无产阶级联合起来；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反对狭隘民族主义和狭隘爱国主义。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1802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>
            <a:spLocks noChangeArrowheads="1"/>
          </p:cNvSpPr>
          <p:nvPr/>
        </p:nvSpPr>
        <p:spPr bwMode="auto">
          <a:xfrm>
            <a:off x="692765" y="783252"/>
            <a:ext cx="63358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毫不利己专门利人的精神</a:t>
            </a:r>
            <a:endParaRPr lang="en-US" altLang="zh-CN" sz="3200" b="1" dirty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576263" y="685800"/>
            <a:ext cx="100012" cy="258763"/>
          </a:xfrm>
          <a:prstGeom prst="line">
            <a:avLst/>
          </a:prstGeom>
          <a:noFill/>
          <a:ln w="34925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42"/>
          <p:cNvGrpSpPr/>
          <p:nvPr/>
        </p:nvGrpSpPr>
        <p:grpSpPr>
          <a:xfrm>
            <a:off x="799299" y="1834919"/>
            <a:ext cx="5271819" cy="619529"/>
            <a:chOff x="510124" y="2978699"/>
            <a:chExt cx="3953864" cy="464646"/>
          </a:xfrm>
        </p:grpSpPr>
        <p:grpSp>
          <p:nvGrpSpPr>
            <p:cNvPr id="3" name="组合 43"/>
            <p:cNvGrpSpPr/>
            <p:nvPr/>
          </p:nvGrpSpPr>
          <p:grpSpPr>
            <a:xfrm>
              <a:off x="510124" y="3012016"/>
              <a:ext cx="355907" cy="376572"/>
              <a:chOff x="5908675" y="1281113"/>
              <a:chExt cx="246063" cy="260350"/>
            </a:xfrm>
            <a:solidFill>
              <a:srgbClr val="394A57"/>
            </a:solidFill>
          </p:grpSpPr>
          <p:sp>
            <p:nvSpPr>
              <p:cNvPr id="46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7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960877" y="2978699"/>
              <a:ext cx="3503111" cy="464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表现在：</a:t>
              </a:r>
              <a:endPara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938555" y="2535505"/>
            <a:ext cx="4670814" cy="107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对工作的极端负责任；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对同志对人民的极端热忱。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组合 64"/>
          <p:cNvGrpSpPr/>
          <p:nvPr/>
        </p:nvGrpSpPr>
        <p:grpSpPr>
          <a:xfrm>
            <a:off x="801699" y="3597780"/>
            <a:ext cx="5271691" cy="619529"/>
            <a:chOff x="510220" y="2978696"/>
            <a:chExt cx="3953768" cy="464646"/>
          </a:xfrm>
        </p:grpSpPr>
        <p:grpSp>
          <p:nvGrpSpPr>
            <p:cNvPr id="7" name="组合 43"/>
            <p:cNvGrpSpPr/>
            <p:nvPr/>
          </p:nvGrpSpPr>
          <p:grpSpPr>
            <a:xfrm>
              <a:off x="510220" y="3012011"/>
              <a:ext cx="355911" cy="376571"/>
              <a:chOff x="5908675" y="1281113"/>
              <a:chExt cx="246063" cy="260350"/>
            </a:xfrm>
            <a:solidFill>
              <a:srgbClr val="394A57"/>
            </a:solidFill>
          </p:grpSpPr>
          <p:sp>
            <p:nvSpPr>
              <p:cNvPr id="68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69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0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1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2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960877" y="2978696"/>
              <a:ext cx="3503111" cy="464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对比“不少的人”：</a:t>
              </a:r>
              <a:endPara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995422" y="4284704"/>
            <a:ext cx="4670814" cy="107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对工作不负责任、自私自利；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对同志对人民漠不关心。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48324" y="5665415"/>
            <a:ext cx="4670814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对比论证</a:t>
            </a:r>
            <a:endParaRPr lang="en-US" altLang="zh-CN" sz="2800" b="1" dirty="0" smtClean="0">
              <a:solidFill>
                <a:srgbClr val="FF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图片 23" descr="8b13632762d0f7037509e3340efa513d2797c59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9773" y="859808"/>
            <a:ext cx="5531892" cy="41489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631802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73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5458963" y="901639"/>
            <a:ext cx="295465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赞美和欣赏成就彼此</a:t>
            </a:r>
            <a:endParaRPr lang="en-US" altLang="zh-CN" sz="2400" b="1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endParaRPr lang="en-US" altLang="zh-CN" sz="2400" b="1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725202" y="1554373"/>
            <a:ext cx="4879099" cy="1965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在我们同学中间，有哪个同学的哪一件事让你觉得她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/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他在那一刻是无私的呢？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 rot="10800000">
            <a:off x="5281542" y="592253"/>
            <a:ext cx="5440408" cy="3752849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 descr="timg.jpg"/>
          <p:cNvPicPr>
            <a:picLocks noChangeAspect="1"/>
          </p:cNvPicPr>
          <p:nvPr/>
        </p:nvPicPr>
        <p:blipFill>
          <a:blip r:embed="rId3" cstate="print"/>
          <a:srcRect r="248" b="7264"/>
          <a:stretch>
            <a:fillRect/>
          </a:stretch>
        </p:blipFill>
        <p:spPr>
          <a:xfrm>
            <a:off x="0" y="0"/>
            <a:ext cx="3998794" cy="6858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226313" y="776351"/>
            <a:ext cx="1954381" cy="451662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11500" b="1" dirty="0" smtClean="0">
                <a:solidFill>
                  <a:schemeClr val="bg1"/>
                </a:solidFill>
                <a:latin typeface="+mn-ea"/>
              </a:rPr>
              <a:t>身边人</a:t>
            </a:r>
            <a:endParaRPr lang="zh-CN" altLang="en-US" sz="115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77658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>
            <a:spLocks noChangeArrowheads="1"/>
          </p:cNvSpPr>
          <p:nvPr/>
        </p:nvSpPr>
        <p:spPr bwMode="auto">
          <a:xfrm>
            <a:off x="692765" y="783252"/>
            <a:ext cx="63358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对技术精益求精的专业精神</a:t>
            </a:r>
            <a:endParaRPr lang="en-US" altLang="zh-CN" sz="3200" b="1" dirty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576263" y="685800"/>
            <a:ext cx="100012" cy="258763"/>
          </a:xfrm>
          <a:prstGeom prst="line">
            <a:avLst/>
          </a:prstGeom>
          <a:noFill/>
          <a:ln w="34925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42"/>
          <p:cNvGrpSpPr/>
          <p:nvPr/>
        </p:nvGrpSpPr>
        <p:grpSpPr>
          <a:xfrm>
            <a:off x="799299" y="1834919"/>
            <a:ext cx="5271819" cy="619529"/>
            <a:chOff x="510124" y="2978699"/>
            <a:chExt cx="3953864" cy="464646"/>
          </a:xfrm>
        </p:grpSpPr>
        <p:grpSp>
          <p:nvGrpSpPr>
            <p:cNvPr id="3" name="组合 43"/>
            <p:cNvGrpSpPr/>
            <p:nvPr/>
          </p:nvGrpSpPr>
          <p:grpSpPr>
            <a:xfrm>
              <a:off x="510124" y="3012016"/>
              <a:ext cx="355907" cy="376572"/>
              <a:chOff x="5908675" y="1281113"/>
              <a:chExt cx="246063" cy="260350"/>
            </a:xfrm>
            <a:solidFill>
              <a:srgbClr val="394A57"/>
            </a:solidFill>
          </p:grpSpPr>
          <p:sp>
            <p:nvSpPr>
              <p:cNvPr id="46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7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960877" y="2978699"/>
              <a:ext cx="3503111" cy="464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表现在：</a:t>
              </a:r>
              <a:endPara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938555" y="2535505"/>
            <a:ext cx="4670814" cy="107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以医疗为职业；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医术高明；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组合 64"/>
          <p:cNvGrpSpPr/>
          <p:nvPr/>
        </p:nvGrpSpPr>
        <p:grpSpPr>
          <a:xfrm>
            <a:off x="801699" y="3597779"/>
            <a:ext cx="5271691" cy="619529"/>
            <a:chOff x="510220" y="2978695"/>
            <a:chExt cx="3953768" cy="464646"/>
          </a:xfrm>
        </p:grpSpPr>
        <p:grpSp>
          <p:nvGrpSpPr>
            <p:cNvPr id="7" name="组合 43"/>
            <p:cNvGrpSpPr/>
            <p:nvPr/>
          </p:nvGrpSpPr>
          <p:grpSpPr>
            <a:xfrm>
              <a:off x="510220" y="3012011"/>
              <a:ext cx="355911" cy="376571"/>
              <a:chOff x="5908675" y="1281113"/>
              <a:chExt cx="246063" cy="260350"/>
            </a:xfrm>
            <a:solidFill>
              <a:srgbClr val="394A57"/>
            </a:solidFill>
          </p:grpSpPr>
          <p:sp>
            <p:nvSpPr>
              <p:cNvPr id="68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69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0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1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  <p:sp>
            <p:nvSpPr>
              <p:cNvPr id="72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3600"/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960877" y="2978695"/>
              <a:ext cx="3503111" cy="464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对比：</a:t>
              </a:r>
              <a:endPara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968126" y="4298352"/>
            <a:ext cx="4670814" cy="1044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“一班见异思迁、鄙薄技术工作的人”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48324" y="5665415"/>
            <a:ext cx="4670814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对比论证</a:t>
            </a:r>
            <a:endParaRPr lang="en-US" altLang="zh-CN" sz="2800" b="1" dirty="0" smtClean="0">
              <a:solidFill>
                <a:srgbClr val="FF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图片 23" descr="untitl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10734" y="735732"/>
            <a:ext cx="3480179" cy="51228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="" xmlns:p14="http://schemas.microsoft.com/office/powerpoint/2010/main" val="3631802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73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455576" y="2090313"/>
            <a:ext cx="4903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段落关系</a:t>
            </a:r>
          </a:p>
        </p:txBody>
      </p:sp>
      <p:sp>
        <p:nvSpPr>
          <p:cNvPr id="65" name="矩形 64"/>
          <p:cNvSpPr/>
          <p:nvPr/>
        </p:nvSpPr>
        <p:spPr>
          <a:xfrm>
            <a:off x="1521198" y="3369349"/>
            <a:ext cx="9242158" cy="72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最后一个自然段的中心句是什么？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564416" y="4313328"/>
            <a:ext cx="9242158" cy="72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我们大家要学习他毫无自私自利之心的精神。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53040" y="5052592"/>
            <a:ext cx="9242158" cy="72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总结全文，点明学习意义。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 animBg="1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810418" y="2049369"/>
            <a:ext cx="89713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写作手法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：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（</a:t>
            </a:r>
            <a:r>
              <a:rPr lang="en-US" altLang="zh-CN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1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）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夹叙夹议</a:t>
            </a: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>
            <a:spLocks noChangeArrowheads="1"/>
          </p:cNvSpPr>
          <p:nvPr/>
        </p:nvSpPr>
        <p:spPr bwMode="auto">
          <a:xfrm>
            <a:off x="692764" y="796343"/>
            <a:ext cx="119860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第一自然段中，哪一部分是叙事，哪一部分是议论？</a:t>
            </a:r>
            <a:endParaRPr lang="en-US" altLang="zh-CN" sz="3200" b="1" dirty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576263" y="876872"/>
            <a:ext cx="100012" cy="258763"/>
          </a:xfrm>
          <a:prstGeom prst="line">
            <a:avLst/>
          </a:prstGeom>
          <a:noFill/>
          <a:ln w="34925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911260" y="1430034"/>
            <a:ext cx="4670814" cy="107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生平</a:t>
            </a:r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——</a:t>
            </a: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叙事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倡议学习</a:t>
            </a:r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——</a:t>
            </a: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议论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文本框 4"/>
          <p:cNvSpPr>
            <a:spLocks noChangeArrowheads="1"/>
          </p:cNvSpPr>
          <p:nvPr/>
        </p:nvSpPr>
        <p:spPr bwMode="auto">
          <a:xfrm>
            <a:off x="708684" y="2600151"/>
            <a:ext cx="1198600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第二自然段：</a:t>
            </a:r>
            <a:endParaRPr lang="en-US" altLang="zh-CN" sz="3200" b="1" dirty="0" smtClean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① ② ③ ④ ⑤ ⑥ ⑦ ⑧ ⑨ ⑩</a:t>
            </a:r>
            <a:endParaRPr lang="en-US" altLang="zh-CN" sz="3200" b="1" dirty="0" smtClean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0"/>
            <a:ext cx="2964273" cy="793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【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夹叙夹议</a:t>
            </a:r>
            <a:r>
              <a:rPr lang="en-US" altLang="zh-CN" sz="3600" b="1" dirty="0" smtClean="0">
                <a:latin typeface="楷体" pitchFamily="49" charset="-122"/>
                <a:ea typeface="楷体" pitchFamily="49" charset="-122"/>
                <a:sym typeface="微软雅黑" panose="020B0503020204020204" pitchFamily="34" charset="-122"/>
              </a:rPr>
              <a:t>】</a:t>
            </a:r>
          </a:p>
        </p:txBody>
      </p:sp>
      <p:cxnSp>
        <p:nvCxnSpPr>
          <p:cNvPr id="17" name="直接连接符 16"/>
          <p:cNvCxnSpPr/>
          <p:nvPr/>
        </p:nvCxnSpPr>
        <p:spPr>
          <a:xfrm rot="5400000">
            <a:off x="1644556" y="3418762"/>
            <a:ext cx="532263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rot="5400000">
            <a:off x="4676684" y="3421034"/>
            <a:ext cx="532263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1048"/>
          <p:cNvSpPr>
            <a:spLocks noChangeArrowheads="1"/>
          </p:cNvSpPr>
          <p:nvPr/>
        </p:nvSpPr>
        <p:spPr bwMode="auto">
          <a:xfrm>
            <a:off x="1118960" y="3798085"/>
            <a:ext cx="81703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议</a:t>
            </a:r>
          </a:p>
        </p:txBody>
      </p:sp>
      <p:sp>
        <p:nvSpPr>
          <p:cNvPr id="10" name="Rectangle 1049"/>
          <p:cNvSpPr>
            <a:spLocks noChangeArrowheads="1"/>
          </p:cNvSpPr>
          <p:nvPr/>
        </p:nvSpPr>
        <p:spPr bwMode="auto">
          <a:xfrm>
            <a:off x="6241894" y="3798084"/>
            <a:ext cx="81703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议</a:t>
            </a:r>
          </a:p>
        </p:txBody>
      </p:sp>
      <p:sp>
        <p:nvSpPr>
          <p:cNvPr id="11" name="Rectangle 1050"/>
          <p:cNvSpPr>
            <a:spLocks noChangeArrowheads="1"/>
          </p:cNvSpPr>
          <p:nvPr/>
        </p:nvSpPr>
        <p:spPr bwMode="auto">
          <a:xfrm>
            <a:off x="4331366" y="3815547"/>
            <a:ext cx="81703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议</a:t>
            </a:r>
          </a:p>
        </p:txBody>
      </p:sp>
      <p:sp>
        <p:nvSpPr>
          <p:cNvPr id="12" name="Rectangle 1051"/>
          <p:cNvSpPr>
            <a:spLocks noChangeArrowheads="1"/>
          </p:cNvSpPr>
          <p:nvPr/>
        </p:nvSpPr>
        <p:spPr bwMode="auto">
          <a:xfrm>
            <a:off x="5404044" y="3798084"/>
            <a:ext cx="81703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</a:p>
        </p:txBody>
      </p:sp>
      <p:sp>
        <p:nvSpPr>
          <p:cNvPr id="13" name="Rectangle 1052"/>
          <p:cNvSpPr>
            <a:spLocks noChangeArrowheads="1"/>
          </p:cNvSpPr>
          <p:nvPr/>
        </p:nvSpPr>
        <p:spPr bwMode="auto">
          <a:xfrm>
            <a:off x="311783" y="3770790"/>
            <a:ext cx="81703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</a:p>
        </p:txBody>
      </p:sp>
      <p:sp>
        <p:nvSpPr>
          <p:cNvPr id="16" name="Rectangle 1053"/>
          <p:cNvSpPr>
            <a:spLocks noChangeArrowheads="1"/>
          </p:cNvSpPr>
          <p:nvPr/>
        </p:nvSpPr>
        <p:spPr bwMode="auto">
          <a:xfrm>
            <a:off x="2822252" y="3784437"/>
            <a:ext cx="81703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</a:p>
        </p:txBody>
      </p:sp>
      <p:sp>
        <p:nvSpPr>
          <p:cNvPr id="19" name="AutoShape 1034"/>
          <p:cNvSpPr>
            <a:spLocks/>
          </p:cNvSpPr>
          <p:nvPr/>
        </p:nvSpPr>
        <p:spPr bwMode="auto">
          <a:xfrm rot="-5354396">
            <a:off x="3026482" y="2640617"/>
            <a:ext cx="230187" cy="2133600"/>
          </a:xfrm>
          <a:prstGeom prst="leftBrace">
            <a:avLst>
              <a:gd name="adj1" fmla="val 57931"/>
              <a:gd name="adj2" fmla="val 47324"/>
            </a:avLst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" name="AutoShape 1035"/>
          <p:cNvSpPr>
            <a:spLocks/>
          </p:cNvSpPr>
          <p:nvPr/>
        </p:nvSpPr>
        <p:spPr bwMode="auto">
          <a:xfrm rot="-26981611">
            <a:off x="5522726" y="3223091"/>
            <a:ext cx="152400" cy="1016000"/>
          </a:xfrm>
          <a:prstGeom prst="leftBrace">
            <a:avLst>
              <a:gd name="adj1" fmla="val 41667"/>
              <a:gd name="adj2" fmla="val 50000"/>
            </a:avLst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1097280" y="4465040"/>
            <a:ext cx="9945858" cy="2160591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   议论文，以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议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为主，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u="sng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是为证明论点提出事实根据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要扣住论点，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得简明、概括。</a:t>
            </a:r>
          </a:p>
          <a:p>
            <a:pPr>
              <a:lnSpc>
                <a:spcPct val="12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   记叙文也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议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，记叙文以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叙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为主，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议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2800" b="1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en-US" sz="2800" b="1" u="sng" dirty="0" smtClean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用于揭示事物的本质和意义，起画龙点睛，突出中心的作用。</a:t>
            </a:r>
            <a:endParaRPr lang="zh-CN" altLang="en-US" sz="2800" b="1" u="sng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2626" y="0"/>
            <a:ext cx="4670814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本文是一篇议论文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1802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14" grpId="0"/>
      <p:bldP spid="9" grpId="0" autoUpdateAnimBg="0"/>
      <p:bldP spid="10" grpId="0" autoUpdateAnimBg="0"/>
      <p:bldP spid="11" grpId="0" autoUpdateAnimBg="0"/>
      <p:bldP spid="12" grpId="0" autoUpdateAnimBg="0"/>
      <p:bldP spid="13" grpId="0" autoUpdateAnimBg="0"/>
      <p:bldP spid="16" grpId="0" autoUpdateAnimBg="0"/>
      <p:bldP spid="19" grpId="0" animBg="1"/>
      <p:bldP spid="20" grpId="0" animBg="1"/>
      <p:bldP spid="23" grpId="0" animBg="1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810418" y="2049369"/>
            <a:ext cx="89713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写作手法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：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（</a:t>
            </a:r>
            <a:r>
              <a:rPr lang="en-US" altLang="zh-CN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2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）对比手法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Wingdings" pitchFamily="2" charset="2"/>
            </a:endParaRP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>
            <a:spLocks noChangeArrowheads="1"/>
          </p:cNvSpPr>
          <p:nvPr/>
        </p:nvSpPr>
        <p:spPr bwMode="auto">
          <a:xfrm>
            <a:off x="692765" y="783252"/>
            <a:ext cx="63358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本文是如何运用对比手法的？</a:t>
            </a:r>
            <a:endParaRPr lang="en-US" altLang="zh-CN" sz="3200" b="1" dirty="0">
              <a:solidFill>
                <a:schemeClr val="bg2">
                  <a:lumMod val="25000"/>
                </a:schemeClr>
              </a:solidFill>
              <a:latin typeface="楷体" pitchFamily="49" charset="-122"/>
              <a:ea typeface="楷体" pitchFamily="49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576263" y="685800"/>
            <a:ext cx="100012" cy="258763"/>
          </a:xfrm>
          <a:prstGeom prst="line">
            <a:avLst/>
          </a:prstGeom>
          <a:noFill/>
          <a:ln w="34925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1827284" y="1485901"/>
          <a:ext cx="9888466" cy="5124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8995"/>
                <a:gridCol w="3257099"/>
                <a:gridCol w="3912372"/>
              </a:tblGrid>
              <a:tr h="120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</a:tr>
              <a:tr h="120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</a:tr>
              <a:tr h="120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</a:tr>
              <a:tr h="15093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27" name="Rectangle 108"/>
          <p:cNvSpPr>
            <a:spLocks noChangeArrowheads="1"/>
          </p:cNvSpPr>
          <p:nvPr/>
        </p:nvSpPr>
        <p:spPr bwMode="auto">
          <a:xfrm>
            <a:off x="5644828" y="1836738"/>
            <a:ext cx="1261884" cy="5232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白求恩</a:t>
            </a:r>
          </a:p>
        </p:txBody>
      </p:sp>
      <p:sp>
        <p:nvSpPr>
          <p:cNvPr id="28" name="Rectangle 109"/>
          <p:cNvSpPr>
            <a:spLocks noChangeArrowheads="1"/>
          </p:cNvSpPr>
          <p:nvPr/>
        </p:nvSpPr>
        <p:spPr bwMode="auto">
          <a:xfrm>
            <a:off x="7911778" y="1817688"/>
            <a:ext cx="2698175" cy="5232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latin typeface="黑体" pitchFamily="49" charset="-122"/>
                <a:ea typeface="黑体" pitchFamily="49" charset="-122"/>
              </a:rPr>
              <a:t>不少人和一些人</a:t>
            </a:r>
          </a:p>
        </p:txBody>
      </p:sp>
      <p:sp>
        <p:nvSpPr>
          <p:cNvPr id="29" name="Rectangle 112"/>
          <p:cNvSpPr>
            <a:spLocks noChangeArrowheads="1"/>
          </p:cNvSpPr>
          <p:nvPr/>
        </p:nvSpPr>
        <p:spPr bwMode="auto">
          <a:xfrm>
            <a:off x="2596828" y="2751138"/>
            <a:ext cx="1261884" cy="5232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zh-CN" altLang="en-US" sz="2800">
                <a:latin typeface="黑体" pitchFamily="49" charset="-122"/>
                <a:ea typeface="黑体" pitchFamily="49" charset="-122"/>
              </a:rPr>
              <a:t>对工作</a:t>
            </a:r>
          </a:p>
        </p:txBody>
      </p:sp>
      <p:sp>
        <p:nvSpPr>
          <p:cNvPr id="30" name="Rectangle 113"/>
          <p:cNvSpPr>
            <a:spLocks noChangeArrowheads="1"/>
          </p:cNvSpPr>
          <p:nvPr/>
        </p:nvSpPr>
        <p:spPr bwMode="auto">
          <a:xfrm>
            <a:off x="2596828" y="4275138"/>
            <a:ext cx="1261884" cy="5232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latin typeface="黑体" pitchFamily="49" charset="-122"/>
                <a:ea typeface="黑体" pitchFamily="49" charset="-122"/>
              </a:rPr>
              <a:t>对人民</a:t>
            </a:r>
          </a:p>
        </p:txBody>
      </p:sp>
      <p:sp>
        <p:nvSpPr>
          <p:cNvPr id="31" name="Rectangle 114"/>
          <p:cNvSpPr>
            <a:spLocks noChangeArrowheads="1"/>
          </p:cNvSpPr>
          <p:nvPr/>
        </p:nvSpPr>
        <p:spPr bwMode="auto">
          <a:xfrm>
            <a:off x="2620670" y="5570538"/>
            <a:ext cx="1261884" cy="5232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对技术</a:t>
            </a:r>
          </a:p>
        </p:txBody>
      </p:sp>
      <p:sp>
        <p:nvSpPr>
          <p:cNvPr id="32" name="Rectangle 148"/>
          <p:cNvSpPr>
            <a:spLocks noChangeArrowheads="1"/>
          </p:cNvSpPr>
          <p:nvPr/>
        </p:nvSpPr>
        <p:spPr bwMode="auto">
          <a:xfrm>
            <a:off x="5182895" y="5446713"/>
            <a:ext cx="251936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精益求精</a:t>
            </a:r>
          </a:p>
        </p:txBody>
      </p:sp>
      <p:sp>
        <p:nvSpPr>
          <p:cNvPr id="33" name="Rectangle 152"/>
          <p:cNvSpPr>
            <a:spLocks noChangeArrowheads="1"/>
          </p:cNvSpPr>
          <p:nvPr/>
        </p:nvSpPr>
        <p:spPr bwMode="auto">
          <a:xfrm>
            <a:off x="8165808" y="5218113"/>
            <a:ext cx="326419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鄙薄技术工作以为不足道，以为无出路，见异思迁</a:t>
            </a:r>
          </a:p>
        </p:txBody>
      </p:sp>
      <p:sp>
        <p:nvSpPr>
          <p:cNvPr id="34" name="Rectangle 153"/>
          <p:cNvSpPr>
            <a:spLocks noChangeArrowheads="1"/>
          </p:cNvSpPr>
          <p:nvPr/>
        </p:nvSpPr>
        <p:spPr bwMode="auto">
          <a:xfrm>
            <a:off x="5205120" y="4084638"/>
            <a:ext cx="251936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极端的热忱</a:t>
            </a:r>
          </a:p>
        </p:txBody>
      </p:sp>
      <p:sp>
        <p:nvSpPr>
          <p:cNvPr id="35" name="Rectangle 154"/>
          <p:cNvSpPr>
            <a:spLocks noChangeArrowheads="1"/>
          </p:cNvSpPr>
          <p:nvPr/>
        </p:nvSpPr>
        <p:spPr bwMode="auto">
          <a:xfrm>
            <a:off x="5333678" y="2840038"/>
            <a:ext cx="251936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极端负责任</a:t>
            </a:r>
          </a:p>
        </p:txBody>
      </p:sp>
      <p:sp>
        <p:nvSpPr>
          <p:cNvPr id="36" name="Rectangle 155"/>
          <p:cNvSpPr>
            <a:spLocks noChangeArrowheads="1"/>
          </p:cNvSpPr>
          <p:nvPr/>
        </p:nvSpPr>
        <p:spPr bwMode="auto">
          <a:xfrm>
            <a:off x="8389616" y="2867025"/>
            <a:ext cx="294513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不负责任，拈轻怕重，喜欢自吹</a:t>
            </a:r>
          </a:p>
        </p:txBody>
      </p:sp>
      <p:sp>
        <p:nvSpPr>
          <p:cNvPr id="37" name="Rectangle 156"/>
          <p:cNvSpPr>
            <a:spLocks noChangeArrowheads="1"/>
          </p:cNvSpPr>
          <p:nvPr/>
        </p:nvSpPr>
        <p:spPr bwMode="auto">
          <a:xfrm>
            <a:off x="8208671" y="4017963"/>
            <a:ext cx="324038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zh-CN" altLang="en-US" sz="28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冷冷清清，漠不关心，麻木不仁</a:t>
            </a:r>
          </a:p>
        </p:txBody>
      </p:sp>
    </p:spTree>
    <p:extLst>
      <p:ext uri="{BB962C8B-B14F-4D97-AF65-F5344CB8AC3E}">
        <p14:creationId xmlns="" xmlns:p14="http://schemas.microsoft.com/office/powerpoint/2010/main" val="3631802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utoUpdateAnimBg="0"/>
      <p:bldP spid="28" grpId="0" autoUpdateAnimBg="0"/>
      <p:bldP spid="29" grpId="0" autoUpdateAnimBg="0"/>
      <p:bldP spid="30" grpId="0" autoUpdateAnimBg="0"/>
      <p:bldP spid="31" grpId="0" autoUpdateAnimBg="0"/>
      <p:bldP spid="32" grpId="0" autoUpdateAnimBg="0"/>
      <p:bldP spid="33" grpId="0" autoUpdateAnimBg="0"/>
      <p:bldP spid="34" grpId="0" autoUpdateAnimBg="0"/>
      <p:bldP spid="35" grpId="0" autoUpdateAnimBg="0"/>
      <p:bldP spid="36" grpId="0" autoUpdateAnimBg="0"/>
      <p:bldP spid="3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文本框 63"/>
          <p:cNvSpPr txBox="1"/>
          <p:nvPr/>
        </p:nvSpPr>
        <p:spPr>
          <a:xfrm>
            <a:off x="1487606" y="2049369"/>
            <a:ext cx="92941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写作手法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：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（</a:t>
            </a:r>
            <a:r>
              <a:rPr lang="en-US" altLang="zh-CN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3</a:t>
            </a:r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itchFamily="2" charset="2"/>
              </a:rPr>
              <a:t>）正面、侧面描写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Wingdings" pitchFamily="2" charset="2"/>
            </a:endParaRPr>
          </a:p>
        </p:txBody>
      </p:sp>
      <p:sp>
        <p:nvSpPr>
          <p:cNvPr id="66" name="图文框 65"/>
          <p:cNvSpPr/>
          <p:nvPr/>
        </p:nvSpPr>
        <p:spPr>
          <a:xfrm rot="10800000">
            <a:off x="381000" y="390527"/>
            <a:ext cx="11296650" cy="6076948"/>
          </a:xfrm>
          <a:prstGeom prst="fram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91412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5"/>
          <p:cNvSpPr>
            <a:spLocks noChangeShapeType="1"/>
          </p:cNvSpPr>
          <p:nvPr/>
        </p:nvSpPr>
        <p:spPr bwMode="auto">
          <a:xfrm flipH="1">
            <a:off x="576263" y="685800"/>
            <a:ext cx="100012" cy="258763"/>
          </a:xfrm>
          <a:prstGeom prst="line">
            <a:avLst/>
          </a:prstGeom>
          <a:noFill/>
          <a:ln w="34925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162050" y="676275"/>
            <a:ext cx="84963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    </a:t>
            </a:r>
            <a:r>
              <a:rPr lang="zh-CN" altLang="zh-CN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★</a:t>
            </a:r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第二段中哪</a:t>
            </a:r>
            <a:r>
              <a:rPr lang="zh-CN" altLang="en-US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些</a:t>
            </a:r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话正</a:t>
            </a:r>
            <a:r>
              <a:rPr lang="zh-CN" altLang="en-US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面介绍白求恩</a:t>
            </a:r>
            <a:r>
              <a:rPr lang="en-US" altLang="zh-CN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?</a:t>
            </a:r>
            <a:r>
              <a:rPr lang="zh-CN" altLang="en-US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哪些话是侧面介绍</a:t>
            </a:r>
            <a:r>
              <a:rPr lang="en-US" altLang="zh-CN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?</a:t>
            </a:r>
            <a:r>
              <a:rPr lang="zh-CN" altLang="en-US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侧面介绍有什么作用</a:t>
            </a:r>
            <a:r>
              <a:rPr lang="en-US" altLang="zh-CN" sz="32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?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1217613" y="1876425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200" b="1" dirty="0">
                <a:solidFill>
                  <a:srgbClr val="C00000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白求恩毫不利己专门利人的精神</a:t>
            </a:r>
            <a:r>
              <a:rPr lang="en-US" altLang="zh-CN" sz="3200" b="1" dirty="0">
                <a:solidFill>
                  <a:srgbClr val="C00000"/>
                </a:solidFill>
                <a:latin typeface="Times New Roman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极端的热忱</a:t>
            </a:r>
            <a:r>
              <a:rPr lang="zh-CN" altLang="en-US" sz="3200" b="1" dirty="0" smtClean="0">
                <a:solidFill>
                  <a:srgbClr val="C00000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32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正面介绍；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1370013" y="3119438"/>
            <a:ext cx="7920037" cy="123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3200" b="1" dirty="0">
                <a:solidFill>
                  <a:srgbClr val="C00000"/>
                </a:solidFill>
                <a:latin typeface="Times New Roman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从前线回来的人</a:t>
            </a:r>
            <a:r>
              <a:rPr lang="en-US" altLang="zh-CN" sz="3200" b="1" dirty="0">
                <a:solidFill>
                  <a:srgbClr val="C00000"/>
                </a:solidFill>
                <a:latin typeface="Times New Roman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无不为之感动</a:t>
            </a:r>
            <a:r>
              <a:rPr lang="zh-CN" altLang="en-US" sz="3200" b="1" dirty="0">
                <a:solidFill>
                  <a:srgbClr val="C00000"/>
                </a:solidFill>
                <a:latin typeface="Times New Roman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是侧面介绍。</a:t>
            </a:r>
          </a:p>
        </p:txBody>
      </p:sp>
    </p:spTree>
    <p:extLst>
      <p:ext uri="{BB962C8B-B14F-4D97-AF65-F5344CB8AC3E}">
        <p14:creationId xmlns="" xmlns:p14="http://schemas.microsoft.com/office/powerpoint/2010/main" val="3631802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utoUpdateAnimBg="0"/>
      <p:bldP spid="1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复古风欧美简约时尚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798</Words>
  <Application>Microsoft Office PowerPoint</Application>
  <PresentationFormat>自定义</PresentationFormat>
  <Paragraphs>118</Paragraphs>
  <Slides>19</Slides>
  <Notes>19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复古风欧美简约时尚PPT模板</dc:title>
  <dc:creator>FIVE</dc:creator>
  <cp:lastModifiedBy>samsung</cp:lastModifiedBy>
  <cp:revision>163</cp:revision>
  <dcterms:created xsi:type="dcterms:W3CDTF">2017-07-11T23:55:17Z</dcterms:created>
  <dcterms:modified xsi:type="dcterms:W3CDTF">2017-11-16T08:22:21Z</dcterms:modified>
</cp:coreProperties>
</file>