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17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15"/>
  </p:handoutMasterIdLst>
  <p:sldIdLst>
    <p:sldId id="256" r:id="rId3"/>
    <p:sldId id="304" r:id="rId5"/>
    <p:sldId id="305" r:id="rId6"/>
    <p:sldId id="306" r:id="rId7"/>
    <p:sldId id="307" r:id="rId8"/>
    <p:sldId id="308" r:id="rId9"/>
    <p:sldId id="310" r:id="rId10"/>
    <p:sldId id="309" r:id="rId11"/>
    <p:sldId id="311" r:id="rId12"/>
    <p:sldId id="312" r:id="rId13"/>
    <p:sldId id="313" r:id="rId14"/>
  </p:sldIdLst>
  <p:sldSz cx="12192000" cy="6858000"/>
  <p:notesSz cx="6858000" cy="9144000"/>
  <p:embeddedFontLst>
    <p:embeddedFont>
      <p:font typeface="华文行楷" panose="02010800040101010101" charset="-122"/>
      <p:regular r:id="rId19"/>
    </p:embeddedFont>
    <p:embeddedFont>
      <p:font typeface="微软雅黑" panose="020B0503020204020204" charset="-122"/>
      <p:regular r:id="rId20"/>
    </p:embeddedFont>
    <p:embeddedFont>
      <p:font typeface="Calibri" panose="020F0502020204030204" charset="0"/>
      <p:regular r:id="rId21"/>
      <p:bold r:id="rId22"/>
      <p:italic r:id="rId23"/>
      <p:boldItalic r:id="rId24"/>
    </p:embeddedFont>
    <p:embeddedFont>
      <p:font typeface="华文中宋" panose="02010600040101010101" charset="-122"/>
      <p:regular r:id="rId25"/>
    </p:embeddedFont>
    <p:embeddedFont>
      <p:font typeface="华文楷体" panose="02010600040101010101" pitchFamily="2" charset="-122"/>
      <p:regular r:id="rId26"/>
    </p:embeddedFont>
    <p:embeddedFont>
      <p:font typeface="等线" panose="02010600030101010101" charset="-122"/>
      <p:regular r:id="rId27"/>
    </p:embeddedFont>
    <p:embeddedFont>
      <p:font typeface="等线 Light" panose="02010600030101010101" charset="-122"/>
      <p:regular r:id="rId28"/>
    </p:embeddedFont>
    <p:embeddedFont>
      <p:font typeface="Wingdings 2" panose="05020102010507070707"/>
      <p:regular r:id="rId29"/>
    </p:embeddedFont>
    <p:embeddedFont>
      <p:font typeface="楷体" panose="02010609060101010101" charset="-122"/>
      <p:regular r:id="rId30"/>
    </p:embeddedFont>
    <p:embeddedFont>
      <p:font typeface="方正舒体" panose="02010601030101010101" pitchFamily="2" charset="-122"/>
      <p:regular r:id="rId31"/>
    </p:embeddedFont>
    <p:embeddedFont>
      <p:font typeface="Arial Narrow" panose="020B0606020202030204" charset="0"/>
      <p:regular r:id="rId32"/>
      <p:bold r:id="rId33"/>
      <p:italic r:id="rId34"/>
      <p:boldItalic r:id="rId35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clrMru>
    <a:srgbClr val="EBA09E"/>
    <a:srgbClr val="E4E0DB"/>
    <a:srgbClr val="AF5558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02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-318" y="-108"/>
      </p:cViewPr>
      <p:guideLst>
        <p:guide orient="horz" pos="2137"/>
        <p:guide pos="38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font" Target="fonts/font17.fntdata"/><Relationship Id="rId34" Type="http://schemas.openxmlformats.org/officeDocument/2006/relationships/font" Target="fonts/font16.fntdata"/><Relationship Id="rId33" Type="http://schemas.openxmlformats.org/officeDocument/2006/relationships/font" Target="fonts/font15.fntdata"/><Relationship Id="rId32" Type="http://schemas.openxmlformats.org/officeDocument/2006/relationships/font" Target="fonts/font14.fntdata"/><Relationship Id="rId31" Type="http://schemas.openxmlformats.org/officeDocument/2006/relationships/font" Target="fonts/font13.fntdata"/><Relationship Id="rId30" Type="http://schemas.openxmlformats.org/officeDocument/2006/relationships/font" Target="fonts/font12.fntdata"/><Relationship Id="rId3" Type="http://schemas.openxmlformats.org/officeDocument/2006/relationships/slide" Target="slides/slide1.xml"/><Relationship Id="rId29" Type="http://schemas.openxmlformats.org/officeDocument/2006/relationships/font" Target="fonts/font11.fntdata"/><Relationship Id="rId28" Type="http://schemas.openxmlformats.org/officeDocument/2006/relationships/font" Target="fonts/font10.fntdata"/><Relationship Id="rId27" Type="http://schemas.openxmlformats.org/officeDocument/2006/relationships/font" Target="fonts/font9.fntdata"/><Relationship Id="rId26" Type="http://schemas.openxmlformats.org/officeDocument/2006/relationships/font" Target="fonts/font8.fntdata"/><Relationship Id="rId25" Type="http://schemas.openxmlformats.org/officeDocument/2006/relationships/font" Target="fonts/font7.fntdata"/><Relationship Id="rId24" Type="http://schemas.openxmlformats.org/officeDocument/2006/relationships/font" Target="fonts/font6.fntdata"/><Relationship Id="rId23" Type="http://schemas.openxmlformats.org/officeDocument/2006/relationships/font" Target="fonts/font5.fntdata"/><Relationship Id="rId22" Type="http://schemas.openxmlformats.org/officeDocument/2006/relationships/font" Target="fonts/font4.fntdata"/><Relationship Id="rId21" Type="http://schemas.openxmlformats.org/officeDocument/2006/relationships/font" Target="fonts/font3.fntdata"/><Relationship Id="rId20" Type="http://schemas.openxmlformats.org/officeDocument/2006/relationships/font" Target="fonts/font2.fntdata"/><Relationship Id="rId2" Type="http://schemas.openxmlformats.org/officeDocument/2006/relationships/theme" Target="theme/theme1.xml"/><Relationship Id="rId19" Type="http://schemas.openxmlformats.org/officeDocument/2006/relationships/font" Target="fonts/font1.fntdata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120E77-BEAC-4C9D-A744-ECB27BC4F8A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C9C7-1CA5-4F0A-A098-4F97ADAB24A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8EC9C7-1CA5-4F0A-A098-4F97ADAB24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赏析：</a:t>
            </a:r>
            <a:endParaRPr lang="en-US" altLang="zh-CN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点明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地点时令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；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“豪兴”说明了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心情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；</a:t>
            </a:r>
            <a:endParaRPr lang="zh-CN" altLang="en-US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“徜徉”写其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怡然自得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的神态。</a:t>
            </a:r>
            <a:endParaRPr lang="zh-CN" altLang="en-US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词人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乘着温和的春风，兴趣正浓地信步漫游村庄，欣赏着春天的风光，表现了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词人对</a:t>
            </a:r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农村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景色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的</a:t>
            </a:r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喜爱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之情。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fontAlgn="auto">
              <a:spcAft>
                <a:spcPts val="1200"/>
              </a:spcAft>
            </a:pPr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赏析：</a:t>
            </a:r>
            <a:endParaRPr lang="en-US" altLang="zh-CN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“小园”为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描写春光的一个特定地点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，小园虽小，却春意盎然，像收入了全部春光。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这里有红色的桃花，白色的李花和黄色的菜花，构成了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春满小园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的诱人图画。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这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两句从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植物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角度展现春天的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绚丽多彩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和</a:t>
            </a:r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生机盎然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fontAlgn="auto">
              <a:spcAft>
                <a:spcPts val="1200"/>
              </a:spcAft>
            </a:pPr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赏析：</a:t>
            </a:r>
            <a:endParaRPr lang="en-US" altLang="zh-CN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这几句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移步换景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，词人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移步小园转向远处一带的围墙，在墙内隐现出茅草小堂。墙外小桥流水，飘扬着一面青色酒旗，显然有一家小酒店就在近旁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 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b="1" dirty="0">
                <a:latin typeface="宋体" panose="02010600030101010101" pitchFamily="2" charset="-122"/>
                <a:sym typeface="+mn-ea"/>
              </a:rPr>
              <a:t>    </a:t>
            </a:r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为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后面写景做好了铺垫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赏析：</a:t>
            </a:r>
            <a:endParaRPr lang="en-US" altLang="zh-CN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 “正莺儿啼”三句，承上两句意脉，即翻过小山岗，“柳暗花明又一村”，另有一番景象：莺啼燕舞、蝴蝶采蜜忙。它们最能代表春天，比起小园来，是别一种春光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en-US" altLang="zh-CN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 这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两句从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动物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角度展现</a:t>
            </a:r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春天生命的</a:t>
            </a:r>
            <a:r>
              <a:rPr lang="zh-CN" altLang="en-US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活力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spcBef>
                <a:spcPct val="20000"/>
              </a:spcBef>
              <a:buClr>
                <a:schemeClr val="hlink"/>
              </a:buClr>
              <a:buSzPct val="75000"/>
              <a:defRPr/>
            </a:pPr>
            <a:r>
              <a:rPr lang="zh-CN" altLang="zh-CN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一：动静结合。</a:t>
            </a:r>
            <a:endParaRPr lang="zh-CN" altLang="zh-CN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</a:t>
            </a:r>
            <a:r>
              <a:rPr lang="en-US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上片</a:t>
            </a:r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侧重描述</a:t>
            </a:r>
            <a:r>
              <a:rPr lang="zh-CN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静态景物</a:t>
            </a:r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，时</a:t>
            </a:r>
            <a:r>
              <a:rPr lang="zh-CN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有化静为动</a:t>
            </a:r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，如“绕”、“收”等字，游人缓步其中；</a:t>
            </a:r>
            <a:endParaRPr lang="zh-CN" altLang="zh-CN" b="1" dirty="0" smtClean="0">
              <a:solidFill>
                <a:srgbClr val="2B2B2B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</a:t>
            </a:r>
            <a:r>
              <a:rPr lang="en-US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下片</a:t>
            </a:r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侧重描绘</a:t>
            </a:r>
            <a:r>
              <a:rPr lang="zh-CN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动态景象</a:t>
            </a:r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，其中静景动景又互相映衬。这样，就写出了春天的盎然生机。</a:t>
            </a:r>
            <a:endParaRPr lang="zh-CN" altLang="zh-CN" b="1" dirty="0" smtClean="0">
              <a:solidFill>
                <a:srgbClr val="2B2B2B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  <a:defRPr/>
            </a:pP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二：白描</a:t>
            </a:r>
            <a:r>
              <a:rPr lang="zh-CN" altLang="zh-CN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手法</a:t>
            </a:r>
            <a:r>
              <a:rPr lang="zh-CN" altLang="en-US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。</a:t>
            </a:r>
            <a:endParaRPr lang="zh-CN" altLang="zh-CN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</a:t>
            </a:r>
            <a:r>
              <a:rPr lang="en-US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例如</a:t>
            </a:r>
            <a:r>
              <a:rPr lang="zh-CN" altLang="zh-CN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“有桃花红”三句，写红色的桃花，白色的李花和黄色的菜花，</a:t>
            </a:r>
            <a:r>
              <a:rPr lang="zh-CN" altLang="zh-CN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据实写来，不事雕琢</a:t>
            </a:r>
            <a:r>
              <a:rPr lang="zh-CN" altLang="zh-CN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，却突出了绚丽的色彩，浓郁的香味，构成了春满小园的诱人图画；</a:t>
            </a:r>
            <a:endParaRPr lang="zh-CN" altLang="zh-CN" b="1" dirty="0">
              <a:solidFill>
                <a:srgbClr val="2B2B2B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</a:t>
            </a:r>
            <a:r>
              <a:rPr lang="en-US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 </a:t>
            </a:r>
            <a:r>
              <a:rPr lang="zh-CN" altLang="zh-CN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再</a:t>
            </a:r>
            <a:r>
              <a:rPr lang="zh-CN" altLang="zh-CN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如“正莺儿啼”三句，在客观的再观中，营造—幅</a:t>
            </a:r>
            <a:r>
              <a:rPr lang="zh-CN" altLang="zh-CN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莺啼燕舞、蝴蝶采蜜的画图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2017学易微课堂（部编教材）项目\PPT模板设计\九年级\源文件\九上语文PPT模板 内页（大）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09"/>
            <a:ext cx="12204527" cy="686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E:\2017学易微课堂（部编教材）项目\项目版本信息\教育部组织编写•人教版   语文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80" y="9016"/>
            <a:ext cx="12189778" cy="6856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lyc\Desktop\公司LOGO 透明版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324" y="297021"/>
            <a:ext cx="1404083" cy="617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78" y="1374611"/>
            <a:ext cx="10467770" cy="41253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244F4-8239-4FBA-BAF8-1D7BA70E95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03B9C-3929-4105-9A36-5366D33C22D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1.xml"/><Relationship Id="rId7" Type="http://schemas.openxmlformats.org/officeDocument/2006/relationships/image" Target="../media/image11.emf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3" Type="http://schemas.openxmlformats.org/officeDocument/2006/relationships/image" Target="../media/image7.emf"/><Relationship Id="rId2" Type="http://schemas.microsoft.com/office/2007/relationships/hdphoto" Target="../media/image6.wdp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emf"/><Relationship Id="rId1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emf"/><Relationship Id="rId1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emf"/><Relationship Id="rId1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26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artisticTexturizer/>
                    </a14:imgEffect>
                    <a14:imgEffect>
                      <a14:brightnessContrast bright="18000"/>
                    </a14:imgEffect>
                    <a14:imgEffect>
                      <a14:colorTemperature colorTemp="5591"/>
                    </a14:imgEffect>
                    <a14:imgEffect>
                      <a14:saturation sat="28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3" name="图片 59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0031223" y="11010"/>
            <a:ext cx="2160777" cy="2796943"/>
          </a:xfrm>
          <a:prstGeom prst="rect">
            <a:avLst/>
          </a:prstGeom>
        </p:spPr>
      </p:pic>
      <p:pic>
        <p:nvPicPr>
          <p:cNvPr id="5964" name="图片 59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9923"/>
            <a:ext cx="208048" cy="869944"/>
          </a:xfrm>
          <a:prstGeom prst="rect">
            <a:avLst/>
          </a:prstGeom>
        </p:spPr>
      </p:pic>
      <p:pic>
        <p:nvPicPr>
          <p:cNvPr id="5965" name="图片 596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143" y="2272402"/>
            <a:ext cx="4494660" cy="4609263"/>
          </a:xfrm>
          <a:prstGeom prst="rect">
            <a:avLst/>
          </a:prstGeom>
        </p:spPr>
      </p:pic>
      <p:pic>
        <p:nvPicPr>
          <p:cNvPr id="5960" name="图片 59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758659" y="1031769"/>
            <a:ext cx="1063421" cy="683444"/>
          </a:xfrm>
          <a:prstGeom prst="rect">
            <a:avLst/>
          </a:prstGeom>
        </p:spPr>
      </p:pic>
      <p:pic>
        <p:nvPicPr>
          <p:cNvPr id="5962" name="图片 596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445" y="4406724"/>
            <a:ext cx="1189129" cy="1249872"/>
          </a:xfrm>
          <a:prstGeom prst="rect">
            <a:avLst/>
          </a:prstGeom>
        </p:spPr>
      </p:pic>
      <p:sp>
        <p:nvSpPr>
          <p:cNvPr id="5968" name="椭圆 5967"/>
          <p:cNvSpPr/>
          <p:nvPr/>
        </p:nvSpPr>
        <p:spPr>
          <a:xfrm>
            <a:off x="7939144" y="2345167"/>
            <a:ext cx="311971" cy="2689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69" name="椭圆 5968"/>
          <p:cNvSpPr/>
          <p:nvPr/>
        </p:nvSpPr>
        <p:spPr>
          <a:xfrm>
            <a:off x="9348351" y="2360671"/>
            <a:ext cx="225374" cy="178133"/>
          </a:xfrm>
          <a:custGeom>
            <a:avLst/>
            <a:gdLst>
              <a:gd name="connsiteX0" fmla="*/ 0 w 225329"/>
              <a:gd name="connsiteY0" fmla="*/ 67551 h 135102"/>
              <a:gd name="connsiteX1" fmla="*/ 112665 w 225329"/>
              <a:gd name="connsiteY1" fmla="*/ 0 h 135102"/>
              <a:gd name="connsiteX2" fmla="*/ 225330 w 225329"/>
              <a:gd name="connsiteY2" fmla="*/ 67551 h 135102"/>
              <a:gd name="connsiteX3" fmla="*/ 112665 w 225329"/>
              <a:gd name="connsiteY3" fmla="*/ 135102 h 135102"/>
              <a:gd name="connsiteX4" fmla="*/ 0 w 225329"/>
              <a:gd name="connsiteY4" fmla="*/ 67551 h 135102"/>
              <a:gd name="connsiteX0-1" fmla="*/ 44 w 225374"/>
              <a:gd name="connsiteY0-2" fmla="*/ 110582 h 178133"/>
              <a:gd name="connsiteX1-3" fmla="*/ 123466 w 225374"/>
              <a:gd name="connsiteY1-4" fmla="*/ 0 h 178133"/>
              <a:gd name="connsiteX2-5" fmla="*/ 225374 w 225374"/>
              <a:gd name="connsiteY2-6" fmla="*/ 110582 h 178133"/>
              <a:gd name="connsiteX3-7" fmla="*/ 112709 w 225374"/>
              <a:gd name="connsiteY3-8" fmla="*/ 178133 h 178133"/>
              <a:gd name="connsiteX4-9" fmla="*/ 44 w 225374"/>
              <a:gd name="connsiteY4-10" fmla="*/ 110582 h 17813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25374" h="178133">
                <a:moveTo>
                  <a:pt x="44" y="110582"/>
                </a:moveTo>
                <a:cubicBezTo>
                  <a:pt x="1837" y="80893"/>
                  <a:pt x="61243" y="0"/>
                  <a:pt x="123466" y="0"/>
                </a:cubicBezTo>
                <a:cubicBezTo>
                  <a:pt x="185689" y="0"/>
                  <a:pt x="225374" y="73275"/>
                  <a:pt x="225374" y="110582"/>
                </a:cubicBezTo>
                <a:cubicBezTo>
                  <a:pt x="225374" y="147889"/>
                  <a:pt x="174932" y="178133"/>
                  <a:pt x="112709" y="178133"/>
                </a:cubicBezTo>
                <a:cubicBezTo>
                  <a:pt x="50486" y="178133"/>
                  <a:pt x="-1749" y="140271"/>
                  <a:pt x="44" y="1105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0" name="椭圆 5969"/>
          <p:cNvSpPr/>
          <p:nvPr/>
        </p:nvSpPr>
        <p:spPr>
          <a:xfrm>
            <a:off x="7551867" y="3318141"/>
            <a:ext cx="64547" cy="1591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1" name="椭圆 5970"/>
          <p:cNvSpPr/>
          <p:nvPr/>
        </p:nvSpPr>
        <p:spPr>
          <a:xfrm>
            <a:off x="9660367" y="4963030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2" name="椭圆 5971"/>
          <p:cNvSpPr/>
          <p:nvPr/>
        </p:nvSpPr>
        <p:spPr>
          <a:xfrm>
            <a:off x="5475642" y="4832781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3" name="椭圆 5972"/>
          <p:cNvSpPr/>
          <p:nvPr/>
        </p:nvSpPr>
        <p:spPr>
          <a:xfrm>
            <a:off x="5787614" y="2283219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4" name="椭圆 5973"/>
          <p:cNvSpPr/>
          <p:nvPr/>
        </p:nvSpPr>
        <p:spPr>
          <a:xfrm>
            <a:off x="8498541" y="1521576"/>
            <a:ext cx="112269" cy="1936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5" name="椭圆 5974"/>
          <p:cNvSpPr/>
          <p:nvPr/>
        </p:nvSpPr>
        <p:spPr>
          <a:xfrm>
            <a:off x="8810513" y="3746259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6" name="椭圆 5975"/>
          <p:cNvSpPr/>
          <p:nvPr/>
        </p:nvSpPr>
        <p:spPr>
          <a:xfrm>
            <a:off x="11360075" y="4843537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7" name="椭圆 5976"/>
          <p:cNvSpPr/>
          <p:nvPr/>
        </p:nvSpPr>
        <p:spPr>
          <a:xfrm>
            <a:off x="9821732" y="6026879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8" name="椭圆 5977"/>
          <p:cNvSpPr/>
          <p:nvPr/>
        </p:nvSpPr>
        <p:spPr>
          <a:xfrm>
            <a:off x="10143465" y="3476354"/>
            <a:ext cx="151606" cy="144329"/>
          </a:xfrm>
          <a:custGeom>
            <a:avLst/>
            <a:gdLst>
              <a:gd name="connsiteX0" fmla="*/ 0 w 161365"/>
              <a:gd name="connsiteY0" fmla="*/ 60242 h 120484"/>
              <a:gd name="connsiteX1" fmla="*/ 80683 w 161365"/>
              <a:gd name="connsiteY1" fmla="*/ 0 h 120484"/>
              <a:gd name="connsiteX2" fmla="*/ 161366 w 161365"/>
              <a:gd name="connsiteY2" fmla="*/ 60242 h 120484"/>
              <a:gd name="connsiteX3" fmla="*/ 80683 w 161365"/>
              <a:gd name="connsiteY3" fmla="*/ 120484 h 120484"/>
              <a:gd name="connsiteX4" fmla="*/ 0 w 161365"/>
              <a:gd name="connsiteY4" fmla="*/ 60242 h 120484"/>
              <a:gd name="connsiteX0-1" fmla="*/ 1148 w 165968"/>
              <a:gd name="connsiteY0-2" fmla="*/ 60242 h 141999"/>
              <a:gd name="connsiteX1-3" fmla="*/ 81831 w 165968"/>
              <a:gd name="connsiteY1-4" fmla="*/ 0 h 141999"/>
              <a:gd name="connsiteX2-5" fmla="*/ 162514 w 165968"/>
              <a:gd name="connsiteY2-6" fmla="*/ 60242 h 141999"/>
              <a:gd name="connsiteX3-7" fmla="*/ 135619 w 165968"/>
              <a:gd name="connsiteY3-8" fmla="*/ 141999 h 141999"/>
              <a:gd name="connsiteX4-9" fmla="*/ 1148 w 165968"/>
              <a:gd name="connsiteY4-10" fmla="*/ 60242 h 141999"/>
              <a:gd name="connsiteX0-11" fmla="*/ 997 w 151606"/>
              <a:gd name="connsiteY0-12" fmla="*/ 104235 h 144329"/>
              <a:gd name="connsiteX1-13" fmla="*/ 70923 w 151606"/>
              <a:gd name="connsiteY1-14" fmla="*/ 963 h 144329"/>
              <a:gd name="connsiteX2-15" fmla="*/ 151606 w 151606"/>
              <a:gd name="connsiteY2-16" fmla="*/ 61205 h 144329"/>
              <a:gd name="connsiteX3-17" fmla="*/ 124711 w 151606"/>
              <a:gd name="connsiteY3-18" fmla="*/ 142962 h 144329"/>
              <a:gd name="connsiteX4-19" fmla="*/ 997 w 151606"/>
              <a:gd name="connsiteY4-20" fmla="*/ 104235 h 144329"/>
            </a:gdLst>
            <a:ahLst/>
            <a:cxnLst>
              <a:cxn ang="0">
                <a:pos x="connsiteX0-11" y="connsiteY0-12"/>
              </a:cxn>
              <a:cxn ang="0">
                <a:pos x="connsiteX1-13" y="connsiteY1-14"/>
              </a:cxn>
              <a:cxn ang="0">
                <a:pos x="connsiteX2-15" y="connsiteY2-16"/>
              </a:cxn>
              <a:cxn ang="0">
                <a:pos x="connsiteX3-17" y="connsiteY3-18"/>
              </a:cxn>
              <a:cxn ang="0">
                <a:pos x="connsiteX4-19" y="connsiteY4-20"/>
              </a:cxn>
            </a:cxnLst>
            <a:rect l="l" t="t" r="r" b="b"/>
            <a:pathLst>
              <a:path w="151606" h="144329">
                <a:moveTo>
                  <a:pt x="997" y="104235"/>
                </a:moveTo>
                <a:cubicBezTo>
                  <a:pt x="-7968" y="80569"/>
                  <a:pt x="45822" y="8135"/>
                  <a:pt x="70923" y="963"/>
                </a:cubicBezTo>
                <a:cubicBezTo>
                  <a:pt x="96024" y="-6209"/>
                  <a:pt x="151606" y="27934"/>
                  <a:pt x="151606" y="61205"/>
                </a:cubicBezTo>
                <a:cubicBezTo>
                  <a:pt x="151606" y="94476"/>
                  <a:pt x="149812" y="135790"/>
                  <a:pt x="124711" y="142962"/>
                </a:cubicBezTo>
                <a:cubicBezTo>
                  <a:pt x="99610" y="150134"/>
                  <a:pt x="9962" y="127901"/>
                  <a:pt x="997" y="1042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79" name="椭圆 5978"/>
          <p:cNvSpPr/>
          <p:nvPr/>
        </p:nvSpPr>
        <p:spPr>
          <a:xfrm>
            <a:off x="5066852" y="1928215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0" name="椭圆 5979"/>
          <p:cNvSpPr/>
          <p:nvPr/>
        </p:nvSpPr>
        <p:spPr>
          <a:xfrm>
            <a:off x="3528509" y="3111557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1" name="椭圆 5980"/>
          <p:cNvSpPr/>
          <p:nvPr/>
        </p:nvSpPr>
        <p:spPr>
          <a:xfrm>
            <a:off x="3840481" y="561995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2" name="椭圆 5981"/>
          <p:cNvSpPr/>
          <p:nvPr/>
        </p:nvSpPr>
        <p:spPr>
          <a:xfrm>
            <a:off x="2646381" y="2767312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3" name="椭圆 5982"/>
          <p:cNvSpPr/>
          <p:nvPr/>
        </p:nvSpPr>
        <p:spPr>
          <a:xfrm>
            <a:off x="1108038" y="3950654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4" name="椭圆 5983"/>
          <p:cNvSpPr/>
          <p:nvPr/>
        </p:nvSpPr>
        <p:spPr>
          <a:xfrm>
            <a:off x="1420010" y="1401092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5" name="椭圆 5984"/>
          <p:cNvSpPr/>
          <p:nvPr/>
        </p:nvSpPr>
        <p:spPr>
          <a:xfrm>
            <a:off x="7863840" y="5413693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6" name="椭圆 5985"/>
          <p:cNvSpPr/>
          <p:nvPr/>
        </p:nvSpPr>
        <p:spPr>
          <a:xfrm>
            <a:off x="6325497" y="6597035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7" name="椭圆 5986"/>
          <p:cNvSpPr/>
          <p:nvPr/>
        </p:nvSpPr>
        <p:spPr>
          <a:xfrm>
            <a:off x="6637469" y="4047473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8" name="椭圆 5987"/>
          <p:cNvSpPr/>
          <p:nvPr/>
        </p:nvSpPr>
        <p:spPr>
          <a:xfrm>
            <a:off x="6992470" y="1971246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89" name="椭圆 5988"/>
          <p:cNvSpPr/>
          <p:nvPr/>
        </p:nvSpPr>
        <p:spPr>
          <a:xfrm>
            <a:off x="5454082" y="3154521"/>
            <a:ext cx="182926" cy="163620"/>
          </a:xfrm>
          <a:custGeom>
            <a:avLst/>
            <a:gdLst>
              <a:gd name="connsiteX0" fmla="*/ 0 w 161365"/>
              <a:gd name="connsiteY0" fmla="*/ 60242 h 120484"/>
              <a:gd name="connsiteX1" fmla="*/ 80683 w 161365"/>
              <a:gd name="connsiteY1" fmla="*/ 0 h 120484"/>
              <a:gd name="connsiteX2" fmla="*/ 161366 w 161365"/>
              <a:gd name="connsiteY2" fmla="*/ 60242 h 120484"/>
              <a:gd name="connsiteX3" fmla="*/ 80683 w 161365"/>
              <a:gd name="connsiteY3" fmla="*/ 120484 h 120484"/>
              <a:gd name="connsiteX4" fmla="*/ 0 w 161365"/>
              <a:gd name="connsiteY4" fmla="*/ 60242 h 120484"/>
              <a:gd name="connsiteX0-1" fmla="*/ 0 w 182881"/>
              <a:gd name="connsiteY0-2" fmla="*/ 60321 h 120685"/>
              <a:gd name="connsiteX1-3" fmla="*/ 80683 w 182881"/>
              <a:gd name="connsiteY1-4" fmla="*/ 79 h 120685"/>
              <a:gd name="connsiteX2-5" fmla="*/ 182881 w 182881"/>
              <a:gd name="connsiteY2-6" fmla="*/ 71079 h 120685"/>
              <a:gd name="connsiteX3-7" fmla="*/ 80683 w 182881"/>
              <a:gd name="connsiteY3-8" fmla="*/ 120563 h 120685"/>
              <a:gd name="connsiteX4-9" fmla="*/ 0 w 182881"/>
              <a:gd name="connsiteY4-10" fmla="*/ 60321 h 120685"/>
              <a:gd name="connsiteX0-11" fmla="*/ 45 w 182926"/>
              <a:gd name="connsiteY0-12" fmla="*/ 60309 h 163620"/>
              <a:gd name="connsiteX1-13" fmla="*/ 80728 w 182926"/>
              <a:gd name="connsiteY1-14" fmla="*/ 67 h 163620"/>
              <a:gd name="connsiteX2-15" fmla="*/ 182926 w 182926"/>
              <a:gd name="connsiteY2-16" fmla="*/ 71067 h 163620"/>
              <a:gd name="connsiteX3-17" fmla="*/ 91485 w 182926"/>
              <a:gd name="connsiteY3-18" fmla="*/ 163582 h 163620"/>
              <a:gd name="connsiteX4-19" fmla="*/ 45 w 182926"/>
              <a:gd name="connsiteY4-20" fmla="*/ 60309 h 163620"/>
            </a:gdLst>
            <a:ahLst/>
            <a:cxnLst>
              <a:cxn ang="0">
                <a:pos x="connsiteX0-11" y="connsiteY0-12"/>
              </a:cxn>
              <a:cxn ang="0">
                <a:pos x="connsiteX1-13" y="connsiteY1-14"/>
              </a:cxn>
              <a:cxn ang="0">
                <a:pos x="connsiteX2-15" y="connsiteY2-16"/>
              </a:cxn>
              <a:cxn ang="0">
                <a:pos x="connsiteX3-17" y="connsiteY3-18"/>
              </a:cxn>
              <a:cxn ang="0">
                <a:pos x="connsiteX4-19" y="connsiteY4-20"/>
              </a:cxn>
            </a:cxnLst>
            <a:rect l="l" t="t" r="r" b="b"/>
            <a:pathLst>
              <a:path w="182926" h="163620">
                <a:moveTo>
                  <a:pt x="45" y="60309"/>
                </a:moveTo>
                <a:cubicBezTo>
                  <a:pt x="-1748" y="33057"/>
                  <a:pt x="50248" y="-1726"/>
                  <a:pt x="80728" y="67"/>
                </a:cubicBezTo>
                <a:cubicBezTo>
                  <a:pt x="111208" y="1860"/>
                  <a:pt x="182926" y="37796"/>
                  <a:pt x="182926" y="71067"/>
                </a:cubicBezTo>
                <a:cubicBezTo>
                  <a:pt x="182926" y="104338"/>
                  <a:pt x="121965" y="165375"/>
                  <a:pt x="91485" y="163582"/>
                </a:cubicBezTo>
                <a:cubicBezTo>
                  <a:pt x="61005" y="161789"/>
                  <a:pt x="1838" y="87562"/>
                  <a:pt x="45" y="603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90" name="椭圆 5989"/>
          <p:cNvSpPr/>
          <p:nvPr/>
        </p:nvSpPr>
        <p:spPr>
          <a:xfrm>
            <a:off x="5766099" y="605026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06" name="椭圆 6005"/>
          <p:cNvSpPr/>
          <p:nvPr/>
        </p:nvSpPr>
        <p:spPr>
          <a:xfrm>
            <a:off x="6992470" y="4081400"/>
            <a:ext cx="161365" cy="1204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026" name="图片 60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449014" flipH="1" flipV="1">
            <a:off x="244383" y="329611"/>
            <a:ext cx="2170413" cy="2809416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014855" y="2145030"/>
            <a:ext cx="8377555" cy="2306955"/>
          </a:xfrm>
          <a:prstGeom prst="rect">
            <a:avLst/>
          </a:prstGeom>
          <a:solidFill>
            <a:schemeClr val="bg1"/>
          </a:solidFill>
        </p:spPr>
        <p:txBody>
          <a:bodyPr vert="horz" wrap="square" rtlCol="0">
            <a:spAutoFit/>
          </a:bodyPr>
          <a:p>
            <a:pPr algn="ctr"/>
            <a:r>
              <a:rPr lang="zh-CN" altLang="en-US" sz="7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行香子</a:t>
            </a:r>
            <a:r>
              <a:rPr lang="en-US" altLang="zh-CN" sz="7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·</a:t>
            </a:r>
            <a:r>
              <a:rPr lang="zh-CN" altLang="en-US" sz="7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树绕村庄</a:t>
            </a:r>
            <a:endParaRPr lang="zh-CN" altLang="en-US" sz="7200" b="1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7200" dirty="0">
                <a:latin typeface="华文行楷" panose="02010800040101010101" charset="-122"/>
                <a:ea typeface="华文行楷" panose="02010800040101010101" charset="-122"/>
              </a:rPr>
              <a:t>秦观</a:t>
            </a:r>
            <a:endParaRPr lang="zh-CN" altLang="en-US" sz="7200" dirty="0"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41" name="图片 7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V="1">
            <a:off x="442625" y="3408562"/>
            <a:ext cx="3006812" cy="3892062"/>
          </a:xfrm>
          <a:prstGeom prst="rect">
            <a:avLst/>
          </a:prstGeom>
        </p:spPr>
      </p:pic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3676015" y="1788160"/>
            <a:ext cx="7948930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50000"/>
              </a:lnSpc>
              <a:spcBef>
                <a:spcPts val="0"/>
              </a:spcBef>
            </a:pPr>
            <a:r>
              <a:rPr lang="en-US" altLang="zh-CN" sz="36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1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.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了解作者，熟悉文章内容。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  <a:sym typeface="Arial" panose="020B0604020202020204" pitchFamily="34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</a:pP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2.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感受作品中春天的美好，体验词人写作的心情。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  <a:sym typeface="Arial" panose="020B0604020202020204" pitchFamily="34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</a:pP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3.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了解动静结合的写景手法</a:t>
            </a:r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。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6" name="图片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" y="0"/>
            <a:ext cx="2765425" cy="178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08948" y="1011339"/>
            <a:ext cx="201422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 dirty="0" smtClean="0">
                <a:latin typeface="华文中宋" panose="02010600040101010101" charset="-122"/>
                <a:ea typeface="华文中宋" panose="02010600040101010101" charset="-122"/>
              </a:rPr>
              <a:t>学习目标</a:t>
            </a:r>
            <a:endParaRPr lang="zh-CN" altLang="en-US" sz="3600" b="1" dirty="0" smtClean="0"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1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4" y="67032"/>
            <a:ext cx="1556088" cy="125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94223" y="731733"/>
            <a:ext cx="2029505" cy="510461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20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  <a:defRPr/>
            </a:pPr>
            <a:r>
              <a:rPr lang="zh-CN" altLang="en-US" sz="2400" b="1" kern="1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作者简介</a:t>
            </a:r>
            <a:endParaRPr lang="zh-CN" altLang="zh-CN" sz="2400" b="1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87675" y="1167130"/>
            <a:ext cx="8096885" cy="4523105"/>
          </a:xfrm>
          <a:prstGeom prst="rect">
            <a:avLst/>
          </a:prstGeom>
        </p:spPr>
        <p:txBody>
          <a:bodyPr wrap="square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50000"/>
              <a:buFont typeface="Wingdings 2" panose="05020102010507070707"/>
              <a:buNone/>
              <a:defRPr/>
            </a:pP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       秦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观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1049-1100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），字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少游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又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字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太虚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，号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淮海居士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，高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邮（今江苏）人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北宋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词人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。他的词多写男女爱情和身世感伤，风格轻婉秀丽，受欧阳修、柳永影响，是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婉约词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的代表作家之一，与张耒（lěi）、晁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（cháo）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补之、黄庭坚并称“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苏门四学士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  <a:sym typeface="+mn-ea"/>
              </a:rPr>
              <a:t>”。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21" y="1844824"/>
            <a:ext cx="19050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1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4" y="67032"/>
            <a:ext cx="1556088" cy="125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94223" y="731733"/>
            <a:ext cx="2029505" cy="510461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20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  <a:defRPr/>
            </a:pPr>
            <a:r>
              <a:rPr lang="zh-CN" altLang="en-US" sz="2400" b="1" kern="1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写作背景</a:t>
            </a:r>
            <a:endParaRPr lang="zh-CN" altLang="zh-CN" sz="2400" b="1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19885" y="640080"/>
            <a:ext cx="9418320" cy="452310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行香子</a:t>
            </a:r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树绕村庄</a:t>
            </a:r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一词大约是作于秦观创作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早期的熙宁年间，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当时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词人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家居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，尚未出仕。在此期间作者也曾写过同类题材的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田居四首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等诗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32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在一个春天，词人乘兴游览了一座村庄，村野风光质朴自然，美不胜收，词人有感而发，创作了本词。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695" y="4521200"/>
            <a:ext cx="4190365" cy="2312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1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5" y="67032"/>
            <a:ext cx="2107793" cy="163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3528" y="1095127"/>
            <a:ext cx="14046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latin typeface="Arial Narrow" panose="020B0606020202030204" charset="0"/>
                <a:ea typeface="华文楷体" panose="02010600040101010101" pitchFamily="2" charset="-122"/>
              </a:rPr>
              <a:t>疏通读音</a:t>
            </a:r>
            <a:endParaRPr lang="zh-CN" altLang="en-US" sz="2400" b="1" dirty="0" smtClean="0">
              <a:latin typeface="Arial Narrow" panose="020B0606020202030204" charset="0"/>
              <a:ea typeface="华文楷体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36905" y="2018665"/>
            <a:ext cx="10655300" cy="3425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6500"/>
              </a:lnSpc>
              <a:defRPr/>
            </a:pP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 </a:t>
            </a:r>
            <a:r>
              <a:rPr lang="zh-CN" altLang="en-US" sz="3200" b="1" spc="300" dirty="0" smtClean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     树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绕村庄，水满</a:t>
            </a:r>
            <a:r>
              <a:rPr lang="zh-CN" altLang="en-US" sz="3200" b="1" spc="300" dirty="0">
                <a:solidFill>
                  <a:srgbClr val="C00000"/>
                </a:solidFill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陂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塘。</a:t>
            </a:r>
            <a:r>
              <a:rPr lang="zh-CN" altLang="en-US" sz="3200" b="1" spc="300" dirty="0">
                <a:solidFill>
                  <a:srgbClr val="C00000"/>
                </a:solidFill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倚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东风，豪兴</a:t>
            </a:r>
            <a:r>
              <a:rPr lang="zh-CN" altLang="en-US" sz="3200" b="1" spc="300" dirty="0">
                <a:solidFill>
                  <a:srgbClr val="C00000"/>
                </a:solidFill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徜徉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。小园几许，收尽春光。有桃花红，李花白，菜花黄。</a:t>
            </a:r>
            <a:endParaRPr lang="zh-CN" altLang="en-US" sz="3200" b="1" spc="300" dirty="0">
              <a:latin typeface="Arial Narrow" panose="020B0606020202030204" charset="0"/>
              <a:ea typeface="华文楷体" panose="02010600040101010101" pitchFamily="2" charset="-122"/>
              <a:cs typeface="Arial Narrow" panose="020B0606020202030204" charset="0"/>
            </a:endParaRPr>
          </a:p>
          <a:p>
            <a:pPr algn="ctr">
              <a:lnSpc>
                <a:spcPts val="6500"/>
              </a:lnSpc>
              <a:defRPr/>
            </a:pP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    </a:t>
            </a:r>
            <a:r>
              <a:rPr lang="zh-CN" altLang="en-US" sz="3200" b="1" spc="300" dirty="0" smtClean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  远远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围墙，隐隐茅堂。</a:t>
            </a:r>
            <a:r>
              <a:rPr lang="zh-CN" altLang="en-US" sz="3200" b="1" spc="300" dirty="0">
                <a:solidFill>
                  <a:srgbClr val="C00000"/>
                </a:solidFill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飏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青旗，流水桥旁。偶然</a:t>
            </a:r>
            <a:r>
              <a:rPr lang="zh-CN" altLang="en-US" sz="3200" b="1" spc="300" dirty="0">
                <a:solidFill>
                  <a:srgbClr val="C00000"/>
                </a:solidFill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乘兴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，步过东</a:t>
            </a:r>
            <a:r>
              <a:rPr lang="zh-CN" altLang="en-US" sz="3200" b="1" spc="300" dirty="0">
                <a:solidFill>
                  <a:srgbClr val="C00000"/>
                </a:solidFill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冈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。正莺儿</a:t>
            </a:r>
            <a:r>
              <a:rPr lang="zh-CN" altLang="en-US" sz="3200" b="1" spc="300" dirty="0">
                <a:solidFill>
                  <a:srgbClr val="C00000"/>
                </a:solidFill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啼</a:t>
            </a:r>
            <a:r>
              <a:rPr lang="zh-CN" altLang="en-US" sz="3200" b="1" spc="300" dirty="0">
                <a:latin typeface="Arial Narrow" panose="020B0606020202030204" charset="0"/>
                <a:ea typeface="华文楷体" panose="02010600040101010101" pitchFamily="2" charset="-122"/>
                <a:cs typeface="Arial Narrow" panose="020B0606020202030204" charset="0"/>
              </a:rPr>
              <a:t>，燕儿舞，蝶儿忙。</a:t>
            </a:r>
            <a:endParaRPr lang="zh-CN" altLang="en-US" sz="3200" b="1" spc="300" dirty="0">
              <a:latin typeface="Arial Narrow" panose="020B0606020202030204" charset="0"/>
              <a:ea typeface="华文楷体" panose="02010600040101010101" pitchFamily="2" charset="-122"/>
              <a:cs typeface="Arial Narrow" panose="020B0606020202030204" charset="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4803155" y="199683"/>
            <a:ext cx="3135084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  <a:ea typeface="幼圆" panose="02010509060101010101" pitchFamily="49" charset="-122"/>
              </a:defRPr>
            </a:lvl9pPr>
          </a:lstStyle>
          <a:p>
            <a:pPr algn="ctr">
              <a:lnSpc>
                <a:spcPts val="5500"/>
              </a:lnSpc>
              <a:spcBef>
                <a:spcPct val="0"/>
              </a:spcBef>
              <a:buClrTx/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Arial Narrow" panose="020B0606020202030204" charset="0"/>
                <a:ea typeface="华文中宋" panose="02010600040101010101" charset="-122"/>
              </a:rPr>
              <a:t>行香子</a:t>
            </a:r>
            <a:endParaRPr lang="zh-CN" altLang="en-US" sz="3200" b="1" dirty="0">
              <a:solidFill>
                <a:schemeClr val="tx1"/>
              </a:solidFill>
              <a:latin typeface="Arial Narrow" panose="020B0606020202030204" charset="0"/>
              <a:ea typeface="华文楷体" panose="02010600040101010101" pitchFamily="2" charset="-122"/>
            </a:endParaRPr>
          </a:p>
          <a:p>
            <a:pPr algn="ctr">
              <a:lnSpc>
                <a:spcPts val="5500"/>
              </a:lnSpc>
              <a:spcBef>
                <a:spcPct val="0"/>
              </a:spcBef>
              <a:buClrTx/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Arial Narrow" panose="020B0606020202030204" charset="0"/>
                <a:ea typeface="华文楷体" panose="02010600040101010101" pitchFamily="2" charset="-122"/>
              </a:rPr>
              <a:t>秦观</a:t>
            </a:r>
            <a:endParaRPr lang="zh-CN" altLang="en-US" sz="3200" b="1" dirty="0">
              <a:solidFill>
                <a:schemeClr val="tx1"/>
              </a:solidFill>
              <a:latin typeface="Arial Narrow" panose="020B0606020202030204" charset="0"/>
              <a:ea typeface="华文楷体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49876" y="4384620"/>
            <a:ext cx="44132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tí</a:t>
            </a:r>
            <a:endParaRPr lang="en-US" altLang="zh-CN" sz="3200" b="1" dirty="0" err="1">
              <a:solidFill>
                <a:srgbClr val="C00000"/>
              </a:solidFill>
              <a:latin typeface="Arial Narrow" panose="020B0606020202030204" charset="0"/>
              <a:ea typeface="方正舒体" panose="02010601030101010101" pitchFamily="2" charset="-122"/>
              <a:cs typeface="Arial Narrow" panose="020B060602020203020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36657" y="1701058"/>
            <a:ext cx="239776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cháng</a:t>
            </a:r>
            <a:r>
              <a:rPr lang="en-US" altLang="zh-CN" sz="3200" b="1" dirty="0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  </a:t>
            </a:r>
            <a:r>
              <a:rPr lang="en-US" altLang="zh-CN" sz="3200" b="1" dirty="0" err="1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yáng</a:t>
            </a:r>
            <a:endParaRPr lang="en-US" altLang="zh-CN" sz="3200" b="1" dirty="0">
              <a:solidFill>
                <a:srgbClr val="C00000"/>
              </a:solidFill>
              <a:latin typeface="Arial Narrow" panose="020B0606020202030204" charset="0"/>
              <a:ea typeface="方正舒体" panose="02010601030101010101" pitchFamily="2" charset="-122"/>
              <a:cs typeface="Arial Narrow" panose="020B060602020203020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40848" y="1801068"/>
            <a:ext cx="7035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bēi</a:t>
            </a:r>
            <a:endParaRPr lang="en-US" altLang="zh-CN" sz="3200" b="1" dirty="0" err="1">
              <a:solidFill>
                <a:srgbClr val="C00000"/>
              </a:solidFill>
              <a:latin typeface="Arial Narrow" panose="020B0606020202030204" charset="0"/>
              <a:ea typeface="方正舒体" panose="02010601030101010101" pitchFamily="2" charset="-122"/>
              <a:cs typeface="Arial Narrow" panose="020B060602020203020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06569" y="3512562"/>
            <a:ext cx="107061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 smtClean="0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yáng</a:t>
            </a:r>
            <a:endParaRPr lang="en-US" altLang="zh-CN" sz="3200" b="1" dirty="0" err="1" smtClean="0">
              <a:solidFill>
                <a:srgbClr val="C00000"/>
              </a:solidFill>
              <a:latin typeface="Arial Narrow" panose="020B0606020202030204" charset="0"/>
              <a:ea typeface="方正舒体" panose="02010601030101010101" pitchFamily="2" charset="-122"/>
              <a:cs typeface="Arial Narrow" panose="020B060602020203020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48184" y="4311257"/>
            <a:ext cx="203644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 smtClean="0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chéng</a:t>
            </a:r>
            <a:r>
              <a:rPr lang="en-US" altLang="zh-CN" sz="3200" b="1" dirty="0" smtClean="0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  </a:t>
            </a:r>
            <a:r>
              <a:rPr lang="en-US" altLang="zh-CN" sz="3200" b="1" dirty="0" err="1" smtClean="0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xìng</a:t>
            </a:r>
            <a:endParaRPr lang="zh-CN" altLang="en-US" sz="3200" b="1" dirty="0">
              <a:solidFill>
                <a:srgbClr val="C00000"/>
              </a:solidFill>
              <a:latin typeface="Arial Narrow" panose="020B0606020202030204" charset="0"/>
              <a:ea typeface="方正舒体" panose="02010601030101010101" pitchFamily="2" charset="-122"/>
              <a:cs typeface="Arial Narrow" panose="020B060602020203020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05034" y="4384580"/>
            <a:ext cx="109791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gāng</a:t>
            </a:r>
            <a:endParaRPr lang="en-US" altLang="zh-CN" sz="3200" b="1" dirty="0" err="1">
              <a:solidFill>
                <a:srgbClr val="C00000"/>
              </a:solidFill>
              <a:latin typeface="Arial Narrow" panose="020B0606020202030204" charset="0"/>
              <a:ea typeface="方正舒体" panose="02010601030101010101" pitchFamily="2" charset="-122"/>
              <a:cs typeface="Arial Narrow" panose="020B060602020203020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7331" y="1771946"/>
            <a:ext cx="46799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err="1">
                <a:solidFill>
                  <a:srgbClr val="C00000"/>
                </a:solidFill>
                <a:latin typeface="Arial Narrow" panose="020B0606020202030204" charset="0"/>
                <a:ea typeface="方正舒体" panose="02010601030101010101" pitchFamily="2" charset="-122"/>
                <a:cs typeface="Arial Narrow" panose="020B0606020202030204" charset="0"/>
              </a:rPr>
              <a:t>yǐ</a:t>
            </a:r>
            <a:endParaRPr lang="en-US" altLang="zh-CN" sz="3200" b="1" dirty="0" err="1">
              <a:solidFill>
                <a:srgbClr val="C00000"/>
              </a:solidFill>
              <a:latin typeface="Arial Narrow" panose="020B0606020202030204" charset="0"/>
              <a:ea typeface="方正舒体" panose="02010601030101010101" pitchFamily="2" charset="-122"/>
              <a:cs typeface="Arial Narrow" panose="020B0606020202030204" charset="0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V="1">
            <a:off x="10299077" y="4407772"/>
            <a:ext cx="1892923" cy="24502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矩形 10"/>
          <p:cNvSpPr/>
          <p:nvPr/>
        </p:nvSpPr>
        <p:spPr>
          <a:xfrm>
            <a:off x="3584575" y="1847850"/>
            <a:ext cx="8029575" cy="2553335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赏析：</a:t>
            </a:r>
            <a:endParaRPr lang="en-US" altLang="zh-CN" sz="3200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点明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地点时令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“豪兴”说明了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心情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“徜徉”写其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怡然自得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的神态。</a:t>
            </a:r>
            <a:endParaRPr lang="zh-CN" altLang="en-US" sz="32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87115" y="487075"/>
            <a:ext cx="8640445" cy="924560"/>
          </a:xfrm>
          <a:prstGeom prst="rect">
            <a:avLst/>
          </a:prstGeom>
        </p:spPr>
        <p:txBody>
          <a:bodyPr wrap="none">
            <a:spAutoFit/>
          </a:bodyPr>
          <a:p>
            <a:pPr algn="ctr">
              <a:lnSpc>
                <a:spcPts val="6500"/>
              </a:lnSpc>
              <a:defRPr/>
            </a:pP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树绕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村庄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，水满陂塘。倚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东风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，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豪兴徜徉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。</a:t>
            </a:r>
            <a:endParaRPr lang="zh-CN" altLang="en-US" sz="3200" b="1" spc="300" dirty="0">
              <a:latin typeface="华文中宋" panose="02010600040101010101" charset="-122"/>
              <a:ea typeface="华文中宋" panose="02010600040101010101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V="1">
            <a:off x="510851" y="3584682"/>
            <a:ext cx="2801815" cy="362671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068445" y="4401185"/>
            <a:ext cx="7545705" cy="18630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词人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乘着温和的春风，兴趣正浓地信步漫游村庄，欣赏着春天的风光，表现了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词人对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农村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景色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的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喜爱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之情。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V="1">
            <a:off x="510851" y="3584682"/>
            <a:ext cx="2801815" cy="3626711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974975" y="1413510"/>
            <a:ext cx="8609330" cy="3507740"/>
          </a:xfrm>
          <a:prstGeom prst="rect">
            <a:avLst/>
          </a:prstGeom>
        </p:spPr>
        <p:txBody>
          <a:bodyPr wrap="square">
            <a:spAutoFit/>
          </a:bodyPr>
          <a:p>
            <a:pPr fontAlgn="auto">
              <a:spcAft>
                <a:spcPts val="1200"/>
              </a:spcAft>
            </a:pP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赏析：</a:t>
            </a:r>
            <a:endParaRPr lang="en-US" altLang="zh-CN" sz="3200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“小园”为描写春光的一个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特定地点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，小园虽小，却春意盎然，像收入了全部春光。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这里有红色的桃花，白色的李花和黄色的菜花，构成了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春满小园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的诱人图画。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43305" y="441960"/>
            <a:ext cx="10704195" cy="47561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ts val="3000"/>
              </a:lnSpc>
              <a:defRPr/>
            </a:pP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小园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几许，收尽春光。有桃花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红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，李花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白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，菜花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黄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。</a:t>
            </a:r>
            <a:endParaRPr lang="zh-CN" altLang="en-US" sz="3200" b="1" spc="300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86200" y="4563745"/>
            <a:ext cx="79521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fontAlgn="auto">
              <a:spcAft>
                <a:spcPts val="1200"/>
              </a:spcAft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这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两句从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植物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角度展现春天的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绚丽多彩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和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生机盎然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63" name="图片 59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 flipV="1">
            <a:off x="10031223" y="11010"/>
            <a:ext cx="2160777" cy="2796943"/>
          </a:xfrm>
          <a:prstGeom prst="rect">
            <a:avLst/>
          </a:prstGeom>
        </p:spPr>
      </p:pic>
      <p:pic>
        <p:nvPicPr>
          <p:cNvPr id="5960" name="图片 59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758659" y="1031769"/>
            <a:ext cx="1063421" cy="68344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38580" y="1715135"/>
            <a:ext cx="8450580" cy="3353435"/>
          </a:xfrm>
          <a:prstGeom prst="rect">
            <a:avLst/>
          </a:prstGeom>
        </p:spPr>
        <p:txBody>
          <a:bodyPr wrap="square">
            <a:spAutoFit/>
          </a:bodyPr>
          <a:p>
            <a:pPr fontAlgn="auto">
              <a:spcAft>
                <a:spcPts val="1200"/>
              </a:spcAft>
            </a:pP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赏析：</a:t>
            </a:r>
            <a:endParaRPr lang="en-US" altLang="zh-CN" sz="3200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这几句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移步换景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，词人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移步小园转向远处一带的围墙，在墙内隐现出茅草小堂。墙外小桥流水，飘扬着一面青色酒旗，显然有一家小酒店就在近旁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3200" b="1" dirty="0">
                <a:latin typeface="宋体" panose="02010600030101010101" pitchFamily="2" charset="-122"/>
              </a:rPr>
              <a:t> </a:t>
            </a:r>
            <a:endParaRPr lang="zh-CN" altLang="en-US" sz="3200" b="1" dirty="0">
              <a:latin typeface="宋体" panose="02010600030101010101" pitchFamily="2" charset="-122"/>
            </a:endParaRPr>
          </a:p>
          <a:p>
            <a:pPr fontAlgn="auto">
              <a:spcAft>
                <a:spcPts val="1200"/>
              </a:spcAft>
            </a:pPr>
            <a:r>
              <a:rPr lang="zh-CN" altLang="en-US" sz="3200" b="1" dirty="0">
                <a:latin typeface="宋体" panose="02010600030101010101" pitchFamily="2" charset="-122"/>
              </a:rPr>
              <a:t>    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后面写景做好了铺垫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81380" y="667385"/>
            <a:ext cx="8391525" cy="47561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ts val="3000"/>
              </a:lnSpc>
              <a:defRPr/>
            </a:pP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远远围墙，隐隐茅堂。飏青旗，流水桥旁。</a:t>
            </a:r>
            <a:endParaRPr lang="zh-CN" altLang="en-US" sz="3200" b="1" spc="300" dirty="0">
              <a:latin typeface="华文中宋" panose="02010600040101010101" charset="-122"/>
              <a:ea typeface="华文中宋" panose="0201060004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63" name="图片 59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 flipV="1">
            <a:off x="10031223" y="11010"/>
            <a:ext cx="2160777" cy="2796943"/>
          </a:xfrm>
          <a:prstGeom prst="rect">
            <a:avLst/>
          </a:prstGeom>
        </p:spPr>
      </p:pic>
      <p:pic>
        <p:nvPicPr>
          <p:cNvPr id="5960" name="图片 59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758659" y="1031769"/>
            <a:ext cx="1063421" cy="68344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120775" y="1715135"/>
            <a:ext cx="8601075" cy="3046095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赏析：</a:t>
            </a:r>
            <a:endParaRPr lang="en-US" altLang="zh-CN" sz="3200" b="1" dirty="0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“正莺儿啼”三句，承上两句意脉，即翻过小山岗，“柳暗花明又一村”，另有一番景象：莺啼燕舞、蝴蝶采蜜忙。它们最能代表春天，比起小园来，是别一种春光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32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这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两句从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动物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角度展现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春天生命的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活力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8450" y="408305"/>
            <a:ext cx="10057130" cy="47561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ts val="3000"/>
              </a:lnSpc>
              <a:defRPr/>
            </a:pPr>
            <a:r>
              <a:rPr lang="zh-CN" altLang="en-US" sz="3200" b="1" spc="300" dirty="0" smtClean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偶然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乘兴，步过东冈。正莺儿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啼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，燕儿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舞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，蝶儿</a:t>
            </a:r>
            <a:r>
              <a:rPr lang="zh-CN" altLang="en-US" sz="3200" b="1" spc="3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忙</a:t>
            </a:r>
            <a:r>
              <a:rPr lang="zh-CN" altLang="en-US" sz="3200" b="1" spc="300" dirty="0">
                <a:latin typeface="华文中宋" panose="02010600040101010101" charset="-122"/>
                <a:ea typeface="华文中宋" panose="02010600040101010101" charset="-122"/>
                <a:cs typeface="Times New Roman" panose="02020603050405020304" pitchFamily="18" charset="0"/>
              </a:rPr>
              <a:t>。</a:t>
            </a:r>
            <a:endParaRPr lang="zh-CN" altLang="en-US" sz="3200" b="1" spc="300" dirty="0">
              <a:latin typeface="华文中宋" panose="02010600040101010101" charset="-122"/>
              <a:ea typeface="华文中宋" panose="0201060004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800000" flipH="1" flipV="1">
            <a:off x="131207" y="115253"/>
            <a:ext cx="2801815" cy="3626711"/>
          </a:xfrm>
          <a:prstGeom prst="rect">
            <a:avLst/>
          </a:prstGeom>
        </p:spPr>
      </p:pic>
      <p:sp>
        <p:nvSpPr>
          <p:cNvPr id="13" name="AutoShape 5"/>
          <p:cNvSpPr/>
          <p:nvPr/>
        </p:nvSpPr>
        <p:spPr bwMode="auto">
          <a:xfrm>
            <a:off x="3322561" y="1846759"/>
            <a:ext cx="255565" cy="1323439"/>
          </a:xfrm>
          <a:prstGeom prst="leftBrace">
            <a:avLst>
              <a:gd name="adj1" fmla="val 43056"/>
              <a:gd name="adj2" fmla="val 50000"/>
            </a:avLst>
          </a:prstGeom>
          <a:noFill/>
          <a:ln w="19050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AutoShape 9"/>
          <p:cNvSpPr/>
          <p:nvPr/>
        </p:nvSpPr>
        <p:spPr bwMode="auto">
          <a:xfrm flipH="1">
            <a:off x="8199105" y="1799362"/>
            <a:ext cx="288032" cy="1301720"/>
          </a:xfrm>
          <a:prstGeom prst="leftBrace">
            <a:avLst>
              <a:gd name="adj1" fmla="val 50856"/>
              <a:gd name="adj2" fmla="val 50004"/>
            </a:avLst>
          </a:prstGeom>
          <a:noFill/>
          <a:ln w="19050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523" y="1758583"/>
            <a:ext cx="675005" cy="1312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行香子</a:t>
            </a:r>
            <a:endParaRPr lang="zh-CN" altLang="en-US" sz="32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08705" y="1666240"/>
            <a:ext cx="618045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上片：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小园       百花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盛开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下片：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东冈</a:t>
            </a:r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莺歌燕舞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814435" y="2158365"/>
            <a:ext cx="278701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村野田园风光</a:t>
            </a:r>
            <a:endParaRPr lang="zh-CN" altLang="en-US" sz="32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15695" y="4161155"/>
            <a:ext cx="9190990" cy="1370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通过记述词人的一次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兴致勃勃的春游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</a:t>
            </a:r>
            <a:r>
              <a:rPr lang="zh-CN" altLang="en-US" sz="32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写出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春天的生机勃勃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，表现了词人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对大自然的热爱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之情。</a:t>
            </a:r>
            <a:endParaRPr lang="zh-CN" altLang="en-US" sz="32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2465" y="318135"/>
            <a:ext cx="5597525" cy="8299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just">
              <a:lnSpc>
                <a:spcPct val="120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  <a:defRPr/>
            </a:pPr>
            <a:r>
              <a:rPr lang="zh-CN" altLang="en-US" sz="4000" b="1" kern="1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思考探究</a:t>
            </a:r>
            <a:endParaRPr lang="zh-CN" altLang="en-US" sz="4000" b="1" kern="1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08985" y="502920"/>
            <a:ext cx="842518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defRPr/>
            </a:pPr>
            <a:r>
              <a:rPr lang="zh-CN" altLang="en-US" sz="3200" b="1" noProof="1" smtClean="0">
                <a:latin typeface="华文中宋" panose="02010600040101010101" charset="-122"/>
                <a:ea typeface="华文中宋" panose="02010600040101010101" charset="-122"/>
              </a:rPr>
              <a:t>请</a:t>
            </a:r>
            <a:r>
              <a:rPr lang="zh-CN" altLang="en-US" sz="3200" b="1" noProof="1">
                <a:latin typeface="华文中宋" panose="02010600040101010101" charset="-122"/>
                <a:ea typeface="华文中宋" panose="02010600040101010101" charset="-122"/>
              </a:rPr>
              <a:t>对这首词的主要表现手法作简要赏析</a:t>
            </a:r>
            <a:r>
              <a:rPr lang="zh-CN" altLang="en-US" sz="3200" b="1" noProof="1" smtClean="0">
                <a:latin typeface="华文中宋" panose="02010600040101010101" charset="-122"/>
                <a:ea typeface="华文中宋" panose="02010600040101010101" charset="-122"/>
              </a:rPr>
              <a:t>。</a:t>
            </a:r>
            <a:endParaRPr lang="zh-CN" altLang="en-US" sz="3200" b="1" noProof="1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76630" y="1331595"/>
            <a:ext cx="10344785" cy="224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defRPr/>
            </a:pPr>
            <a:r>
              <a:rPr lang="zh-CN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一：动静结合。</a:t>
            </a:r>
            <a:endParaRPr lang="zh-CN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 </a:t>
            </a:r>
            <a:r>
              <a:rPr lang="en-US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上片</a:t>
            </a:r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侧重描述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静态景物</a:t>
            </a:r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，时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有化静为动</a:t>
            </a:r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，如“绕”、“收”等字，游人缓步其中；</a:t>
            </a:r>
            <a:endParaRPr lang="zh-CN" altLang="zh-CN" sz="2800" b="1" dirty="0" smtClean="0">
              <a:solidFill>
                <a:srgbClr val="2B2B2B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 </a:t>
            </a:r>
            <a:r>
              <a:rPr lang="en-US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下片</a:t>
            </a:r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侧重描绘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动态景象</a:t>
            </a:r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，其中静景动景又互相映衬。这样，就写出了春天的盎然生机。</a:t>
            </a:r>
            <a:endParaRPr lang="zh-CN" altLang="zh-CN" sz="2800" b="1" dirty="0" smtClean="0">
              <a:solidFill>
                <a:srgbClr val="2B2B2B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77265" y="3631565"/>
            <a:ext cx="10103485" cy="267652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defRPr/>
            </a:pP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二：白描</a:t>
            </a:r>
            <a:r>
              <a:rPr lang="zh-CN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手法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。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sz="2800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 </a:t>
            </a:r>
            <a:r>
              <a:rPr lang="en-US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 </a:t>
            </a:r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例如</a:t>
            </a:r>
            <a:r>
              <a:rPr lang="zh-CN" altLang="zh-CN" sz="2800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“有桃花红”三句，写红色的桃花，白色的李花和黄色的菜花，</a:t>
            </a:r>
            <a:r>
              <a:rPr lang="zh-CN" altLang="zh-CN" sz="2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据实写来，不事雕琢</a:t>
            </a:r>
            <a:r>
              <a:rPr lang="zh-CN" altLang="zh-CN" sz="2800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，却突出了绚丽的色彩，浓郁的香味，构成了春满小园的诱人图画；</a:t>
            </a:r>
            <a:endParaRPr lang="zh-CN" altLang="zh-CN" sz="2800" b="1" dirty="0">
              <a:solidFill>
                <a:srgbClr val="2B2B2B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  <a:p>
            <a:pPr indent="0"/>
            <a:r>
              <a:rPr lang="zh-CN" altLang="zh-CN" sz="2800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</a:t>
            </a:r>
            <a:r>
              <a:rPr lang="en-US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     </a:t>
            </a:r>
            <a:r>
              <a:rPr lang="zh-CN" altLang="zh-CN" sz="2800" b="1" dirty="0" smtClean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再</a:t>
            </a:r>
            <a:r>
              <a:rPr lang="zh-CN" altLang="zh-CN" sz="2800" b="1" dirty="0">
                <a:solidFill>
                  <a:srgbClr val="2B2B2B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如“正莺儿啼”三句，在客观的再观中，营造—幅</a:t>
            </a:r>
            <a:r>
              <a:rPr lang="zh-CN" altLang="zh-CN" sz="2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莺啼燕舞、蝴蝶采蜜的画图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楷体" panose="02010609060101010101" charset="-122"/>
              </a:rPr>
              <a:t>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楷体" panose="02010609060101010101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800000" flipV="1">
            <a:off x="10372737" y="4157582"/>
            <a:ext cx="1892923" cy="24502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1000">
        <p15:prstTrans prst="drape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1314</Words>
  <Application>WPS 演示</Application>
  <PresentationFormat>自定义</PresentationFormat>
  <Paragraphs>93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34" baseType="lpstr">
      <vt:lpstr>Arial</vt:lpstr>
      <vt:lpstr>宋体</vt:lpstr>
      <vt:lpstr>Wingdings</vt:lpstr>
      <vt:lpstr>华文行楷</vt:lpstr>
      <vt:lpstr>微软雅黑</vt:lpstr>
      <vt:lpstr>黑体</vt:lpstr>
      <vt:lpstr>Times New Roman</vt:lpstr>
      <vt:lpstr>Calibri</vt:lpstr>
      <vt:lpstr>华文中宋</vt:lpstr>
      <vt:lpstr>华文楷体</vt:lpstr>
      <vt:lpstr>等线</vt:lpstr>
      <vt:lpstr>Arial Unicode MS</vt:lpstr>
      <vt:lpstr>等线 Light</vt:lpstr>
      <vt:lpstr>方正古隶简体</vt:lpstr>
      <vt:lpstr>隶书</vt:lpstr>
      <vt:lpstr>Wingdings 2</vt:lpstr>
      <vt:lpstr>楷体</vt:lpstr>
      <vt:lpstr>Wingdings 3</vt:lpstr>
      <vt:lpstr>Century Gothic</vt:lpstr>
      <vt:lpstr>幼圆</vt:lpstr>
      <vt:lpstr>方正舒体</vt:lpstr>
      <vt:lpstr>Arial Narrow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中国风古风类</dc:title>
  <dc:creator>Administrator</dc:creator>
  <cp:keywords>RP</cp:keywords>
  <dc:description>RP</dc:description>
  <dc:subject>RP</dc:subject>
  <cp:category>RP</cp:category>
  <cp:lastModifiedBy>Young</cp:lastModifiedBy>
  <cp:revision>142</cp:revision>
  <dcterms:created xsi:type="dcterms:W3CDTF">2016-07-26T07:52:00Z</dcterms:created>
  <dcterms:modified xsi:type="dcterms:W3CDTF">2019-10-11T13:18:25Z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