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351" r:id="rId2"/>
    <p:sldId id="299" r:id="rId3"/>
    <p:sldId id="301" r:id="rId4"/>
    <p:sldId id="303" r:id="rId5"/>
    <p:sldId id="304" r:id="rId6"/>
    <p:sldId id="318" r:id="rId7"/>
    <p:sldId id="306" r:id="rId8"/>
    <p:sldId id="352" r:id="rId9"/>
    <p:sldId id="353" r:id="rId10"/>
    <p:sldId id="361" r:id="rId11"/>
    <p:sldId id="362" r:id="rId12"/>
    <p:sldId id="363" r:id="rId13"/>
    <p:sldId id="364" r:id="rId14"/>
    <p:sldId id="365" r:id="rId15"/>
    <p:sldId id="311" r:id="rId16"/>
    <p:sldId id="341" r:id="rId17"/>
    <p:sldId id="355" r:id="rId18"/>
    <p:sldId id="356" r:id="rId19"/>
    <p:sldId id="322" r:id="rId20"/>
    <p:sldId id="357" r:id="rId21"/>
    <p:sldId id="323" r:id="rId22"/>
    <p:sldId id="366" r:id="rId23"/>
    <p:sldId id="324" r:id="rId24"/>
    <p:sldId id="327" r:id="rId25"/>
    <p:sldId id="358" r:id="rId26"/>
    <p:sldId id="359" r:id="rId27"/>
    <p:sldId id="360" r:id="rId28"/>
    <p:sldId id="354" r:id="rId29"/>
    <p:sldId id="312" r:id="rId30"/>
    <p:sldId id="319" r:id="rId31"/>
    <p:sldId id="368" r:id="rId32"/>
    <p:sldId id="328" r:id="rId33"/>
    <p:sldId id="329" r:id="rId34"/>
    <p:sldId id="330" r:id="rId35"/>
    <p:sldId id="331" r:id="rId36"/>
    <p:sldId id="315" r:id="rId37"/>
    <p:sldId id="367" r:id="rId38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0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3300"/>
    <a:srgbClr val="A50021"/>
    <a:srgbClr val="FFFF00"/>
    <a:srgbClr val="279B37"/>
    <a:srgbClr val="0000FF"/>
    <a:srgbClr val="003200"/>
    <a:srgbClr val="009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50" autoAdjust="0"/>
    <p:restoredTop sz="94660"/>
  </p:normalViewPr>
  <p:slideViewPr>
    <p:cSldViewPr>
      <p:cViewPr varScale="1">
        <p:scale>
          <a:sx n="74" d="100"/>
          <a:sy n="74" d="100"/>
        </p:scale>
        <p:origin x="1080" y="66"/>
      </p:cViewPr>
      <p:guideLst>
        <p:guide orient="horz" pos="210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zh-CN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3E8C523-81AE-4A28-88BC-B9494ED280AA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577166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E8C523-81AE-4A28-88BC-B9494ED280AA}" type="slidenum">
              <a:rPr lang="zh-CN" altLang="en-US" smtClean="0"/>
              <a:pPr/>
              <a:t>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344891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E8C523-81AE-4A28-88BC-B9494ED280AA}" type="slidenum">
              <a:rPr lang="zh-CN" altLang="en-US" smtClean="0"/>
              <a:pPr/>
              <a:t>20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947845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E8C523-81AE-4A28-88BC-B9494ED280AA}" type="slidenum">
              <a:rPr lang="zh-CN" altLang="en-US" smtClean="0"/>
              <a:pPr/>
              <a:t>25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52784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110336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332501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644" tIns="42323" rIns="84644" bIns="4232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zh-CN" smtClean="0"/>
              <a:t>Click to edit Master title style</a:t>
            </a:r>
          </a:p>
        </p:txBody>
      </p:sp>
      <p:pic>
        <p:nvPicPr>
          <p:cNvPr id="1034" name="Picture 10" descr="tb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277100" cy="81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5" r:id="rId2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1" grpId="0" autoUpdateAnimBg="0"/>
    </p:bldLst>
  </p:timing>
  <p:hf sldNum="0" hdr="0" ftr="0" dt="0"/>
  <p:txStyles>
    <p:titleStyle>
      <a:lvl1pPr algn="l" defTabSz="846138" rtl="0" fontAlgn="base">
        <a:spcBef>
          <a:spcPct val="0"/>
        </a:spcBef>
        <a:spcAft>
          <a:spcPct val="0"/>
        </a:spcAft>
        <a:defRPr sz="22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2pPr>
      <a:lvl3pPr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3pPr>
      <a:lvl4pPr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4pPr>
      <a:lvl5pPr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5pPr>
      <a:lvl6pPr marL="457200"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6pPr>
      <a:lvl7pPr marL="914400"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7pPr>
      <a:lvl8pPr marL="1371600"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8pPr>
      <a:lvl9pPr marL="1828800"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9pPr>
    </p:titleStyle>
    <p:bodyStyle>
      <a:lvl1pPr marL="317500" indent="-317500" algn="l" defTabSz="846138" rtl="0" fontAlgn="base">
        <a:spcBef>
          <a:spcPct val="20000"/>
        </a:spcBef>
        <a:spcAft>
          <a:spcPct val="0"/>
        </a:spcAft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8975" indent="-265113" algn="l" defTabSz="846138" rtl="0" fontAlgn="base">
        <a:spcBef>
          <a:spcPct val="20000"/>
        </a:spcBef>
        <a:spcAft>
          <a:spcPct val="0"/>
        </a:spcAft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058863" indent="-212725" algn="l" defTabSz="846138" rtl="0" fontAlgn="base">
        <a:spcBef>
          <a:spcPct val="20000"/>
        </a:spcBef>
        <a:spcAft>
          <a:spcPct val="0"/>
        </a:spcAft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81138" indent="-211138" algn="l" defTabSz="846138" rtl="0" fontAlgn="base">
        <a:spcBef>
          <a:spcPct val="20000"/>
        </a:spcBef>
        <a:spcAft>
          <a:spcPct val="0"/>
        </a:spcAft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905000" indent="-211138" algn="l" defTabSz="846138" rtl="0" fontAlgn="base">
        <a:spcBef>
          <a:spcPct val="20000"/>
        </a:spcBef>
        <a:spcAft>
          <a:spcPct val="0"/>
        </a:spcAft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hyperlink" Target="file:///D:\&#24352;&#20255;&#25152;&#26377;&#30340;&#24494;&#35838;\&#23548;&#24072;&#21046;\2016.5.28&#21608;&#20845;10&#65306;30-12&#65306;00\&#20013;&#22823;&#38468;&#20013;&#23548;&#24072;&#21046;-&#30002;&#28919;&#20057;&#28919;&#20026;&#27597;&#20307;&#30340;&#23436;&#20840;&#23545;&#31216;&#20998;&#23376;.mp4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image" Target="../media/image14.emf"/><Relationship Id="rId7" Type="http://schemas.openxmlformats.org/officeDocument/2006/relationships/image" Target="../media/image18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emf"/><Relationship Id="rId5" Type="http://schemas.openxmlformats.org/officeDocument/2006/relationships/image" Target="../media/image16.emf"/><Relationship Id="rId10" Type="http://schemas.openxmlformats.org/officeDocument/2006/relationships/image" Target="../media/image21.emf"/><Relationship Id="rId4" Type="http://schemas.openxmlformats.org/officeDocument/2006/relationships/image" Target="../media/image15.emf"/><Relationship Id="rId9" Type="http://schemas.openxmlformats.org/officeDocument/2006/relationships/image" Target="../media/image20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emf"/><Relationship Id="rId4" Type="http://schemas.openxmlformats.org/officeDocument/2006/relationships/image" Target="../media/image24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emf"/><Relationship Id="rId3" Type="http://schemas.openxmlformats.org/officeDocument/2006/relationships/image" Target="../media/image26.emf"/><Relationship Id="rId7" Type="http://schemas.openxmlformats.org/officeDocument/2006/relationships/image" Target="../media/image30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emf"/><Relationship Id="rId5" Type="http://schemas.openxmlformats.org/officeDocument/2006/relationships/image" Target="../media/image28.emf"/><Relationship Id="rId4" Type="http://schemas.openxmlformats.org/officeDocument/2006/relationships/image" Target="../media/image2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emf"/><Relationship Id="rId4" Type="http://schemas.openxmlformats.org/officeDocument/2006/relationships/image" Target="../media/image34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file:///D:\&#24352;&#20255;&#25152;&#26377;&#30340;&#24494;&#35838;\&#36873;&#20462;&#20116;%20&#26377;&#26426;&#21270;&#23398;&#22522;&#30784;\&#31435;&#20307;&#32467;&#26500;.mp4" TargetMode="Externa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emf"/><Relationship Id="rId4" Type="http://schemas.openxmlformats.org/officeDocument/2006/relationships/image" Target="../media/image39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7" Type="http://schemas.openxmlformats.org/officeDocument/2006/relationships/image" Target="../media/image42.emf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emf"/><Relationship Id="rId5" Type="http://schemas.openxmlformats.org/officeDocument/2006/relationships/image" Target="../media/image25.emf"/><Relationship Id="rId4" Type="http://schemas.openxmlformats.org/officeDocument/2006/relationships/image" Target="../media/image24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emf"/><Relationship Id="rId13" Type="http://schemas.openxmlformats.org/officeDocument/2006/relationships/image" Target="../media/image47.emf"/><Relationship Id="rId3" Type="http://schemas.openxmlformats.org/officeDocument/2006/relationships/image" Target="../media/image26.emf"/><Relationship Id="rId7" Type="http://schemas.openxmlformats.org/officeDocument/2006/relationships/image" Target="../media/image30.emf"/><Relationship Id="rId12" Type="http://schemas.openxmlformats.org/officeDocument/2006/relationships/image" Target="../media/image46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emf"/><Relationship Id="rId11" Type="http://schemas.openxmlformats.org/officeDocument/2006/relationships/image" Target="../media/image45.emf"/><Relationship Id="rId5" Type="http://schemas.openxmlformats.org/officeDocument/2006/relationships/image" Target="../media/image28.emf"/><Relationship Id="rId10" Type="http://schemas.openxmlformats.org/officeDocument/2006/relationships/image" Target="../media/image44.emf"/><Relationship Id="rId4" Type="http://schemas.openxmlformats.org/officeDocument/2006/relationships/image" Target="../media/image27.emf"/><Relationship Id="rId9" Type="http://schemas.openxmlformats.org/officeDocument/2006/relationships/image" Target="../media/image43.e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emf"/><Relationship Id="rId3" Type="http://schemas.openxmlformats.org/officeDocument/2006/relationships/image" Target="../media/image33.emf"/><Relationship Id="rId7" Type="http://schemas.openxmlformats.org/officeDocument/2006/relationships/image" Target="../media/image49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emf"/><Relationship Id="rId5" Type="http://schemas.openxmlformats.org/officeDocument/2006/relationships/image" Target="../media/image35.emf"/><Relationship Id="rId4" Type="http://schemas.openxmlformats.org/officeDocument/2006/relationships/image" Target="../media/image34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emf"/><Relationship Id="rId13" Type="http://schemas.openxmlformats.org/officeDocument/2006/relationships/image" Target="../media/image58.emf"/><Relationship Id="rId3" Type="http://schemas.openxmlformats.org/officeDocument/2006/relationships/image" Target="../media/image38.emf"/><Relationship Id="rId7" Type="http://schemas.openxmlformats.org/officeDocument/2006/relationships/image" Target="../media/image52.emf"/><Relationship Id="rId12" Type="http://schemas.openxmlformats.org/officeDocument/2006/relationships/image" Target="../media/image57.emf"/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emf"/><Relationship Id="rId11" Type="http://schemas.openxmlformats.org/officeDocument/2006/relationships/image" Target="../media/image56.emf"/><Relationship Id="rId5" Type="http://schemas.openxmlformats.org/officeDocument/2006/relationships/image" Target="../media/image40.emf"/><Relationship Id="rId10" Type="http://schemas.openxmlformats.org/officeDocument/2006/relationships/image" Target="../media/image55.emf"/><Relationship Id="rId4" Type="http://schemas.openxmlformats.org/officeDocument/2006/relationships/image" Target="../media/image39.emf"/><Relationship Id="rId9" Type="http://schemas.openxmlformats.org/officeDocument/2006/relationships/image" Target="../media/image54.emf"/><Relationship Id="rId14" Type="http://schemas.openxmlformats.org/officeDocument/2006/relationships/image" Target="../media/image59.em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emf"/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emf"/><Relationship Id="rId4" Type="http://schemas.openxmlformats.org/officeDocument/2006/relationships/image" Target="../media/image6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700" name="Rectangle 4"/>
          <p:cNvSpPr>
            <a:spLocks noChangeArrowheads="1"/>
          </p:cNvSpPr>
          <p:nvPr/>
        </p:nvSpPr>
        <p:spPr bwMode="auto">
          <a:xfrm>
            <a:off x="-4546" y="1359446"/>
            <a:ext cx="6399212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/>
          <a:lstStyle>
            <a:lvl1pPr marL="317500" indent="-317500" defTabSz="846138">
              <a:spcBef>
                <a:spcPct val="20000"/>
              </a:spcBef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88975" indent="-265113" defTabSz="846138">
              <a:spcBef>
                <a:spcPct val="20000"/>
              </a:spcBef>
              <a:buChar char="–"/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058863" indent="-212725" defTabSz="846138">
              <a:spcBef>
                <a:spcPct val="20000"/>
              </a:spcBef>
              <a:buChar char="•"/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481138" indent="-211138" defTabSz="846138">
              <a:spcBef>
                <a:spcPct val="20000"/>
              </a:spcBef>
              <a:buChar char="–"/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1905000" indent="-211138" defTabSz="846138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3622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8194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2766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7338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r>
              <a:rPr lang="zh-CN" altLang="en-US" sz="3000" b="1">
                <a:latin typeface="宋体" panose="02010600030101010101" pitchFamily="2" charset="-122"/>
                <a:ea typeface="宋体" panose="02010600030101010101" pitchFamily="2" charset="-122"/>
              </a:rPr>
              <a:t>第一章 认识有机化合物</a:t>
            </a:r>
            <a:endParaRPr lang="en-US" altLang="zh-CN" sz="30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7701" name="Rectangle 5"/>
          <p:cNvSpPr>
            <a:spLocks noChangeArrowheads="1"/>
          </p:cNvSpPr>
          <p:nvPr/>
        </p:nvSpPr>
        <p:spPr bwMode="auto">
          <a:xfrm>
            <a:off x="1835696" y="2816771"/>
            <a:ext cx="639921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/>
          <a:lstStyle>
            <a:lvl1pPr marL="317500" indent="-317500" defTabSz="846138">
              <a:spcBef>
                <a:spcPct val="20000"/>
              </a:spcBef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88975" indent="-265113" defTabSz="846138">
              <a:spcBef>
                <a:spcPct val="20000"/>
              </a:spcBef>
              <a:buChar char="–"/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058863" indent="-212725" defTabSz="846138">
              <a:spcBef>
                <a:spcPct val="20000"/>
              </a:spcBef>
              <a:buChar char="•"/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481138" indent="-211138" defTabSz="846138">
              <a:spcBef>
                <a:spcPct val="20000"/>
              </a:spcBef>
              <a:buChar char="–"/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1905000" indent="-211138" defTabSz="846138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3622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8194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2766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7338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r>
              <a:rPr lang="zh-CN" altLang="en-US" sz="3000" b="1">
                <a:latin typeface="宋体" panose="02010600030101010101" pitchFamily="2" charset="-122"/>
                <a:ea typeface="宋体" panose="02010600030101010101" pitchFamily="2" charset="-122"/>
              </a:rPr>
              <a:t>第二节 有机化合物的结构特点</a:t>
            </a:r>
            <a:endParaRPr lang="en-US" altLang="zh-CN" sz="30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7703" name="Rectangle 7"/>
          <p:cNvSpPr>
            <a:spLocks noChangeArrowheads="1"/>
          </p:cNvSpPr>
          <p:nvPr/>
        </p:nvSpPr>
        <p:spPr bwMode="auto">
          <a:xfrm>
            <a:off x="-4546" y="692696"/>
            <a:ext cx="639921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/>
          <a:lstStyle>
            <a:lvl1pPr marL="317500" indent="-317500" defTabSz="846138">
              <a:spcBef>
                <a:spcPct val="20000"/>
              </a:spcBef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88975" indent="-265113" defTabSz="846138">
              <a:spcBef>
                <a:spcPct val="20000"/>
              </a:spcBef>
              <a:buChar char="–"/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058863" indent="-212725" defTabSz="846138">
              <a:spcBef>
                <a:spcPct val="20000"/>
              </a:spcBef>
              <a:buChar char="•"/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481138" indent="-211138" defTabSz="846138">
              <a:spcBef>
                <a:spcPct val="20000"/>
              </a:spcBef>
              <a:buChar char="–"/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1905000" indent="-211138" defTabSz="846138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3622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8194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2766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7338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r>
              <a:rPr lang="zh-CN" altLang="en-US" sz="3000" b="1">
                <a:latin typeface="宋体" panose="02010600030101010101" pitchFamily="2" charset="-122"/>
                <a:ea typeface="宋体" panose="02010600030101010101" pitchFamily="2" charset="-122"/>
              </a:rPr>
              <a:t>选修</a:t>
            </a:r>
            <a:r>
              <a:rPr lang="en-US" altLang="zh-CN" sz="3000" b="1">
                <a:latin typeface="宋体" panose="02010600030101010101" pitchFamily="2" charset="-122"/>
                <a:ea typeface="宋体" panose="02010600030101010101" pitchFamily="2" charset="-122"/>
              </a:rPr>
              <a:t>5 </a:t>
            </a:r>
            <a:r>
              <a:rPr lang="zh-CN" altLang="en-US" sz="3000" b="1">
                <a:latin typeface="宋体" panose="02010600030101010101" pitchFamily="2" charset="-122"/>
                <a:ea typeface="宋体" panose="02010600030101010101" pitchFamily="2" charset="-122"/>
              </a:rPr>
              <a:t>有机化学基础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179388" y="639763"/>
            <a:ext cx="16129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BCBC49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2800" b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学习目标</a:t>
            </a:r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179388" y="1301750"/>
            <a:ext cx="911225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zh-CN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1. </a:t>
            </a: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掌握有机物的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成键特点</a:t>
            </a: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，理解有机物种类繁多的原因。</a:t>
            </a:r>
          </a:p>
          <a:p>
            <a:r>
              <a:rPr lang="en-US" altLang="zh-CN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2.</a:t>
            </a: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掌握有机物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组成和结构</a:t>
            </a: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的表示方法。</a:t>
            </a:r>
          </a:p>
          <a:p>
            <a:r>
              <a:rPr lang="en-US" altLang="zh-CN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3.</a:t>
            </a: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能够正确书写有机物的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同分异构体</a:t>
            </a: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。</a:t>
            </a:r>
          </a:p>
        </p:txBody>
      </p:sp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179388" y="2817813"/>
            <a:ext cx="16129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BCBC49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2800" b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学习重点</a:t>
            </a:r>
          </a:p>
        </p:txBody>
      </p:sp>
      <p:sp>
        <p:nvSpPr>
          <p:cNvPr id="45063" name="Text Box 7"/>
          <p:cNvSpPr txBox="1">
            <a:spLocks noChangeArrowheads="1"/>
          </p:cNvSpPr>
          <p:nvPr/>
        </p:nvSpPr>
        <p:spPr bwMode="auto">
          <a:xfrm>
            <a:off x="179388" y="3481388"/>
            <a:ext cx="40227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zh-CN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1.</a:t>
            </a: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有机物的成键特点</a:t>
            </a:r>
          </a:p>
          <a:p>
            <a:r>
              <a:rPr lang="en-US" altLang="zh-CN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2.</a:t>
            </a: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有机物的同分异构现象</a:t>
            </a:r>
          </a:p>
        </p:txBody>
      </p:sp>
      <p:sp>
        <p:nvSpPr>
          <p:cNvPr id="45064" name="Text Box 8"/>
          <p:cNvSpPr txBox="1">
            <a:spLocks noChangeArrowheads="1"/>
          </p:cNvSpPr>
          <p:nvPr/>
        </p:nvSpPr>
        <p:spPr bwMode="auto">
          <a:xfrm>
            <a:off x="179388" y="4570413"/>
            <a:ext cx="16129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BCBC49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2800" b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学习难点</a:t>
            </a:r>
          </a:p>
        </p:txBody>
      </p:sp>
      <p:sp>
        <p:nvSpPr>
          <p:cNvPr id="45065" name="Text Box 9"/>
          <p:cNvSpPr txBox="1">
            <a:spLocks noChangeArrowheads="1"/>
          </p:cNvSpPr>
          <p:nvPr/>
        </p:nvSpPr>
        <p:spPr bwMode="auto">
          <a:xfrm>
            <a:off x="179388" y="5233988"/>
            <a:ext cx="48275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正确写出有机物的同分异构体</a:t>
            </a:r>
          </a:p>
        </p:txBody>
      </p:sp>
      <p:sp>
        <p:nvSpPr>
          <p:cNvPr id="103432" name="Rectangle 8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有机化合物的结构特点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2"/>
          <p:cNvGrpSpPr>
            <a:grpSpLocks/>
          </p:cNvGrpSpPr>
          <p:nvPr/>
        </p:nvGrpSpPr>
        <p:grpSpPr bwMode="auto">
          <a:xfrm>
            <a:off x="107950" y="1117600"/>
            <a:ext cx="1527175" cy="1571625"/>
            <a:chOff x="0" y="0"/>
            <a:chExt cx="962" cy="990"/>
          </a:xfrm>
        </p:grpSpPr>
        <p:sp>
          <p:nvSpPr>
            <p:cNvPr id="105475" name="Text Box 3"/>
            <p:cNvSpPr txBox="1">
              <a:spLocks noChangeArrowheads="1"/>
            </p:cNvSpPr>
            <p:nvPr/>
          </p:nvSpPr>
          <p:spPr bwMode="auto">
            <a:xfrm>
              <a:off x="346" y="663"/>
              <a:ext cx="38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>
                  <a:solidFill>
                    <a:schemeClr val="bg2"/>
                  </a:solidFill>
                  <a:latin typeface="Times New Roman" panose="02020603050405020304" pitchFamily="18" charset="0"/>
                </a:rPr>
                <a:t>H</a:t>
              </a:r>
            </a:p>
          </p:txBody>
        </p:sp>
        <p:sp>
          <p:nvSpPr>
            <p:cNvPr id="105476" name="Text Box 4"/>
            <p:cNvSpPr txBox="1">
              <a:spLocks noChangeArrowheads="1"/>
            </p:cNvSpPr>
            <p:nvPr/>
          </p:nvSpPr>
          <p:spPr bwMode="auto">
            <a:xfrm>
              <a:off x="384" y="449"/>
              <a:ext cx="38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800" b="1">
                  <a:solidFill>
                    <a:schemeClr val="bg2"/>
                  </a:solidFill>
                  <a:latin typeface="Times New Roman" panose="02020603050405020304" pitchFamily="18" charset="0"/>
                </a:rPr>
                <a:t>..</a:t>
              </a:r>
            </a:p>
          </p:txBody>
        </p:sp>
        <p:sp>
          <p:nvSpPr>
            <p:cNvPr id="105477" name="Text Box 5"/>
            <p:cNvSpPr txBox="1">
              <a:spLocks noChangeArrowheads="1"/>
            </p:cNvSpPr>
            <p:nvPr/>
          </p:nvSpPr>
          <p:spPr bwMode="auto">
            <a:xfrm>
              <a:off x="0" y="348"/>
              <a:ext cx="962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zh-CN" sz="2800" b="1">
                  <a:solidFill>
                    <a:schemeClr val="bg2"/>
                  </a:solidFill>
                  <a:latin typeface="Times New Roman" panose="02020603050405020304" pitchFamily="18" charset="0"/>
                </a:rPr>
                <a:t>H   C   H</a:t>
              </a:r>
            </a:p>
          </p:txBody>
        </p:sp>
        <p:sp>
          <p:nvSpPr>
            <p:cNvPr id="105478" name="Text Box 6"/>
            <p:cNvSpPr txBox="1">
              <a:spLocks noChangeArrowheads="1"/>
            </p:cNvSpPr>
            <p:nvPr/>
          </p:nvSpPr>
          <p:spPr bwMode="auto">
            <a:xfrm>
              <a:off x="346" y="0"/>
              <a:ext cx="432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>
                  <a:solidFill>
                    <a:schemeClr val="bg2"/>
                  </a:solidFill>
                  <a:latin typeface="Times New Roman" panose="02020603050405020304" pitchFamily="18" charset="0"/>
                </a:rPr>
                <a:t>H</a:t>
              </a:r>
            </a:p>
          </p:txBody>
        </p:sp>
        <p:sp>
          <p:nvSpPr>
            <p:cNvPr id="105479" name="Text Box 7"/>
            <p:cNvSpPr txBox="1">
              <a:spLocks noChangeArrowheads="1"/>
            </p:cNvSpPr>
            <p:nvPr/>
          </p:nvSpPr>
          <p:spPr bwMode="auto">
            <a:xfrm>
              <a:off x="384" y="126"/>
              <a:ext cx="38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800" b="1">
                  <a:solidFill>
                    <a:schemeClr val="bg2"/>
                  </a:solidFill>
                  <a:latin typeface="Times New Roman" panose="02020603050405020304" pitchFamily="18" charset="0"/>
                </a:rPr>
                <a:t>..</a:t>
              </a:r>
            </a:p>
          </p:txBody>
        </p:sp>
        <p:sp>
          <p:nvSpPr>
            <p:cNvPr id="105480" name="Text Box 8"/>
            <p:cNvSpPr txBox="1">
              <a:spLocks noChangeArrowheads="1"/>
            </p:cNvSpPr>
            <p:nvPr/>
          </p:nvSpPr>
          <p:spPr bwMode="auto">
            <a:xfrm>
              <a:off x="528" y="443"/>
              <a:ext cx="385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800" b="1">
                  <a:solidFill>
                    <a:schemeClr val="bg2"/>
                  </a:solidFill>
                  <a:latin typeface="Times New Roman" panose="02020603050405020304" pitchFamily="18" charset="0"/>
                </a:rPr>
                <a:t>..</a:t>
              </a:r>
            </a:p>
          </p:txBody>
        </p:sp>
        <p:sp>
          <p:nvSpPr>
            <p:cNvPr id="105481" name="Text Box 9"/>
            <p:cNvSpPr txBox="1">
              <a:spLocks noChangeArrowheads="1"/>
            </p:cNvSpPr>
            <p:nvPr/>
          </p:nvSpPr>
          <p:spPr bwMode="auto">
            <a:xfrm>
              <a:off x="192" y="454"/>
              <a:ext cx="385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800" b="1">
                  <a:solidFill>
                    <a:schemeClr val="bg2"/>
                  </a:solidFill>
                  <a:latin typeface="Times New Roman" panose="02020603050405020304" pitchFamily="18" charset="0"/>
                </a:rPr>
                <a:t>..</a:t>
              </a:r>
            </a:p>
          </p:txBody>
        </p:sp>
      </p:grpSp>
      <p:pic>
        <p:nvPicPr>
          <p:cNvPr id="12304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380" y="2725148"/>
            <a:ext cx="2108726" cy="2461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5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416" y="2887988"/>
            <a:ext cx="2185093" cy="2539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6" name="Picture 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7007" y="840165"/>
            <a:ext cx="2681903" cy="2317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307" name="Text Box 19"/>
          <p:cNvSpPr txBox="1">
            <a:spLocks noChangeArrowheads="1"/>
          </p:cNvSpPr>
          <p:nvPr/>
        </p:nvSpPr>
        <p:spPr bwMode="auto">
          <a:xfrm>
            <a:off x="-39438" y="2874087"/>
            <a:ext cx="1219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sz="2400" b="1">
                <a:solidFill>
                  <a:schemeClr val="bg2"/>
                </a:solidFill>
                <a:latin typeface="Times New Roman" panose="02020603050405020304" pitchFamily="18" charset="0"/>
              </a:rPr>
              <a:t>电子式</a:t>
            </a:r>
          </a:p>
        </p:txBody>
      </p:sp>
      <p:sp>
        <p:nvSpPr>
          <p:cNvPr id="12308" name="Text Box 20"/>
          <p:cNvSpPr txBox="1">
            <a:spLocks noChangeArrowheads="1"/>
          </p:cNvSpPr>
          <p:nvPr/>
        </p:nvSpPr>
        <p:spPr bwMode="auto">
          <a:xfrm>
            <a:off x="2088481" y="2925454"/>
            <a:ext cx="1219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sz="2400" b="1">
                <a:solidFill>
                  <a:schemeClr val="bg2"/>
                </a:solidFill>
                <a:latin typeface="Times New Roman" panose="02020603050405020304" pitchFamily="18" charset="0"/>
              </a:rPr>
              <a:t>结构式</a:t>
            </a:r>
          </a:p>
        </p:txBody>
      </p:sp>
      <p:sp>
        <p:nvSpPr>
          <p:cNvPr id="12309" name="Text Box 21"/>
          <p:cNvSpPr txBox="1">
            <a:spLocks noChangeArrowheads="1"/>
          </p:cNvSpPr>
          <p:nvPr/>
        </p:nvSpPr>
        <p:spPr bwMode="auto">
          <a:xfrm>
            <a:off x="5508625" y="31877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sz="2400" b="1">
                <a:solidFill>
                  <a:schemeClr val="bg2"/>
                </a:solidFill>
                <a:latin typeface="Times New Roman" panose="02020603050405020304" pitchFamily="18" charset="0"/>
              </a:rPr>
              <a:t>正四面体结构示意图</a:t>
            </a:r>
          </a:p>
        </p:txBody>
      </p:sp>
      <p:grpSp>
        <p:nvGrpSpPr>
          <p:cNvPr id="12298" name="Group 10"/>
          <p:cNvGrpSpPr>
            <a:grpSpLocks/>
          </p:cNvGrpSpPr>
          <p:nvPr/>
        </p:nvGrpSpPr>
        <p:grpSpPr bwMode="auto">
          <a:xfrm>
            <a:off x="1790944" y="1098549"/>
            <a:ext cx="1797050" cy="1662113"/>
            <a:chOff x="0" y="0"/>
            <a:chExt cx="1132" cy="1047"/>
          </a:xfrm>
        </p:grpSpPr>
        <p:sp>
          <p:nvSpPr>
            <p:cNvPr id="105489" name="Text Box 11"/>
            <p:cNvSpPr txBox="1">
              <a:spLocks noChangeArrowheads="1"/>
            </p:cNvSpPr>
            <p:nvPr/>
          </p:nvSpPr>
          <p:spPr bwMode="auto">
            <a:xfrm>
              <a:off x="0" y="350"/>
              <a:ext cx="1132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zh-CN" sz="2800" b="1">
                  <a:solidFill>
                    <a:schemeClr val="bg2"/>
                  </a:solidFill>
                  <a:latin typeface="Times New Roman" panose="02020603050405020304" pitchFamily="18" charset="0"/>
                </a:rPr>
                <a:t>H</a:t>
              </a:r>
              <a:r>
                <a:rPr lang="zh-CN" altLang="en-US" sz="2800" b="1">
                  <a:solidFill>
                    <a:schemeClr val="bg2"/>
                  </a:solidFill>
                  <a:latin typeface="Times New Roman" panose="02020603050405020304" pitchFamily="18" charset="0"/>
                </a:rPr>
                <a:t>－</a:t>
              </a:r>
              <a:r>
                <a:rPr lang="en-US" altLang="zh-CN" sz="2800" b="1">
                  <a:solidFill>
                    <a:schemeClr val="bg2"/>
                  </a:solidFill>
                  <a:latin typeface="Times New Roman" panose="02020603050405020304" pitchFamily="18" charset="0"/>
                </a:rPr>
                <a:t>C</a:t>
              </a:r>
              <a:r>
                <a:rPr lang="zh-CN" altLang="en-US" sz="2800" b="1">
                  <a:solidFill>
                    <a:schemeClr val="bg2"/>
                  </a:solidFill>
                  <a:latin typeface="Times New Roman" panose="02020603050405020304" pitchFamily="18" charset="0"/>
                </a:rPr>
                <a:t>－</a:t>
              </a:r>
              <a:r>
                <a:rPr lang="en-US" altLang="zh-CN" sz="2800" b="1">
                  <a:solidFill>
                    <a:schemeClr val="bg2"/>
                  </a:solidFill>
                  <a:latin typeface="Times New Roman" panose="02020603050405020304" pitchFamily="18" charset="0"/>
                </a:rPr>
                <a:t>H </a:t>
              </a:r>
            </a:p>
          </p:txBody>
        </p:sp>
        <p:sp>
          <p:nvSpPr>
            <p:cNvPr id="105490" name="Line 12"/>
            <p:cNvSpPr>
              <a:spLocks noChangeShapeType="1"/>
            </p:cNvSpPr>
            <p:nvPr/>
          </p:nvSpPr>
          <p:spPr bwMode="auto">
            <a:xfrm rot="-5400000">
              <a:off x="446" y="333"/>
              <a:ext cx="20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5491" name="Line 13"/>
            <p:cNvSpPr>
              <a:spLocks noChangeShapeType="1"/>
            </p:cNvSpPr>
            <p:nvPr/>
          </p:nvSpPr>
          <p:spPr bwMode="auto">
            <a:xfrm rot="-5400000">
              <a:off x="446" y="694"/>
              <a:ext cx="20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5492" name="Text Box 14"/>
            <p:cNvSpPr txBox="1">
              <a:spLocks noChangeArrowheads="1"/>
            </p:cNvSpPr>
            <p:nvPr/>
          </p:nvSpPr>
          <p:spPr bwMode="auto">
            <a:xfrm>
              <a:off x="412" y="0"/>
              <a:ext cx="290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zh-CN" sz="2800" b="1">
                  <a:solidFill>
                    <a:schemeClr val="bg2"/>
                  </a:solidFill>
                  <a:latin typeface="Times New Roman" panose="02020603050405020304" pitchFamily="18" charset="0"/>
                </a:rPr>
                <a:t>H</a:t>
              </a:r>
            </a:p>
          </p:txBody>
        </p:sp>
        <p:sp>
          <p:nvSpPr>
            <p:cNvPr id="105493" name="Text Box 15"/>
            <p:cNvSpPr txBox="1">
              <a:spLocks noChangeArrowheads="1"/>
            </p:cNvSpPr>
            <p:nvPr/>
          </p:nvSpPr>
          <p:spPr bwMode="auto">
            <a:xfrm>
              <a:off x="414" y="720"/>
              <a:ext cx="290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zh-CN" sz="2800" b="1">
                  <a:solidFill>
                    <a:schemeClr val="bg2"/>
                  </a:solidFill>
                  <a:latin typeface="Times New Roman" panose="02020603050405020304" pitchFamily="18" charset="0"/>
                </a:rPr>
                <a:t>H</a:t>
              </a:r>
            </a:p>
          </p:txBody>
        </p:sp>
      </p:grpSp>
      <p:sp>
        <p:nvSpPr>
          <p:cNvPr id="12315" name="Line 27"/>
          <p:cNvSpPr>
            <a:spLocks noChangeShapeType="1"/>
          </p:cNvSpPr>
          <p:nvPr/>
        </p:nvSpPr>
        <p:spPr bwMode="auto">
          <a:xfrm>
            <a:off x="3633788" y="1531938"/>
            <a:ext cx="0" cy="215900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16" name="Line 28"/>
          <p:cNvSpPr>
            <a:spLocks noChangeShapeType="1"/>
          </p:cNvSpPr>
          <p:nvPr/>
        </p:nvSpPr>
        <p:spPr bwMode="auto">
          <a:xfrm>
            <a:off x="3633788" y="2108200"/>
            <a:ext cx="0" cy="215900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5498" name="Text Box 26"/>
          <p:cNvSpPr txBox="1">
            <a:spLocks noChangeArrowheads="1"/>
          </p:cNvSpPr>
          <p:nvPr/>
        </p:nvSpPr>
        <p:spPr bwMode="auto">
          <a:xfrm>
            <a:off x="900113" y="476250"/>
            <a:ext cx="43132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481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481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481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481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481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481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481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481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481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3600" b="1"/>
              <a:t>甲烷分子的表示方法</a:t>
            </a:r>
          </a:p>
        </p:txBody>
      </p:sp>
      <p:sp>
        <p:nvSpPr>
          <p:cNvPr id="105499" name="Rectangle 27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有机化合物中碳原子的成键特点</a:t>
            </a:r>
          </a:p>
        </p:txBody>
      </p:sp>
      <p:sp>
        <p:nvSpPr>
          <p:cNvPr id="29" name="Rectangle 13"/>
          <p:cNvSpPr>
            <a:spLocks noChangeArrowheads="1"/>
          </p:cNvSpPr>
          <p:nvPr/>
        </p:nvSpPr>
        <p:spPr bwMode="auto">
          <a:xfrm>
            <a:off x="34925" y="5634880"/>
            <a:ext cx="9144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 smtClean="0">
                <a:solidFill>
                  <a:srgbClr val="CC3300"/>
                </a:solidFill>
                <a:latin typeface="宋体" panose="02010600030101010101" pitchFamily="2" charset="-122"/>
              </a:rPr>
              <a:t>正</a:t>
            </a:r>
            <a:r>
              <a:rPr kumimoji="1" lang="zh-CN" altLang="en-US" sz="2400" b="1">
                <a:solidFill>
                  <a:srgbClr val="CC3300"/>
                </a:solidFill>
                <a:latin typeface="宋体" panose="02010600030101010101" pitchFamily="2" charset="-122"/>
              </a:rPr>
              <a:t>四面体</a:t>
            </a:r>
            <a:r>
              <a:rPr kumimoji="1" lang="zh-CN" altLang="en-US" sz="2400" b="1">
                <a:solidFill>
                  <a:srgbClr val="000066"/>
                </a:solidFill>
                <a:latin typeface="宋体" panose="02010600030101010101" pitchFamily="2" charset="-122"/>
              </a:rPr>
              <a:t>结构，碳原子位于正四面体的中心，</a:t>
            </a:r>
            <a:r>
              <a:rPr kumimoji="1" lang="en-US" altLang="zh-CN" sz="2400" b="1">
                <a:solidFill>
                  <a:srgbClr val="000066"/>
                </a:solidFill>
                <a:latin typeface="宋体" panose="02010600030101010101" pitchFamily="2" charset="-122"/>
              </a:rPr>
              <a:t>4</a:t>
            </a:r>
            <a:r>
              <a:rPr kumimoji="1" lang="zh-CN" altLang="en-US" sz="2400" b="1">
                <a:solidFill>
                  <a:srgbClr val="000066"/>
                </a:solidFill>
                <a:latin typeface="宋体" panose="02010600030101010101" pitchFamily="2" charset="-122"/>
              </a:rPr>
              <a:t>个氢原子分别位于正四面体的</a:t>
            </a:r>
            <a:r>
              <a:rPr kumimoji="1" lang="en-US" altLang="zh-CN" sz="2400" b="1">
                <a:solidFill>
                  <a:srgbClr val="000066"/>
                </a:solidFill>
                <a:latin typeface="宋体" panose="02010600030101010101" pitchFamily="2" charset="-122"/>
              </a:rPr>
              <a:t>4</a:t>
            </a:r>
            <a:r>
              <a:rPr kumimoji="1" lang="zh-CN" altLang="en-US" sz="2400" b="1">
                <a:solidFill>
                  <a:srgbClr val="000066"/>
                </a:solidFill>
                <a:latin typeface="宋体" panose="02010600030101010101" pitchFamily="2" charset="-122"/>
              </a:rPr>
              <a:t>个顶点上（键角是</a:t>
            </a:r>
            <a:r>
              <a:rPr kumimoji="1" lang="en-US" altLang="zh-CN" sz="2400" b="1">
                <a:solidFill>
                  <a:srgbClr val="CC3300"/>
                </a:solidFill>
                <a:latin typeface="宋体" panose="02010600030101010101" pitchFamily="2" charset="-122"/>
              </a:rPr>
              <a:t>109</a:t>
            </a:r>
            <a:r>
              <a:rPr kumimoji="1" lang="en-US" altLang="en-US" sz="2400" b="1">
                <a:solidFill>
                  <a:srgbClr val="CC3300"/>
                </a:solidFill>
                <a:latin typeface="宋体" panose="02010600030101010101" pitchFamily="2" charset="-122"/>
              </a:rPr>
              <a:t>°</a:t>
            </a:r>
            <a:r>
              <a:rPr kumimoji="1" lang="en-US" altLang="zh-CN" sz="2400" b="1">
                <a:solidFill>
                  <a:srgbClr val="CC3300"/>
                </a:solidFill>
                <a:latin typeface="宋体" panose="02010600030101010101" pitchFamily="2" charset="-122"/>
              </a:rPr>
              <a:t>28</a:t>
            </a:r>
            <a:r>
              <a:rPr kumimoji="1" lang="en-US" altLang="en-US" sz="2400" b="1">
                <a:solidFill>
                  <a:srgbClr val="CC3300"/>
                </a:solidFill>
                <a:latin typeface="宋体" panose="02010600030101010101" pitchFamily="2" charset="-122"/>
              </a:rPr>
              <a:t>′</a:t>
            </a:r>
            <a:r>
              <a:rPr kumimoji="1" lang="zh-CN" altLang="en-US" sz="2400" b="1">
                <a:solidFill>
                  <a:srgbClr val="000066"/>
                </a:solidFill>
                <a:latin typeface="宋体" panose="02010600030101010101" pitchFamily="2" charset="-122"/>
              </a:rPr>
              <a:t>）。</a:t>
            </a:r>
          </a:p>
        </p:txBody>
      </p:sp>
      <p:grpSp>
        <p:nvGrpSpPr>
          <p:cNvPr id="30" name="Group 10"/>
          <p:cNvGrpSpPr>
            <a:grpSpLocks/>
          </p:cNvGrpSpPr>
          <p:nvPr/>
        </p:nvGrpSpPr>
        <p:grpSpPr bwMode="auto">
          <a:xfrm>
            <a:off x="3763044" y="1083197"/>
            <a:ext cx="1584325" cy="1681162"/>
            <a:chOff x="3696" y="1480"/>
            <a:chExt cx="998" cy="1059"/>
          </a:xfrm>
        </p:grpSpPr>
        <p:sp>
          <p:nvSpPr>
            <p:cNvPr id="31" name="Rectangle 11"/>
            <p:cNvSpPr>
              <a:spLocks noChangeArrowheads="1"/>
            </p:cNvSpPr>
            <p:nvPr/>
          </p:nvSpPr>
          <p:spPr bwMode="auto">
            <a:xfrm>
              <a:off x="3696" y="1480"/>
              <a:ext cx="998" cy="6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6000" b="1" i="1">
                  <a:latin typeface="隶书" panose="02010509060101010101" pitchFamily="49" charset="-122"/>
                  <a:ea typeface="隶书" panose="02010509060101010101" pitchFamily="49" charset="-122"/>
                </a:rPr>
                <a:t>CH</a:t>
              </a:r>
              <a:r>
                <a:rPr lang="en-US" altLang="zh-CN" sz="6000" b="1" i="1" baseline="-25000">
                  <a:latin typeface="隶书" panose="02010509060101010101" pitchFamily="49" charset="-122"/>
                  <a:ea typeface="隶书" panose="02010509060101010101" pitchFamily="49" charset="-122"/>
                </a:rPr>
                <a:t>4</a:t>
              </a:r>
            </a:p>
          </p:txBody>
        </p:sp>
        <p:sp>
          <p:nvSpPr>
            <p:cNvPr id="32" name="Rectangle 12"/>
            <p:cNvSpPr>
              <a:spLocks noChangeArrowheads="1"/>
            </p:cNvSpPr>
            <p:nvPr/>
          </p:nvSpPr>
          <p:spPr bwMode="auto">
            <a:xfrm>
              <a:off x="3696" y="2251"/>
              <a:ext cx="88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 b="1">
                  <a:solidFill>
                    <a:srgbClr val="000066"/>
                  </a:solidFill>
                </a:rPr>
                <a:t>结构简式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3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3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3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3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3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3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3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2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7" grpId="0"/>
      <p:bldP spid="12308" grpId="0"/>
      <p:bldP spid="12309" grpId="0"/>
      <p:bldP spid="12315" grpId="0" animBg="1"/>
      <p:bldP spid="12316" grpId="0" animBg="1"/>
      <p:bldP spid="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Text Box 3"/>
          <p:cNvSpPr txBox="1">
            <a:spLocks noChangeArrowheads="1"/>
          </p:cNvSpPr>
          <p:nvPr/>
        </p:nvSpPr>
        <p:spPr bwMode="auto">
          <a:xfrm>
            <a:off x="304800" y="1219200"/>
            <a:ext cx="47402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、碳原子的成键特点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950913" y="1935163"/>
            <a:ext cx="385603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zh-CN" sz="3200" b="1">
                <a:latin typeface="宋体" panose="02010600030101010101" pitchFamily="2" charset="-122"/>
                <a:ea typeface="黑体" panose="02010609060101010101" pitchFamily="49" charset="-122"/>
              </a:rPr>
              <a:t>①</a:t>
            </a:r>
            <a:r>
              <a:rPr lang="zh-CN" sz="3200" b="1">
                <a:latin typeface="宋体" panose="02010600030101010101" pitchFamily="2" charset="-122"/>
                <a:ea typeface="黑体" panose="02010609060101010101" pitchFamily="49" charset="-122"/>
              </a:rPr>
              <a:t>碳原子价键为四个</a:t>
            </a:r>
            <a:endParaRPr lang="zh-CN" sz="24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950913" y="2895600"/>
            <a:ext cx="77358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碳原子间的成键方式：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en-US" altLang="zh-CN" sz="3200" b="1">
                <a:latin typeface="Times New Roman" panose="02020603050405020304" pitchFamily="18" charset="0"/>
                <a:ea typeface="黑体" panose="02010609060101010101" pitchFamily="49" charset="-122"/>
              </a:rPr>
              <a:t>—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C=C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C≡C</a:t>
            </a:r>
            <a:endParaRPr lang="zh-CN" altLang="zh-CN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1027113" y="3878263"/>
            <a:ext cx="691673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③</a:t>
            </a:r>
            <a:r>
              <a:rPr 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碳链：直线型、支链型、环状型等 </a:t>
            </a:r>
            <a:endParaRPr lang="zh-CN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7526" name="Rectangle 6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有机化合物中碳原子的成键特点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49" grpId="0"/>
      <p:bldP spid="615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AutoShape 2"/>
          <p:cNvSpPr>
            <a:spLocks noChangeArrowheads="1"/>
          </p:cNvSpPr>
          <p:nvPr/>
        </p:nvSpPr>
        <p:spPr bwMode="auto">
          <a:xfrm>
            <a:off x="250825" y="3833813"/>
            <a:ext cx="1584325" cy="841375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33CC33"/>
              </a:gs>
            </a:gsLst>
            <a:path path="shape">
              <a:fillToRect l="50000" t="50000" r="50000" b="50000"/>
            </a:path>
          </a:gradFill>
          <a:ln w="76200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zh-CN" sz="4000" b="1">
                <a:solidFill>
                  <a:schemeClr val="bg2"/>
                </a:solidFill>
                <a:latin typeface="Times New Roman" panose="02020603050405020304" pitchFamily="18" charset="0"/>
                <a:ea typeface="方正综艺简体" pitchFamily="2" charset="-122"/>
              </a:rPr>
              <a:t>键长</a:t>
            </a:r>
            <a:endParaRPr lang="zh-CN" sz="2400" b="1">
              <a:solidFill>
                <a:schemeClr val="bg2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2087563" y="3681413"/>
            <a:ext cx="40767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sz="3200" b="1">
                <a:latin typeface="楷体_GB2312" pitchFamily="49" charset="-122"/>
                <a:ea typeface="楷体_GB2312" pitchFamily="49" charset="-122"/>
              </a:rPr>
              <a:t>分子中两个成键原子的核间距离叫做键长</a:t>
            </a:r>
            <a:endParaRPr lang="zh-CN" sz="320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8548" name="AutoShape 5"/>
          <p:cNvSpPr>
            <a:spLocks noChangeArrowheads="1"/>
          </p:cNvSpPr>
          <p:nvPr/>
        </p:nvSpPr>
        <p:spPr bwMode="auto">
          <a:xfrm>
            <a:off x="250825" y="1489075"/>
            <a:ext cx="1752600" cy="7620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33CC33"/>
              </a:gs>
            </a:gsLst>
            <a:path path="shape">
              <a:fillToRect l="50000" t="50000" r="50000" b="50000"/>
            </a:path>
          </a:gradFill>
          <a:ln w="76200" algn="ctr">
            <a:solidFill>
              <a:srgbClr val="FF33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zh-CN" sz="4000" b="1">
                <a:solidFill>
                  <a:schemeClr val="bg2"/>
                </a:solidFill>
                <a:latin typeface="Times New Roman" panose="02020603050405020304" pitchFamily="18" charset="0"/>
                <a:ea typeface="方正综艺简体" pitchFamily="2" charset="-122"/>
              </a:rPr>
              <a:t>键能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2079625" y="1412875"/>
            <a:ext cx="4292600" cy="204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sz="3200" b="1">
                <a:latin typeface="楷体_GB2312" pitchFamily="49" charset="-122"/>
                <a:ea typeface="楷体_GB2312" pitchFamily="49" charset="-122"/>
              </a:rPr>
              <a:t>气态原子形成</a:t>
            </a:r>
            <a:r>
              <a:rPr lang="zh-CN" altLang="zh-CN" sz="3200" b="1">
                <a:latin typeface="楷体_GB2312" pitchFamily="49" charset="-122"/>
                <a:ea typeface="楷体_GB2312" pitchFamily="49" charset="-122"/>
              </a:rPr>
              <a:t>1 </a:t>
            </a:r>
            <a:r>
              <a:rPr lang="en-US" altLang="zh-CN" sz="3200" b="1">
                <a:latin typeface="楷体_GB2312" pitchFamily="49" charset="-122"/>
                <a:ea typeface="楷体_GB2312" pitchFamily="49" charset="-122"/>
              </a:rPr>
              <a:t>mol</a:t>
            </a:r>
            <a:r>
              <a:rPr lang="zh-CN" sz="3200" b="1">
                <a:latin typeface="楷体_GB2312" pitchFamily="49" charset="-122"/>
                <a:ea typeface="楷体_GB2312" pitchFamily="49" charset="-122"/>
              </a:rPr>
              <a:t>共价单键所释放的能量（破坏</a:t>
            </a:r>
            <a:r>
              <a:rPr lang="zh-CN" altLang="zh-CN" sz="3200" b="1">
                <a:latin typeface="楷体_GB2312" pitchFamily="49" charset="-122"/>
                <a:ea typeface="楷体_GB2312" pitchFamily="49" charset="-122"/>
              </a:rPr>
              <a:t>1 </a:t>
            </a:r>
            <a:r>
              <a:rPr lang="en-US" altLang="zh-CN" sz="3200" b="1">
                <a:latin typeface="楷体_GB2312" pitchFamily="49" charset="-122"/>
                <a:ea typeface="楷体_GB2312" pitchFamily="49" charset="-122"/>
              </a:rPr>
              <a:t>mol</a:t>
            </a:r>
            <a:r>
              <a:rPr lang="zh-CN" sz="3200" b="1">
                <a:latin typeface="楷体_GB2312" pitchFamily="49" charset="-122"/>
                <a:ea typeface="楷体_GB2312" pitchFamily="49" charset="-122"/>
              </a:rPr>
              <a:t>单键所吸收的能量）叫做键能。</a:t>
            </a:r>
          </a:p>
        </p:txBody>
      </p:sp>
      <p:sp>
        <p:nvSpPr>
          <p:cNvPr id="108550" name="AutoShape 8"/>
          <p:cNvSpPr>
            <a:spLocks noChangeArrowheads="1"/>
          </p:cNvSpPr>
          <p:nvPr/>
        </p:nvSpPr>
        <p:spPr bwMode="auto">
          <a:xfrm>
            <a:off x="250825" y="5084763"/>
            <a:ext cx="1676400" cy="7620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33CC33"/>
              </a:gs>
            </a:gsLst>
            <a:path path="shape">
              <a:fillToRect l="50000" t="50000" r="50000" b="50000"/>
            </a:path>
          </a:gradFill>
          <a:ln w="76200" algn="ctr">
            <a:solidFill>
              <a:srgbClr val="FF33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zh-CN" sz="4000" b="1">
                <a:solidFill>
                  <a:schemeClr val="bg2"/>
                </a:solidFill>
                <a:latin typeface="Times New Roman" panose="02020603050405020304" pitchFamily="18" charset="0"/>
                <a:ea typeface="方正综艺简体" pitchFamily="2" charset="-122"/>
              </a:rPr>
              <a:t>键角</a:t>
            </a:r>
          </a:p>
        </p:txBody>
      </p: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2079625" y="5160963"/>
            <a:ext cx="38608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sz="3200" b="1">
                <a:latin typeface="楷体_GB2312" pitchFamily="49" charset="-122"/>
                <a:ea typeface="楷体_GB2312" pitchFamily="49" charset="-122"/>
              </a:rPr>
              <a:t>在分子中键和键之间的夹角叫做键角</a:t>
            </a:r>
            <a:endParaRPr lang="zh-CN" sz="320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8552" name="AutoShape 10"/>
          <p:cNvSpPr>
            <a:spLocks noChangeArrowheads="1"/>
          </p:cNvSpPr>
          <p:nvPr/>
        </p:nvSpPr>
        <p:spPr bwMode="auto">
          <a:xfrm>
            <a:off x="163513" y="655638"/>
            <a:ext cx="4876800" cy="6858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33CC33"/>
              </a:gs>
            </a:gsLst>
            <a:path path="shape">
              <a:fillToRect l="50000" t="50000" r="50000" b="50000"/>
            </a:path>
          </a:gradFill>
          <a:ln w="76200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zh-CN" altLang="zh-CN" sz="4000" b="1">
                <a:solidFill>
                  <a:srgbClr val="0066FF"/>
                </a:solidFill>
                <a:latin typeface="Times New Roman" panose="02020603050405020304" pitchFamily="18" charset="0"/>
              </a:rPr>
              <a:t>2.</a:t>
            </a:r>
            <a:r>
              <a:rPr lang="zh-CN" sz="4000" b="1">
                <a:solidFill>
                  <a:srgbClr val="0066FF"/>
                </a:solidFill>
                <a:latin typeface="Times New Roman" panose="02020603050405020304" pitchFamily="18" charset="0"/>
              </a:rPr>
              <a:t>共价键的三个参数</a:t>
            </a:r>
          </a:p>
        </p:txBody>
      </p:sp>
      <p:sp>
        <p:nvSpPr>
          <p:cNvPr id="7179" name="AutoShape 11"/>
          <p:cNvSpPr>
            <a:spLocks/>
          </p:cNvSpPr>
          <p:nvPr/>
        </p:nvSpPr>
        <p:spPr bwMode="auto">
          <a:xfrm>
            <a:off x="6227763" y="2133600"/>
            <a:ext cx="504825" cy="2016125"/>
          </a:xfrm>
          <a:prstGeom prst="rightBrace">
            <a:avLst>
              <a:gd name="adj1" fmla="val 33281"/>
              <a:gd name="adj2" fmla="val 50000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 sz="1800">
              <a:latin typeface="Times New Roman" panose="02020603050405020304" pitchFamily="18" charset="0"/>
            </a:endParaRPr>
          </a:p>
        </p:txBody>
      </p:sp>
      <p:sp>
        <p:nvSpPr>
          <p:cNvPr id="7180" name="AutoShape 12"/>
          <p:cNvSpPr>
            <a:spLocks/>
          </p:cNvSpPr>
          <p:nvPr/>
        </p:nvSpPr>
        <p:spPr bwMode="auto">
          <a:xfrm>
            <a:off x="6119813" y="4257675"/>
            <a:ext cx="504825" cy="1800225"/>
          </a:xfrm>
          <a:prstGeom prst="rightBrace">
            <a:avLst>
              <a:gd name="adj1" fmla="val 29717"/>
              <a:gd name="adj2" fmla="val 50000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 sz="1800">
              <a:latin typeface="Times New Roman" panose="02020603050405020304" pitchFamily="18" charset="0"/>
            </a:endParaRPr>
          </a:p>
        </p:txBody>
      </p:sp>
      <p:sp>
        <p:nvSpPr>
          <p:cNvPr id="7182" name="Text Box 14"/>
          <p:cNvSpPr txBox="1">
            <a:spLocks noChangeArrowheads="1"/>
          </p:cNvSpPr>
          <p:nvPr/>
        </p:nvSpPr>
        <p:spPr bwMode="auto">
          <a:xfrm>
            <a:off x="7596188" y="2205038"/>
            <a:ext cx="1008062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分子的稳定性</a:t>
            </a:r>
          </a:p>
        </p:txBody>
      </p:sp>
      <p:sp>
        <p:nvSpPr>
          <p:cNvPr id="7183" name="AutoShape 15"/>
          <p:cNvSpPr>
            <a:spLocks noChangeArrowheads="1"/>
          </p:cNvSpPr>
          <p:nvPr/>
        </p:nvSpPr>
        <p:spPr bwMode="auto">
          <a:xfrm>
            <a:off x="6732588" y="2781300"/>
            <a:ext cx="935037" cy="576263"/>
          </a:xfrm>
          <a:prstGeom prst="rightArrow">
            <a:avLst>
              <a:gd name="adj1" fmla="val 50000"/>
              <a:gd name="adj2" fmla="val 4056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 sz="1800">
              <a:latin typeface="Times New Roman" panose="02020603050405020304" pitchFamily="18" charset="0"/>
            </a:endParaRPr>
          </a:p>
        </p:txBody>
      </p:sp>
      <p:sp>
        <p:nvSpPr>
          <p:cNvPr id="7184" name="Text Box 16"/>
          <p:cNvSpPr txBox="1">
            <a:spLocks noChangeArrowheads="1"/>
          </p:cNvSpPr>
          <p:nvPr/>
        </p:nvSpPr>
        <p:spPr bwMode="auto">
          <a:xfrm>
            <a:off x="7596188" y="4503738"/>
            <a:ext cx="1008062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分子空间构型</a:t>
            </a:r>
          </a:p>
        </p:txBody>
      </p:sp>
      <p:sp>
        <p:nvSpPr>
          <p:cNvPr id="7185" name="AutoShape 17"/>
          <p:cNvSpPr>
            <a:spLocks noChangeArrowheads="1"/>
          </p:cNvSpPr>
          <p:nvPr/>
        </p:nvSpPr>
        <p:spPr bwMode="auto">
          <a:xfrm>
            <a:off x="6732588" y="4833938"/>
            <a:ext cx="935037" cy="576262"/>
          </a:xfrm>
          <a:prstGeom prst="rightArrow">
            <a:avLst>
              <a:gd name="adj1" fmla="val 50000"/>
              <a:gd name="adj2" fmla="val 4056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 sz="1800">
              <a:latin typeface="Times New Roman" panose="02020603050405020304" pitchFamily="18" charset="0"/>
            </a:endParaRPr>
          </a:p>
        </p:txBody>
      </p:sp>
      <p:sp>
        <p:nvSpPr>
          <p:cNvPr id="108559" name="Rectangle 15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有机化合物中碳原子的成键特点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75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autoUpdateAnimBg="0"/>
      <p:bldP spid="7174" grpId="0" autoUpdateAnimBg="0"/>
      <p:bldP spid="7177" grpId="0" autoUpdateAnimBg="0"/>
      <p:bldP spid="7179" grpId="0" animBg="1"/>
      <p:bldP spid="7180" grpId="0" animBg="1"/>
      <p:bldP spid="7182" grpId="0"/>
      <p:bldP spid="7183" grpId="0" animBg="1"/>
      <p:bldP spid="7184" grpId="0"/>
      <p:bldP spid="718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3" name="Text Box 3"/>
          <p:cNvSpPr txBox="1">
            <a:spLocks noChangeArrowheads="1"/>
          </p:cNvSpPr>
          <p:nvPr/>
        </p:nvSpPr>
        <p:spPr bwMode="auto">
          <a:xfrm>
            <a:off x="1258888" y="436563"/>
            <a:ext cx="64817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r>
              <a:rPr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H</a:t>
            </a:r>
            <a:r>
              <a:rPr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12</a:t>
            </a: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的三种同分异构体的结构简式</a:t>
            </a:r>
          </a:p>
        </p:txBody>
      </p:sp>
      <p:sp>
        <p:nvSpPr>
          <p:cNvPr id="122885" name="Text Box 5"/>
          <p:cNvSpPr txBox="1">
            <a:spLocks noChangeArrowheads="1"/>
          </p:cNvSpPr>
          <p:nvPr/>
        </p:nvSpPr>
        <p:spPr bwMode="auto">
          <a:xfrm>
            <a:off x="1475085" y="2141004"/>
            <a:ext cx="29527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链状、无支链</a:t>
            </a:r>
          </a:p>
        </p:txBody>
      </p:sp>
      <p:sp>
        <p:nvSpPr>
          <p:cNvPr id="122886" name="Text Box 6"/>
          <p:cNvSpPr txBox="1">
            <a:spLocks noChangeArrowheads="1"/>
          </p:cNvSpPr>
          <p:nvPr/>
        </p:nvSpPr>
        <p:spPr bwMode="auto">
          <a:xfrm>
            <a:off x="1475085" y="3437991"/>
            <a:ext cx="30257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链状、有支链</a:t>
            </a:r>
          </a:p>
        </p:txBody>
      </p:sp>
      <p:sp>
        <p:nvSpPr>
          <p:cNvPr id="122887" name="Text Box 7"/>
          <p:cNvSpPr txBox="1">
            <a:spLocks noChangeArrowheads="1"/>
          </p:cNvSpPr>
          <p:nvPr/>
        </p:nvSpPr>
        <p:spPr bwMode="auto">
          <a:xfrm>
            <a:off x="1690985" y="5093754"/>
            <a:ext cx="28082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链状、多支链</a:t>
            </a:r>
          </a:p>
        </p:txBody>
      </p:sp>
      <p:sp>
        <p:nvSpPr>
          <p:cNvPr id="122888" name="Text Box 8"/>
          <p:cNvSpPr txBox="1">
            <a:spLocks noChangeArrowheads="1"/>
          </p:cNvSpPr>
          <p:nvPr/>
        </p:nvSpPr>
        <p:spPr bwMode="auto">
          <a:xfrm>
            <a:off x="4283373" y="1925104"/>
            <a:ext cx="16065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36</a:t>
            </a:r>
            <a:r>
              <a:rPr kumimoji="1" lang="zh-CN" altLang="en-US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kumimoji="1" lang="en-US" altLang="zh-CN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07℃</a:t>
            </a:r>
          </a:p>
        </p:txBody>
      </p:sp>
      <p:sp>
        <p:nvSpPr>
          <p:cNvPr id="122889" name="Text Box 9"/>
          <p:cNvSpPr txBox="1">
            <a:spLocks noChangeArrowheads="1"/>
          </p:cNvSpPr>
          <p:nvPr/>
        </p:nvSpPr>
        <p:spPr bwMode="auto">
          <a:xfrm>
            <a:off x="4283373" y="3222091"/>
            <a:ext cx="1428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27</a:t>
            </a:r>
            <a:r>
              <a:rPr kumimoji="1" lang="zh-CN" altLang="en-US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kumimoji="1" lang="en-US" altLang="zh-CN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9℃</a:t>
            </a:r>
          </a:p>
        </p:txBody>
      </p:sp>
      <p:sp>
        <p:nvSpPr>
          <p:cNvPr id="122890" name="Text Box 10"/>
          <p:cNvSpPr txBox="1">
            <a:spLocks noChangeArrowheads="1"/>
          </p:cNvSpPr>
          <p:nvPr/>
        </p:nvSpPr>
        <p:spPr bwMode="auto">
          <a:xfrm>
            <a:off x="4427835" y="4446054"/>
            <a:ext cx="12509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9</a:t>
            </a:r>
            <a:r>
              <a:rPr kumimoji="1" lang="zh-CN" altLang="en-US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kumimoji="1" lang="en-US" altLang="zh-CN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5℃</a:t>
            </a:r>
          </a:p>
        </p:txBody>
      </p:sp>
      <p:sp>
        <p:nvSpPr>
          <p:cNvPr id="122891" name="Text Box 11"/>
          <p:cNvSpPr txBox="1">
            <a:spLocks noChangeArrowheads="1"/>
          </p:cNvSpPr>
          <p:nvPr/>
        </p:nvSpPr>
        <p:spPr bwMode="auto">
          <a:xfrm>
            <a:off x="1619548" y="1061504"/>
            <a:ext cx="18716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结构特点</a:t>
            </a:r>
          </a:p>
        </p:txBody>
      </p:sp>
      <p:sp>
        <p:nvSpPr>
          <p:cNvPr id="122892" name="Text Box 12"/>
          <p:cNvSpPr txBox="1">
            <a:spLocks noChangeArrowheads="1"/>
          </p:cNvSpPr>
          <p:nvPr/>
        </p:nvSpPr>
        <p:spPr bwMode="auto">
          <a:xfrm>
            <a:off x="4499273" y="1132941"/>
            <a:ext cx="122396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沸点</a:t>
            </a:r>
          </a:p>
        </p:txBody>
      </p:sp>
      <p:sp>
        <p:nvSpPr>
          <p:cNvPr id="122893" name="Text Box 13"/>
          <p:cNvSpPr txBox="1">
            <a:spLocks noChangeArrowheads="1"/>
          </p:cNvSpPr>
          <p:nvPr/>
        </p:nvSpPr>
        <p:spPr bwMode="auto">
          <a:xfrm>
            <a:off x="883884" y="5772934"/>
            <a:ext cx="851265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zh-CN" altLang="en-US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物质的</a:t>
            </a:r>
            <a:r>
              <a:rPr kumimoji="1" lang="zh-CN" altLang="en-US" sz="2800" b="1" smtClean="0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分子式（</a:t>
            </a:r>
            <a:r>
              <a:rPr kumimoji="1" lang="en-US" altLang="zh-CN" sz="2800" b="1" smtClean="0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r>
              <a:rPr kumimoji="1" lang="en-US" altLang="zh-CN" sz="2800" b="1" baseline="-25000" smtClean="0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r>
              <a:rPr kumimoji="1" lang="en-US" altLang="zh-CN" sz="2800" b="1" smtClean="0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H</a:t>
            </a:r>
            <a:r>
              <a:rPr kumimoji="1" lang="en-US" altLang="zh-CN" sz="2800" b="1" baseline="-25000" smtClean="0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12</a:t>
            </a:r>
            <a:r>
              <a:rPr kumimoji="1" lang="en-US" altLang="zh-CN" sz="2800" b="1" smtClean="0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kumimoji="1" lang="zh-CN" altLang="en-US" sz="2800" b="1" smtClean="0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相同</a:t>
            </a:r>
            <a:r>
              <a:rPr kumimoji="1" lang="zh-CN" altLang="en-US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，形成的分子的</a:t>
            </a:r>
            <a:r>
              <a:rPr kumimoji="1" lang="zh-CN" altLang="en-US" sz="2800" b="1" smtClean="0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结构不同</a:t>
            </a:r>
            <a:endParaRPr kumimoji="1" lang="zh-CN" altLang="en-US" sz="2800" b="1">
              <a:solidFill>
                <a:srgbClr val="000066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2894" name="Rectangle 14"/>
          <p:cNvSpPr>
            <a:spLocks noChangeArrowheads="1"/>
          </p:cNvSpPr>
          <p:nvPr/>
        </p:nvSpPr>
        <p:spPr bwMode="auto">
          <a:xfrm>
            <a:off x="0" y="5734050"/>
            <a:ext cx="9969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3200" b="1">
                <a:solidFill>
                  <a:srgbClr val="0066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结论</a:t>
            </a:r>
          </a:p>
        </p:txBody>
      </p:sp>
      <p:sp>
        <p:nvSpPr>
          <p:cNvPr id="122895" name="Text Box 15"/>
          <p:cNvSpPr txBox="1">
            <a:spLocks noChangeArrowheads="1"/>
          </p:cNvSpPr>
          <p:nvPr/>
        </p:nvSpPr>
        <p:spPr bwMode="auto">
          <a:xfrm>
            <a:off x="1403648" y="1637766"/>
            <a:ext cx="27352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CC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lang="en-US" altLang="zh-CN" sz="2800" b="1" baseline="-25000">
                <a:solidFill>
                  <a:srgbClr val="CC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en-US" altLang="zh-CN" sz="2800" b="1">
                <a:solidFill>
                  <a:srgbClr val="CC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lang="en-US" altLang="zh-CN" sz="2800" b="1" baseline="-25000">
                <a:solidFill>
                  <a:srgbClr val="CC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 b="1">
                <a:solidFill>
                  <a:srgbClr val="CC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lang="en-US" altLang="zh-CN" sz="2800" b="1" baseline="-25000">
                <a:solidFill>
                  <a:srgbClr val="CC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 b="1">
                <a:solidFill>
                  <a:srgbClr val="CC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lang="en-US" altLang="zh-CN" sz="2800" b="1" baseline="-25000">
                <a:solidFill>
                  <a:srgbClr val="CC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 b="1">
                <a:solidFill>
                  <a:srgbClr val="CC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lang="en-US" altLang="zh-CN" sz="2800" b="1" baseline="-25000">
                <a:solidFill>
                  <a:srgbClr val="CC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</a:p>
        </p:txBody>
      </p:sp>
      <p:grpSp>
        <p:nvGrpSpPr>
          <p:cNvPr id="122896" name="Group 16"/>
          <p:cNvGrpSpPr>
            <a:grpSpLocks/>
          </p:cNvGrpSpPr>
          <p:nvPr/>
        </p:nvGrpSpPr>
        <p:grpSpPr bwMode="auto">
          <a:xfrm>
            <a:off x="1690985" y="2645829"/>
            <a:ext cx="3673475" cy="1022350"/>
            <a:chOff x="2154" y="1525"/>
            <a:chExt cx="2314" cy="644"/>
          </a:xfrm>
        </p:grpSpPr>
        <p:sp>
          <p:nvSpPr>
            <p:cNvPr id="122897" name="Text Box 17"/>
            <p:cNvSpPr txBox="1">
              <a:spLocks noChangeArrowheads="1"/>
            </p:cNvSpPr>
            <p:nvPr/>
          </p:nvSpPr>
          <p:spPr bwMode="auto">
            <a:xfrm>
              <a:off x="2154" y="1525"/>
              <a:ext cx="231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>
                  <a:solidFill>
                    <a:srgbClr val="CC33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CH</a:t>
              </a:r>
              <a:r>
                <a:rPr lang="en-US" altLang="zh-CN" sz="2800" b="1" baseline="-25000">
                  <a:solidFill>
                    <a:srgbClr val="CC33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3</a:t>
              </a:r>
              <a:r>
                <a:rPr lang="en-US" altLang="zh-CN" sz="2800" b="1">
                  <a:solidFill>
                    <a:srgbClr val="CC33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CH</a:t>
              </a:r>
              <a:r>
                <a:rPr lang="en-US" altLang="zh-CN" sz="2800" b="1" baseline="-25000">
                  <a:solidFill>
                    <a:srgbClr val="CC33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2</a:t>
              </a:r>
              <a:r>
                <a:rPr lang="en-US" altLang="zh-CN" sz="2800" b="1">
                  <a:solidFill>
                    <a:srgbClr val="CC33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CHCH</a:t>
              </a:r>
              <a:r>
                <a:rPr lang="en-US" altLang="zh-CN" sz="2800" b="1" baseline="-25000">
                  <a:solidFill>
                    <a:srgbClr val="CC33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3</a:t>
              </a:r>
            </a:p>
          </p:txBody>
        </p:sp>
        <p:grpSp>
          <p:nvGrpSpPr>
            <p:cNvPr id="122898" name="Group 18"/>
            <p:cNvGrpSpPr>
              <a:grpSpLocks/>
            </p:cNvGrpSpPr>
            <p:nvPr/>
          </p:nvGrpSpPr>
          <p:grpSpPr bwMode="auto">
            <a:xfrm>
              <a:off x="2744" y="1797"/>
              <a:ext cx="635" cy="372"/>
              <a:chOff x="2925" y="3158"/>
              <a:chExt cx="635" cy="372"/>
            </a:xfrm>
          </p:grpSpPr>
          <p:sp>
            <p:nvSpPr>
              <p:cNvPr id="122899" name="Line 19"/>
              <p:cNvSpPr>
                <a:spLocks noChangeShapeType="1"/>
              </p:cNvSpPr>
              <p:nvPr/>
            </p:nvSpPr>
            <p:spPr bwMode="auto">
              <a:xfrm>
                <a:off x="3061" y="3158"/>
                <a:ext cx="0" cy="13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2900" name="Text Box 20"/>
              <p:cNvSpPr txBox="1">
                <a:spLocks noChangeArrowheads="1"/>
              </p:cNvSpPr>
              <p:nvPr/>
            </p:nvSpPr>
            <p:spPr bwMode="auto">
              <a:xfrm>
                <a:off x="2925" y="3203"/>
                <a:ext cx="635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>
                    <a:solidFill>
                      <a:srgbClr val="CC33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CH</a:t>
                </a:r>
                <a:r>
                  <a:rPr lang="en-US" altLang="zh-CN" sz="2800" b="1" baseline="-25000">
                    <a:solidFill>
                      <a:srgbClr val="CC33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</a:p>
            </p:txBody>
          </p:sp>
        </p:grpSp>
      </p:grpSp>
      <p:grpSp>
        <p:nvGrpSpPr>
          <p:cNvPr id="122901" name="Group 21"/>
          <p:cNvGrpSpPr>
            <a:grpSpLocks/>
          </p:cNvGrpSpPr>
          <p:nvPr/>
        </p:nvGrpSpPr>
        <p:grpSpPr bwMode="auto">
          <a:xfrm>
            <a:off x="1906885" y="3798354"/>
            <a:ext cx="2016125" cy="1454150"/>
            <a:chOff x="2290" y="2251"/>
            <a:chExt cx="1270" cy="916"/>
          </a:xfrm>
        </p:grpSpPr>
        <p:sp>
          <p:nvSpPr>
            <p:cNvPr id="122902" name="Text Box 22"/>
            <p:cNvSpPr txBox="1">
              <a:spLocks noChangeArrowheads="1"/>
            </p:cNvSpPr>
            <p:nvPr/>
          </p:nvSpPr>
          <p:spPr bwMode="auto">
            <a:xfrm>
              <a:off x="2290" y="2523"/>
              <a:ext cx="1270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 smtClean="0">
                  <a:solidFill>
                    <a:srgbClr val="CC33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CH</a:t>
              </a:r>
              <a:r>
                <a:rPr lang="en-US" altLang="zh-CN" sz="2800" b="1" baseline="-25000" smtClean="0">
                  <a:solidFill>
                    <a:srgbClr val="CC33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3</a:t>
              </a:r>
              <a:r>
                <a:rPr lang="en-US" altLang="zh-CN" sz="2800" b="1" smtClean="0">
                  <a:solidFill>
                    <a:srgbClr val="CC33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CCH</a:t>
              </a:r>
              <a:r>
                <a:rPr lang="en-US" altLang="zh-CN" sz="2800" b="1" baseline="-25000" smtClean="0">
                  <a:solidFill>
                    <a:srgbClr val="CC33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3</a:t>
              </a:r>
              <a:endParaRPr lang="en-US" altLang="zh-CN" sz="2800" b="1" baseline="-25000">
                <a:solidFill>
                  <a:srgbClr val="CC3300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grpSp>
          <p:nvGrpSpPr>
            <p:cNvPr id="122903" name="Group 23"/>
            <p:cNvGrpSpPr>
              <a:grpSpLocks/>
            </p:cNvGrpSpPr>
            <p:nvPr/>
          </p:nvGrpSpPr>
          <p:grpSpPr bwMode="auto">
            <a:xfrm>
              <a:off x="2562" y="2251"/>
              <a:ext cx="771" cy="408"/>
              <a:chOff x="3969" y="3067"/>
              <a:chExt cx="771" cy="408"/>
            </a:xfrm>
          </p:grpSpPr>
          <p:sp>
            <p:nvSpPr>
              <p:cNvPr id="122904" name="Text Box 24"/>
              <p:cNvSpPr txBox="1">
                <a:spLocks noChangeArrowheads="1"/>
              </p:cNvSpPr>
              <p:nvPr/>
            </p:nvSpPr>
            <p:spPr bwMode="auto">
              <a:xfrm>
                <a:off x="3969" y="3067"/>
                <a:ext cx="771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>
                    <a:solidFill>
                      <a:srgbClr val="CC33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CH</a:t>
                </a:r>
                <a:r>
                  <a:rPr lang="en-US" altLang="zh-CN" sz="2800" b="1" baseline="-25000">
                    <a:solidFill>
                      <a:srgbClr val="CC33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</a:p>
            </p:txBody>
          </p:sp>
          <p:sp>
            <p:nvSpPr>
              <p:cNvPr id="122905" name="Line 25"/>
              <p:cNvSpPr>
                <a:spLocks noChangeShapeType="1"/>
              </p:cNvSpPr>
              <p:nvPr/>
            </p:nvSpPr>
            <p:spPr bwMode="auto">
              <a:xfrm>
                <a:off x="4105" y="3339"/>
                <a:ext cx="0" cy="13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22906" name="Group 26"/>
            <p:cNvGrpSpPr>
              <a:grpSpLocks/>
            </p:cNvGrpSpPr>
            <p:nvPr/>
          </p:nvGrpSpPr>
          <p:grpSpPr bwMode="auto">
            <a:xfrm>
              <a:off x="2562" y="2795"/>
              <a:ext cx="635" cy="372"/>
              <a:chOff x="3334" y="2750"/>
              <a:chExt cx="635" cy="372"/>
            </a:xfrm>
          </p:grpSpPr>
          <p:sp>
            <p:nvSpPr>
              <p:cNvPr id="122907" name="Line 27"/>
              <p:cNvSpPr>
                <a:spLocks noChangeShapeType="1"/>
              </p:cNvSpPr>
              <p:nvPr/>
            </p:nvSpPr>
            <p:spPr bwMode="auto">
              <a:xfrm>
                <a:off x="3470" y="2750"/>
                <a:ext cx="0" cy="13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2908" name="Text Box 28"/>
              <p:cNvSpPr txBox="1">
                <a:spLocks noChangeArrowheads="1"/>
              </p:cNvSpPr>
              <p:nvPr/>
            </p:nvSpPr>
            <p:spPr bwMode="auto">
              <a:xfrm>
                <a:off x="3334" y="2795"/>
                <a:ext cx="635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>
                    <a:solidFill>
                      <a:srgbClr val="CC33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CH</a:t>
                </a:r>
                <a:r>
                  <a:rPr lang="en-US" altLang="zh-CN" sz="2800" b="1" baseline="-25000">
                    <a:solidFill>
                      <a:srgbClr val="CC33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</a:p>
            </p:txBody>
          </p:sp>
        </p:grpSp>
      </p:grpSp>
      <p:sp>
        <p:nvSpPr>
          <p:cNvPr id="122910" name="Rectangle 30"/>
          <p:cNvSpPr>
            <a:spLocks noChangeArrowheads="1"/>
          </p:cNvSpPr>
          <p:nvPr/>
        </p:nvSpPr>
        <p:spPr bwMode="auto">
          <a:xfrm>
            <a:off x="6501904" y="1277404"/>
            <a:ext cx="792163" cy="446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endParaRPr lang="zh-CN" altLang="en-US" sz="2400" b="1">
              <a:solidFill>
                <a:srgbClr val="FF0066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FF0066"/>
                </a:solidFill>
              </a:rPr>
              <a:t>支</a:t>
            </a:r>
          </a:p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FF0066"/>
                </a:solidFill>
              </a:rPr>
              <a:t>链</a:t>
            </a:r>
          </a:p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FF0066"/>
                </a:solidFill>
              </a:rPr>
              <a:t>越</a:t>
            </a:r>
          </a:p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FF0066"/>
                </a:solidFill>
              </a:rPr>
              <a:t>多</a:t>
            </a:r>
          </a:p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FF0066"/>
                </a:solidFill>
              </a:rPr>
              <a:t>沸</a:t>
            </a:r>
          </a:p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FF0066"/>
                </a:solidFill>
              </a:rPr>
              <a:t>点</a:t>
            </a:r>
          </a:p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FF0066"/>
                </a:solidFill>
              </a:rPr>
              <a:t>越</a:t>
            </a:r>
          </a:p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FF0066"/>
                </a:solidFill>
              </a:rPr>
              <a:t>低</a:t>
            </a:r>
          </a:p>
          <a:p>
            <a:pPr algn="ctr">
              <a:spcBef>
                <a:spcPct val="50000"/>
              </a:spcBef>
            </a:pPr>
            <a:endParaRPr lang="zh-CN" altLang="en-US" sz="2400">
              <a:solidFill>
                <a:srgbClr val="FF0066"/>
              </a:solidFill>
            </a:endParaRPr>
          </a:p>
        </p:txBody>
      </p:sp>
      <p:sp>
        <p:nvSpPr>
          <p:cNvPr id="122911" name="Text Box 31"/>
          <p:cNvSpPr txBox="1">
            <a:spLocks noChangeArrowheads="1"/>
          </p:cNvSpPr>
          <p:nvPr/>
        </p:nvSpPr>
        <p:spPr bwMode="auto">
          <a:xfrm>
            <a:off x="7520103" y="107662"/>
            <a:ext cx="142058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smtClean="0">
                <a:solidFill>
                  <a:srgbClr val="0000FF"/>
                </a:solidFill>
              </a:rPr>
              <a:t>找异同</a:t>
            </a:r>
            <a:endParaRPr lang="zh-CN" altLang="en-US" sz="3200" b="1">
              <a:solidFill>
                <a:srgbClr val="0000FF"/>
              </a:solidFill>
            </a:endParaRPr>
          </a:p>
        </p:txBody>
      </p:sp>
      <p:sp>
        <p:nvSpPr>
          <p:cNvPr id="122912" name="Rectangle 32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有机化合物的同分异构现象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2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2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2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2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2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22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2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22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22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22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22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22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22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3" grpId="0"/>
      <p:bldP spid="122885" grpId="0"/>
      <p:bldP spid="122886" grpId="0"/>
      <p:bldP spid="122887" grpId="0"/>
      <p:bldP spid="122888" grpId="0"/>
      <p:bldP spid="122889" grpId="0"/>
      <p:bldP spid="122890" grpId="0"/>
      <p:bldP spid="122891" grpId="0"/>
      <p:bldP spid="122892" grpId="0"/>
      <p:bldP spid="122893" grpId="0"/>
      <p:bldP spid="122894" grpId="0"/>
      <p:bldP spid="122895" grpId="0"/>
      <p:bldP spid="1229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6" name="Text Box 4"/>
          <p:cNvSpPr txBox="1">
            <a:spLocks noChangeArrowheads="1"/>
          </p:cNvSpPr>
          <p:nvPr/>
        </p:nvSpPr>
        <p:spPr bwMode="auto">
          <a:xfrm>
            <a:off x="0" y="1190625"/>
            <a:ext cx="4537075" cy="48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200" b="1">
                <a:solidFill>
                  <a:srgbClr val="FF0066"/>
                </a:solidFill>
                <a:latin typeface="Times New Roman" panose="02020603050405020304" pitchFamily="18" charset="0"/>
              </a:rPr>
              <a:t>、</a:t>
            </a:r>
            <a:r>
              <a:rPr 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同分异构体现象：</a:t>
            </a:r>
            <a:endParaRPr lang="zh-CN" sz="3200" b="1">
              <a:solidFill>
                <a:srgbClr val="FF0066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10597" name="Text Box 5"/>
          <p:cNvSpPr txBox="1">
            <a:spLocks noChangeArrowheads="1"/>
          </p:cNvSpPr>
          <p:nvPr/>
        </p:nvSpPr>
        <p:spPr bwMode="auto">
          <a:xfrm>
            <a:off x="0" y="2782888"/>
            <a:ext cx="3455988" cy="48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200" b="1">
                <a:solidFill>
                  <a:srgbClr val="FF0066"/>
                </a:solidFill>
                <a:latin typeface="Times New Roman" panose="02020603050405020304" pitchFamily="18" charset="0"/>
              </a:rPr>
              <a:t>、</a:t>
            </a:r>
            <a:r>
              <a:rPr 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同分异构体：</a:t>
            </a:r>
            <a:endParaRPr lang="zh-CN" sz="3200" b="1">
              <a:solidFill>
                <a:srgbClr val="FF0066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141288" y="4986338"/>
            <a:ext cx="11430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sz="2800" b="1">
                <a:latin typeface="Times New Roman" panose="02020603050405020304" pitchFamily="18" charset="0"/>
              </a:rPr>
              <a:t>理解</a:t>
            </a:r>
            <a:r>
              <a:rPr lang="zh-CN" sz="2400" b="1">
                <a:latin typeface="Times New Roman" panose="02020603050405020304" pitchFamily="18" charset="0"/>
              </a:rPr>
              <a:t>：</a:t>
            </a:r>
          </a:p>
        </p:txBody>
      </p:sp>
      <p:sp>
        <p:nvSpPr>
          <p:cNvPr id="21511" name="AutoShape 7"/>
          <p:cNvSpPr>
            <a:spLocks/>
          </p:cNvSpPr>
          <p:nvPr/>
        </p:nvSpPr>
        <p:spPr bwMode="auto">
          <a:xfrm>
            <a:off x="1208088" y="4667250"/>
            <a:ext cx="304800" cy="1219200"/>
          </a:xfrm>
          <a:prstGeom prst="leftBrace">
            <a:avLst>
              <a:gd name="adj1" fmla="val 33333"/>
              <a:gd name="adj2" fmla="val 50000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zh-CN" altLang="en-US" sz="1800">
              <a:latin typeface="Times New Roman" panose="02020603050405020304" pitchFamily="18" charset="0"/>
            </a:endParaRPr>
          </a:p>
        </p:txBody>
      </p:sp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1473200" y="4376738"/>
            <a:ext cx="21844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sz="2800" b="1">
                <a:latin typeface="Times New Roman" panose="02020603050405020304" pitchFamily="18" charset="0"/>
                <a:ea typeface="楷体_GB2312" pitchFamily="49" charset="-122"/>
              </a:rPr>
              <a:t>三个相同</a:t>
            </a:r>
            <a:r>
              <a:rPr lang="zh-CN" sz="2400" b="1">
                <a:latin typeface="Times New Roman" panose="02020603050405020304" pitchFamily="18" charset="0"/>
                <a:ea typeface="楷体_GB2312" pitchFamily="49" charset="-122"/>
              </a:rPr>
              <a:t>：</a:t>
            </a:r>
          </a:p>
        </p:txBody>
      </p: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3341688" y="4286250"/>
            <a:ext cx="51054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sz="3200" b="1">
                <a:latin typeface="Times New Roman" panose="02020603050405020304" pitchFamily="18" charset="0"/>
                <a:ea typeface="楷体_GB2312" pitchFamily="49" charset="-122"/>
              </a:rPr>
              <a:t>分子组成相同、式量相同、分子式相同</a:t>
            </a:r>
          </a:p>
        </p:txBody>
      </p:sp>
      <p:sp>
        <p:nvSpPr>
          <p:cNvPr id="21514" name="Text Box 10"/>
          <p:cNvSpPr txBox="1">
            <a:spLocks noChangeArrowheads="1"/>
          </p:cNvSpPr>
          <p:nvPr/>
        </p:nvSpPr>
        <p:spPr bwMode="auto">
          <a:xfrm>
            <a:off x="1541463" y="5505450"/>
            <a:ext cx="2057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sz="2800" b="1">
                <a:latin typeface="Times New Roman" panose="02020603050405020304" pitchFamily="18" charset="0"/>
                <a:ea typeface="楷体_GB2312" pitchFamily="49" charset="-122"/>
              </a:rPr>
              <a:t>二个不同：</a:t>
            </a:r>
          </a:p>
        </p:txBody>
      </p:sp>
      <p:sp>
        <p:nvSpPr>
          <p:cNvPr id="21515" name="Text Box 11"/>
          <p:cNvSpPr txBox="1">
            <a:spLocks noChangeArrowheads="1"/>
          </p:cNvSpPr>
          <p:nvPr/>
        </p:nvSpPr>
        <p:spPr bwMode="auto">
          <a:xfrm>
            <a:off x="3341688" y="5461000"/>
            <a:ext cx="4572000" cy="57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sz="3200" b="1">
                <a:latin typeface="Times New Roman" panose="02020603050405020304" pitchFamily="18" charset="0"/>
                <a:ea typeface="楷体_GB2312" pitchFamily="49" charset="-122"/>
              </a:rPr>
              <a:t>结构不同、性质不同</a:t>
            </a:r>
          </a:p>
        </p:txBody>
      </p:sp>
      <p:sp>
        <p:nvSpPr>
          <p:cNvPr id="21517" name="Text Box 13"/>
          <p:cNvSpPr txBox="1">
            <a:spLocks noChangeArrowheads="1"/>
          </p:cNvSpPr>
          <p:nvPr/>
        </p:nvSpPr>
        <p:spPr bwMode="auto">
          <a:xfrm>
            <a:off x="1079500" y="1774825"/>
            <a:ext cx="7924800" cy="87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sz="3200" b="1">
                <a:latin typeface="Times New Roman" panose="02020603050405020304" pitchFamily="18" charset="0"/>
                <a:ea typeface="隶书" panose="02010509060101010101" pitchFamily="49" charset="-122"/>
              </a:rPr>
              <a:t>化合物具有</a:t>
            </a:r>
            <a:r>
              <a:rPr 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相同</a:t>
            </a:r>
            <a:r>
              <a:rPr lang="zh-CN" sz="3200" b="1">
                <a:latin typeface="Times New Roman" panose="02020603050405020304" pitchFamily="18" charset="0"/>
                <a:ea typeface="隶书" panose="02010509060101010101" pitchFamily="49" charset="-122"/>
              </a:rPr>
              <a:t>的</a:t>
            </a:r>
            <a:r>
              <a:rPr 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分子式</a:t>
            </a:r>
            <a:r>
              <a:rPr lang="zh-CN" sz="3200" b="1">
                <a:latin typeface="Times New Roman" panose="02020603050405020304" pitchFamily="18" charset="0"/>
                <a:ea typeface="隶书" panose="02010509060101010101" pitchFamily="49" charset="-122"/>
              </a:rPr>
              <a:t>，但具有</a:t>
            </a:r>
            <a:r>
              <a:rPr 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不同</a:t>
            </a:r>
            <a:r>
              <a:rPr lang="zh-CN" sz="3200" b="1">
                <a:latin typeface="Times New Roman" panose="02020603050405020304" pitchFamily="18" charset="0"/>
                <a:ea typeface="隶书" panose="02010509060101010101" pitchFamily="49" charset="-122"/>
              </a:rPr>
              <a:t>的</a:t>
            </a:r>
            <a:r>
              <a:rPr 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结构</a:t>
            </a:r>
            <a:r>
              <a:rPr lang="zh-CN" sz="3200" b="1">
                <a:latin typeface="Times New Roman" panose="02020603050405020304" pitchFamily="18" charset="0"/>
                <a:ea typeface="隶书" panose="02010509060101010101" pitchFamily="49" charset="-122"/>
              </a:rPr>
              <a:t>现象，叫做同分异构体现象</a:t>
            </a:r>
          </a:p>
        </p:txBody>
      </p:sp>
      <p:sp>
        <p:nvSpPr>
          <p:cNvPr id="21518" name="Text Box 14"/>
          <p:cNvSpPr txBox="1">
            <a:spLocks noChangeArrowheads="1"/>
          </p:cNvSpPr>
          <p:nvPr/>
        </p:nvSpPr>
        <p:spPr bwMode="auto">
          <a:xfrm>
            <a:off x="536575" y="3295539"/>
            <a:ext cx="8001000" cy="87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sz="3200" b="1">
                <a:latin typeface="+mn-ea"/>
                <a:ea typeface="+mn-ea"/>
              </a:rPr>
              <a:t>具有相同的分子式，但具有不同的结构现象的化合物互称为同分异构体</a:t>
            </a:r>
          </a:p>
        </p:txBody>
      </p:sp>
      <p:sp>
        <p:nvSpPr>
          <p:cNvPr id="110607" name="Rectangle 15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有机化合物的同分异构现象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0" grpId="0"/>
      <p:bldP spid="21511" grpId="0" animBg="1"/>
      <p:bldP spid="21512" grpId="0"/>
      <p:bldP spid="21513" grpId="0"/>
      <p:bldP spid="21514" grpId="0"/>
      <p:bldP spid="21515" grpId="0"/>
      <p:bldP spid="21517" grpId="0"/>
      <p:bldP spid="215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07950" y="44450"/>
            <a:ext cx="6335713" cy="492125"/>
          </a:xfrm>
        </p:spPr>
        <p:txBody>
          <a:bodyPr/>
          <a:lstStyle/>
          <a:p>
            <a:r>
              <a:rPr lang="zh-CN" altLang="en-US">
                <a:ea typeface="宋体" panose="02010600030101010101" pitchFamily="2" charset="-122"/>
              </a:rPr>
              <a:t>判断</a:t>
            </a:r>
          </a:p>
        </p:txBody>
      </p:sp>
      <p:sp>
        <p:nvSpPr>
          <p:cNvPr id="1587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441325"/>
            <a:ext cx="9144000" cy="5221288"/>
          </a:xfrm>
          <a:prstGeom prst="rect">
            <a:avLst/>
          </a:prstGeom>
        </p:spPr>
        <p:txBody>
          <a:bodyPr/>
          <a:lstStyle/>
          <a:p>
            <a:pPr marL="419100" indent="-419100"/>
            <a:r>
              <a:rPr lang="en-US" altLang="zh-CN" sz="4000"/>
              <a:t>1 CO</a:t>
            </a:r>
            <a:r>
              <a:rPr lang="zh-CN" altLang="en-US" sz="4000"/>
              <a:t>，</a:t>
            </a:r>
            <a:r>
              <a:rPr lang="en-US" altLang="zh-CN" sz="4000"/>
              <a:t>N</a:t>
            </a:r>
            <a:r>
              <a:rPr lang="en-US" altLang="zh-CN" sz="4000" baseline="-25000"/>
              <a:t>2</a:t>
            </a:r>
            <a:r>
              <a:rPr lang="zh-CN" altLang="en-US" sz="4000"/>
              <a:t>，</a:t>
            </a:r>
            <a:r>
              <a:rPr lang="en-US" altLang="zh-CN" sz="4000"/>
              <a:t>C</a:t>
            </a:r>
            <a:r>
              <a:rPr lang="en-US" altLang="zh-CN" sz="4000" baseline="-25000"/>
              <a:t>2</a:t>
            </a:r>
            <a:r>
              <a:rPr lang="en-US" altLang="zh-CN" sz="4000"/>
              <a:t>H</a:t>
            </a:r>
            <a:r>
              <a:rPr lang="en-US" altLang="zh-CN" sz="4000" baseline="-25000"/>
              <a:t>4</a:t>
            </a:r>
            <a:r>
              <a:rPr lang="zh-CN" altLang="en-US" sz="4000"/>
              <a:t>相对分子质量相同，是同分异构体吗？</a:t>
            </a:r>
          </a:p>
          <a:p>
            <a:pPr marL="419100" indent="-419100"/>
            <a:r>
              <a:rPr lang="en-US" altLang="zh-CN" sz="4000"/>
              <a:t>2 </a:t>
            </a:r>
            <a:r>
              <a:rPr lang="zh-CN" altLang="en-US" sz="4000"/>
              <a:t>正戊烷、异戊烷、新戊烷化学式都是</a:t>
            </a:r>
            <a:r>
              <a:rPr lang="en-US" altLang="zh-CN" sz="4000"/>
              <a:t>C</a:t>
            </a:r>
            <a:r>
              <a:rPr lang="en-US" altLang="zh-CN" sz="4000" baseline="-25000"/>
              <a:t>5</a:t>
            </a:r>
            <a:r>
              <a:rPr lang="en-US" altLang="zh-CN" sz="4000"/>
              <a:t>H</a:t>
            </a:r>
            <a:r>
              <a:rPr lang="en-US" altLang="zh-CN" sz="4000" baseline="-25000"/>
              <a:t>12</a:t>
            </a:r>
            <a:r>
              <a:rPr lang="zh-CN" altLang="en-US" sz="4000"/>
              <a:t>，相对分子质量相同，组成元素相同，是同分异构体吗？</a:t>
            </a:r>
          </a:p>
          <a:p>
            <a:pPr marL="419100" indent="-419100">
              <a:buFontTx/>
              <a:buAutoNum type="arabicPlain" startAt="3"/>
            </a:pPr>
            <a:r>
              <a:rPr lang="zh-CN" altLang="en-US" sz="4000"/>
              <a:t>金刚石和石墨是碳元素的两种不同单质，是同分异构体吗？</a:t>
            </a:r>
          </a:p>
          <a:p>
            <a:pPr marL="419100" indent="-419100">
              <a:buFontTx/>
              <a:buAutoNum type="arabicPlain" startAt="3"/>
            </a:pPr>
            <a:r>
              <a:rPr lang="zh-CN" altLang="en-US" sz="4000"/>
              <a:t>把互为同分异构体的正戊烷和新戊烷混合，属于纯净物还是混合物？</a:t>
            </a:r>
          </a:p>
        </p:txBody>
      </p:sp>
      <p:sp>
        <p:nvSpPr>
          <p:cNvPr id="8" name="矩形 7"/>
          <p:cNvSpPr/>
          <p:nvPr/>
        </p:nvSpPr>
        <p:spPr>
          <a:xfrm flipH="1">
            <a:off x="7704483" y="5749801"/>
            <a:ext cx="111612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000" b="1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66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混合物</a:t>
            </a:r>
            <a:endParaRPr lang="zh-CN" altLang="en-US" sz="2000" b="1">
              <a:ln w="12700">
                <a:solidFill>
                  <a:schemeClr val="accent1"/>
                </a:solidFill>
                <a:prstDash val="solid"/>
              </a:ln>
              <a:solidFill>
                <a:srgbClr val="FF0066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9" name="矩形 8"/>
          <p:cNvSpPr/>
          <p:nvPr/>
        </p:nvSpPr>
        <p:spPr>
          <a:xfrm flipH="1">
            <a:off x="8517115" y="2728363"/>
            <a:ext cx="57693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5400" b="1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Y</a:t>
            </a:r>
            <a:endParaRPr lang="zh-CN" altLang="en-US" sz="5400" b="1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0" name="矩形 9"/>
          <p:cNvSpPr/>
          <p:nvPr/>
        </p:nvSpPr>
        <p:spPr>
          <a:xfrm flipH="1">
            <a:off x="7326434" y="1047430"/>
            <a:ext cx="57693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5400" b="1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N</a:t>
            </a:r>
            <a:endParaRPr lang="zh-CN" altLang="en-US" sz="5400" b="1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1" name="矩形 10"/>
          <p:cNvSpPr/>
          <p:nvPr/>
        </p:nvSpPr>
        <p:spPr>
          <a:xfrm flipH="1">
            <a:off x="8500137" y="4315268"/>
            <a:ext cx="57693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5400" b="1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N</a:t>
            </a:r>
            <a:endParaRPr lang="zh-CN" altLang="en-US" sz="5400" b="1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07950" y="44450"/>
            <a:ext cx="6335713" cy="492125"/>
          </a:xfrm>
        </p:spPr>
        <p:txBody>
          <a:bodyPr/>
          <a:lstStyle/>
          <a:p>
            <a:r>
              <a:rPr lang="zh-CN" altLang="en-US">
                <a:ea typeface="宋体" panose="02010600030101010101" pitchFamily="2" charset="-122"/>
              </a:rPr>
              <a:t>判断</a:t>
            </a:r>
          </a:p>
        </p:txBody>
      </p:sp>
      <p:sp>
        <p:nvSpPr>
          <p:cNvPr id="1597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07950" y="728663"/>
            <a:ext cx="8928100" cy="5221287"/>
          </a:xfrm>
          <a:prstGeom prst="rect">
            <a:avLst/>
          </a:prstGeom>
        </p:spPr>
        <p:txBody>
          <a:bodyPr/>
          <a:lstStyle/>
          <a:p>
            <a:r>
              <a:rPr lang="en-US" altLang="zh-CN" sz="4800"/>
              <a:t>5</a:t>
            </a:r>
            <a:r>
              <a:rPr lang="zh-CN" altLang="en-US" sz="4800"/>
              <a:t>乙炔 </a:t>
            </a:r>
            <a:r>
              <a:rPr lang="en-US" altLang="zh-CN" sz="4800"/>
              <a:t>C</a:t>
            </a:r>
            <a:r>
              <a:rPr lang="en-US" altLang="zh-CN" sz="4800" baseline="-25000"/>
              <a:t>2</a:t>
            </a:r>
            <a:r>
              <a:rPr lang="en-US" altLang="zh-CN" sz="4800"/>
              <a:t>H</a:t>
            </a:r>
            <a:r>
              <a:rPr lang="en-US" altLang="zh-CN" sz="4800" baseline="-25000"/>
              <a:t>2</a:t>
            </a:r>
            <a:r>
              <a:rPr lang="zh-CN" altLang="en-US" sz="4800"/>
              <a:t>和 苯</a:t>
            </a:r>
            <a:r>
              <a:rPr lang="en-US" altLang="zh-CN" sz="4800"/>
              <a:t>C</a:t>
            </a:r>
            <a:r>
              <a:rPr lang="en-US" altLang="zh-CN" sz="4800" baseline="-25000"/>
              <a:t>6</a:t>
            </a:r>
            <a:r>
              <a:rPr lang="en-US" altLang="zh-CN" sz="4800"/>
              <a:t>H</a:t>
            </a:r>
            <a:r>
              <a:rPr lang="en-US" altLang="zh-CN" sz="4800" baseline="-25000"/>
              <a:t>6</a:t>
            </a:r>
            <a:r>
              <a:rPr lang="zh-CN" altLang="en-US" sz="4800"/>
              <a:t>的最简式都是</a:t>
            </a:r>
            <a:r>
              <a:rPr lang="en-US" altLang="zh-CN" sz="4800"/>
              <a:t>CH,</a:t>
            </a:r>
            <a:r>
              <a:rPr lang="zh-CN" altLang="en-US" sz="4800"/>
              <a:t>且碳元素和氢元素的质量分数也都相同，他们互为同分异构体吗？</a:t>
            </a:r>
          </a:p>
          <a:p>
            <a:r>
              <a:rPr lang="en-US" altLang="zh-CN" sz="4800"/>
              <a:t>6 </a:t>
            </a:r>
            <a:r>
              <a:rPr lang="zh-CN" altLang="en-US" sz="4800"/>
              <a:t>甲烷和乙烷都属于烷烃，互为同分异构体吗？</a:t>
            </a:r>
          </a:p>
          <a:p>
            <a:endParaRPr lang="en-US" altLang="zh-CN" sz="4800"/>
          </a:p>
          <a:p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 flipH="1">
            <a:off x="8459115" y="2708920"/>
            <a:ext cx="57693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5400" b="1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N</a:t>
            </a:r>
            <a:endParaRPr lang="zh-CN" altLang="en-US" sz="5400" b="1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 flipH="1">
            <a:off x="8459115" y="5026620"/>
            <a:ext cx="57693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5400" b="1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N</a:t>
            </a:r>
            <a:endParaRPr lang="zh-CN" altLang="en-US" sz="5400" b="1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1196975"/>
            <a:ext cx="4032250" cy="755650"/>
          </a:xfrm>
        </p:spPr>
        <p:txBody>
          <a:bodyPr/>
          <a:lstStyle/>
          <a:p>
            <a:r>
              <a:rPr lang="zh-CN" altLang="en-US" sz="3600" b="1">
                <a:solidFill>
                  <a:srgbClr val="FF0066"/>
                </a:solidFill>
                <a:ea typeface="宋体" panose="02010600030101010101" pitchFamily="2" charset="-122"/>
              </a:rPr>
              <a:t>等效氢原子的判断</a:t>
            </a:r>
          </a:p>
        </p:txBody>
      </p:sp>
      <p:sp>
        <p:nvSpPr>
          <p:cNvPr id="1382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15900" y="2600325"/>
            <a:ext cx="8928100" cy="2124075"/>
          </a:xfrm>
          <a:prstGeom prst="rect">
            <a:avLst/>
          </a:prstGeom>
        </p:spPr>
        <p:txBody>
          <a:bodyPr/>
          <a:lstStyle/>
          <a:p>
            <a:r>
              <a:rPr lang="en-US" altLang="zh-CN" sz="3600" b="1"/>
              <a:t>1.</a:t>
            </a:r>
            <a:r>
              <a:rPr lang="zh-CN" altLang="en-US" sz="3600" b="1"/>
              <a:t>同一碳原子所连的氢原子是等效的；</a:t>
            </a:r>
          </a:p>
          <a:p>
            <a:r>
              <a:rPr lang="en-US" altLang="zh-CN" sz="3600" b="1"/>
              <a:t>2.</a:t>
            </a:r>
            <a:r>
              <a:rPr lang="zh-CN" altLang="en-US" sz="3600" b="1"/>
              <a:t>同一碳原子所连甲基上的氢原子是等效的</a:t>
            </a:r>
            <a:r>
              <a:rPr lang="en-US" altLang="zh-CN" sz="3600" b="1"/>
              <a:t>;</a:t>
            </a:r>
          </a:p>
          <a:p>
            <a:r>
              <a:rPr lang="en-US" altLang="zh-CN" sz="3600" b="1"/>
              <a:t>3.</a:t>
            </a:r>
            <a:r>
              <a:rPr lang="zh-CN" altLang="en-US" sz="3600" b="1"/>
              <a:t>处于镜面对称位置上的氢原子是等效的。</a:t>
            </a:r>
            <a:endParaRPr lang="en-US" altLang="zh-CN" sz="3600" b="1"/>
          </a:p>
        </p:txBody>
      </p:sp>
      <p:sp>
        <p:nvSpPr>
          <p:cNvPr id="138244" name="Rectangle 4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有机化合物的同分异构现象</a:t>
            </a:r>
          </a:p>
        </p:txBody>
      </p:sp>
    </p:spTree>
    <p:extLst>
      <p:ext uri="{BB962C8B-B14F-4D97-AF65-F5344CB8AC3E}">
        <p14:creationId xmlns:p14="http://schemas.microsoft.com/office/powerpoint/2010/main" val="7808064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ChangeArrowheads="1"/>
          </p:cNvSpPr>
          <p:nvPr/>
        </p:nvSpPr>
        <p:spPr bwMode="auto">
          <a:xfrm>
            <a:off x="2916238" y="1157288"/>
            <a:ext cx="51847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rgbClr val="006600"/>
                </a:solidFill>
                <a:ea typeface="隶书" panose="02010509060101010101" pitchFamily="49" charset="-122"/>
              </a:rPr>
              <a:t>——</a:t>
            </a:r>
            <a:r>
              <a:rPr kumimoji="1" lang="zh-CN" altLang="en-US" sz="3200" b="1">
                <a:solidFill>
                  <a:srgbClr val="0066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找对称轴、点、面</a:t>
            </a:r>
          </a:p>
        </p:txBody>
      </p:sp>
      <p:sp>
        <p:nvSpPr>
          <p:cNvPr id="139267" name="Rectangle 3"/>
          <p:cNvSpPr>
            <a:spLocks noChangeArrowheads="1"/>
          </p:cNvSpPr>
          <p:nvPr/>
        </p:nvSpPr>
        <p:spPr bwMode="auto">
          <a:xfrm>
            <a:off x="1042987" y="2317750"/>
            <a:ext cx="31019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kumimoji="1"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kumimoji="1"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kumimoji="1"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kumimoji="1"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kumimoji="1"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kumimoji="1"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kumimoji="1"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kumimoji="1"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kumimoji="1"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</a:p>
        </p:txBody>
      </p:sp>
      <p:sp>
        <p:nvSpPr>
          <p:cNvPr id="139268" name="Rectangle 4"/>
          <p:cNvSpPr>
            <a:spLocks noChangeArrowheads="1"/>
          </p:cNvSpPr>
          <p:nvPr/>
        </p:nvSpPr>
        <p:spPr bwMode="auto">
          <a:xfrm>
            <a:off x="1906588" y="1741488"/>
            <a:ext cx="18018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ea typeface="隶书" panose="02010509060101010101" pitchFamily="49" charset="-122"/>
              </a:rPr>
              <a:t>对称轴</a:t>
            </a:r>
          </a:p>
        </p:txBody>
      </p:sp>
      <p:sp>
        <p:nvSpPr>
          <p:cNvPr id="139269" name="Line 5"/>
          <p:cNvSpPr>
            <a:spLocks noChangeShapeType="1"/>
          </p:cNvSpPr>
          <p:nvPr/>
        </p:nvSpPr>
        <p:spPr bwMode="auto">
          <a:xfrm>
            <a:off x="2338388" y="1741488"/>
            <a:ext cx="0" cy="1676400"/>
          </a:xfrm>
          <a:prstGeom prst="line">
            <a:avLst/>
          </a:prstGeom>
          <a:noFill/>
          <a:ln w="38100" cap="rnd">
            <a:solidFill>
              <a:srgbClr val="FF00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9270" name="Rectangle 6"/>
          <p:cNvSpPr>
            <a:spLocks noChangeArrowheads="1"/>
          </p:cNvSpPr>
          <p:nvPr/>
        </p:nvSpPr>
        <p:spPr bwMode="auto">
          <a:xfrm>
            <a:off x="1042988" y="2836863"/>
            <a:ext cx="33131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000" b="1">
                <a:solidFill>
                  <a:srgbClr val="990033"/>
                </a:solidFill>
              </a:rPr>
              <a:t> ③  </a:t>
            </a:r>
            <a:r>
              <a:rPr kumimoji="1" lang="zh-CN" altLang="en-US" sz="2000" b="1">
                <a:solidFill>
                  <a:srgbClr val="990033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②  ①   ②  ③</a:t>
            </a:r>
          </a:p>
        </p:txBody>
      </p:sp>
      <p:grpSp>
        <p:nvGrpSpPr>
          <p:cNvPr id="139271" name="Group 7"/>
          <p:cNvGrpSpPr>
            <a:grpSpLocks/>
          </p:cNvGrpSpPr>
          <p:nvPr/>
        </p:nvGrpSpPr>
        <p:grpSpPr bwMode="auto">
          <a:xfrm>
            <a:off x="4570413" y="2173288"/>
            <a:ext cx="4103687" cy="1801812"/>
            <a:chOff x="2925" y="663"/>
            <a:chExt cx="2585" cy="1135"/>
          </a:xfrm>
        </p:grpSpPr>
        <p:sp>
          <p:nvSpPr>
            <p:cNvPr id="139272" name="Text Box 8"/>
            <p:cNvSpPr txBox="1">
              <a:spLocks noChangeArrowheads="1"/>
            </p:cNvSpPr>
            <p:nvPr/>
          </p:nvSpPr>
          <p:spPr bwMode="auto">
            <a:xfrm>
              <a:off x="2925" y="663"/>
              <a:ext cx="2585" cy="11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latin typeface="Times New Roman" panose="02020603050405020304" pitchFamily="18" charset="0"/>
                </a:rPr>
                <a:t>CH</a:t>
              </a:r>
              <a:r>
                <a:rPr kumimoji="1" lang="en-US" altLang="zh-CN" sz="2800" b="1" baseline="-25000">
                  <a:latin typeface="Times New Roman" panose="02020603050405020304" pitchFamily="18" charset="0"/>
                </a:rPr>
                <a:t>3</a:t>
              </a:r>
              <a:r>
                <a:rPr kumimoji="1" lang="en-US" altLang="zh-CN" sz="2800" b="1">
                  <a:latin typeface="Times New Roman" panose="02020603050405020304" pitchFamily="18" charset="0"/>
                </a:rPr>
                <a:t>-CH</a:t>
              </a:r>
              <a:r>
                <a:rPr kumimoji="1" lang="en-US" altLang="zh-CN" sz="2800" b="1" baseline="-2500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2800" b="1">
                  <a:latin typeface="Times New Roman" panose="02020603050405020304" pitchFamily="18" charset="0"/>
                </a:rPr>
                <a:t>-CH-CH</a:t>
              </a:r>
              <a:r>
                <a:rPr kumimoji="1" lang="en-US" altLang="zh-CN" sz="2800" b="1" baseline="-2500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2800" b="1">
                  <a:latin typeface="Times New Roman" panose="02020603050405020304" pitchFamily="18" charset="0"/>
                </a:rPr>
                <a:t>-CH</a:t>
              </a:r>
              <a:r>
                <a:rPr kumimoji="1" lang="en-US" altLang="zh-CN" sz="2800" b="1" baseline="-25000">
                  <a:latin typeface="Times New Roman" panose="02020603050405020304" pitchFamily="18" charset="0"/>
                </a:rPr>
                <a:t>3</a:t>
              </a:r>
            </a:p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latin typeface="Times New Roman" panose="02020603050405020304" pitchFamily="18" charset="0"/>
                </a:rPr>
                <a:t>                 CH</a:t>
              </a:r>
              <a:r>
                <a:rPr kumimoji="1" lang="en-US" altLang="zh-CN" sz="2800" b="1" baseline="-25000">
                  <a:latin typeface="Times New Roman" panose="02020603050405020304" pitchFamily="18" charset="0"/>
                </a:rPr>
                <a:t>2</a:t>
              </a:r>
            </a:p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latin typeface="Times New Roman" panose="02020603050405020304" pitchFamily="18" charset="0"/>
                </a:rPr>
                <a:t>                 CH</a:t>
              </a:r>
              <a:r>
                <a:rPr kumimoji="1" lang="en-US" altLang="zh-CN" sz="2800" b="1" baseline="-25000">
                  <a:latin typeface="Times New Roman" panose="02020603050405020304" pitchFamily="18" charset="0"/>
                </a:rPr>
                <a:t>3</a:t>
              </a:r>
            </a:p>
          </p:txBody>
        </p:sp>
        <p:sp>
          <p:nvSpPr>
            <p:cNvPr id="139273" name="Line 9"/>
            <p:cNvSpPr>
              <a:spLocks noChangeShapeType="1"/>
            </p:cNvSpPr>
            <p:nvPr/>
          </p:nvSpPr>
          <p:spPr bwMode="auto">
            <a:xfrm>
              <a:off x="4014" y="1344"/>
              <a:ext cx="0" cy="18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9274" name="Line 10"/>
            <p:cNvSpPr>
              <a:spLocks noChangeShapeType="1"/>
            </p:cNvSpPr>
            <p:nvPr/>
          </p:nvSpPr>
          <p:spPr bwMode="auto">
            <a:xfrm>
              <a:off x="4014" y="935"/>
              <a:ext cx="0" cy="18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9275" name="Rectangle 11"/>
          <p:cNvSpPr>
            <a:spLocks noChangeArrowheads="1"/>
          </p:cNvSpPr>
          <p:nvPr/>
        </p:nvSpPr>
        <p:spPr bwMode="auto">
          <a:xfrm>
            <a:off x="5722938" y="1670050"/>
            <a:ext cx="1657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ea typeface="隶书" panose="02010509060101010101" pitchFamily="49" charset="-122"/>
              </a:rPr>
              <a:t>对称点</a:t>
            </a:r>
          </a:p>
        </p:txBody>
      </p:sp>
      <p:sp>
        <p:nvSpPr>
          <p:cNvPr id="139276" name="Rectangle 12"/>
          <p:cNvSpPr>
            <a:spLocks noChangeArrowheads="1"/>
          </p:cNvSpPr>
          <p:nvPr/>
        </p:nvSpPr>
        <p:spPr bwMode="auto">
          <a:xfrm>
            <a:off x="6083300" y="1957388"/>
            <a:ext cx="4397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000" b="1">
                <a:solidFill>
                  <a:srgbClr val="990033"/>
                </a:solidFill>
              </a:rPr>
              <a:t>①</a:t>
            </a:r>
          </a:p>
        </p:txBody>
      </p:sp>
      <p:sp>
        <p:nvSpPr>
          <p:cNvPr id="139277" name="Rectangle 13"/>
          <p:cNvSpPr>
            <a:spLocks noChangeArrowheads="1"/>
          </p:cNvSpPr>
          <p:nvPr/>
        </p:nvSpPr>
        <p:spPr bwMode="auto">
          <a:xfrm>
            <a:off x="5794375" y="2894013"/>
            <a:ext cx="4397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000" b="1">
                <a:solidFill>
                  <a:srgbClr val="990033"/>
                </a:solidFill>
              </a:rPr>
              <a:t>②</a:t>
            </a:r>
          </a:p>
        </p:txBody>
      </p:sp>
      <p:sp>
        <p:nvSpPr>
          <p:cNvPr id="139278" name="Rectangle 14"/>
          <p:cNvSpPr>
            <a:spLocks noChangeArrowheads="1"/>
          </p:cNvSpPr>
          <p:nvPr/>
        </p:nvSpPr>
        <p:spPr bwMode="auto">
          <a:xfrm>
            <a:off x="5435600" y="1957388"/>
            <a:ext cx="4397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000" b="1">
                <a:solidFill>
                  <a:srgbClr val="990033"/>
                </a:solidFill>
              </a:rPr>
              <a:t>②</a:t>
            </a:r>
          </a:p>
        </p:txBody>
      </p:sp>
      <p:sp>
        <p:nvSpPr>
          <p:cNvPr id="139279" name="Rectangle 15"/>
          <p:cNvSpPr>
            <a:spLocks noChangeArrowheads="1"/>
          </p:cNvSpPr>
          <p:nvPr/>
        </p:nvSpPr>
        <p:spPr bwMode="auto">
          <a:xfrm>
            <a:off x="6804025" y="1957388"/>
            <a:ext cx="4397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000" b="1">
                <a:solidFill>
                  <a:srgbClr val="990033"/>
                </a:solidFill>
              </a:rPr>
              <a:t>②</a:t>
            </a:r>
          </a:p>
        </p:txBody>
      </p:sp>
      <p:sp>
        <p:nvSpPr>
          <p:cNvPr id="139280" name="Rectangle 16"/>
          <p:cNvSpPr>
            <a:spLocks noChangeArrowheads="1"/>
          </p:cNvSpPr>
          <p:nvPr/>
        </p:nvSpPr>
        <p:spPr bwMode="auto">
          <a:xfrm>
            <a:off x="4570413" y="1957388"/>
            <a:ext cx="4397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000" b="1">
                <a:solidFill>
                  <a:srgbClr val="990033"/>
                </a:solidFill>
              </a:rPr>
              <a:t>③</a:t>
            </a:r>
          </a:p>
        </p:txBody>
      </p:sp>
      <p:sp>
        <p:nvSpPr>
          <p:cNvPr id="139281" name="Rectangle 17"/>
          <p:cNvSpPr>
            <a:spLocks noChangeArrowheads="1"/>
          </p:cNvSpPr>
          <p:nvPr/>
        </p:nvSpPr>
        <p:spPr bwMode="auto">
          <a:xfrm>
            <a:off x="5795963" y="3357563"/>
            <a:ext cx="4397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000" b="1">
                <a:solidFill>
                  <a:srgbClr val="990033"/>
                </a:solidFill>
              </a:rPr>
              <a:t>③</a:t>
            </a:r>
          </a:p>
        </p:txBody>
      </p:sp>
      <p:sp>
        <p:nvSpPr>
          <p:cNvPr id="139282" name="Rectangle 18"/>
          <p:cNvSpPr>
            <a:spLocks noChangeArrowheads="1"/>
          </p:cNvSpPr>
          <p:nvPr/>
        </p:nvSpPr>
        <p:spPr bwMode="auto">
          <a:xfrm>
            <a:off x="7523163" y="1957388"/>
            <a:ext cx="4397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000" b="1">
                <a:solidFill>
                  <a:srgbClr val="990033"/>
                </a:solidFill>
              </a:rPr>
              <a:t>③</a:t>
            </a:r>
          </a:p>
        </p:txBody>
      </p:sp>
      <p:grpSp>
        <p:nvGrpSpPr>
          <p:cNvPr id="139283" name="Group 19"/>
          <p:cNvGrpSpPr>
            <a:grpSpLocks/>
          </p:cNvGrpSpPr>
          <p:nvPr/>
        </p:nvGrpSpPr>
        <p:grpSpPr bwMode="auto">
          <a:xfrm>
            <a:off x="179388" y="4402138"/>
            <a:ext cx="3598862" cy="2235200"/>
            <a:chOff x="567" y="2205"/>
            <a:chExt cx="2267" cy="1408"/>
          </a:xfrm>
        </p:grpSpPr>
        <p:sp>
          <p:nvSpPr>
            <p:cNvPr id="139284" name="Text Box 20"/>
            <p:cNvSpPr txBox="1">
              <a:spLocks noChangeArrowheads="1"/>
            </p:cNvSpPr>
            <p:nvPr/>
          </p:nvSpPr>
          <p:spPr bwMode="auto">
            <a:xfrm>
              <a:off x="567" y="2205"/>
              <a:ext cx="2267" cy="14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>
                  <a:latin typeface="Times New Roman" panose="02020603050405020304" pitchFamily="18" charset="0"/>
                </a:rPr>
                <a:t>           </a:t>
              </a:r>
              <a:r>
                <a:rPr kumimoji="1" lang="en-US" altLang="zh-CN" sz="2800" b="1">
                  <a:latin typeface="Times New Roman" panose="02020603050405020304" pitchFamily="18" charset="0"/>
                </a:rPr>
                <a:t>CH</a:t>
              </a:r>
              <a:r>
                <a:rPr kumimoji="1" lang="en-US" altLang="zh-CN" sz="2800" b="1" baseline="-25000">
                  <a:latin typeface="Times New Roman" panose="02020603050405020304" pitchFamily="18" charset="0"/>
                </a:rPr>
                <a:t>3</a:t>
              </a:r>
            </a:p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latin typeface="Times New Roman" panose="02020603050405020304" pitchFamily="18" charset="0"/>
                </a:rPr>
                <a:t>CH</a:t>
              </a:r>
              <a:r>
                <a:rPr kumimoji="1" lang="en-US" altLang="zh-CN" sz="2800" b="1" baseline="-25000">
                  <a:latin typeface="Times New Roman" panose="02020603050405020304" pitchFamily="18" charset="0"/>
                </a:rPr>
                <a:t>3</a:t>
              </a:r>
              <a:r>
                <a:rPr kumimoji="1" lang="en-US" altLang="zh-CN" sz="2800" b="1">
                  <a:latin typeface="Times New Roman" panose="02020603050405020304" pitchFamily="18" charset="0"/>
                </a:rPr>
                <a:t> – C – CH</a:t>
              </a:r>
              <a:r>
                <a:rPr kumimoji="1" lang="en-US" altLang="zh-CN" sz="2800" b="1" baseline="-2500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2800" b="1">
                  <a:latin typeface="Times New Roman" panose="02020603050405020304" pitchFamily="18" charset="0"/>
                </a:rPr>
                <a:t>- CH</a:t>
              </a:r>
              <a:r>
                <a:rPr kumimoji="1" lang="en-US" altLang="zh-CN" sz="2800" b="1" baseline="-25000">
                  <a:latin typeface="Times New Roman" panose="02020603050405020304" pitchFamily="18" charset="0"/>
                </a:rPr>
                <a:t>3</a:t>
              </a:r>
            </a:p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latin typeface="Times New Roman" panose="02020603050405020304" pitchFamily="18" charset="0"/>
                </a:rPr>
                <a:t>           CH</a:t>
              </a:r>
              <a:r>
                <a:rPr kumimoji="1" lang="en-US" altLang="zh-CN" sz="2800" b="1" baseline="-25000">
                  <a:latin typeface="Times New Roman" panose="02020603050405020304" pitchFamily="18" charset="0"/>
                </a:rPr>
                <a:t>3   </a:t>
              </a:r>
            </a:p>
            <a:p>
              <a:pPr>
                <a:spcBef>
                  <a:spcPct val="50000"/>
                </a:spcBef>
              </a:pPr>
              <a:endParaRPr kumimoji="1" lang="zh-CN" altLang="en-US" sz="2800" b="1" baseline="-25000">
                <a:latin typeface="Times New Roman" panose="02020603050405020304" pitchFamily="18" charset="0"/>
              </a:endParaRPr>
            </a:p>
          </p:txBody>
        </p:sp>
        <p:sp>
          <p:nvSpPr>
            <p:cNvPr id="139285" name="Line 21"/>
            <p:cNvSpPr>
              <a:spLocks noChangeShapeType="1"/>
            </p:cNvSpPr>
            <p:nvPr/>
          </p:nvSpPr>
          <p:spPr bwMode="auto">
            <a:xfrm>
              <a:off x="1338" y="2478"/>
              <a:ext cx="0" cy="18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9286" name="Line 22"/>
            <p:cNvSpPr>
              <a:spLocks noChangeShapeType="1"/>
            </p:cNvSpPr>
            <p:nvPr/>
          </p:nvSpPr>
          <p:spPr bwMode="auto">
            <a:xfrm>
              <a:off x="1338" y="2886"/>
              <a:ext cx="0" cy="22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9287" name="Rectangle 23"/>
          <p:cNvSpPr>
            <a:spLocks noChangeArrowheads="1"/>
          </p:cNvSpPr>
          <p:nvPr/>
        </p:nvSpPr>
        <p:spPr bwMode="auto">
          <a:xfrm>
            <a:off x="2701925" y="4857750"/>
            <a:ext cx="6477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1800" b="1">
                <a:solidFill>
                  <a:srgbClr val="FF0000"/>
                </a:solidFill>
              </a:rPr>
              <a:t>③</a:t>
            </a:r>
          </a:p>
        </p:txBody>
      </p:sp>
      <p:sp>
        <p:nvSpPr>
          <p:cNvPr id="139288" name="Rectangle 24"/>
          <p:cNvSpPr>
            <a:spLocks noChangeArrowheads="1"/>
          </p:cNvSpPr>
          <p:nvPr/>
        </p:nvSpPr>
        <p:spPr bwMode="auto">
          <a:xfrm>
            <a:off x="1044575" y="3825875"/>
            <a:ext cx="17287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ea typeface="隶书" panose="02010509060101010101" pitchFamily="49" charset="-122"/>
              </a:rPr>
              <a:t>对称点</a:t>
            </a:r>
          </a:p>
        </p:txBody>
      </p:sp>
      <p:sp>
        <p:nvSpPr>
          <p:cNvPr id="139289" name="Rectangle 25"/>
          <p:cNvSpPr>
            <a:spLocks noChangeArrowheads="1"/>
          </p:cNvSpPr>
          <p:nvPr/>
        </p:nvSpPr>
        <p:spPr bwMode="auto">
          <a:xfrm>
            <a:off x="5005388" y="3640138"/>
            <a:ext cx="19446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ea typeface="隶书" panose="02010509060101010101" pitchFamily="49" charset="-122"/>
              </a:rPr>
              <a:t>对称面</a:t>
            </a:r>
          </a:p>
        </p:txBody>
      </p:sp>
      <p:sp>
        <p:nvSpPr>
          <p:cNvPr id="139290" name="Rectangle 26"/>
          <p:cNvSpPr>
            <a:spLocks noChangeArrowheads="1"/>
          </p:cNvSpPr>
          <p:nvPr/>
        </p:nvSpPr>
        <p:spPr bwMode="auto">
          <a:xfrm>
            <a:off x="252413" y="4786313"/>
            <a:ext cx="4143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1800" b="1">
                <a:solidFill>
                  <a:srgbClr val="FF0000"/>
                </a:solidFill>
              </a:rPr>
              <a:t>①</a:t>
            </a:r>
          </a:p>
        </p:txBody>
      </p:sp>
      <p:sp>
        <p:nvSpPr>
          <p:cNvPr id="139291" name="Rectangle 27"/>
          <p:cNvSpPr>
            <a:spLocks noChangeArrowheads="1"/>
          </p:cNvSpPr>
          <p:nvPr/>
        </p:nvSpPr>
        <p:spPr bwMode="auto">
          <a:xfrm>
            <a:off x="1836738" y="4857750"/>
            <a:ext cx="4143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1800" b="1">
                <a:solidFill>
                  <a:srgbClr val="FF0000"/>
                </a:solidFill>
              </a:rPr>
              <a:t>②</a:t>
            </a:r>
          </a:p>
        </p:txBody>
      </p:sp>
      <p:sp>
        <p:nvSpPr>
          <p:cNvPr id="139292" name="Rectangle 28"/>
          <p:cNvSpPr>
            <a:spLocks noChangeArrowheads="1"/>
          </p:cNvSpPr>
          <p:nvPr/>
        </p:nvSpPr>
        <p:spPr bwMode="auto">
          <a:xfrm>
            <a:off x="828675" y="5867400"/>
            <a:ext cx="4143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1800" b="1">
                <a:solidFill>
                  <a:srgbClr val="FF0000"/>
                </a:solidFill>
              </a:rPr>
              <a:t>①</a:t>
            </a:r>
          </a:p>
        </p:txBody>
      </p:sp>
      <p:sp>
        <p:nvSpPr>
          <p:cNvPr id="139293" name="Rectangle 29"/>
          <p:cNvSpPr>
            <a:spLocks noChangeArrowheads="1"/>
          </p:cNvSpPr>
          <p:nvPr/>
        </p:nvSpPr>
        <p:spPr bwMode="auto">
          <a:xfrm>
            <a:off x="900113" y="4354513"/>
            <a:ext cx="4143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1800" b="1">
                <a:solidFill>
                  <a:srgbClr val="FF0000"/>
                </a:solidFill>
              </a:rPr>
              <a:t>①</a:t>
            </a:r>
          </a:p>
        </p:txBody>
      </p:sp>
      <p:sp>
        <p:nvSpPr>
          <p:cNvPr id="139294" name="Rectangle 30"/>
          <p:cNvSpPr>
            <a:spLocks noChangeArrowheads="1"/>
          </p:cNvSpPr>
          <p:nvPr/>
        </p:nvSpPr>
        <p:spPr bwMode="auto">
          <a:xfrm>
            <a:off x="900113" y="436563"/>
            <a:ext cx="75596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一元取代物同分异构体的</a:t>
            </a:r>
            <a:r>
              <a:rPr kumimoji="1" lang="zh-CN" altLang="en-US" sz="3600" b="1">
                <a:solidFill>
                  <a:srgbClr val="000066"/>
                </a:solidFill>
                <a:ea typeface="隶书" panose="02010509060101010101" pitchFamily="49" charset="-122"/>
              </a:rPr>
              <a:t>确定</a:t>
            </a:r>
            <a:endParaRPr kumimoji="1" lang="zh-CN" altLang="en-US" sz="3600" b="1">
              <a:solidFill>
                <a:srgbClr val="000066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9295" name="Rectangle 31"/>
          <p:cNvSpPr>
            <a:spLocks noChangeArrowheads="1"/>
          </p:cNvSpPr>
          <p:nvPr/>
        </p:nvSpPr>
        <p:spPr bwMode="auto">
          <a:xfrm>
            <a:off x="1116013" y="1157288"/>
            <a:ext cx="32400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0066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等效氢法</a:t>
            </a:r>
          </a:p>
        </p:txBody>
      </p:sp>
      <p:sp>
        <p:nvSpPr>
          <p:cNvPr id="139296" name="Line 32"/>
          <p:cNvSpPr>
            <a:spLocks noChangeShapeType="1"/>
          </p:cNvSpPr>
          <p:nvPr/>
        </p:nvSpPr>
        <p:spPr bwMode="auto">
          <a:xfrm>
            <a:off x="4357688" y="4937125"/>
            <a:ext cx="2743200" cy="0"/>
          </a:xfrm>
          <a:prstGeom prst="line">
            <a:avLst/>
          </a:prstGeom>
          <a:noFill/>
          <a:ln w="38100" cap="rnd">
            <a:solidFill>
              <a:srgbClr val="FF00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9297" name="Line 33"/>
          <p:cNvSpPr>
            <a:spLocks noChangeShapeType="1"/>
          </p:cNvSpPr>
          <p:nvPr/>
        </p:nvSpPr>
        <p:spPr bwMode="auto">
          <a:xfrm>
            <a:off x="5653088" y="3929063"/>
            <a:ext cx="0" cy="2362200"/>
          </a:xfrm>
          <a:prstGeom prst="line">
            <a:avLst/>
          </a:prstGeom>
          <a:noFill/>
          <a:ln w="38100" cap="rnd">
            <a:solidFill>
              <a:srgbClr val="FF00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39298" name="Group 34"/>
          <p:cNvGrpSpPr>
            <a:grpSpLocks noChangeAspect="1"/>
          </p:cNvGrpSpPr>
          <p:nvPr/>
        </p:nvGrpSpPr>
        <p:grpSpPr bwMode="auto">
          <a:xfrm>
            <a:off x="4645025" y="4432300"/>
            <a:ext cx="2133600" cy="1027113"/>
            <a:chOff x="3907" y="2337"/>
            <a:chExt cx="818" cy="396"/>
          </a:xfrm>
        </p:grpSpPr>
        <p:grpSp>
          <p:nvGrpSpPr>
            <p:cNvPr id="139299" name="Group 35"/>
            <p:cNvGrpSpPr>
              <a:grpSpLocks noChangeAspect="1"/>
            </p:cNvGrpSpPr>
            <p:nvPr/>
          </p:nvGrpSpPr>
          <p:grpSpPr bwMode="auto">
            <a:xfrm flipH="1">
              <a:off x="4286" y="2337"/>
              <a:ext cx="439" cy="385"/>
              <a:chOff x="3847" y="1089"/>
              <a:chExt cx="439" cy="385"/>
            </a:xfrm>
          </p:grpSpPr>
          <p:sp>
            <p:nvSpPr>
              <p:cNvPr id="139300" name="AutoShape 36"/>
              <p:cNvSpPr>
                <a:spLocks noChangeAspect="1" noChangeArrowheads="1"/>
              </p:cNvSpPr>
              <p:nvPr/>
            </p:nvSpPr>
            <p:spPr bwMode="auto">
              <a:xfrm rot="1800000">
                <a:off x="3847" y="1089"/>
                <a:ext cx="439" cy="380"/>
              </a:xfrm>
              <a:prstGeom prst="hexagon">
                <a:avLst>
                  <a:gd name="adj" fmla="val 28882"/>
                  <a:gd name="vf" fmla="val 115470"/>
                </a:avLst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9301" name="Line 37"/>
              <p:cNvSpPr>
                <a:spLocks noChangeAspect="1" noChangeShapeType="1"/>
              </p:cNvSpPr>
              <p:nvPr/>
            </p:nvSpPr>
            <p:spPr bwMode="auto">
              <a:xfrm flipH="1">
                <a:off x="3879" y="1098"/>
                <a:ext cx="209" cy="11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9302" name="Line 38"/>
              <p:cNvSpPr>
                <a:spLocks noChangeAspect="1" noChangeShapeType="1"/>
              </p:cNvSpPr>
              <p:nvPr/>
            </p:nvSpPr>
            <p:spPr bwMode="auto">
              <a:xfrm flipH="1" flipV="1">
                <a:off x="3879" y="1361"/>
                <a:ext cx="209" cy="11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39303" name="Group 39"/>
            <p:cNvGrpSpPr>
              <a:grpSpLocks noChangeAspect="1"/>
            </p:cNvGrpSpPr>
            <p:nvPr/>
          </p:nvGrpSpPr>
          <p:grpSpPr bwMode="auto">
            <a:xfrm>
              <a:off x="3907" y="2348"/>
              <a:ext cx="439" cy="385"/>
              <a:chOff x="3847" y="621"/>
              <a:chExt cx="439" cy="385"/>
            </a:xfrm>
          </p:grpSpPr>
          <p:sp>
            <p:nvSpPr>
              <p:cNvPr id="139304" name="AutoShape 40"/>
              <p:cNvSpPr>
                <a:spLocks noChangeAspect="1" noChangeArrowheads="1"/>
              </p:cNvSpPr>
              <p:nvPr/>
            </p:nvSpPr>
            <p:spPr bwMode="auto">
              <a:xfrm rot="1800000">
                <a:off x="3847" y="621"/>
                <a:ext cx="439" cy="380"/>
              </a:xfrm>
              <a:prstGeom prst="hexagon">
                <a:avLst>
                  <a:gd name="adj" fmla="val 28882"/>
                  <a:gd name="vf" fmla="val 115470"/>
                </a:avLst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9305" name="Line 41"/>
              <p:cNvSpPr>
                <a:spLocks noChangeAspect="1" noChangeShapeType="1"/>
              </p:cNvSpPr>
              <p:nvPr/>
            </p:nvSpPr>
            <p:spPr bwMode="auto">
              <a:xfrm flipH="1">
                <a:off x="3879" y="630"/>
                <a:ext cx="209" cy="11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9306" name="Line 42"/>
              <p:cNvSpPr>
                <a:spLocks noChangeAspect="1" noChangeShapeType="1"/>
              </p:cNvSpPr>
              <p:nvPr/>
            </p:nvSpPr>
            <p:spPr bwMode="auto">
              <a:xfrm>
                <a:off x="4227" y="690"/>
                <a:ext cx="3" cy="24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9307" name="Line 43"/>
              <p:cNvSpPr>
                <a:spLocks noChangeAspect="1" noChangeShapeType="1"/>
              </p:cNvSpPr>
              <p:nvPr/>
            </p:nvSpPr>
            <p:spPr bwMode="auto">
              <a:xfrm flipH="1" flipV="1">
                <a:off x="3879" y="893"/>
                <a:ext cx="209" cy="11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39308" name="Group 44"/>
          <p:cNvGrpSpPr>
            <a:grpSpLocks/>
          </p:cNvGrpSpPr>
          <p:nvPr/>
        </p:nvGrpSpPr>
        <p:grpSpPr bwMode="auto">
          <a:xfrm>
            <a:off x="4411663" y="4310063"/>
            <a:ext cx="2743200" cy="1143000"/>
            <a:chOff x="2154" y="1674"/>
            <a:chExt cx="1728" cy="720"/>
          </a:xfrm>
        </p:grpSpPr>
        <p:sp>
          <p:nvSpPr>
            <p:cNvPr id="139309" name="Text Box 45"/>
            <p:cNvSpPr txBox="1">
              <a:spLocks noChangeArrowheads="1"/>
            </p:cNvSpPr>
            <p:nvPr/>
          </p:nvSpPr>
          <p:spPr bwMode="auto">
            <a:xfrm>
              <a:off x="3546" y="1674"/>
              <a:ext cx="33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kumimoji="1" lang="en-US" altLang="zh-CN" sz="2400" b="1">
                  <a:solidFill>
                    <a:srgbClr val="A50021"/>
                  </a:solidFill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139310" name="Text Box 46"/>
            <p:cNvSpPr txBox="1">
              <a:spLocks noChangeArrowheads="1"/>
            </p:cNvSpPr>
            <p:nvPr/>
          </p:nvSpPr>
          <p:spPr bwMode="auto">
            <a:xfrm>
              <a:off x="2154" y="1770"/>
              <a:ext cx="28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solidFill>
                    <a:srgbClr val="A50021"/>
                  </a:solidFill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139311" name="Text Box 47"/>
            <p:cNvSpPr txBox="1">
              <a:spLocks noChangeArrowheads="1"/>
            </p:cNvSpPr>
            <p:nvPr/>
          </p:nvSpPr>
          <p:spPr bwMode="auto">
            <a:xfrm>
              <a:off x="2154" y="2106"/>
              <a:ext cx="19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solidFill>
                    <a:srgbClr val="A50021"/>
                  </a:solidFill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139312" name="Text Box 48"/>
            <p:cNvSpPr txBox="1">
              <a:spLocks noChangeArrowheads="1"/>
            </p:cNvSpPr>
            <p:nvPr/>
          </p:nvSpPr>
          <p:spPr bwMode="auto">
            <a:xfrm>
              <a:off x="3546" y="2106"/>
              <a:ext cx="33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kumimoji="1" lang="en-US" altLang="zh-CN" sz="2400" b="1">
                  <a:solidFill>
                    <a:srgbClr val="A50021"/>
                  </a:solidFill>
                  <a:latin typeface="Times New Roman" panose="02020603050405020304" pitchFamily="18" charset="0"/>
                </a:rPr>
                <a:t>b</a:t>
              </a:r>
            </a:p>
          </p:txBody>
        </p:sp>
      </p:grpSp>
      <p:grpSp>
        <p:nvGrpSpPr>
          <p:cNvPr id="139313" name="Group 49"/>
          <p:cNvGrpSpPr>
            <a:grpSpLocks/>
          </p:cNvGrpSpPr>
          <p:nvPr/>
        </p:nvGrpSpPr>
        <p:grpSpPr bwMode="auto">
          <a:xfrm>
            <a:off x="5005388" y="3929063"/>
            <a:ext cx="1382712" cy="1905000"/>
            <a:chOff x="2528" y="1434"/>
            <a:chExt cx="871" cy="1200"/>
          </a:xfrm>
        </p:grpSpPr>
        <p:sp>
          <p:nvSpPr>
            <p:cNvPr id="139314" name="Text Box 50"/>
            <p:cNvSpPr txBox="1">
              <a:spLocks noChangeArrowheads="1"/>
            </p:cNvSpPr>
            <p:nvPr/>
          </p:nvSpPr>
          <p:spPr bwMode="auto">
            <a:xfrm>
              <a:off x="2528" y="1434"/>
              <a:ext cx="20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solidFill>
                    <a:srgbClr val="A50021"/>
                  </a:solidFill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139315" name="Text Box 51"/>
            <p:cNvSpPr txBox="1">
              <a:spLocks noChangeArrowheads="1"/>
            </p:cNvSpPr>
            <p:nvPr/>
          </p:nvSpPr>
          <p:spPr bwMode="auto">
            <a:xfrm>
              <a:off x="3114" y="2346"/>
              <a:ext cx="20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solidFill>
                    <a:srgbClr val="A50021"/>
                  </a:solidFill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139316" name="Text Box 52"/>
            <p:cNvSpPr txBox="1">
              <a:spLocks noChangeArrowheads="1"/>
            </p:cNvSpPr>
            <p:nvPr/>
          </p:nvSpPr>
          <p:spPr bwMode="auto">
            <a:xfrm>
              <a:off x="2538" y="2346"/>
              <a:ext cx="20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solidFill>
                    <a:srgbClr val="A50021"/>
                  </a:solidFill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139317" name="Text Box 53"/>
            <p:cNvSpPr txBox="1">
              <a:spLocks noChangeArrowheads="1"/>
            </p:cNvSpPr>
            <p:nvPr/>
          </p:nvSpPr>
          <p:spPr bwMode="auto">
            <a:xfrm>
              <a:off x="3197" y="1434"/>
              <a:ext cx="20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solidFill>
                    <a:srgbClr val="A50021"/>
                  </a:solidFill>
                  <a:latin typeface="Times New Roman" panose="02020603050405020304" pitchFamily="18" charset="0"/>
                </a:rPr>
                <a:t>a</a:t>
              </a:r>
            </a:p>
          </p:txBody>
        </p:sp>
      </p:grpSp>
      <p:sp>
        <p:nvSpPr>
          <p:cNvPr id="139318" name="Rectangle 54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有机化合物的同分异构现象</a:t>
            </a:r>
          </a:p>
        </p:txBody>
      </p:sp>
    </p:spTree>
    <p:extLst>
      <p:ext uri="{BB962C8B-B14F-4D97-AF65-F5344CB8AC3E}">
        <p14:creationId xmlns:p14="http://schemas.microsoft.com/office/powerpoint/2010/main" val="324505540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9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9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9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9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9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9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39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39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39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39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39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39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139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139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139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139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139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139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500"/>
                                        <p:tgtEl>
                                          <p:spTgt spid="139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"/>
                                        <p:tgtEl>
                                          <p:spTgt spid="139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"/>
                                        <p:tgtEl>
                                          <p:spTgt spid="139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500"/>
                                        <p:tgtEl>
                                          <p:spTgt spid="139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"/>
                                        <p:tgtEl>
                                          <p:spTgt spid="139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"/>
                                        <p:tgtEl>
                                          <p:spTgt spid="139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500"/>
                                        <p:tgtEl>
                                          <p:spTgt spid="139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500"/>
                                        <p:tgtEl>
                                          <p:spTgt spid="139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500"/>
                                        <p:tgtEl>
                                          <p:spTgt spid="139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 nodeType="clickPar">
                      <p:stCondLst>
                        <p:cond delay="indefinite"/>
                      </p:stCondLst>
                      <p:childTnLst>
                        <p:par>
                          <p:cTn id="1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500"/>
                                        <p:tgtEl>
                                          <p:spTgt spid="139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 nodeType="clickPar">
                      <p:stCondLst>
                        <p:cond delay="indefinite"/>
                      </p:stCondLst>
                      <p:childTnLst>
                        <p:par>
                          <p:cTn id="1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500"/>
                                        <p:tgtEl>
                                          <p:spTgt spid="139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6" grpId="0"/>
      <p:bldP spid="139267" grpId="0"/>
      <p:bldP spid="139268" grpId="0"/>
      <p:bldP spid="139269" grpId="0" animBg="1"/>
      <p:bldP spid="139270" grpId="0"/>
      <p:bldP spid="139275" grpId="0"/>
      <p:bldP spid="139276" grpId="0"/>
      <p:bldP spid="139277" grpId="0"/>
      <p:bldP spid="139278" grpId="0"/>
      <p:bldP spid="139279" grpId="0"/>
      <p:bldP spid="139280" grpId="0"/>
      <p:bldP spid="139281" grpId="0"/>
      <p:bldP spid="139282" grpId="0"/>
      <p:bldP spid="139287" grpId="0"/>
      <p:bldP spid="139288" grpId="0"/>
      <p:bldP spid="139289" grpId="0"/>
      <p:bldP spid="139290" grpId="0"/>
      <p:bldP spid="139291" grpId="0"/>
      <p:bldP spid="139292" grpId="0"/>
      <p:bldP spid="139293" grpId="0"/>
      <p:bldP spid="139295" grpId="0"/>
      <p:bldP spid="139296" grpId="0" animBg="1"/>
      <p:bldP spid="13929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Text Box 2"/>
          <p:cNvSpPr txBox="1">
            <a:spLocks noChangeArrowheads="1"/>
          </p:cNvSpPr>
          <p:nvPr/>
        </p:nvSpPr>
        <p:spPr bwMode="auto">
          <a:xfrm>
            <a:off x="684213" y="908050"/>
            <a:ext cx="8208962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>
                <a:solidFill>
                  <a:srgbClr val="0066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练习：</a:t>
            </a:r>
            <a:r>
              <a:rPr kumimoji="1" lang="zh-CN" altLang="en-US" sz="3600">
                <a:latin typeface="隶书" panose="02010509060101010101" pitchFamily="49" charset="-122"/>
                <a:ea typeface="隶书" panose="02010509060101010101" pitchFamily="49" charset="-122"/>
              </a:rPr>
              <a:t>请写出常见一元取代物只有一种的</a:t>
            </a:r>
            <a:r>
              <a:rPr kumimoji="1" lang="en-US" altLang="zh-CN" sz="3600">
                <a:latin typeface="隶书" panose="02010509060101010101" pitchFamily="49" charset="-122"/>
                <a:ea typeface="隶书" panose="02010509060101010101" pitchFamily="49" charset="-122"/>
              </a:rPr>
              <a:t>10</a:t>
            </a:r>
            <a:r>
              <a:rPr kumimoji="1" lang="zh-CN" altLang="en-US" sz="3600">
                <a:latin typeface="隶书" panose="02010509060101010101" pitchFamily="49" charset="-122"/>
                <a:ea typeface="隶书" panose="02010509060101010101" pitchFamily="49" charset="-122"/>
              </a:rPr>
              <a:t>个碳原子以内的烷烃的结构简式</a:t>
            </a:r>
          </a:p>
        </p:txBody>
      </p:sp>
      <p:sp>
        <p:nvSpPr>
          <p:cNvPr id="140291" name="Text Box 3"/>
          <p:cNvSpPr txBox="1">
            <a:spLocks noChangeArrowheads="1"/>
          </p:cNvSpPr>
          <p:nvPr/>
        </p:nvSpPr>
        <p:spPr bwMode="auto">
          <a:xfrm>
            <a:off x="5760132" y="2825903"/>
            <a:ext cx="2362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 b="1">
                <a:solidFill>
                  <a:srgbClr val="990099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kumimoji="1" lang="en-US" altLang="zh-CN" sz="3600" b="1" baseline="-25000">
                <a:solidFill>
                  <a:srgbClr val="990099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kumimoji="1" lang="en-US" altLang="zh-CN" sz="3600" b="1">
                <a:solidFill>
                  <a:srgbClr val="990099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kumimoji="1" lang="en-US" altLang="zh-CN" sz="3600" b="1" baseline="-25000">
                <a:solidFill>
                  <a:srgbClr val="990099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endParaRPr kumimoji="1" lang="en-US" altLang="zh-CN" sz="3600" b="1">
              <a:solidFill>
                <a:srgbClr val="990099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40292" name="Text Box 4"/>
          <p:cNvSpPr txBox="1">
            <a:spLocks noChangeArrowheads="1"/>
          </p:cNvSpPr>
          <p:nvPr/>
        </p:nvSpPr>
        <p:spPr bwMode="auto">
          <a:xfrm>
            <a:off x="690318" y="2469356"/>
            <a:ext cx="15827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 b="1">
                <a:solidFill>
                  <a:srgbClr val="990099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kumimoji="1" lang="en-US" altLang="zh-CN" sz="3600" b="1" baseline="-6000">
                <a:solidFill>
                  <a:srgbClr val="990099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</a:p>
        </p:txBody>
      </p:sp>
      <p:sp>
        <p:nvSpPr>
          <p:cNvPr id="140293" name="Rectangle 5"/>
          <p:cNvSpPr>
            <a:spLocks noChangeArrowheads="1"/>
          </p:cNvSpPr>
          <p:nvPr/>
        </p:nvSpPr>
        <p:spPr bwMode="auto">
          <a:xfrm>
            <a:off x="0" y="13335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pSp>
        <p:nvGrpSpPr>
          <p:cNvPr id="140294" name="Group 6"/>
          <p:cNvGrpSpPr>
            <a:grpSpLocks/>
          </p:cNvGrpSpPr>
          <p:nvPr/>
        </p:nvGrpSpPr>
        <p:grpSpPr bwMode="auto">
          <a:xfrm>
            <a:off x="4259616" y="3960171"/>
            <a:ext cx="5132388" cy="2014538"/>
            <a:chOff x="2426" y="1842"/>
            <a:chExt cx="3233" cy="1269"/>
          </a:xfrm>
        </p:grpSpPr>
        <p:grpSp>
          <p:nvGrpSpPr>
            <p:cNvPr id="140295" name="Group 7"/>
            <p:cNvGrpSpPr>
              <a:grpSpLocks/>
            </p:cNvGrpSpPr>
            <p:nvPr/>
          </p:nvGrpSpPr>
          <p:grpSpPr bwMode="auto">
            <a:xfrm>
              <a:off x="2426" y="1842"/>
              <a:ext cx="3233" cy="1269"/>
              <a:chOff x="2880" y="1661"/>
              <a:chExt cx="3033" cy="1269"/>
            </a:xfrm>
          </p:grpSpPr>
          <p:graphicFrame>
            <p:nvGraphicFramePr>
              <p:cNvPr id="140296" name="Object 8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553564903"/>
                  </p:ext>
                </p:extLst>
              </p:nvPr>
            </p:nvGraphicFramePr>
            <p:xfrm>
              <a:off x="4235" y="1683"/>
              <a:ext cx="1678" cy="118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41370" name="位图图像" r:id="rId3" imgW="4057020" imgH="4248387" progId="Paint.Picture">
                      <p:embed/>
                    </p:oleObj>
                  </mc:Choice>
                  <mc:Fallback>
                    <p:oleObj name="位图图像" r:id="rId3" imgW="4057020" imgH="4248387" progId="Paint.Picture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>
                            <a:clrChange>
                              <a:clrFrom>
                                <a:srgbClr val="FFFFFF"/>
                              </a:clrFrom>
                              <a:clrTo>
                                <a:srgbClr val="FFFFFF">
                                  <a:alpha val="0"/>
                                </a:srgbClr>
                              </a:clrTo>
                            </a:clrChange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 l="37468" t="47231" r="36984" b="36440"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235" y="1683"/>
                            <a:ext cx="1678" cy="1184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40297" name="Object 9"/>
              <p:cNvGraphicFramePr>
                <a:graphicFrameLocks noChangeAspect="1"/>
              </p:cNvGraphicFramePr>
              <p:nvPr/>
            </p:nvGraphicFramePr>
            <p:xfrm>
              <a:off x="2880" y="1661"/>
              <a:ext cx="1406" cy="126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41371" name="位图图像" r:id="rId5" imgW="3990476" imgH="4180952" progId="Paint.Picture">
                      <p:embed/>
                    </p:oleObj>
                  </mc:Choice>
                  <mc:Fallback>
                    <p:oleObj name="位图图像" r:id="rId5" imgW="3990476" imgH="4180952" progId="Paint.Picture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clrChange>
                              <a:clrFrom>
                                <a:srgbClr val="FFFFFF"/>
                              </a:clrFrom>
                              <a:clrTo>
                                <a:srgbClr val="FFFFFF">
                                  <a:alpha val="0"/>
                                </a:srgbClr>
                              </a:clrTo>
                            </a:clrChange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 l="9880" t="84357" r="72104" b="-3258"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880" y="1661"/>
                            <a:ext cx="1406" cy="1269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140298" name="Line 10"/>
            <p:cNvSpPr>
              <a:spLocks noChangeShapeType="1"/>
            </p:cNvSpPr>
            <p:nvPr/>
          </p:nvSpPr>
          <p:spPr bwMode="auto">
            <a:xfrm>
              <a:off x="3515" y="2387"/>
              <a:ext cx="363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0299" name="Group 11"/>
          <p:cNvGrpSpPr>
            <a:grpSpLocks/>
          </p:cNvGrpSpPr>
          <p:nvPr/>
        </p:nvGrpSpPr>
        <p:grpSpPr bwMode="auto">
          <a:xfrm>
            <a:off x="358232" y="3627590"/>
            <a:ext cx="3671887" cy="2163762"/>
            <a:chOff x="567" y="2251"/>
            <a:chExt cx="2313" cy="1363"/>
          </a:xfrm>
        </p:grpSpPr>
        <p:sp>
          <p:nvSpPr>
            <p:cNvPr id="140300" name="Rectangle 12"/>
            <p:cNvSpPr>
              <a:spLocks noChangeArrowheads="1"/>
            </p:cNvSpPr>
            <p:nvPr/>
          </p:nvSpPr>
          <p:spPr bwMode="auto">
            <a:xfrm>
              <a:off x="567" y="2342"/>
              <a:ext cx="2313" cy="12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kumimoji="1" lang="zh-CN" altLang="en-US" sz="3600" b="1">
                  <a:solidFill>
                    <a:srgbClr val="0000FF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    </a:t>
              </a:r>
              <a:endParaRPr kumimoji="1" lang="zh-CN" altLang="en-US" sz="3600" b="1" baseline="-250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>
                <a:spcBef>
                  <a:spcPct val="20000"/>
                </a:spcBef>
              </a:pPr>
              <a:r>
                <a:rPr kumimoji="1" lang="en-US" altLang="zh-CN" sz="3600" b="1">
                  <a:solidFill>
                    <a:srgbClr val="0000FF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CH</a:t>
              </a:r>
              <a:r>
                <a:rPr kumimoji="1" lang="en-US" altLang="zh-CN" sz="3600" b="1" baseline="-25000">
                  <a:solidFill>
                    <a:srgbClr val="0000FF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3</a:t>
              </a:r>
              <a:r>
                <a:rPr kumimoji="1" lang="en-US" altLang="zh-CN" sz="3600" b="1">
                  <a:solidFill>
                    <a:srgbClr val="0000FF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  C  CH</a:t>
              </a:r>
              <a:r>
                <a:rPr kumimoji="1" lang="en-US" altLang="zh-CN" sz="3600" b="1" baseline="-25000">
                  <a:solidFill>
                    <a:srgbClr val="0000FF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3</a:t>
              </a:r>
            </a:p>
            <a:p>
              <a:pPr>
                <a:spcBef>
                  <a:spcPct val="20000"/>
                </a:spcBef>
              </a:pPr>
              <a:r>
                <a:rPr kumimoji="1" lang="en-US" altLang="zh-CN" sz="3600" b="1">
                  <a:solidFill>
                    <a:srgbClr val="0000FF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     </a:t>
              </a:r>
              <a:endParaRPr kumimoji="1" lang="en-US" altLang="zh-CN" sz="3600" b="1" baseline="-250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sp>
          <p:nvSpPr>
            <p:cNvPr id="140301" name="Rectangle 13"/>
            <p:cNvSpPr>
              <a:spLocks noChangeArrowheads="1"/>
            </p:cNvSpPr>
            <p:nvPr/>
          </p:nvSpPr>
          <p:spPr bwMode="auto">
            <a:xfrm>
              <a:off x="1247" y="2251"/>
              <a:ext cx="635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kumimoji="1" lang="en-US" altLang="zh-CN" sz="3200" b="1">
                  <a:solidFill>
                    <a:srgbClr val="0000FF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CH</a:t>
              </a:r>
              <a:r>
                <a:rPr kumimoji="1" lang="en-US" altLang="zh-CN" sz="3200" b="1" baseline="-25000">
                  <a:solidFill>
                    <a:srgbClr val="0000FF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3</a:t>
              </a:r>
            </a:p>
          </p:txBody>
        </p:sp>
        <p:sp>
          <p:nvSpPr>
            <p:cNvPr id="140302" name="Rectangle 14"/>
            <p:cNvSpPr>
              <a:spLocks noChangeArrowheads="1"/>
            </p:cNvSpPr>
            <p:nvPr/>
          </p:nvSpPr>
          <p:spPr bwMode="auto">
            <a:xfrm>
              <a:off x="1292" y="3249"/>
              <a:ext cx="59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kumimoji="1" lang="en-US" altLang="zh-CN" sz="3200" b="1">
                  <a:solidFill>
                    <a:srgbClr val="0000FF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CH</a:t>
              </a:r>
              <a:r>
                <a:rPr kumimoji="1" lang="en-US" altLang="zh-CN" sz="3200" b="1" baseline="-25000">
                  <a:solidFill>
                    <a:srgbClr val="0000FF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3</a:t>
              </a:r>
            </a:p>
          </p:txBody>
        </p:sp>
        <p:sp>
          <p:nvSpPr>
            <p:cNvPr id="140303" name="Line 15"/>
            <p:cNvSpPr>
              <a:spLocks noChangeShapeType="1"/>
            </p:cNvSpPr>
            <p:nvPr/>
          </p:nvSpPr>
          <p:spPr bwMode="auto">
            <a:xfrm>
              <a:off x="1519" y="2977"/>
              <a:ext cx="22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0304" name="Line 16"/>
            <p:cNvSpPr>
              <a:spLocks noChangeShapeType="1"/>
            </p:cNvSpPr>
            <p:nvPr/>
          </p:nvSpPr>
          <p:spPr bwMode="auto">
            <a:xfrm>
              <a:off x="1020" y="2977"/>
              <a:ext cx="22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0305" name="Line 17"/>
            <p:cNvSpPr>
              <a:spLocks noChangeShapeType="1"/>
            </p:cNvSpPr>
            <p:nvPr/>
          </p:nvSpPr>
          <p:spPr bwMode="auto">
            <a:xfrm>
              <a:off x="1383" y="2614"/>
              <a:ext cx="0" cy="18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0306" name="Line 18"/>
            <p:cNvSpPr>
              <a:spLocks noChangeShapeType="1"/>
            </p:cNvSpPr>
            <p:nvPr/>
          </p:nvSpPr>
          <p:spPr bwMode="auto">
            <a:xfrm>
              <a:off x="1383" y="3158"/>
              <a:ext cx="0" cy="18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0307" name="Line 19"/>
          <p:cNvSpPr>
            <a:spLocks noChangeShapeType="1"/>
          </p:cNvSpPr>
          <p:nvPr/>
        </p:nvSpPr>
        <p:spPr bwMode="auto">
          <a:xfrm>
            <a:off x="4643438" y="1484313"/>
            <a:ext cx="1944687" cy="0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0308" name="Rectangle 20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有机化合物的同分异构现象</a:t>
            </a:r>
          </a:p>
        </p:txBody>
      </p:sp>
      <p:sp>
        <p:nvSpPr>
          <p:cNvPr id="2" name="矩形 1"/>
          <p:cNvSpPr/>
          <p:nvPr/>
        </p:nvSpPr>
        <p:spPr>
          <a:xfrm>
            <a:off x="3590870" y="2760021"/>
            <a:ext cx="110799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hlinkClick r:id="rId7" action="ppaction://hlinkfile"/>
              </a:rPr>
              <a:t>李昭</a:t>
            </a:r>
            <a:r>
              <a:rPr lang="zh-CN" altLang="en-US" sz="240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hlinkClick r:id="rId7" action="ppaction://hlinkfile"/>
              </a:rPr>
              <a:t>辉</a:t>
            </a:r>
            <a:endParaRPr lang="en-US" altLang="zh-CN" sz="2400" smtClean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hlinkClick r:id="rId7" action="ppaction://hlinkfile"/>
            </a:endParaRPr>
          </a:p>
          <a:p>
            <a:pPr algn="ctr"/>
            <a:r>
              <a:rPr lang="zh-CN" altLang="en-US" sz="240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hlinkClick r:id="rId7" action="ppaction://hlinkfile"/>
              </a:rPr>
              <a:t>刘小平</a:t>
            </a:r>
            <a:endParaRPr lang="en-US" altLang="zh-CN" sz="2400" smtClean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hlinkClick r:id="rId7" action="ppaction://hlinkfile"/>
            </a:endParaRPr>
          </a:p>
          <a:p>
            <a:pPr algn="ctr"/>
            <a:r>
              <a:rPr lang="zh-CN" altLang="en-US" sz="24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hlinkClick r:id="rId7" action="ppaction://hlinkfile"/>
              </a:rPr>
              <a:t>张保严</a:t>
            </a:r>
            <a:endParaRPr lang="zh-CN" altLang="en-US" sz="240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4038687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0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0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0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0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0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0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0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0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0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291" grpId="0" autoUpdateAnimBg="0"/>
      <p:bldP spid="140292" grpId="0"/>
      <p:bldP spid="140307" grpId="0" animBg="1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Text Box 2"/>
          <p:cNvSpPr txBox="1">
            <a:spLocks noChangeArrowheads="1"/>
          </p:cNvSpPr>
          <p:nvPr/>
        </p:nvSpPr>
        <p:spPr bwMode="auto">
          <a:xfrm>
            <a:off x="900113" y="620713"/>
            <a:ext cx="7162800" cy="307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solidFill>
                  <a:srgbClr val="006600"/>
                </a:solidFill>
                <a:latin typeface="Times New Roman" panose="02020603050405020304" pitchFamily="18" charset="0"/>
              </a:rPr>
              <a:t>练习</a:t>
            </a:r>
            <a:r>
              <a:rPr kumimoji="1" lang="zh-CN" altLang="en-US" sz="2800" b="1">
                <a:latin typeface="Times New Roman" panose="02020603050405020304" pitchFamily="18" charset="0"/>
              </a:rPr>
              <a:t>、</a:t>
            </a:r>
            <a:r>
              <a:rPr kumimoji="1" lang="zh-CN" altLang="en-US" sz="2400" b="1">
                <a:latin typeface="Times New Roman" panose="02020603050405020304" pitchFamily="18" charset="0"/>
              </a:rPr>
              <a:t>进行一氯取代后，只能生成</a:t>
            </a:r>
            <a:r>
              <a:rPr kumimoji="1" lang="en-US" altLang="zh-CN" sz="2400" b="1">
                <a:latin typeface="Times New Roman" panose="02020603050405020304" pitchFamily="18" charset="0"/>
              </a:rPr>
              <a:t>3</a:t>
            </a:r>
            <a:r>
              <a:rPr kumimoji="1" lang="zh-CN" altLang="en-US" sz="2400" b="1">
                <a:latin typeface="Times New Roman" panose="02020603050405020304" pitchFamily="18" charset="0"/>
              </a:rPr>
              <a:t>种沸点不同的产物的烷烃是</a:t>
            </a:r>
            <a:r>
              <a:rPr kumimoji="1" lang="en-US" altLang="zh-CN" sz="2400" b="1">
                <a:latin typeface="Times New Roman" panose="02020603050405020304" pitchFamily="18" charset="0"/>
              </a:rPr>
              <a:t>---------------------------------</a:t>
            </a:r>
            <a:r>
              <a:rPr kumimoji="1" lang="zh-CN" altLang="en-US" sz="2400" b="1">
                <a:latin typeface="Times New Roman" panose="02020603050405020304" pitchFamily="18" charset="0"/>
              </a:rPr>
              <a:t>（        ）</a:t>
            </a:r>
          </a:p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Times New Roman" panose="02020603050405020304" pitchFamily="18" charset="0"/>
              </a:rPr>
              <a:t> A.</a:t>
            </a:r>
            <a:r>
              <a:rPr kumimoji="1" lang="zh-CN" altLang="en-US" sz="2400" b="1">
                <a:latin typeface="Times New Roman" panose="02020603050405020304" pitchFamily="18" charset="0"/>
              </a:rPr>
              <a:t>（</a:t>
            </a:r>
            <a:r>
              <a:rPr kumimoji="1" lang="en-US" altLang="zh-CN" sz="2400" b="1">
                <a:latin typeface="Times New Roman" panose="02020603050405020304" pitchFamily="18" charset="0"/>
              </a:rPr>
              <a:t>CH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3</a:t>
            </a:r>
            <a:r>
              <a:rPr kumimoji="1" lang="zh-CN" altLang="en-US" sz="2400" b="1">
                <a:latin typeface="Times New Roman" panose="02020603050405020304" pitchFamily="18" charset="0"/>
              </a:rPr>
              <a:t>）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>
                <a:latin typeface="Times New Roman" panose="02020603050405020304" pitchFamily="18" charset="0"/>
              </a:rPr>
              <a:t>CHCH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>
                <a:latin typeface="Times New Roman" panose="02020603050405020304" pitchFamily="18" charset="0"/>
              </a:rPr>
              <a:t>CH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>
                <a:latin typeface="Times New Roman" panose="02020603050405020304" pitchFamily="18" charset="0"/>
              </a:rPr>
              <a:t>CH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3</a:t>
            </a:r>
            <a:r>
              <a:rPr kumimoji="1" lang="en-US" altLang="zh-CN" sz="2400" b="1">
                <a:latin typeface="Times New Roman" panose="02020603050405020304" pitchFamily="18" charset="0"/>
              </a:rPr>
              <a:t> </a:t>
            </a:r>
          </a:p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Times New Roman" panose="02020603050405020304" pitchFamily="18" charset="0"/>
              </a:rPr>
              <a:t> B.  (CH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3</a:t>
            </a:r>
            <a:r>
              <a:rPr kumimoji="1" lang="en-US" altLang="zh-CN" sz="2400" b="1">
                <a:latin typeface="Times New Roman" panose="02020603050405020304" pitchFamily="18" charset="0"/>
              </a:rPr>
              <a:t>CH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>
                <a:latin typeface="Times New Roman" panose="02020603050405020304" pitchFamily="18" charset="0"/>
              </a:rPr>
              <a:t>)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>
                <a:latin typeface="Times New Roman" panose="02020603050405020304" pitchFamily="18" charset="0"/>
              </a:rPr>
              <a:t>CHCH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3</a:t>
            </a:r>
            <a:endParaRPr kumimoji="1" lang="en-US" altLang="zh-CN" sz="2400" b="1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Times New Roman" panose="02020603050405020304" pitchFamily="18" charset="0"/>
              </a:rPr>
              <a:t> C.</a:t>
            </a:r>
            <a:r>
              <a:rPr kumimoji="1" lang="zh-CN" altLang="en-US" sz="2400" b="1">
                <a:latin typeface="Times New Roman" panose="02020603050405020304" pitchFamily="18" charset="0"/>
              </a:rPr>
              <a:t>（</a:t>
            </a:r>
            <a:r>
              <a:rPr kumimoji="1" lang="en-US" altLang="zh-CN" sz="2400" b="1">
                <a:latin typeface="Times New Roman" panose="02020603050405020304" pitchFamily="18" charset="0"/>
              </a:rPr>
              <a:t>CH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3</a:t>
            </a:r>
            <a:r>
              <a:rPr kumimoji="1" lang="zh-CN" altLang="en-US" sz="2400" b="1">
                <a:latin typeface="Times New Roman" panose="02020603050405020304" pitchFamily="18" charset="0"/>
              </a:rPr>
              <a:t>）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>
                <a:latin typeface="Times New Roman" panose="02020603050405020304" pitchFamily="18" charset="0"/>
              </a:rPr>
              <a:t>CHCH</a:t>
            </a:r>
            <a:r>
              <a:rPr kumimoji="1" lang="zh-CN" altLang="en-US" sz="2400" b="1">
                <a:latin typeface="Times New Roman" panose="02020603050405020304" pitchFamily="18" charset="0"/>
              </a:rPr>
              <a:t>（</a:t>
            </a:r>
            <a:r>
              <a:rPr kumimoji="1" lang="en-US" altLang="zh-CN" sz="2400" b="1">
                <a:latin typeface="Times New Roman" panose="02020603050405020304" pitchFamily="18" charset="0"/>
              </a:rPr>
              <a:t>CH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3</a:t>
            </a:r>
            <a:r>
              <a:rPr kumimoji="1" lang="zh-CN" altLang="en-US" sz="2400" b="1">
                <a:latin typeface="Times New Roman" panose="02020603050405020304" pitchFamily="18" charset="0"/>
              </a:rPr>
              <a:t>）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2</a:t>
            </a:r>
          </a:p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Times New Roman" panose="02020603050405020304" pitchFamily="18" charset="0"/>
              </a:rPr>
              <a:t> D.</a:t>
            </a:r>
            <a:r>
              <a:rPr kumimoji="1" lang="zh-CN" altLang="en-US" sz="2400" b="1">
                <a:latin typeface="Times New Roman" panose="02020603050405020304" pitchFamily="18" charset="0"/>
              </a:rPr>
              <a:t>（</a:t>
            </a:r>
            <a:r>
              <a:rPr kumimoji="1" lang="en-US" altLang="zh-CN" sz="2400" b="1">
                <a:latin typeface="Times New Roman" panose="02020603050405020304" pitchFamily="18" charset="0"/>
              </a:rPr>
              <a:t>CH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3</a:t>
            </a:r>
            <a:r>
              <a:rPr kumimoji="1" lang="zh-CN" altLang="en-US" sz="2400" b="1">
                <a:latin typeface="Times New Roman" panose="02020603050405020304" pitchFamily="18" charset="0"/>
              </a:rPr>
              <a:t>）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3</a:t>
            </a:r>
            <a:r>
              <a:rPr kumimoji="1" lang="en-US" altLang="zh-CN" sz="2400" b="1">
                <a:latin typeface="Times New Roman" panose="02020603050405020304" pitchFamily="18" charset="0"/>
              </a:rPr>
              <a:t>CCH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>
                <a:latin typeface="Times New Roman" panose="02020603050405020304" pitchFamily="18" charset="0"/>
              </a:rPr>
              <a:t>CH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3</a:t>
            </a:r>
          </a:p>
        </p:txBody>
      </p:sp>
      <p:grpSp>
        <p:nvGrpSpPr>
          <p:cNvPr id="141315" name="Group 3"/>
          <p:cNvGrpSpPr>
            <a:grpSpLocks/>
          </p:cNvGrpSpPr>
          <p:nvPr/>
        </p:nvGrpSpPr>
        <p:grpSpPr bwMode="auto">
          <a:xfrm>
            <a:off x="990600" y="3962400"/>
            <a:ext cx="3200400" cy="2100263"/>
            <a:chOff x="624" y="2496"/>
            <a:chExt cx="2016" cy="1323"/>
          </a:xfrm>
        </p:grpSpPr>
        <p:sp>
          <p:nvSpPr>
            <p:cNvPr id="141316" name="Text Box 4"/>
            <p:cNvSpPr txBox="1">
              <a:spLocks noChangeArrowheads="1"/>
            </p:cNvSpPr>
            <p:nvPr/>
          </p:nvSpPr>
          <p:spPr bwMode="auto">
            <a:xfrm>
              <a:off x="624" y="2496"/>
              <a:ext cx="2016" cy="13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A</a:t>
              </a:r>
              <a:r>
                <a:rPr kumimoji="1" lang="zh-CN" altLang="en-US" sz="2400" b="1">
                  <a:latin typeface="Times New Roman" panose="02020603050405020304" pitchFamily="18" charset="0"/>
                </a:rPr>
                <a:t>、 </a:t>
              </a:r>
              <a:r>
                <a:rPr kumimoji="1" lang="en-US" altLang="zh-CN" sz="2400" b="1">
                  <a:latin typeface="Times New Roman" panose="02020603050405020304" pitchFamily="18" charset="0"/>
                </a:rPr>
                <a:t>C     ③   ④   ⑤</a:t>
              </a:r>
            </a:p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   ② C</a:t>
              </a:r>
              <a:r>
                <a:rPr kumimoji="1" lang="zh-CN" altLang="en-US" sz="2400" b="1">
                  <a:latin typeface="Times New Roman" panose="02020603050405020304" pitchFamily="18" charset="0"/>
                </a:rPr>
                <a:t>－</a:t>
              </a:r>
              <a:r>
                <a:rPr kumimoji="1" lang="en-US" altLang="zh-CN" sz="2400" b="1">
                  <a:latin typeface="Times New Roman" panose="02020603050405020304" pitchFamily="18" charset="0"/>
                </a:rPr>
                <a:t>C</a:t>
              </a:r>
              <a:r>
                <a:rPr kumimoji="1" lang="zh-CN" altLang="en-US" sz="2400" b="1">
                  <a:latin typeface="Times New Roman" panose="02020603050405020304" pitchFamily="18" charset="0"/>
                </a:rPr>
                <a:t>－</a:t>
              </a:r>
              <a:r>
                <a:rPr kumimoji="1" lang="en-US" altLang="zh-CN" sz="2400" b="1">
                  <a:latin typeface="Times New Roman" panose="02020603050405020304" pitchFamily="18" charset="0"/>
                </a:rPr>
                <a:t>C</a:t>
              </a:r>
              <a:r>
                <a:rPr kumimoji="1" lang="zh-CN" altLang="en-US" sz="2400" b="1">
                  <a:latin typeface="Times New Roman" panose="02020603050405020304" pitchFamily="18" charset="0"/>
                </a:rPr>
                <a:t>－</a:t>
              </a:r>
              <a:r>
                <a:rPr kumimoji="1" lang="en-US" altLang="zh-CN" sz="2400" b="1">
                  <a:latin typeface="Times New Roman" panose="02020603050405020304" pitchFamily="18" charset="0"/>
                </a:rPr>
                <a:t>C</a:t>
              </a:r>
            </a:p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        C ①     </a:t>
              </a:r>
            </a:p>
            <a:p>
              <a:pPr>
                <a:spcBef>
                  <a:spcPct val="50000"/>
                </a:spcBef>
              </a:pPr>
              <a:endParaRPr kumimoji="1" lang="zh-CN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41317" name="Line 5"/>
            <p:cNvSpPr>
              <a:spLocks noChangeShapeType="1"/>
            </p:cNvSpPr>
            <p:nvPr/>
          </p:nvSpPr>
          <p:spPr bwMode="auto">
            <a:xfrm flipV="1">
              <a:off x="1104" y="3072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1318" name="Line 6"/>
            <p:cNvSpPr>
              <a:spLocks noChangeShapeType="1"/>
            </p:cNvSpPr>
            <p:nvPr/>
          </p:nvSpPr>
          <p:spPr bwMode="auto">
            <a:xfrm flipV="1">
              <a:off x="1104" y="2736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1319" name="Group 7"/>
          <p:cNvGrpSpPr>
            <a:grpSpLocks/>
          </p:cNvGrpSpPr>
          <p:nvPr/>
        </p:nvGrpSpPr>
        <p:grpSpPr bwMode="auto">
          <a:xfrm>
            <a:off x="4343400" y="4038600"/>
            <a:ext cx="4260850" cy="1552575"/>
            <a:chOff x="2736" y="2544"/>
            <a:chExt cx="2400" cy="896"/>
          </a:xfrm>
        </p:grpSpPr>
        <p:grpSp>
          <p:nvGrpSpPr>
            <p:cNvPr id="141320" name="Group 8"/>
            <p:cNvGrpSpPr>
              <a:grpSpLocks/>
            </p:cNvGrpSpPr>
            <p:nvPr/>
          </p:nvGrpSpPr>
          <p:grpSpPr bwMode="auto">
            <a:xfrm>
              <a:off x="2736" y="2544"/>
              <a:ext cx="2400" cy="896"/>
              <a:chOff x="2736" y="2544"/>
              <a:chExt cx="2400" cy="896"/>
            </a:xfrm>
          </p:grpSpPr>
          <p:sp>
            <p:nvSpPr>
              <p:cNvPr id="141321" name="Text Box 9"/>
              <p:cNvSpPr txBox="1">
                <a:spLocks noChangeArrowheads="1"/>
              </p:cNvSpPr>
              <p:nvPr/>
            </p:nvSpPr>
            <p:spPr bwMode="auto">
              <a:xfrm>
                <a:off x="2736" y="2544"/>
                <a:ext cx="2400" cy="89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400" b="1">
                    <a:latin typeface="Times New Roman" panose="02020603050405020304" pitchFamily="18" charset="0"/>
                  </a:rPr>
                  <a:t>D</a:t>
                </a:r>
                <a:r>
                  <a:rPr kumimoji="1" lang="zh-CN" altLang="en-US" sz="2400" b="1">
                    <a:latin typeface="Times New Roman" panose="02020603050405020304" pitchFamily="18" charset="0"/>
                  </a:rPr>
                  <a:t>、      </a:t>
                </a:r>
                <a:r>
                  <a:rPr kumimoji="1" lang="en-US" altLang="zh-CN" sz="2400" b="1">
                    <a:latin typeface="Times New Roman" panose="02020603050405020304" pitchFamily="18" charset="0"/>
                  </a:rPr>
                  <a:t>C</a:t>
                </a:r>
              </a:p>
              <a:p>
                <a:pPr>
                  <a:spcBef>
                    <a:spcPct val="50000"/>
                  </a:spcBef>
                </a:pPr>
                <a:r>
                  <a:rPr kumimoji="1" lang="en-US" altLang="zh-CN" sz="2400" b="1">
                    <a:latin typeface="Times New Roman" panose="02020603050405020304" pitchFamily="18" charset="0"/>
                  </a:rPr>
                  <a:t>     C</a:t>
                </a:r>
                <a:r>
                  <a:rPr kumimoji="1" lang="zh-CN" altLang="en-US" sz="2400" b="1">
                    <a:latin typeface="Times New Roman" panose="02020603050405020304" pitchFamily="18" charset="0"/>
                  </a:rPr>
                  <a:t>－</a:t>
                </a:r>
                <a:r>
                  <a:rPr kumimoji="1" lang="en-US" altLang="zh-CN" sz="2400" b="1">
                    <a:latin typeface="Times New Roman" panose="02020603050405020304" pitchFamily="18" charset="0"/>
                  </a:rPr>
                  <a:t>C</a:t>
                </a:r>
                <a:r>
                  <a:rPr kumimoji="1" lang="zh-CN" altLang="en-US" sz="2400" b="1">
                    <a:latin typeface="Times New Roman" panose="02020603050405020304" pitchFamily="18" charset="0"/>
                  </a:rPr>
                  <a:t>－</a:t>
                </a:r>
                <a:r>
                  <a:rPr kumimoji="1" lang="en-US" altLang="zh-CN" sz="2400" b="1">
                    <a:latin typeface="Times New Roman" panose="02020603050405020304" pitchFamily="18" charset="0"/>
                  </a:rPr>
                  <a:t>C</a:t>
                </a:r>
                <a:r>
                  <a:rPr kumimoji="1" lang="zh-CN" altLang="en-US" sz="2400" b="1">
                    <a:latin typeface="Times New Roman" panose="02020603050405020304" pitchFamily="18" charset="0"/>
                  </a:rPr>
                  <a:t>－</a:t>
                </a:r>
                <a:r>
                  <a:rPr kumimoji="1" lang="en-US" altLang="zh-CN" sz="2400" b="1">
                    <a:latin typeface="Times New Roman" panose="02020603050405020304" pitchFamily="18" charset="0"/>
                  </a:rPr>
                  <a:t>C</a:t>
                </a:r>
              </a:p>
              <a:p>
                <a:pPr>
                  <a:spcBef>
                    <a:spcPct val="50000"/>
                  </a:spcBef>
                </a:pPr>
                <a:r>
                  <a:rPr kumimoji="1" lang="en-US" altLang="zh-CN" sz="2400" b="1">
                    <a:latin typeface="Times New Roman" panose="02020603050405020304" pitchFamily="18" charset="0"/>
                  </a:rPr>
                  <a:t>    ①     C     ②  ③</a:t>
                </a:r>
                <a:r>
                  <a:rPr kumimoji="1" lang="en-US" altLang="zh-CN" sz="2400">
                    <a:latin typeface="Times New Roman" panose="02020603050405020304" pitchFamily="18" charset="0"/>
                  </a:rPr>
                  <a:t>       </a:t>
                </a:r>
              </a:p>
            </p:txBody>
          </p:sp>
          <p:sp>
            <p:nvSpPr>
              <p:cNvPr id="141322" name="Line 10"/>
              <p:cNvSpPr>
                <a:spLocks noChangeShapeType="1"/>
              </p:cNvSpPr>
              <p:nvPr/>
            </p:nvSpPr>
            <p:spPr bwMode="auto">
              <a:xfrm>
                <a:off x="3408" y="2784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41323" name="Line 11"/>
            <p:cNvSpPr>
              <a:spLocks noChangeShapeType="1"/>
            </p:cNvSpPr>
            <p:nvPr/>
          </p:nvSpPr>
          <p:spPr bwMode="auto">
            <a:xfrm>
              <a:off x="3408" y="3120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1324" name="Text Box 12"/>
          <p:cNvSpPr txBox="1">
            <a:spLocks noChangeArrowheads="1"/>
          </p:cNvSpPr>
          <p:nvPr/>
        </p:nvSpPr>
        <p:spPr bwMode="auto">
          <a:xfrm>
            <a:off x="6591300" y="908050"/>
            <a:ext cx="609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 b="1">
                <a:solidFill>
                  <a:srgbClr val="FF3300"/>
                </a:solidFill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141325" name="Rectangle 13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有机化合物的同分异构现象</a:t>
            </a:r>
          </a:p>
        </p:txBody>
      </p:sp>
    </p:spTree>
    <p:extLst>
      <p:ext uri="{BB962C8B-B14F-4D97-AF65-F5344CB8AC3E}">
        <p14:creationId xmlns:p14="http://schemas.microsoft.com/office/powerpoint/2010/main" val="167010060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1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1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1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1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1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1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24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Text Box 2"/>
          <p:cNvSpPr txBox="1">
            <a:spLocks noChangeArrowheads="1"/>
          </p:cNvSpPr>
          <p:nvPr/>
        </p:nvSpPr>
        <p:spPr bwMode="auto">
          <a:xfrm>
            <a:off x="2238375" y="504825"/>
            <a:ext cx="45513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600" b="1">
                <a:latin typeface="隶书" panose="02010509060101010101" pitchFamily="49" charset="-122"/>
                <a:ea typeface="隶书" panose="02010509060101010101" pitchFamily="49" charset="-122"/>
              </a:rPr>
              <a:t>有机物的表示方法</a:t>
            </a:r>
            <a:endParaRPr lang="zh-CN" sz="36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8787" name="Line 5"/>
          <p:cNvSpPr>
            <a:spLocks noChangeShapeType="1"/>
          </p:cNvSpPr>
          <p:nvPr/>
        </p:nvSpPr>
        <p:spPr bwMode="auto">
          <a:xfrm>
            <a:off x="288925" y="1196975"/>
            <a:ext cx="860425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727075" y="1403350"/>
            <a:ext cx="7704138" cy="946150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阅读资料卡片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P10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，试写出乙醇的化学式、结构式、结构简式及键线式。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66763" y="2586038"/>
            <a:ext cx="1255712" cy="51911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化学式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66763" y="3716338"/>
            <a:ext cx="1255712" cy="51911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结构式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66763" y="4840288"/>
            <a:ext cx="1612900" cy="51911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结构简式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66763" y="5624513"/>
            <a:ext cx="1255712" cy="51911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键线式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700338" y="2586038"/>
            <a:ext cx="1235075" cy="51911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C</a:t>
            </a:r>
            <a:r>
              <a:rPr lang="en-US" altLang="zh-CN" sz="2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H</a:t>
            </a:r>
            <a:r>
              <a:rPr lang="en-US" altLang="zh-CN" sz="2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6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O</a:t>
            </a:r>
            <a:endParaRPr lang="zh-CN" altLang="en-US" sz="2800" b="1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2290763" y="3243263"/>
            <a:ext cx="2738250" cy="1662112"/>
            <a:chOff x="2290213" y="2761123"/>
            <a:chExt cx="2738497" cy="1662113"/>
          </a:xfrm>
        </p:grpSpPr>
        <p:sp>
          <p:nvSpPr>
            <p:cNvPr id="118795" name="Text Box 4"/>
            <p:cNvSpPr txBox="1">
              <a:spLocks noChangeArrowheads="1"/>
            </p:cNvSpPr>
            <p:nvPr/>
          </p:nvSpPr>
          <p:spPr bwMode="auto">
            <a:xfrm>
              <a:off x="2290213" y="3356436"/>
              <a:ext cx="2738497" cy="5232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zh-CN" sz="2800" b="1" smtClean="0">
                  <a:latin typeface="Times New Roman" panose="02020603050405020304" pitchFamily="18" charset="0"/>
                </a:rPr>
                <a:t>H—C—C—O-H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118796" name="Line 5"/>
            <p:cNvSpPr>
              <a:spLocks noChangeShapeType="1"/>
            </p:cNvSpPr>
            <p:nvPr/>
          </p:nvSpPr>
          <p:spPr bwMode="auto">
            <a:xfrm>
              <a:off x="3139284" y="3751723"/>
              <a:ext cx="0" cy="3048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8797" name="Text Box 6"/>
            <p:cNvSpPr txBox="1">
              <a:spLocks noChangeArrowheads="1"/>
            </p:cNvSpPr>
            <p:nvPr/>
          </p:nvSpPr>
          <p:spPr bwMode="auto">
            <a:xfrm>
              <a:off x="2915745" y="3904123"/>
              <a:ext cx="460416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zh-CN" sz="2800" b="1">
                  <a:latin typeface="Times New Roman" panose="02020603050405020304" pitchFamily="18" charset="0"/>
                </a:rPr>
                <a:t>H</a:t>
              </a:r>
            </a:p>
          </p:txBody>
        </p:sp>
        <p:sp>
          <p:nvSpPr>
            <p:cNvPr id="118798" name="Line 7"/>
            <p:cNvSpPr>
              <a:spLocks noChangeShapeType="1"/>
            </p:cNvSpPr>
            <p:nvPr/>
          </p:nvSpPr>
          <p:spPr bwMode="auto">
            <a:xfrm>
              <a:off x="3732096" y="3751723"/>
              <a:ext cx="0" cy="3048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8799" name="Text Box 8"/>
            <p:cNvSpPr txBox="1">
              <a:spLocks noChangeArrowheads="1"/>
            </p:cNvSpPr>
            <p:nvPr/>
          </p:nvSpPr>
          <p:spPr bwMode="auto">
            <a:xfrm>
              <a:off x="3507936" y="3904123"/>
              <a:ext cx="460416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zh-CN" sz="2800" b="1">
                  <a:latin typeface="Times New Roman" panose="02020603050405020304" pitchFamily="18" charset="0"/>
                </a:rPr>
                <a:t>H</a:t>
              </a:r>
            </a:p>
          </p:txBody>
        </p:sp>
        <p:sp>
          <p:nvSpPr>
            <p:cNvPr id="118800" name="Line 13"/>
            <p:cNvSpPr>
              <a:spLocks noChangeShapeType="1"/>
            </p:cNvSpPr>
            <p:nvPr/>
          </p:nvSpPr>
          <p:spPr bwMode="auto">
            <a:xfrm>
              <a:off x="3139284" y="3218323"/>
              <a:ext cx="0" cy="3048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8801" name="Text Box 14"/>
            <p:cNvSpPr txBox="1">
              <a:spLocks noChangeArrowheads="1"/>
            </p:cNvSpPr>
            <p:nvPr/>
          </p:nvSpPr>
          <p:spPr bwMode="auto">
            <a:xfrm>
              <a:off x="2915745" y="2761123"/>
              <a:ext cx="460416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zh-CN" sz="2800" b="1">
                  <a:latin typeface="Times New Roman" panose="02020603050405020304" pitchFamily="18" charset="0"/>
                </a:rPr>
                <a:t>H</a:t>
              </a:r>
            </a:p>
          </p:txBody>
        </p:sp>
        <p:sp>
          <p:nvSpPr>
            <p:cNvPr id="118802" name="Line 15"/>
            <p:cNvSpPr>
              <a:spLocks noChangeShapeType="1"/>
            </p:cNvSpPr>
            <p:nvPr/>
          </p:nvSpPr>
          <p:spPr bwMode="auto">
            <a:xfrm>
              <a:off x="3732096" y="3218323"/>
              <a:ext cx="0" cy="3048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8803" name="Text Box 16"/>
            <p:cNvSpPr txBox="1">
              <a:spLocks noChangeArrowheads="1"/>
            </p:cNvSpPr>
            <p:nvPr/>
          </p:nvSpPr>
          <p:spPr bwMode="auto">
            <a:xfrm>
              <a:off x="3507936" y="2761123"/>
              <a:ext cx="460416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zh-CN" sz="2800" b="1">
                  <a:latin typeface="Times New Roman" panose="02020603050405020304" pitchFamily="18" charset="0"/>
                </a:rPr>
                <a:t>H</a:t>
              </a:r>
            </a:p>
          </p:txBody>
        </p:sp>
        <p:cxnSp>
          <p:nvCxnSpPr>
            <p:cNvPr id="5" name="直接连接符 4"/>
            <p:cNvCxnSpPr>
              <a:stCxn id="118801" idx="2"/>
              <a:endCxn id="118800" idx="1"/>
            </p:cNvCxnSpPr>
            <p:nvPr/>
          </p:nvCxnSpPr>
          <p:spPr>
            <a:xfrm flipH="1">
              <a:off x="3139602" y="3280235"/>
              <a:ext cx="1588" cy="24288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 flipH="1">
              <a:off x="3760371" y="3284998"/>
              <a:ext cx="1587" cy="242887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 flipH="1">
              <a:off x="3145952" y="3770774"/>
              <a:ext cx="1588" cy="242887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直接连接符 58"/>
            <p:cNvCxnSpPr/>
            <p:nvPr/>
          </p:nvCxnSpPr>
          <p:spPr>
            <a:xfrm flipH="1">
              <a:off x="3754020" y="3762836"/>
              <a:ext cx="0" cy="24288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571" b="52435"/>
          <a:stretch>
            <a:fillRect/>
          </a:stretch>
        </p:blipFill>
        <p:spPr bwMode="auto">
          <a:xfrm>
            <a:off x="2627313" y="4816475"/>
            <a:ext cx="3471862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3" name="组合 12"/>
          <p:cNvGrpSpPr>
            <a:grpSpLocks/>
          </p:cNvGrpSpPr>
          <p:nvPr/>
        </p:nvGrpSpPr>
        <p:grpSpPr bwMode="auto">
          <a:xfrm>
            <a:off x="2771775" y="5624513"/>
            <a:ext cx="1600200" cy="519112"/>
            <a:chOff x="2771800" y="5282044"/>
            <a:chExt cx="1600257" cy="520039"/>
          </a:xfrm>
        </p:grpSpPr>
        <p:cxnSp>
          <p:nvCxnSpPr>
            <p:cNvPr id="8" name="直接连接符 7"/>
            <p:cNvCxnSpPr/>
            <p:nvPr/>
          </p:nvCxnSpPr>
          <p:spPr>
            <a:xfrm flipV="1">
              <a:off x="2771800" y="5328163"/>
              <a:ext cx="593746" cy="260815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3365546" y="5328163"/>
              <a:ext cx="396889" cy="260815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18812" name="Text Box 4"/>
            <p:cNvSpPr txBox="1">
              <a:spLocks noChangeArrowheads="1"/>
            </p:cNvSpPr>
            <p:nvPr/>
          </p:nvSpPr>
          <p:spPr bwMode="auto">
            <a:xfrm>
              <a:off x="3635431" y="5282044"/>
              <a:ext cx="736626" cy="5200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zh-CN" sz="2800" b="1">
                  <a:latin typeface="Times New Roman" panose="02020603050405020304" pitchFamily="18" charset="0"/>
                </a:rPr>
                <a:t>OH</a:t>
              </a:r>
            </a:p>
          </p:txBody>
        </p:sp>
      </p:grpSp>
      <p:sp>
        <p:nvSpPr>
          <p:cNvPr id="118813" name="Rectangle 29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有机化合物的同分异构现象</a:t>
            </a:r>
          </a:p>
        </p:txBody>
      </p:sp>
    </p:spTree>
    <p:extLst>
      <p:ext uri="{BB962C8B-B14F-4D97-AF65-F5344CB8AC3E}">
        <p14:creationId xmlns:p14="http://schemas.microsoft.com/office/powerpoint/2010/main" val="96353870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ChangeArrowheads="1"/>
          </p:cNvSpPr>
          <p:nvPr/>
        </p:nvSpPr>
        <p:spPr bwMode="auto">
          <a:xfrm>
            <a:off x="323850" y="841375"/>
            <a:ext cx="5899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zh-CN" sz="3600" b="1">
                <a:solidFill>
                  <a:srgbClr val="FF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3600" b="1">
                <a:solidFill>
                  <a:srgbClr val="FF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zh-CN" sz="3600" b="1">
                <a:solidFill>
                  <a:srgbClr val="FF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同分异构体常见三种类型</a:t>
            </a: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315913" y="1984375"/>
            <a:ext cx="59848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1">
              <a:spcBef>
                <a:spcPct val="50000"/>
              </a:spcBef>
              <a:buClr>
                <a:srgbClr val="993300"/>
              </a:buClr>
              <a:buSzPct val="75000"/>
              <a:buFont typeface="Monotype Sorts" pitchFamily="2" charset="2"/>
              <a:buNone/>
            </a:pPr>
            <a:r>
              <a:rPr lang="zh-CN" sz="3200" b="1">
                <a:latin typeface="Times New Roman" panose="02020603050405020304" pitchFamily="18" charset="0"/>
                <a:ea typeface="楷体_GB2312" pitchFamily="49" charset="-122"/>
              </a:rPr>
              <a:t>碳链异构（如丁烷与异丁烷）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315913" y="2849563"/>
            <a:ext cx="743743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1">
              <a:spcBef>
                <a:spcPct val="50000"/>
              </a:spcBef>
              <a:buClr>
                <a:srgbClr val="993300"/>
              </a:buClr>
              <a:buSzPct val="75000"/>
              <a:buFont typeface="Monotype Sorts" pitchFamily="2" charset="2"/>
              <a:buNone/>
            </a:pPr>
            <a:r>
              <a:rPr lang="zh-CN" sz="3200" b="1">
                <a:latin typeface="Times New Roman" panose="02020603050405020304" pitchFamily="18" charset="0"/>
                <a:ea typeface="楷体_GB2312" pitchFamily="49" charset="-122"/>
              </a:rPr>
              <a:t>官能团位置异构（如</a:t>
            </a:r>
            <a:r>
              <a:rPr lang="zh-CN" altLang="zh-CN" sz="3200" b="1">
                <a:latin typeface="Times New Roman" panose="02020603050405020304" pitchFamily="18" charset="0"/>
                <a:ea typeface="楷体_GB2312" pitchFamily="49" charset="-122"/>
              </a:rPr>
              <a:t>1-</a:t>
            </a:r>
            <a:r>
              <a:rPr lang="zh-CN" sz="3200" b="1">
                <a:latin typeface="Times New Roman" panose="02020603050405020304" pitchFamily="18" charset="0"/>
                <a:ea typeface="楷体_GB2312" pitchFamily="49" charset="-122"/>
              </a:rPr>
              <a:t>丁烯与</a:t>
            </a:r>
            <a:r>
              <a:rPr lang="zh-CN" altLang="zh-CN" sz="3200" b="1">
                <a:latin typeface="Times New Roman" panose="02020603050405020304" pitchFamily="18" charset="0"/>
                <a:ea typeface="楷体_GB2312" pitchFamily="49" charset="-122"/>
              </a:rPr>
              <a:t>2-</a:t>
            </a:r>
            <a:r>
              <a:rPr lang="zh-CN" sz="3200" b="1">
                <a:latin typeface="Times New Roman" panose="02020603050405020304" pitchFamily="18" charset="0"/>
                <a:ea typeface="楷体_GB2312" pitchFamily="49" charset="-122"/>
              </a:rPr>
              <a:t>丁烯）</a:t>
            </a: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820738" y="3713163"/>
            <a:ext cx="63039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sz="3200" b="1">
                <a:latin typeface="Times New Roman" panose="02020603050405020304" pitchFamily="18" charset="0"/>
                <a:ea typeface="楷体_GB2312" pitchFamily="49" charset="-122"/>
              </a:rPr>
              <a:t>官能团种类异构（如乙醇与甲醚）</a:t>
            </a:r>
          </a:p>
        </p:txBody>
      </p:sp>
      <p:sp>
        <p:nvSpPr>
          <p:cNvPr id="115718" name="Rectangle 6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有机化合物的同分异构现象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autoUpdateAnimBg="0"/>
      <p:bldP spid="24580" grpId="0" autoUpdateAnimBg="0"/>
      <p:bldP spid="24581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ChangeArrowheads="1"/>
          </p:cNvSpPr>
          <p:nvPr/>
        </p:nvSpPr>
        <p:spPr bwMode="auto">
          <a:xfrm>
            <a:off x="381000" y="601663"/>
            <a:ext cx="7772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sz="4000" b="1">
                <a:solidFill>
                  <a:srgbClr val="0000FF"/>
                </a:solidFill>
                <a:latin typeface="Times New Roman" panose="02020603050405020304" pitchFamily="18" charset="0"/>
              </a:rPr>
              <a:t>同分异构体的书写口诀：</a:t>
            </a:r>
          </a:p>
        </p:txBody>
      </p:sp>
      <p:sp>
        <p:nvSpPr>
          <p:cNvPr id="147459" name="Text Box 3"/>
          <p:cNvSpPr txBox="1">
            <a:spLocks noChangeArrowheads="1"/>
          </p:cNvSpPr>
          <p:nvPr/>
        </p:nvSpPr>
        <p:spPr bwMode="auto">
          <a:xfrm>
            <a:off x="639961" y="1352550"/>
            <a:ext cx="4191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4000" b="1">
                <a:solidFill>
                  <a:srgbClr val="CB07F9"/>
                </a:solidFill>
                <a:latin typeface="Times New Roman" panose="02020603050405020304" pitchFamily="18" charset="0"/>
              </a:rPr>
              <a:t>主链由长到短；</a:t>
            </a:r>
          </a:p>
        </p:txBody>
      </p:sp>
      <p:sp>
        <p:nvSpPr>
          <p:cNvPr id="147460" name="Text Box 4"/>
          <p:cNvSpPr txBox="1">
            <a:spLocks noChangeArrowheads="1"/>
          </p:cNvSpPr>
          <p:nvPr/>
        </p:nvSpPr>
        <p:spPr bwMode="auto">
          <a:xfrm>
            <a:off x="684213" y="3005138"/>
            <a:ext cx="41195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4000" b="1">
                <a:solidFill>
                  <a:srgbClr val="CB07F9"/>
                </a:solidFill>
                <a:latin typeface="Times New Roman" panose="02020603050405020304" pitchFamily="18" charset="0"/>
              </a:rPr>
              <a:t>支链由整到散；</a:t>
            </a:r>
          </a:p>
        </p:txBody>
      </p:sp>
      <p:sp>
        <p:nvSpPr>
          <p:cNvPr id="147461" name="Text Box 5"/>
          <p:cNvSpPr txBox="1">
            <a:spLocks noChangeArrowheads="1"/>
          </p:cNvSpPr>
          <p:nvPr/>
        </p:nvSpPr>
        <p:spPr bwMode="auto">
          <a:xfrm>
            <a:off x="684213" y="3870325"/>
            <a:ext cx="42624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4000" b="1">
                <a:solidFill>
                  <a:srgbClr val="CB07F9"/>
                </a:solidFill>
                <a:latin typeface="Times New Roman" panose="02020603050405020304" pitchFamily="18" charset="0"/>
              </a:rPr>
              <a:t>位置由心到边；</a:t>
            </a:r>
          </a:p>
        </p:txBody>
      </p:sp>
      <p:sp>
        <p:nvSpPr>
          <p:cNvPr id="147462" name="Text Box 6"/>
          <p:cNvSpPr txBox="1">
            <a:spLocks noChangeArrowheads="1"/>
          </p:cNvSpPr>
          <p:nvPr/>
        </p:nvSpPr>
        <p:spPr bwMode="auto">
          <a:xfrm>
            <a:off x="639961" y="4687888"/>
            <a:ext cx="67119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4000" b="1">
                <a:solidFill>
                  <a:srgbClr val="CB07F9"/>
                </a:solidFill>
                <a:latin typeface="Times New Roman" panose="02020603050405020304" pitchFamily="18" charset="0"/>
              </a:rPr>
              <a:t>排布由对到邻再到间。</a:t>
            </a:r>
          </a:p>
        </p:txBody>
      </p:sp>
      <p:sp>
        <p:nvSpPr>
          <p:cNvPr id="147463" name="Text Box 7"/>
          <p:cNvSpPr txBox="1">
            <a:spLocks noChangeArrowheads="1"/>
          </p:cNvSpPr>
          <p:nvPr/>
        </p:nvSpPr>
        <p:spPr bwMode="auto">
          <a:xfrm>
            <a:off x="684213" y="2141538"/>
            <a:ext cx="36734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4000" b="1">
                <a:solidFill>
                  <a:srgbClr val="CB07F9"/>
                </a:solidFill>
              </a:rPr>
              <a:t>减碳架支链;</a:t>
            </a:r>
          </a:p>
        </p:txBody>
      </p:sp>
      <p:sp>
        <p:nvSpPr>
          <p:cNvPr id="147464" name="Text Box 8"/>
          <p:cNvSpPr txBox="1">
            <a:spLocks noChangeArrowheads="1"/>
          </p:cNvSpPr>
          <p:nvPr/>
        </p:nvSpPr>
        <p:spPr bwMode="auto">
          <a:xfrm>
            <a:off x="719138" y="5487988"/>
            <a:ext cx="80978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sz="3600" b="1">
                <a:solidFill>
                  <a:srgbClr val="CB07F9"/>
                </a:solidFill>
                <a:latin typeface="Times New Roman" panose="02020603050405020304" pitchFamily="18" charset="0"/>
              </a:rPr>
              <a:t>最后用氢原子补足碳原子的四个价键。 </a:t>
            </a:r>
          </a:p>
        </p:txBody>
      </p:sp>
      <p:sp>
        <p:nvSpPr>
          <p:cNvPr id="147465" name="Rectangle 9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有机化合物的同分异构现象</a:t>
            </a: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3995936" y="1117855"/>
            <a:ext cx="56165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4000" b="1">
                <a:latin typeface="隶书" panose="02010509060101010101" pitchFamily="49" charset="-122"/>
                <a:ea typeface="隶书" panose="02010509060101010101" pitchFamily="49" charset="-122"/>
              </a:rPr>
              <a:t>（一般采用</a:t>
            </a:r>
            <a:r>
              <a:rPr kumimoji="1" lang="zh-CN" altLang="en-US" sz="4000" b="1">
                <a:ea typeface="隶书" panose="02010509060101010101" pitchFamily="49" charset="-122"/>
              </a:rPr>
              <a:t>“</a:t>
            </a:r>
            <a:r>
              <a:rPr kumimoji="1" lang="zh-CN" altLang="en-US" sz="4000" b="1">
                <a:solidFill>
                  <a:srgbClr val="CC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减链法</a:t>
            </a:r>
            <a:r>
              <a:rPr kumimoji="1" lang="zh-CN" altLang="en-US" sz="4000" b="1">
                <a:ea typeface="隶书" panose="02010509060101010101" pitchFamily="49" charset="-122"/>
              </a:rPr>
              <a:t>”</a:t>
            </a:r>
            <a:r>
              <a:rPr kumimoji="1" lang="zh-CN" altLang="en-US" sz="4000" b="1">
                <a:latin typeface="隶书" panose="02010509060101010101" pitchFamily="49" charset="-122"/>
                <a:ea typeface="隶书" panose="02010509060101010101" pitchFamily="49" charset="-122"/>
              </a:rPr>
              <a:t>）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47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7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7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59" grpId="0" autoUpdateAnimBg="0"/>
      <p:bldP spid="147460" grpId="0" autoUpdateAnimBg="0"/>
      <p:bldP spid="147461" grpId="0" autoUpdateAnimBg="0"/>
      <p:bldP spid="147462" grpId="0" autoUpdateAnimBg="0"/>
      <p:bldP spid="147463" grpId="0" autoUpdateAnimBg="0"/>
      <p:bldP spid="147464" grpId="0" autoUpdateAnimBg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内容占位符 6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323527" y="1450511"/>
            <a:ext cx="3805561" cy="790357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0092" y="2380787"/>
            <a:ext cx="3204356" cy="139838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5337" y="2633625"/>
            <a:ext cx="3217816" cy="140806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0864" y="4509078"/>
            <a:ext cx="2790886" cy="1705634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91980" y="4382851"/>
            <a:ext cx="2928133" cy="1958089"/>
          </a:xfrm>
          <a:prstGeom prst="rect">
            <a:avLst/>
          </a:prstGeom>
        </p:spPr>
      </p:pic>
      <p:sp>
        <p:nvSpPr>
          <p:cNvPr id="12" name="Text Box 34"/>
          <p:cNvSpPr txBox="1">
            <a:spLocks noChangeArrowheads="1"/>
          </p:cNvSpPr>
          <p:nvPr/>
        </p:nvSpPr>
        <p:spPr bwMode="auto">
          <a:xfrm>
            <a:off x="0" y="498902"/>
            <a:ext cx="8280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latin typeface="Times New Roman" panose="02020603050405020304" pitchFamily="18" charset="0"/>
              </a:rPr>
              <a:t>学与问：</a:t>
            </a:r>
            <a:r>
              <a:rPr lang="en-US" altLang="zh-CN" sz="3200">
                <a:latin typeface="Times New Roman" panose="02020603050405020304" pitchFamily="18" charset="0"/>
              </a:rPr>
              <a:t>P10 </a:t>
            </a:r>
            <a:r>
              <a:rPr lang="zh-CN" sz="3200">
                <a:latin typeface="Times New Roman" panose="02020603050405020304" pitchFamily="18" charset="0"/>
              </a:rPr>
              <a:t>书写</a:t>
            </a:r>
            <a:r>
              <a:rPr lang="en-US" sz="3200">
                <a:latin typeface="Times New Roman" panose="02020603050405020304" pitchFamily="18" charset="0"/>
              </a:rPr>
              <a:t>C</a:t>
            </a:r>
            <a:r>
              <a:rPr lang="en-US" sz="3200" baseline="-25000">
                <a:latin typeface="Times New Roman" panose="02020603050405020304" pitchFamily="18" charset="0"/>
              </a:rPr>
              <a:t>6</a:t>
            </a:r>
            <a:r>
              <a:rPr lang="en-US" sz="3200">
                <a:latin typeface="Times New Roman" panose="02020603050405020304" pitchFamily="18" charset="0"/>
              </a:rPr>
              <a:t>H</a:t>
            </a:r>
            <a:r>
              <a:rPr lang="en-US" sz="3200" baseline="-25000">
                <a:latin typeface="Times New Roman" panose="02020603050405020304" pitchFamily="18" charset="0"/>
              </a:rPr>
              <a:t>14</a:t>
            </a:r>
            <a:r>
              <a:rPr lang="zh-CN" sz="3600">
                <a:latin typeface="Times New Roman" panose="02020603050405020304" pitchFamily="18" charset="0"/>
              </a:rPr>
              <a:t>的同分异构体</a:t>
            </a:r>
            <a:r>
              <a:rPr lang="zh-CN" sz="3200">
                <a:latin typeface="Times New Roman" panose="02020603050405020304" pitchFamily="18" charset="0"/>
              </a:rPr>
              <a:t>：</a:t>
            </a:r>
          </a:p>
        </p:txBody>
      </p:sp>
      <p:sp>
        <p:nvSpPr>
          <p:cNvPr id="13" name="Text Box 5"/>
          <p:cNvSpPr txBox="1">
            <a:spLocks noGrp="1" noChangeArrowheads="1"/>
          </p:cNvSpPr>
          <p:nvPr>
            <p:ph type="title" idx="4294967295"/>
          </p:nvPr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0066"/>
                </a:solidFill>
                <a:ea typeface="隶书" panose="02010509060101010101" pitchFamily="49" charset="-122"/>
              </a:rPr>
              <a:t>㈠ </a:t>
            </a:r>
            <a:r>
              <a:rPr kumimoji="1" lang="zh-CN" altLang="en-US" sz="3600" b="1">
                <a:solidFill>
                  <a:srgbClr val="000066"/>
                </a:solidFill>
                <a:ea typeface="隶书" panose="02010509060101010101" pitchFamily="49" charset="-122"/>
              </a:rPr>
              <a:t>碳链异构</a:t>
            </a:r>
          </a:p>
        </p:txBody>
      </p:sp>
      <p:sp>
        <p:nvSpPr>
          <p:cNvPr id="2" name="矩形 1"/>
          <p:cNvSpPr/>
          <p:nvPr/>
        </p:nvSpPr>
        <p:spPr>
          <a:xfrm>
            <a:off x="6696236" y="1139453"/>
            <a:ext cx="223651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降碳对称法</a:t>
            </a:r>
            <a:endParaRPr lang="zh-CN" altLang="en-US" sz="3200" b="0" cap="none" spc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996946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-2160" y="-32304"/>
            <a:ext cx="7772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600" b="1">
                <a:latin typeface="Times New Roman" panose="02020603050405020304" pitchFamily="18" charset="0"/>
              </a:rPr>
              <a:t>练习：书写</a:t>
            </a:r>
            <a:r>
              <a:rPr 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C</a:t>
            </a:r>
            <a:r>
              <a:rPr lang="en-US" sz="3600" b="1" baseline="-25000">
                <a:solidFill>
                  <a:srgbClr val="0000FF"/>
                </a:solidFill>
                <a:latin typeface="Times New Roman" panose="02020603050405020304" pitchFamily="18" charset="0"/>
              </a:rPr>
              <a:t>7</a:t>
            </a:r>
            <a:r>
              <a:rPr 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H</a:t>
            </a:r>
            <a:r>
              <a:rPr lang="en-US" sz="3600" b="1" baseline="-25000">
                <a:solidFill>
                  <a:srgbClr val="0000FF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3600" b="1" baseline="-25000">
                <a:solidFill>
                  <a:srgbClr val="0000FF"/>
                </a:solidFill>
                <a:latin typeface="Times New Roman" panose="02020603050405020304" pitchFamily="18" charset="0"/>
              </a:rPr>
              <a:t>6</a:t>
            </a:r>
            <a:r>
              <a:rPr lang="en-US" sz="3600" b="1">
                <a:solidFill>
                  <a:srgbClr val="00FF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>
                <a:latin typeface="Times New Roman" panose="02020603050405020304" pitchFamily="18" charset="0"/>
              </a:rPr>
              <a:t> </a:t>
            </a:r>
            <a:r>
              <a:rPr lang="zh-CN" sz="3600" b="1">
                <a:latin typeface="Times New Roman" panose="02020603050405020304" pitchFamily="18" charset="0"/>
              </a:rPr>
              <a:t>的同分异构体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194" y="788142"/>
            <a:ext cx="2907536" cy="660638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5876" y="1489440"/>
            <a:ext cx="2626614" cy="832007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279" y="1579404"/>
            <a:ext cx="2327431" cy="794752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77002" y="4501709"/>
            <a:ext cx="2484943" cy="1239002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72118" y="2604050"/>
            <a:ext cx="2196244" cy="1505844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95936" y="4092698"/>
            <a:ext cx="2193043" cy="1162942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39952" y="2541109"/>
            <a:ext cx="2237050" cy="123883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7194" y="2809895"/>
            <a:ext cx="3018731" cy="109415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39489" y="4797152"/>
            <a:ext cx="1972105" cy="1515738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6902942" y="288371"/>
            <a:ext cx="223651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降碳对称法</a:t>
            </a:r>
            <a:endParaRPr lang="zh-CN" altLang="en-US" sz="3200" b="0" cap="none" spc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793970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81" name="Text Box 5"/>
          <p:cNvSpPr txBox="1">
            <a:spLocks noChangeArrowheads="1"/>
          </p:cNvSpPr>
          <p:nvPr/>
        </p:nvSpPr>
        <p:spPr bwMode="auto">
          <a:xfrm>
            <a:off x="-7200" y="639249"/>
            <a:ext cx="28082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隶书" panose="02010509060101010101" pitchFamily="49" charset="-122"/>
                <a:ea typeface="隶书" panose="02010509060101010101" pitchFamily="49" charset="-122"/>
              </a:rPr>
              <a:t>㈡</a:t>
            </a:r>
            <a:r>
              <a:rPr lang="zh-CN" altLang="en-US" sz="36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kumimoji="1" lang="zh-CN" altLang="en-US" sz="36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位置异构</a:t>
            </a:r>
          </a:p>
        </p:txBody>
      </p:sp>
      <p:sp>
        <p:nvSpPr>
          <p:cNvPr id="126982" name="Text Box 6"/>
          <p:cNvSpPr txBox="1">
            <a:spLocks noChangeArrowheads="1"/>
          </p:cNvSpPr>
          <p:nvPr/>
        </p:nvSpPr>
        <p:spPr bwMode="auto">
          <a:xfrm>
            <a:off x="-7200" y="1491182"/>
            <a:ext cx="86423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3200" b="1" smtClean="0">
                <a:solidFill>
                  <a:srgbClr val="0066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kumimoji="1" lang="zh-CN" altLang="en-US" sz="3200" b="1" smtClean="0">
                <a:latin typeface="隶书" panose="02010509060101010101" pitchFamily="49" charset="-122"/>
                <a:ea typeface="隶书" panose="02010509060101010101" pitchFamily="49" charset="-122"/>
              </a:rPr>
              <a:t>写出</a:t>
            </a:r>
            <a:r>
              <a:rPr kumimoji="1"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分子式为</a:t>
            </a:r>
            <a:r>
              <a:rPr kumimoji="1"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r>
              <a:rPr kumimoji="1" lang="en-US" altLang="zh-CN" sz="3200" b="1" baseline="-30000"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kumimoji="1"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H</a:t>
            </a:r>
            <a:r>
              <a:rPr kumimoji="1" lang="en-US" altLang="zh-CN" sz="3200" b="1" baseline="-30000">
                <a:latin typeface="隶书" panose="02010509060101010101" pitchFamily="49" charset="-122"/>
                <a:ea typeface="隶书" panose="02010509060101010101" pitchFamily="49" charset="-122"/>
              </a:rPr>
              <a:t>8</a:t>
            </a:r>
            <a:r>
              <a:rPr kumimoji="1"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的烯烃的同分异构体</a:t>
            </a:r>
          </a:p>
        </p:txBody>
      </p:sp>
      <p:sp>
        <p:nvSpPr>
          <p:cNvPr id="126983" name="Text Box 7"/>
          <p:cNvSpPr txBox="1">
            <a:spLocks noChangeArrowheads="1"/>
          </p:cNvSpPr>
          <p:nvPr/>
        </p:nvSpPr>
        <p:spPr bwMode="auto">
          <a:xfrm>
            <a:off x="900113" y="3932238"/>
            <a:ext cx="18716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1800"/>
          </a:p>
        </p:txBody>
      </p:sp>
      <p:sp>
        <p:nvSpPr>
          <p:cNvPr id="126984" name="Rectangle 8"/>
          <p:cNvSpPr>
            <a:spLocks noChangeArrowheads="1"/>
          </p:cNvSpPr>
          <p:nvPr/>
        </p:nvSpPr>
        <p:spPr bwMode="auto">
          <a:xfrm>
            <a:off x="195575" y="2294737"/>
            <a:ext cx="619283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ea typeface="隶书" panose="02010509060101010101" pitchFamily="49" charset="-122"/>
              </a:rPr>
              <a:t>⒈</a:t>
            </a:r>
            <a:r>
              <a:rPr kumimoji="1" lang="zh-CN" altLang="en-US" sz="3200" b="1">
                <a:solidFill>
                  <a:srgbClr val="000066"/>
                </a:solidFill>
                <a:ea typeface="隶书" panose="02010509060101010101" pitchFamily="49" charset="-122"/>
              </a:rPr>
              <a:t>碳链异构（碳骨架）</a:t>
            </a:r>
          </a:p>
        </p:txBody>
      </p:sp>
      <p:grpSp>
        <p:nvGrpSpPr>
          <p:cNvPr id="126985" name="Group 9"/>
          <p:cNvGrpSpPr>
            <a:grpSpLocks/>
          </p:cNvGrpSpPr>
          <p:nvPr/>
        </p:nvGrpSpPr>
        <p:grpSpPr bwMode="auto">
          <a:xfrm>
            <a:off x="539750" y="3201085"/>
            <a:ext cx="2879725" cy="579437"/>
            <a:chOff x="1474" y="2886"/>
            <a:chExt cx="1814" cy="365"/>
          </a:xfrm>
        </p:grpSpPr>
        <p:sp>
          <p:nvSpPr>
            <p:cNvPr id="126986" name="Text Box 10"/>
            <p:cNvSpPr txBox="1">
              <a:spLocks noChangeArrowheads="1"/>
            </p:cNvSpPr>
            <p:nvPr/>
          </p:nvSpPr>
          <p:spPr bwMode="auto">
            <a:xfrm>
              <a:off x="1474" y="2886"/>
              <a:ext cx="181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隶书" panose="02010509060101010101" pitchFamily="49" charset="-122"/>
                  <a:ea typeface="隶书" panose="02010509060101010101" pitchFamily="49" charset="-122"/>
                </a:rPr>
                <a:t>C  C  C  C</a:t>
              </a:r>
            </a:p>
          </p:txBody>
        </p:sp>
        <p:sp>
          <p:nvSpPr>
            <p:cNvPr id="126987" name="Line 11"/>
            <p:cNvSpPr>
              <a:spLocks noChangeShapeType="1"/>
            </p:cNvSpPr>
            <p:nvPr/>
          </p:nvSpPr>
          <p:spPr bwMode="auto">
            <a:xfrm>
              <a:off x="1701" y="306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6988" name="Line 12"/>
            <p:cNvSpPr>
              <a:spLocks noChangeShapeType="1"/>
            </p:cNvSpPr>
            <p:nvPr/>
          </p:nvSpPr>
          <p:spPr bwMode="auto">
            <a:xfrm>
              <a:off x="2064" y="306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6989" name="Line 13"/>
            <p:cNvSpPr>
              <a:spLocks noChangeShapeType="1"/>
            </p:cNvSpPr>
            <p:nvPr/>
          </p:nvSpPr>
          <p:spPr bwMode="auto">
            <a:xfrm>
              <a:off x="2472" y="306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6990" name="Group 14"/>
          <p:cNvGrpSpPr>
            <a:grpSpLocks/>
          </p:cNvGrpSpPr>
          <p:nvPr/>
        </p:nvGrpSpPr>
        <p:grpSpPr bwMode="auto">
          <a:xfrm>
            <a:off x="3300545" y="3180958"/>
            <a:ext cx="2879725" cy="579437"/>
            <a:chOff x="1474" y="2886"/>
            <a:chExt cx="1814" cy="365"/>
          </a:xfrm>
        </p:grpSpPr>
        <p:sp>
          <p:nvSpPr>
            <p:cNvPr id="126991" name="Text Box 15"/>
            <p:cNvSpPr txBox="1">
              <a:spLocks noChangeArrowheads="1"/>
            </p:cNvSpPr>
            <p:nvPr/>
          </p:nvSpPr>
          <p:spPr bwMode="auto">
            <a:xfrm>
              <a:off x="1474" y="2886"/>
              <a:ext cx="181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隶书" panose="02010509060101010101" pitchFamily="49" charset="-122"/>
                  <a:ea typeface="隶书" panose="02010509060101010101" pitchFamily="49" charset="-122"/>
                </a:rPr>
                <a:t>C  C  C  C</a:t>
              </a:r>
            </a:p>
          </p:txBody>
        </p:sp>
        <p:sp>
          <p:nvSpPr>
            <p:cNvPr id="126992" name="Line 16"/>
            <p:cNvSpPr>
              <a:spLocks noChangeShapeType="1"/>
            </p:cNvSpPr>
            <p:nvPr/>
          </p:nvSpPr>
          <p:spPr bwMode="auto">
            <a:xfrm>
              <a:off x="1701" y="306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6993" name="Line 17"/>
            <p:cNvSpPr>
              <a:spLocks noChangeShapeType="1"/>
            </p:cNvSpPr>
            <p:nvPr/>
          </p:nvSpPr>
          <p:spPr bwMode="auto">
            <a:xfrm>
              <a:off x="2064" y="306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6994" name="Line 18"/>
            <p:cNvSpPr>
              <a:spLocks noChangeShapeType="1"/>
            </p:cNvSpPr>
            <p:nvPr/>
          </p:nvSpPr>
          <p:spPr bwMode="auto">
            <a:xfrm>
              <a:off x="2472" y="306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6995" name="Line 19"/>
          <p:cNvSpPr>
            <a:spLocks noChangeShapeType="1"/>
          </p:cNvSpPr>
          <p:nvPr/>
        </p:nvSpPr>
        <p:spPr bwMode="auto">
          <a:xfrm>
            <a:off x="6680726" y="3309412"/>
            <a:ext cx="287338" cy="0"/>
          </a:xfrm>
          <a:prstGeom prst="line">
            <a:avLst/>
          </a:prstGeom>
          <a:noFill/>
          <a:ln w="28575">
            <a:solidFill>
              <a:srgbClr val="CC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6996" name="Line 20"/>
          <p:cNvSpPr>
            <a:spLocks noChangeShapeType="1"/>
          </p:cNvSpPr>
          <p:nvPr/>
        </p:nvSpPr>
        <p:spPr bwMode="auto">
          <a:xfrm>
            <a:off x="900113" y="3645024"/>
            <a:ext cx="287337" cy="0"/>
          </a:xfrm>
          <a:prstGeom prst="line">
            <a:avLst/>
          </a:prstGeom>
          <a:noFill/>
          <a:ln w="28575">
            <a:solidFill>
              <a:srgbClr val="CC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6997" name="Line 21"/>
          <p:cNvSpPr>
            <a:spLocks noChangeShapeType="1"/>
          </p:cNvSpPr>
          <p:nvPr/>
        </p:nvSpPr>
        <p:spPr bwMode="auto">
          <a:xfrm>
            <a:off x="4258602" y="3645024"/>
            <a:ext cx="287337" cy="0"/>
          </a:xfrm>
          <a:prstGeom prst="line">
            <a:avLst/>
          </a:prstGeom>
          <a:noFill/>
          <a:ln w="28575">
            <a:solidFill>
              <a:srgbClr val="CC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26998" name="Group 22"/>
          <p:cNvGrpSpPr>
            <a:grpSpLocks/>
          </p:cNvGrpSpPr>
          <p:nvPr/>
        </p:nvGrpSpPr>
        <p:grpSpPr bwMode="auto">
          <a:xfrm>
            <a:off x="6320363" y="2897086"/>
            <a:ext cx="2879725" cy="1155700"/>
            <a:chOff x="1973" y="3294"/>
            <a:chExt cx="1814" cy="728"/>
          </a:xfrm>
        </p:grpSpPr>
        <p:grpSp>
          <p:nvGrpSpPr>
            <p:cNvPr id="126999" name="Group 23"/>
            <p:cNvGrpSpPr>
              <a:grpSpLocks/>
            </p:cNvGrpSpPr>
            <p:nvPr/>
          </p:nvGrpSpPr>
          <p:grpSpPr bwMode="auto">
            <a:xfrm>
              <a:off x="1973" y="3294"/>
              <a:ext cx="1814" cy="365"/>
              <a:chOff x="1882" y="3521"/>
              <a:chExt cx="1814" cy="365"/>
            </a:xfrm>
          </p:grpSpPr>
          <p:sp>
            <p:nvSpPr>
              <p:cNvPr id="127000" name="Text Box 24"/>
              <p:cNvSpPr txBox="1">
                <a:spLocks noChangeArrowheads="1"/>
              </p:cNvSpPr>
              <p:nvPr/>
            </p:nvSpPr>
            <p:spPr bwMode="auto">
              <a:xfrm>
                <a:off x="1882" y="3521"/>
                <a:ext cx="1814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隶书" panose="02010509060101010101" pitchFamily="49" charset="-122"/>
                    <a:ea typeface="隶书" panose="02010509060101010101" pitchFamily="49" charset="-122"/>
                  </a:rPr>
                  <a:t>C  C  C  </a:t>
                </a:r>
              </a:p>
            </p:txBody>
          </p:sp>
          <p:sp>
            <p:nvSpPr>
              <p:cNvPr id="127001" name="Line 25"/>
              <p:cNvSpPr>
                <a:spLocks noChangeShapeType="1"/>
              </p:cNvSpPr>
              <p:nvPr/>
            </p:nvSpPr>
            <p:spPr bwMode="auto">
              <a:xfrm>
                <a:off x="2109" y="3702"/>
                <a:ext cx="181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7002" name="Line 26"/>
              <p:cNvSpPr>
                <a:spLocks noChangeShapeType="1"/>
              </p:cNvSpPr>
              <p:nvPr/>
            </p:nvSpPr>
            <p:spPr bwMode="auto">
              <a:xfrm>
                <a:off x="2472" y="3702"/>
                <a:ext cx="181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27003" name="Group 27"/>
            <p:cNvGrpSpPr>
              <a:grpSpLocks/>
            </p:cNvGrpSpPr>
            <p:nvPr/>
          </p:nvGrpSpPr>
          <p:grpSpPr bwMode="auto">
            <a:xfrm>
              <a:off x="2336" y="3612"/>
              <a:ext cx="453" cy="410"/>
              <a:chOff x="3833" y="3748"/>
              <a:chExt cx="453" cy="410"/>
            </a:xfrm>
          </p:grpSpPr>
          <p:sp>
            <p:nvSpPr>
              <p:cNvPr id="127004" name="Line 28"/>
              <p:cNvSpPr>
                <a:spLocks noChangeShapeType="1"/>
              </p:cNvSpPr>
              <p:nvPr/>
            </p:nvSpPr>
            <p:spPr bwMode="auto">
              <a:xfrm>
                <a:off x="3969" y="3748"/>
                <a:ext cx="0" cy="13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7005" name="Text Box 29"/>
              <p:cNvSpPr txBox="1">
                <a:spLocks noChangeArrowheads="1"/>
              </p:cNvSpPr>
              <p:nvPr/>
            </p:nvSpPr>
            <p:spPr bwMode="auto">
              <a:xfrm>
                <a:off x="3833" y="3793"/>
                <a:ext cx="453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隶书" panose="02010509060101010101" pitchFamily="49" charset="-122"/>
                    <a:ea typeface="隶书" panose="02010509060101010101" pitchFamily="49" charset="-122"/>
                  </a:rPr>
                  <a:t>C</a:t>
                </a:r>
              </a:p>
            </p:txBody>
          </p:sp>
        </p:grpSp>
      </p:grpSp>
      <p:sp>
        <p:nvSpPr>
          <p:cNvPr id="127006" name="Text Box 30"/>
          <p:cNvSpPr txBox="1">
            <a:spLocks noChangeArrowheads="1"/>
          </p:cNvSpPr>
          <p:nvPr/>
        </p:nvSpPr>
        <p:spPr bwMode="auto">
          <a:xfrm>
            <a:off x="6000448" y="2253507"/>
            <a:ext cx="23749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CC3300"/>
                </a:solidFill>
                <a:ea typeface="隶书" panose="02010509060101010101" pitchFamily="49" charset="-122"/>
              </a:rPr>
              <a:t>⒉</a:t>
            </a:r>
            <a:r>
              <a:rPr kumimoji="1" lang="zh-CN" altLang="en-US" sz="3200" b="1">
                <a:solidFill>
                  <a:srgbClr val="CC3300"/>
                </a:solidFill>
                <a:ea typeface="隶书" panose="02010509060101010101" pitchFamily="49" charset="-122"/>
              </a:rPr>
              <a:t>位置异构</a:t>
            </a:r>
          </a:p>
        </p:txBody>
      </p:sp>
      <p:sp>
        <p:nvSpPr>
          <p:cNvPr id="127008" name="Rectangle 32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有机化合物的同分异构现象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9475" y="3939457"/>
            <a:ext cx="1854110" cy="135365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8246" y="5188222"/>
            <a:ext cx="1758386" cy="154869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318" y="4355566"/>
            <a:ext cx="2288113" cy="87315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1426" y="4314113"/>
            <a:ext cx="1677685" cy="1351014"/>
          </a:xfrm>
          <a:prstGeom prst="rect">
            <a:avLst/>
          </a:prstGeom>
        </p:spPr>
      </p:pic>
      <p:sp>
        <p:nvSpPr>
          <p:cNvPr id="40" name="矩形 39"/>
          <p:cNvSpPr/>
          <p:nvPr/>
        </p:nvSpPr>
        <p:spPr bwMode="auto">
          <a:xfrm>
            <a:off x="2738598" y="3850938"/>
            <a:ext cx="3057538" cy="2951499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10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5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2575475" y="6241932"/>
            <a:ext cx="177748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顺反异构</a:t>
            </a:r>
            <a:endParaRPr lang="zh-CN" altLang="en-US" sz="28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4141612" y="8860"/>
            <a:ext cx="449353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smtClean="0">
                <a:ln w="0"/>
                <a:solidFill>
                  <a:srgbClr val="FF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写在一张大纸上，还有用的</a:t>
            </a:r>
            <a:endParaRPr lang="zh-CN" altLang="en-US" sz="2800" b="0" cap="none" spc="0">
              <a:ln w="0"/>
              <a:solidFill>
                <a:srgbClr val="FF006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矩形 1"/>
          <p:cNvSpPr/>
          <p:nvPr/>
        </p:nvSpPr>
        <p:spPr>
          <a:xfrm>
            <a:off x="4873569" y="821008"/>
            <a:ext cx="413446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插入法：烯、炔、酯、醚</a:t>
            </a:r>
            <a:endParaRPr lang="zh-CN" altLang="en-US" sz="28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6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6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6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26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26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26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27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26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26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26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26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81" grpId="0"/>
      <p:bldP spid="126982" grpId="0" autoUpdateAnimBg="0"/>
      <p:bldP spid="126984" grpId="0"/>
      <p:bldP spid="126995" grpId="0" animBg="1"/>
      <p:bldP spid="126996" grpId="0" animBg="1"/>
      <p:bldP spid="126997" grpId="0" animBg="1"/>
      <p:bldP spid="12700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11919" y="0"/>
            <a:ext cx="864235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3200" b="1" smtClean="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kumimoji="1" lang="zh-CN" altLang="en-US" sz="3200" b="1" smtClean="0">
                <a:latin typeface="隶书" panose="02010509060101010101" pitchFamily="49" charset="-122"/>
                <a:ea typeface="隶书" panose="02010509060101010101" pitchFamily="49" charset="-122"/>
              </a:rPr>
              <a:t>写出</a:t>
            </a:r>
            <a:r>
              <a:rPr kumimoji="1"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分子式</a:t>
            </a:r>
            <a:r>
              <a:rPr kumimoji="1" lang="zh-CN" altLang="en-US" sz="3200" b="1" smtClean="0">
                <a:latin typeface="隶书" panose="02010509060101010101" pitchFamily="49" charset="-122"/>
                <a:ea typeface="隶书" panose="02010509060101010101" pitchFamily="49" charset="-122"/>
              </a:rPr>
              <a:t>为</a:t>
            </a:r>
            <a:r>
              <a:rPr lang="en-US" altLang="zh-CN" sz="3200" b="1">
                <a:solidFill>
                  <a:srgbClr val="990033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r>
              <a:rPr lang="en-US" altLang="zh-CN" sz="3200" b="1" baseline="-25000">
                <a:solidFill>
                  <a:srgbClr val="990033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r>
              <a:rPr lang="en-US" altLang="zh-CN" sz="3200" b="1">
                <a:solidFill>
                  <a:srgbClr val="990033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H</a:t>
            </a:r>
            <a:r>
              <a:rPr lang="en-US" altLang="zh-CN" sz="3200" b="1" baseline="-25000">
                <a:solidFill>
                  <a:srgbClr val="990033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10</a:t>
            </a:r>
            <a:r>
              <a:rPr kumimoji="1" lang="zh-CN" altLang="en-US" sz="3200" b="1" smtClean="0">
                <a:latin typeface="隶书" panose="02010509060101010101" pitchFamily="49" charset="-122"/>
                <a:ea typeface="隶书" panose="02010509060101010101" pitchFamily="49" charset="-122"/>
              </a:rPr>
              <a:t>的</a:t>
            </a:r>
            <a:r>
              <a:rPr kumimoji="1"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烯烃的同分异构体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919" y="1052736"/>
            <a:ext cx="3807918" cy="792088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516" y="2528900"/>
            <a:ext cx="2413997" cy="1331778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07904" y="1952836"/>
            <a:ext cx="2200335" cy="2003367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229" y="4833156"/>
            <a:ext cx="2505248" cy="139750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67844" y="4833155"/>
            <a:ext cx="2232248" cy="1232173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52065" y="4755015"/>
            <a:ext cx="2691254" cy="1493033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 bwMode="auto">
          <a:xfrm>
            <a:off x="111918" y="1922964"/>
            <a:ext cx="6728333" cy="2190112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10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5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029902" y="2546420"/>
            <a:ext cx="177748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顺反异构</a:t>
            </a:r>
            <a:endParaRPr lang="zh-CN" altLang="en-US" sz="28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593482" y="518703"/>
            <a:ext cx="449353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smtClean="0">
                <a:ln w="0"/>
                <a:solidFill>
                  <a:srgbClr val="FF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写在一张大纸上，还有用的</a:t>
            </a:r>
            <a:endParaRPr lang="zh-CN" altLang="en-US" sz="2800" b="0" cap="none" spc="0">
              <a:ln w="0"/>
              <a:solidFill>
                <a:srgbClr val="FF006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946870" y="1078775"/>
            <a:ext cx="413446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插入法：烯、炔、酯、醚</a:t>
            </a:r>
            <a:endParaRPr lang="zh-CN" altLang="en-US" sz="28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629587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Text Box 2"/>
          <p:cNvSpPr txBox="1">
            <a:spLocks noChangeArrowheads="1"/>
          </p:cNvSpPr>
          <p:nvPr/>
        </p:nvSpPr>
        <p:spPr bwMode="auto">
          <a:xfrm>
            <a:off x="-8005" y="691357"/>
            <a:ext cx="915200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en-US" altLang="zh-CN" sz="3200" b="1" smtClean="0">
                <a:solidFill>
                  <a:srgbClr val="0066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kumimoji="1" lang="zh-CN" altLang="en-US" sz="3200" b="1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请</a:t>
            </a:r>
            <a:r>
              <a:rPr kumimoji="1" lang="zh-CN" altLang="en-US" sz="3200" b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写出</a:t>
            </a:r>
            <a:r>
              <a:rPr kumimoji="1"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分子式为</a:t>
            </a:r>
            <a:r>
              <a:rPr kumimoji="1"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r>
              <a:rPr kumimoji="1" lang="en-US" altLang="zh-CN" sz="3200" b="1" baseline="-30000"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kumimoji="1"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H</a:t>
            </a:r>
            <a:r>
              <a:rPr kumimoji="1" lang="en-US" altLang="zh-CN" sz="3200" b="1" baseline="-30000">
                <a:latin typeface="隶书" panose="02010509060101010101" pitchFamily="49" charset="-122"/>
                <a:ea typeface="隶书" panose="02010509060101010101" pitchFamily="49" charset="-122"/>
              </a:rPr>
              <a:t>10</a:t>
            </a:r>
            <a:r>
              <a:rPr kumimoji="1"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O</a:t>
            </a:r>
            <a:r>
              <a:rPr kumimoji="1"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的醇的同分异构体</a:t>
            </a:r>
          </a:p>
        </p:txBody>
      </p:sp>
      <p:grpSp>
        <p:nvGrpSpPr>
          <p:cNvPr id="128003" name="Group 3"/>
          <p:cNvGrpSpPr>
            <a:grpSpLocks/>
          </p:cNvGrpSpPr>
          <p:nvPr/>
        </p:nvGrpSpPr>
        <p:grpSpPr bwMode="auto">
          <a:xfrm>
            <a:off x="179389" y="1599586"/>
            <a:ext cx="2879725" cy="579437"/>
            <a:chOff x="1474" y="2886"/>
            <a:chExt cx="1814" cy="365"/>
          </a:xfrm>
        </p:grpSpPr>
        <p:sp>
          <p:nvSpPr>
            <p:cNvPr id="128004" name="Text Box 4"/>
            <p:cNvSpPr txBox="1">
              <a:spLocks noChangeArrowheads="1"/>
            </p:cNvSpPr>
            <p:nvPr/>
          </p:nvSpPr>
          <p:spPr bwMode="auto">
            <a:xfrm>
              <a:off x="1474" y="2886"/>
              <a:ext cx="181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隶书" panose="02010509060101010101" pitchFamily="49" charset="-122"/>
                  <a:ea typeface="隶书" panose="02010509060101010101" pitchFamily="49" charset="-122"/>
                </a:rPr>
                <a:t>C  C  C  C</a:t>
              </a:r>
            </a:p>
          </p:txBody>
        </p:sp>
        <p:sp>
          <p:nvSpPr>
            <p:cNvPr id="128005" name="Line 5"/>
            <p:cNvSpPr>
              <a:spLocks noChangeShapeType="1"/>
            </p:cNvSpPr>
            <p:nvPr/>
          </p:nvSpPr>
          <p:spPr bwMode="auto">
            <a:xfrm>
              <a:off x="1701" y="306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8006" name="Line 6"/>
            <p:cNvSpPr>
              <a:spLocks noChangeShapeType="1"/>
            </p:cNvSpPr>
            <p:nvPr/>
          </p:nvSpPr>
          <p:spPr bwMode="auto">
            <a:xfrm>
              <a:off x="2064" y="306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8007" name="Line 7"/>
            <p:cNvSpPr>
              <a:spLocks noChangeShapeType="1"/>
            </p:cNvSpPr>
            <p:nvPr/>
          </p:nvSpPr>
          <p:spPr bwMode="auto">
            <a:xfrm>
              <a:off x="2472" y="306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8008" name="Group 8"/>
          <p:cNvGrpSpPr>
            <a:grpSpLocks/>
          </p:cNvGrpSpPr>
          <p:nvPr/>
        </p:nvGrpSpPr>
        <p:grpSpPr bwMode="auto">
          <a:xfrm>
            <a:off x="5296870" y="1496294"/>
            <a:ext cx="2879725" cy="1155700"/>
            <a:chOff x="1973" y="3294"/>
            <a:chExt cx="1814" cy="728"/>
          </a:xfrm>
        </p:grpSpPr>
        <p:grpSp>
          <p:nvGrpSpPr>
            <p:cNvPr id="128009" name="Group 9"/>
            <p:cNvGrpSpPr>
              <a:grpSpLocks/>
            </p:cNvGrpSpPr>
            <p:nvPr/>
          </p:nvGrpSpPr>
          <p:grpSpPr bwMode="auto">
            <a:xfrm>
              <a:off x="1973" y="3294"/>
              <a:ext cx="1814" cy="365"/>
              <a:chOff x="1882" y="3521"/>
              <a:chExt cx="1814" cy="365"/>
            </a:xfrm>
          </p:grpSpPr>
          <p:sp>
            <p:nvSpPr>
              <p:cNvPr id="128010" name="Text Box 10"/>
              <p:cNvSpPr txBox="1">
                <a:spLocks noChangeArrowheads="1"/>
              </p:cNvSpPr>
              <p:nvPr/>
            </p:nvSpPr>
            <p:spPr bwMode="auto">
              <a:xfrm>
                <a:off x="1882" y="3521"/>
                <a:ext cx="1814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隶书" panose="02010509060101010101" pitchFamily="49" charset="-122"/>
                    <a:ea typeface="隶书" panose="02010509060101010101" pitchFamily="49" charset="-122"/>
                  </a:rPr>
                  <a:t>C  C  C  </a:t>
                </a:r>
              </a:p>
            </p:txBody>
          </p:sp>
          <p:sp>
            <p:nvSpPr>
              <p:cNvPr id="128011" name="Line 11"/>
              <p:cNvSpPr>
                <a:spLocks noChangeShapeType="1"/>
              </p:cNvSpPr>
              <p:nvPr/>
            </p:nvSpPr>
            <p:spPr bwMode="auto">
              <a:xfrm>
                <a:off x="2109" y="3702"/>
                <a:ext cx="181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8012" name="Line 12"/>
              <p:cNvSpPr>
                <a:spLocks noChangeShapeType="1"/>
              </p:cNvSpPr>
              <p:nvPr/>
            </p:nvSpPr>
            <p:spPr bwMode="auto">
              <a:xfrm>
                <a:off x="2472" y="3702"/>
                <a:ext cx="181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28013" name="Group 13"/>
            <p:cNvGrpSpPr>
              <a:grpSpLocks/>
            </p:cNvGrpSpPr>
            <p:nvPr/>
          </p:nvGrpSpPr>
          <p:grpSpPr bwMode="auto">
            <a:xfrm>
              <a:off x="2336" y="3612"/>
              <a:ext cx="453" cy="410"/>
              <a:chOff x="3833" y="3748"/>
              <a:chExt cx="453" cy="410"/>
            </a:xfrm>
          </p:grpSpPr>
          <p:sp>
            <p:nvSpPr>
              <p:cNvPr id="128014" name="Line 14"/>
              <p:cNvSpPr>
                <a:spLocks noChangeShapeType="1"/>
              </p:cNvSpPr>
              <p:nvPr/>
            </p:nvSpPr>
            <p:spPr bwMode="auto">
              <a:xfrm>
                <a:off x="3969" y="3748"/>
                <a:ext cx="0" cy="13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8015" name="Text Box 15"/>
              <p:cNvSpPr txBox="1">
                <a:spLocks noChangeArrowheads="1"/>
              </p:cNvSpPr>
              <p:nvPr/>
            </p:nvSpPr>
            <p:spPr bwMode="auto">
              <a:xfrm>
                <a:off x="3833" y="3793"/>
                <a:ext cx="453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隶书" panose="02010509060101010101" pitchFamily="49" charset="-122"/>
                    <a:ea typeface="隶书" panose="02010509060101010101" pitchFamily="49" charset="-122"/>
                  </a:rPr>
                  <a:t>C</a:t>
                </a:r>
              </a:p>
            </p:txBody>
          </p:sp>
        </p:grpSp>
      </p:grpSp>
      <p:grpSp>
        <p:nvGrpSpPr>
          <p:cNvPr id="128016" name="Group 16"/>
          <p:cNvGrpSpPr>
            <a:grpSpLocks/>
          </p:cNvGrpSpPr>
          <p:nvPr/>
        </p:nvGrpSpPr>
        <p:grpSpPr bwMode="auto">
          <a:xfrm>
            <a:off x="179389" y="2104411"/>
            <a:ext cx="1079500" cy="652462"/>
            <a:chOff x="3288" y="2432"/>
            <a:chExt cx="680" cy="411"/>
          </a:xfrm>
        </p:grpSpPr>
        <p:sp>
          <p:nvSpPr>
            <p:cNvPr id="128017" name="Text Box 17"/>
            <p:cNvSpPr txBox="1">
              <a:spLocks noChangeArrowheads="1"/>
            </p:cNvSpPr>
            <p:nvPr/>
          </p:nvSpPr>
          <p:spPr bwMode="auto">
            <a:xfrm>
              <a:off x="3288" y="2478"/>
              <a:ext cx="68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隶书" panose="02010509060101010101" pitchFamily="49" charset="-122"/>
                  <a:ea typeface="隶书" panose="02010509060101010101" pitchFamily="49" charset="-122"/>
                </a:rPr>
                <a:t>OH</a:t>
              </a:r>
            </a:p>
          </p:txBody>
        </p:sp>
        <p:sp>
          <p:nvSpPr>
            <p:cNvPr id="128018" name="Line 18"/>
            <p:cNvSpPr>
              <a:spLocks noChangeShapeType="1"/>
            </p:cNvSpPr>
            <p:nvPr/>
          </p:nvSpPr>
          <p:spPr bwMode="auto">
            <a:xfrm>
              <a:off x="3424" y="2432"/>
              <a:ext cx="0" cy="136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8019" name="Group 19"/>
          <p:cNvGrpSpPr>
            <a:grpSpLocks/>
          </p:cNvGrpSpPr>
          <p:nvPr/>
        </p:nvGrpSpPr>
        <p:grpSpPr bwMode="auto">
          <a:xfrm>
            <a:off x="3421063" y="2053432"/>
            <a:ext cx="1079500" cy="652463"/>
            <a:chOff x="3288" y="2432"/>
            <a:chExt cx="680" cy="411"/>
          </a:xfrm>
        </p:grpSpPr>
        <p:sp>
          <p:nvSpPr>
            <p:cNvPr id="128020" name="Text Box 20"/>
            <p:cNvSpPr txBox="1">
              <a:spLocks noChangeArrowheads="1"/>
            </p:cNvSpPr>
            <p:nvPr/>
          </p:nvSpPr>
          <p:spPr bwMode="auto">
            <a:xfrm>
              <a:off x="3288" y="2478"/>
              <a:ext cx="68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隶书" panose="02010509060101010101" pitchFamily="49" charset="-122"/>
                  <a:ea typeface="隶书" panose="02010509060101010101" pitchFamily="49" charset="-122"/>
                </a:rPr>
                <a:t>OH</a:t>
              </a:r>
            </a:p>
          </p:txBody>
        </p:sp>
        <p:sp>
          <p:nvSpPr>
            <p:cNvPr id="128021" name="Line 21"/>
            <p:cNvSpPr>
              <a:spLocks noChangeShapeType="1"/>
            </p:cNvSpPr>
            <p:nvPr/>
          </p:nvSpPr>
          <p:spPr bwMode="auto">
            <a:xfrm>
              <a:off x="3424" y="2432"/>
              <a:ext cx="0" cy="136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8022" name="Group 22"/>
          <p:cNvGrpSpPr>
            <a:grpSpLocks/>
          </p:cNvGrpSpPr>
          <p:nvPr/>
        </p:nvGrpSpPr>
        <p:grpSpPr bwMode="auto">
          <a:xfrm>
            <a:off x="2844801" y="1548607"/>
            <a:ext cx="2879725" cy="579438"/>
            <a:chOff x="1474" y="2886"/>
            <a:chExt cx="1814" cy="365"/>
          </a:xfrm>
        </p:grpSpPr>
        <p:sp>
          <p:nvSpPr>
            <p:cNvPr id="128023" name="Text Box 23"/>
            <p:cNvSpPr txBox="1">
              <a:spLocks noChangeArrowheads="1"/>
            </p:cNvSpPr>
            <p:nvPr/>
          </p:nvSpPr>
          <p:spPr bwMode="auto">
            <a:xfrm>
              <a:off x="1474" y="2886"/>
              <a:ext cx="181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隶书" panose="02010509060101010101" pitchFamily="49" charset="-122"/>
                  <a:ea typeface="隶书" panose="02010509060101010101" pitchFamily="49" charset="-122"/>
                </a:rPr>
                <a:t>C  C  C  C</a:t>
              </a:r>
            </a:p>
          </p:txBody>
        </p:sp>
        <p:sp>
          <p:nvSpPr>
            <p:cNvPr id="128024" name="Line 24"/>
            <p:cNvSpPr>
              <a:spLocks noChangeShapeType="1"/>
            </p:cNvSpPr>
            <p:nvPr/>
          </p:nvSpPr>
          <p:spPr bwMode="auto">
            <a:xfrm>
              <a:off x="1701" y="306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8025" name="Line 25"/>
            <p:cNvSpPr>
              <a:spLocks noChangeShapeType="1"/>
            </p:cNvSpPr>
            <p:nvPr/>
          </p:nvSpPr>
          <p:spPr bwMode="auto">
            <a:xfrm>
              <a:off x="2064" y="306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8026" name="Line 26"/>
            <p:cNvSpPr>
              <a:spLocks noChangeShapeType="1"/>
            </p:cNvSpPr>
            <p:nvPr/>
          </p:nvSpPr>
          <p:spPr bwMode="auto">
            <a:xfrm>
              <a:off x="2472" y="306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8027" name="Group 27"/>
          <p:cNvGrpSpPr>
            <a:grpSpLocks/>
          </p:cNvGrpSpPr>
          <p:nvPr/>
        </p:nvGrpSpPr>
        <p:grpSpPr bwMode="auto">
          <a:xfrm>
            <a:off x="5296870" y="1999531"/>
            <a:ext cx="1079500" cy="652463"/>
            <a:chOff x="3288" y="2432"/>
            <a:chExt cx="680" cy="411"/>
          </a:xfrm>
        </p:grpSpPr>
        <p:sp>
          <p:nvSpPr>
            <p:cNvPr id="128028" name="Text Box 28"/>
            <p:cNvSpPr txBox="1">
              <a:spLocks noChangeArrowheads="1"/>
            </p:cNvSpPr>
            <p:nvPr/>
          </p:nvSpPr>
          <p:spPr bwMode="auto">
            <a:xfrm>
              <a:off x="3288" y="2478"/>
              <a:ext cx="68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隶书" panose="02010509060101010101" pitchFamily="49" charset="-122"/>
                  <a:ea typeface="隶书" panose="02010509060101010101" pitchFamily="49" charset="-122"/>
                </a:rPr>
                <a:t>OH</a:t>
              </a:r>
            </a:p>
          </p:txBody>
        </p:sp>
        <p:sp>
          <p:nvSpPr>
            <p:cNvPr id="128029" name="Line 29"/>
            <p:cNvSpPr>
              <a:spLocks noChangeShapeType="1"/>
            </p:cNvSpPr>
            <p:nvPr/>
          </p:nvSpPr>
          <p:spPr bwMode="auto">
            <a:xfrm>
              <a:off x="3424" y="2432"/>
              <a:ext cx="0" cy="136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8030" name="Group 30"/>
          <p:cNvGrpSpPr>
            <a:grpSpLocks/>
          </p:cNvGrpSpPr>
          <p:nvPr/>
        </p:nvGrpSpPr>
        <p:grpSpPr bwMode="auto">
          <a:xfrm>
            <a:off x="7750526" y="1166199"/>
            <a:ext cx="792162" cy="720725"/>
            <a:chOff x="4105" y="2160"/>
            <a:chExt cx="499" cy="454"/>
          </a:xfrm>
        </p:grpSpPr>
        <p:sp>
          <p:nvSpPr>
            <p:cNvPr id="128031" name="Text Box 31"/>
            <p:cNvSpPr txBox="1">
              <a:spLocks noChangeArrowheads="1"/>
            </p:cNvSpPr>
            <p:nvPr/>
          </p:nvSpPr>
          <p:spPr bwMode="auto">
            <a:xfrm>
              <a:off x="4105" y="2160"/>
              <a:ext cx="499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隶书" panose="02010509060101010101" pitchFamily="49" charset="-122"/>
                  <a:ea typeface="隶书" panose="02010509060101010101" pitchFamily="49" charset="-122"/>
                </a:rPr>
                <a:t>OH</a:t>
              </a:r>
            </a:p>
          </p:txBody>
        </p:sp>
        <p:sp>
          <p:nvSpPr>
            <p:cNvPr id="128032" name="Line 32"/>
            <p:cNvSpPr>
              <a:spLocks noChangeShapeType="1"/>
            </p:cNvSpPr>
            <p:nvPr/>
          </p:nvSpPr>
          <p:spPr bwMode="auto">
            <a:xfrm>
              <a:off x="4241" y="2478"/>
              <a:ext cx="0" cy="136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8033" name="Group 33"/>
          <p:cNvGrpSpPr>
            <a:grpSpLocks/>
          </p:cNvGrpSpPr>
          <p:nvPr/>
        </p:nvGrpSpPr>
        <p:grpSpPr bwMode="auto">
          <a:xfrm>
            <a:off x="7174263" y="1742461"/>
            <a:ext cx="3014361" cy="1155700"/>
            <a:chOff x="1973" y="3294"/>
            <a:chExt cx="1814" cy="728"/>
          </a:xfrm>
        </p:grpSpPr>
        <p:grpSp>
          <p:nvGrpSpPr>
            <p:cNvPr id="128034" name="Group 34"/>
            <p:cNvGrpSpPr>
              <a:grpSpLocks/>
            </p:cNvGrpSpPr>
            <p:nvPr/>
          </p:nvGrpSpPr>
          <p:grpSpPr bwMode="auto">
            <a:xfrm>
              <a:off x="1973" y="3294"/>
              <a:ext cx="1814" cy="365"/>
              <a:chOff x="1882" y="3521"/>
              <a:chExt cx="1814" cy="365"/>
            </a:xfrm>
          </p:grpSpPr>
          <p:sp>
            <p:nvSpPr>
              <p:cNvPr id="128035" name="Text Box 35"/>
              <p:cNvSpPr txBox="1">
                <a:spLocks noChangeArrowheads="1"/>
              </p:cNvSpPr>
              <p:nvPr/>
            </p:nvSpPr>
            <p:spPr bwMode="auto">
              <a:xfrm>
                <a:off x="1882" y="3521"/>
                <a:ext cx="1814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隶书" panose="02010509060101010101" pitchFamily="49" charset="-122"/>
                    <a:ea typeface="隶书" panose="02010509060101010101" pitchFamily="49" charset="-122"/>
                  </a:rPr>
                  <a:t>C  C  C  </a:t>
                </a:r>
              </a:p>
            </p:txBody>
          </p:sp>
          <p:sp>
            <p:nvSpPr>
              <p:cNvPr id="128036" name="Line 36"/>
              <p:cNvSpPr>
                <a:spLocks noChangeShapeType="1"/>
              </p:cNvSpPr>
              <p:nvPr/>
            </p:nvSpPr>
            <p:spPr bwMode="auto">
              <a:xfrm>
                <a:off x="2109" y="3702"/>
                <a:ext cx="181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8037" name="Line 37"/>
              <p:cNvSpPr>
                <a:spLocks noChangeShapeType="1"/>
              </p:cNvSpPr>
              <p:nvPr/>
            </p:nvSpPr>
            <p:spPr bwMode="auto">
              <a:xfrm>
                <a:off x="2472" y="3702"/>
                <a:ext cx="181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28038" name="Group 38"/>
            <p:cNvGrpSpPr>
              <a:grpSpLocks/>
            </p:cNvGrpSpPr>
            <p:nvPr/>
          </p:nvGrpSpPr>
          <p:grpSpPr bwMode="auto">
            <a:xfrm>
              <a:off x="2336" y="3612"/>
              <a:ext cx="453" cy="410"/>
              <a:chOff x="3833" y="3748"/>
              <a:chExt cx="453" cy="410"/>
            </a:xfrm>
          </p:grpSpPr>
          <p:sp>
            <p:nvSpPr>
              <p:cNvPr id="128039" name="Line 39"/>
              <p:cNvSpPr>
                <a:spLocks noChangeShapeType="1"/>
              </p:cNvSpPr>
              <p:nvPr/>
            </p:nvSpPr>
            <p:spPr bwMode="auto">
              <a:xfrm>
                <a:off x="3969" y="3748"/>
                <a:ext cx="0" cy="13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8040" name="Text Box 40"/>
              <p:cNvSpPr txBox="1">
                <a:spLocks noChangeArrowheads="1"/>
              </p:cNvSpPr>
              <p:nvPr/>
            </p:nvSpPr>
            <p:spPr bwMode="auto">
              <a:xfrm>
                <a:off x="3833" y="3793"/>
                <a:ext cx="453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隶书" panose="02010509060101010101" pitchFamily="49" charset="-122"/>
                    <a:ea typeface="隶书" panose="02010509060101010101" pitchFamily="49" charset="-122"/>
                  </a:rPr>
                  <a:t>C</a:t>
                </a:r>
              </a:p>
            </p:txBody>
          </p:sp>
        </p:grpSp>
      </p:grpSp>
      <p:sp>
        <p:nvSpPr>
          <p:cNvPr id="128041" name="Rectangle 41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有机化合物的同分异构现象</a:t>
            </a:r>
          </a:p>
        </p:txBody>
      </p:sp>
      <p:sp>
        <p:nvSpPr>
          <p:cNvPr id="45" name="矩形 44"/>
          <p:cNvSpPr/>
          <p:nvPr/>
        </p:nvSpPr>
        <p:spPr>
          <a:xfrm>
            <a:off x="4652675" y="98645"/>
            <a:ext cx="449353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smtClean="0">
                <a:ln w="0"/>
                <a:solidFill>
                  <a:srgbClr val="FF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写在一张大纸上，还有用的</a:t>
            </a:r>
            <a:endParaRPr lang="zh-CN" altLang="en-US" sz="2800" b="0" cap="none" spc="0">
              <a:ln w="0"/>
              <a:solidFill>
                <a:srgbClr val="FF006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3119487"/>
            <a:ext cx="2386499" cy="1357329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5652" y="3122305"/>
            <a:ext cx="2053700" cy="110481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6017" y="2863110"/>
            <a:ext cx="1438195" cy="183251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3407" y="3015445"/>
            <a:ext cx="1876149" cy="1599629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43434" y="5417280"/>
            <a:ext cx="472437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 cap="none" spc="0" smtClean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二元取代怎么写</a:t>
            </a:r>
            <a:endParaRPr lang="en-US" altLang="zh-CN" sz="3600" b="1" cap="none" spc="0" smtClean="0">
              <a:ln w="0"/>
              <a:solidFill>
                <a:srgbClr val="00B0F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sz="3600" b="1" smtClean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例：五三第</a:t>
            </a:r>
            <a:r>
              <a:rPr lang="en-US" altLang="zh-CN" sz="3600" b="1" smtClean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</a:t>
            </a:r>
            <a:r>
              <a:rPr lang="zh-CN" altLang="en-US" sz="3600" b="1" smtClean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页 三星烷</a:t>
            </a:r>
            <a:endParaRPr lang="zh-CN" altLang="en-US" sz="3600" b="1" cap="none" spc="0">
              <a:ln w="0"/>
              <a:solidFill>
                <a:srgbClr val="00B0F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5245475" y="5417280"/>
            <a:ext cx="3709670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互补取代怎么写</a:t>
            </a:r>
            <a:endParaRPr lang="en-US" altLang="zh-CN" sz="3200" b="0" cap="none" spc="0" smtClean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sz="320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例：五三</a:t>
            </a:r>
            <a:r>
              <a:rPr lang="en-US" altLang="zh-CN" sz="320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11</a:t>
            </a:r>
            <a:r>
              <a:rPr lang="zh-CN" altLang="en-US" sz="320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页第</a:t>
            </a:r>
            <a:r>
              <a:rPr lang="en-US" altLang="zh-CN" sz="320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9</a:t>
            </a:r>
            <a:r>
              <a:rPr lang="zh-CN" altLang="en-US" sz="320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题</a:t>
            </a:r>
            <a:endParaRPr lang="zh-CN" altLang="en-US" sz="3200" b="0" cap="none" spc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4746642" y="422817"/>
            <a:ext cx="449353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取代法：醇、卤代烃、羧酸</a:t>
            </a:r>
            <a:endParaRPr lang="zh-CN" altLang="en-US" sz="28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8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80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80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8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8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8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80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8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8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8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8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8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8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28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2" grpId="0"/>
      <p:bldP spid="2" grpId="0"/>
      <p:bldP spid="4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7544" y="152636"/>
            <a:ext cx="80105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五三上的几个问题的解答</a:t>
            </a:r>
            <a:endParaRPr lang="zh-CN" altLang="en-US" sz="54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1064859"/>
            <a:ext cx="502355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四面体和正四面体</a:t>
            </a:r>
            <a:endParaRPr lang="en-US" altLang="zh-CN" sz="3600" b="0" cap="none" spc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zh-CN" altLang="en-US" sz="360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极性键和非极性键</a:t>
            </a:r>
            <a:r>
              <a:rPr lang="en-US" altLang="zh-CN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11-4</a:t>
            </a:r>
            <a:endParaRPr lang="zh-CN" altLang="en-US" sz="36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3804" y="1074144"/>
            <a:ext cx="1368152" cy="162314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-75825" y="4637675"/>
            <a:ext cx="58031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r>
              <a:rPr lang="zh-CN" altLang="en-US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分子中含有几个甲基</a:t>
            </a:r>
            <a:r>
              <a:rPr lang="en-US" altLang="zh-CN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12-1</a:t>
            </a:r>
            <a:endParaRPr lang="zh-CN" altLang="en-US" sz="3600" b="0" cap="none" spc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-60882" y="2871310"/>
            <a:ext cx="10168873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280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3" action="ppaction://hlinkfile"/>
              </a:rPr>
              <a:t>共平面问题</a:t>
            </a:r>
            <a:r>
              <a:rPr lang="en-US" altLang="zh-CN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11-5</a:t>
            </a:r>
            <a:r>
              <a:rPr lang="zh-CN" altLang="en-US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（</a:t>
            </a:r>
            <a:r>
              <a:rPr lang="en-US" altLang="zh-CN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zh-CN" altLang="en-US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）单键、双键、三键、苯环</a:t>
            </a:r>
          </a:p>
        </p:txBody>
      </p:sp>
      <p:sp>
        <p:nvSpPr>
          <p:cNvPr id="7" name="矩形 6"/>
          <p:cNvSpPr/>
          <p:nvPr/>
        </p:nvSpPr>
        <p:spPr>
          <a:xfrm>
            <a:off x="-69084" y="3429024"/>
            <a:ext cx="902579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zh-CN" altLang="en-US" sz="360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键角</a:t>
            </a:r>
            <a:r>
              <a:rPr lang="en-US" altLang="zh-CN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11-5</a:t>
            </a:r>
            <a:r>
              <a:rPr lang="zh-CN" altLang="en-US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（</a:t>
            </a:r>
            <a:r>
              <a:rPr lang="en-US" altLang="zh-CN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r>
              <a:rPr lang="zh-CN" altLang="en-US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）、</a:t>
            </a:r>
            <a:r>
              <a:rPr lang="en-US" altLang="zh-CN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12</a:t>
            </a:r>
            <a:r>
              <a:rPr lang="zh-CN" altLang="en-US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（</a:t>
            </a:r>
            <a:r>
              <a:rPr lang="en-US" altLang="zh-CN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5)</a:t>
            </a:r>
            <a:r>
              <a:rPr lang="zh-CN" altLang="en-US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母体：甲烷、碳碳双键、碳氧双键、碳碳三键、苯环、环戊烷</a:t>
            </a:r>
          </a:p>
        </p:txBody>
      </p:sp>
      <p:sp>
        <p:nvSpPr>
          <p:cNvPr id="8" name="矩形 7"/>
          <p:cNvSpPr/>
          <p:nvPr/>
        </p:nvSpPr>
        <p:spPr>
          <a:xfrm>
            <a:off x="92013" y="2222472"/>
            <a:ext cx="58031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饱和碳原子</a:t>
            </a:r>
            <a:r>
              <a:rPr lang="en-US" altLang="zh-CN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11-5</a:t>
            </a:r>
            <a:r>
              <a:rPr lang="zh-CN" altLang="en-US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（</a:t>
            </a:r>
            <a:r>
              <a:rPr lang="en-US" altLang="zh-CN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zh-CN" altLang="en-US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）</a:t>
            </a:r>
          </a:p>
        </p:txBody>
      </p:sp>
      <p:sp>
        <p:nvSpPr>
          <p:cNvPr id="9" name="矩形 8"/>
          <p:cNvSpPr/>
          <p:nvPr/>
        </p:nvSpPr>
        <p:spPr>
          <a:xfrm>
            <a:off x="-30051" y="5267879"/>
            <a:ext cx="58031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</a:t>
            </a:r>
            <a:r>
              <a:rPr lang="zh-CN" altLang="en-US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耗氧量</a:t>
            </a:r>
            <a:r>
              <a:rPr lang="en-US" altLang="zh-CN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12-1</a:t>
            </a:r>
            <a:endParaRPr lang="zh-CN" altLang="en-US" sz="3600" b="0" cap="none" spc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5898083"/>
            <a:ext cx="58031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  <a:r>
              <a:rPr lang="zh-CN" altLang="en-US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顺反异构补充</a:t>
            </a:r>
            <a:r>
              <a:rPr lang="en-US" altLang="zh-CN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12-4</a:t>
            </a:r>
            <a:endParaRPr lang="zh-CN" altLang="en-US" sz="3600" b="0" cap="none" spc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760905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9026" name="Group 2"/>
          <p:cNvGrpSpPr>
            <a:grpSpLocks/>
          </p:cNvGrpSpPr>
          <p:nvPr/>
        </p:nvGrpSpPr>
        <p:grpSpPr bwMode="auto">
          <a:xfrm>
            <a:off x="440473" y="1515091"/>
            <a:ext cx="2879725" cy="579438"/>
            <a:chOff x="1474" y="2886"/>
            <a:chExt cx="1814" cy="365"/>
          </a:xfrm>
        </p:grpSpPr>
        <p:sp>
          <p:nvSpPr>
            <p:cNvPr id="129027" name="Text Box 3"/>
            <p:cNvSpPr txBox="1">
              <a:spLocks noChangeArrowheads="1"/>
            </p:cNvSpPr>
            <p:nvPr/>
          </p:nvSpPr>
          <p:spPr bwMode="auto">
            <a:xfrm>
              <a:off x="1474" y="2886"/>
              <a:ext cx="181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隶书" panose="02010509060101010101" pitchFamily="49" charset="-122"/>
                  <a:ea typeface="隶书" panose="02010509060101010101" pitchFamily="49" charset="-122"/>
                </a:rPr>
                <a:t>C  C  C  C</a:t>
              </a:r>
            </a:p>
          </p:txBody>
        </p:sp>
        <p:sp>
          <p:nvSpPr>
            <p:cNvPr id="129028" name="Line 4"/>
            <p:cNvSpPr>
              <a:spLocks noChangeShapeType="1"/>
            </p:cNvSpPr>
            <p:nvPr/>
          </p:nvSpPr>
          <p:spPr bwMode="auto">
            <a:xfrm>
              <a:off x="1701" y="306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9029" name="Line 5"/>
            <p:cNvSpPr>
              <a:spLocks noChangeShapeType="1"/>
            </p:cNvSpPr>
            <p:nvPr/>
          </p:nvSpPr>
          <p:spPr bwMode="auto">
            <a:xfrm>
              <a:off x="2064" y="306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9030" name="Line 6"/>
            <p:cNvSpPr>
              <a:spLocks noChangeShapeType="1"/>
            </p:cNvSpPr>
            <p:nvPr/>
          </p:nvSpPr>
          <p:spPr bwMode="auto">
            <a:xfrm>
              <a:off x="2472" y="306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9031" name="Group 7"/>
          <p:cNvGrpSpPr>
            <a:grpSpLocks/>
          </p:cNvGrpSpPr>
          <p:nvPr/>
        </p:nvGrpSpPr>
        <p:grpSpPr bwMode="auto">
          <a:xfrm>
            <a:off x="468634" y="4091136"/>
            <a:ext cx="2879725" cy="1155700"/>
            <a:chOff x="1973" y="3294"/>
            <a:chExt cx="1814" cy="728"/>
          </a:xfrm>
        </p:grpSpPr>
        <p:grpSp>
          <p:nvGrpSpPr>
            <p:cNvPr id="129032" name="Group 8"/>
            <p:cNvGrpSpPr>
              <a:grpSpLocks/>
            </p:cNvGrpSpPr>
            <p:nvPr/>
          </p:nvGrpSpPr>
          <p:grpSpPr bwMode="auto">
            <a:xfrm>
              <a:off x="1973" y="3294"/>
              <a:ext cx="1814" cy="365"/>
              <a:chOff x="1882" y="3521"/>
              <a:chExt cx="1814" cy="365"/>
            </a:xfrm>
          </p:grpSpPr>
          <p:sp>
            <p:nvSpPr>
              <p:cNvPr id="129033" name="Text Box 9"/>
              <p:cNvSpPr txBox="1">
                <a:spLocks noChangeArrowheads="1"/>
              </p:cNvSpPr>
              <p:nvPr/>
            </p:nvSpPr>
            <p:spPr bwMode="auto">
              <a:xfrm>
                <a:off x="1882" y="3521"/>
                <a:ext cx="1814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隶书" panose="02010509060101010101" pitchFamily="49" charset="-122"/>
                    <a:ea typeface="隶书" panose="02010509060101010101" pitchFamily="49" charset="-122"/>
                  </a:rPr>
                  <a:t>C  C  C  </a:t>
                </a:r>
              </a:p>
            </p:txBody>
          </p:sp>
          <p:sp>
            <p:nvSpPr>
              <p:cNvPr id="129034" name="Line 10"/>
              <p:cNvSpPr>
                <a:spLocks noChangeShapeType="1"/>
              </p:cNvSpPr>
              <p:nvPr/>
            </p:nvSpPr>
            <p:spPr bwMode="auto">
              <a:xfrm>
                <a:off x="2109" y="3702"/>
                <a:ext cx="181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9035" name="Line 11"/>
              <p:cNvSpPr>
                <a:spLocks noChangeShapeType="1"/>
              </p:cNvSpPr>
              <p:nvPr/>
            </p:nvSpPr>
            <p:spPr bwMode="auto">
              <a:xfrm>
                <a:off x="2472" y="3702"/>
                <a:ext cx="181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29036" name="Group 12"/>
            <p:cNvGrpSpPr>
              <a:grpSpLocks/>
            </p:cNvGrpSpPr>
            <p:nvPr/>
          </p:nvGrpSpPr>
          <p:grpSpPr bwMode="auto">
            <a:xfrm>
              <a:off x="2336" y="3612"/>
              <a:ext cx="453" cy="410"/>
              <a:chOff x="3833" y="3748"/>
              <a:chExt cx="453" cy="410"/>
            </a:xfrm>
          </p:grpSpPr>
          <p:sp>
            <p:nvSpPr>
              <p:cNvPr id="129037" name="Line 13"/>
              <p:cNvSpPr>
                <a:spLocks noChangeShapeType="1"/>
              </p:cNvSpPr>
              <p:nvPr/>
            </p:nvSpPr>
            <p:spPr bwMode="auto">
              <a:xfrm>
                <a:off x="3969" y="3748"/>
                <a:ext cx="0" cy="13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9038" name="Text Box 14"/>
              <p:cNvSpPr txBox="1">
                <a:spLocks noChangeArrowheads="1"/>
              </p:cNvSpPr>
              <p:nvPr/>
            </p:nvSpPr>
            <p:spPr bwMode="auto">
              <a:xfrm>
                <a:off x="3833" y="3793"/>
                <a:ext cx="453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隶书" panose="02010509060101010101" pitchFamily="49" charset="-122"/>
                    <a:ea typeface="隶书" panose="02010509060101010101" pitchFamily="49" charset="-122"/>
                  </a:rPr>
                  <a:t>C</a:t>
                </a:r>
              </a:p>
            </p:txBody>
          </p:sp>
        </p:grpSp>
      </p:grpSp>
      <p:grpSp>
        <p:nvGrpSpPr>
          <p:cNvPr id="129039" name="Group 15"/>
          <p:cNvGrpSpPr>
            <a:grpSpLocks/>
          </p:cNvGrpSpPr>
          <p:nvPr/>
        </p:nvGrpSpPr>
        <p:grpSpPr bwMode="auto">
          <a:xfrm>
            <a:off x="426466" y="2711724"/>
            <a:ext cx="2879725" cy="579438"/>
            <a:chOff x="1474" y="2886"/>
            <a:chExt cx="1814" cy="365"/>
          </a:xfrm>
        </p:grpSpPr>
        <p:sp>
          <p:nvSpPr>
            <p:cNvPr id="129040" name="Text Box 16"/>
            <p:cNvSpPr txBox="1">
              <a:spLocks noChangeArrowheads="1"/>
            </p:cNvSpPr>
            <p:nvPr/>
          </p:nvSpPr>
          <p:spPr bwMode="auto">
            <a:xfrm>
              <a:off x="1474" y="2886"/>
              <a:ext cx="181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隶书" panose="02010509060101010101" pitchFamily="49" charset="-122"/>
                  <a:ea typeface="隶书" panose="02010509060101010101" pitchFamily="49" charset="-122"/>
                </a:rPr>
                <a:t>C  C  C  C</a:t>
              </a:r>
            </a:p>
          </p:txBody>
        </p:sp>
        <p:sp>
          <p:nvSpPr>
            <p:cNvPr id="129041" name="Line 17"/>
            <p:cNvSpPr>
              <a:spLocks noChangeShapeType="1"/>
            </p:cNvSpPr>
            <p:nvPr/>
          </p:nvSpPr>
          <p:spPr bwMode="auto">
            <a:xfrm>
              <a:off x="1701" y="306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9042" name="Line 18"/>
            <p:cNvSpPr>
              <a:spLocks noChangeShapeType="1"/>
            </p:cNvSpPr>
            <p:nvPr/>
          </p:nvSpPr>
          <p:spPr bwMode="auto">
            <a:xfrm>
              <a:off x="2064" y="306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9043" name="Line 19"/>
            <p:cNvSpPr>
              <a:spLocks noChangeShapeType="1"/>
            </p:cNvSpPr>
            <p:nvPr/>
          </p:nvSpPr>
          <p:spPr bwMode="auto">
            <a:xfrm>
              <a:off x="2472" y="306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9044" name="Group 20"/>
          <p:cNvGrpSpPr>
            <a:grpSpLocks/>
          </p:cNvGrpSpPr>
          <p:nvPr/>
        </p:nvGrpSpPr>
        <p:grpSpPr bwMode="auto">
          <a:xfrm>
            <a:off x="531321" y="5708930"/>
            <a:ext cx="2879725" cy="1155700"/>
            <a:chOff x="1973" y="3294"/>
            <a:chExt cx="1814" cy="728"/>
          </a:xfrm>
        </p:grpSpPr>
        <p:grpSp>
          <p:nvGrpSpPr>
            <p:cNvPr id="129045" name="Group 21"/>
            <p:cNvGrpSpPr>
              <a:grpSpLocks/>
            </p:cNvGrpSpPr>
            <p:nvPr/>
          </p:nvGrpSpPr>
          <p:grpSpPr bwMode="auto">
            <a:xfrm>
              <a:off x="1973" y="3294"/>
              <a:ext cx="1814" cy="365"/>
              <a:chOff x="1882" y="3521"/>
              <a:chExt cx="1814" cy="365"/>
            </a:xfrm>
          </p:grpSpPr>
          <p:sp>
            <p:nvSpPr>
              <p:cNvPr id="129046" name="Text Box 22"/>
              <p:cNvSpPr txBox="1">
                <a:spLocks noChangeArrowheads="1"/>
              </p:cNvSpPr>
              <p:nvPr/>
            </p:nvSpPr>
            <p:spPr bwMode="auto">
              <a:xfrm>
                <a:off x="1882" y="3521"/>
                <a:ext cx="1814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隶书" panose="02010509060101010101" pitchFamily="49" charset="-122"/>
                    <a:ea typeface="隶书" panose="02010509060101010101" pitchFamily="49" charset="-122"/>
                  </a:rPr>
                  <a:t>C  C  C  </a:t>
                </a:r>
              </a:p>
            </p:txBody>
          </p:sp>
          <p:sp>
            <p:nvSpPr>
              <p:cNvPr id="129047" name="Line 23"/>
              <p:cNvSpPr>
                <a:spLocks noChangeShapeType="1"/>
              </p:cNvSpPr>
              <p:nvPr/>
            </p:nvSpPr>
            <p:spPr bwMode="auto">
              <a:xfrm>
                <a:off x="2109" y="3702"/>
                <a:ext cx="181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9048" name="Line 24"/>
              <p:cNvSpPr>
                <a:spLocks noChangeShapeType="1"/>
              </p:cNvSpPr>
              <p:nvPr/>
            </p:nvSpPr>
            <p:spPr bwMode="auto">
              <a:xfrm>
                <a:off x="2472" y="3702"/>
                <a:ext cx="181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29049" name="Group 25"/>
            <p:cNvGrpSpPr>
              <a:grpSpLocks/>
            </p:cNvGrpSpPr>
            <p:nvPr/>
          </p:nvGrpSpPr>
          <p:grpSpPr bwMode="auto">
            <a:xfrm>
              <a:off x="2336" y="3612"/>
              <a:ext cx="453" cy="410"/>
              <a:chOff x="3833" y="3748"/>
              <a:chExt cx="453" cy="410"/>
            </a:xfrm>
          </p:grpSpPr>
          <p:sp>
            <p:nvSpPr>
              <p:cNvPr id="129050" name="Line 26"/>
              <p:cNvSpPr>
                <a:spLocks noChangeShapeType="1"/>
              </p:cNvSpPr>
              <p:nvPr/>
            </p:nvSpPr>
            <p:spPr bwMode="auto">
              <a:xfrm>
                <a:off x="3969" y="3748"/>
                <a:ext cx="0" cy="13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9051" name="Text Box 27"/>
              <p:cNvSpPr txBox="1">
                <a:spLocks noChangeArrowheads="1"/>
              </p:cNvSpPr>
              <p:nvPr/>
            </p:nvSpPr>
            <p:spPr bwMode="auto">
              <a:xfrm>
                <a:off x="3833" y="3793"/>
                <a:ext cx="453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隶书" panose="02010509060101010101" pitchFamily="49" charset="-122"/>
                    <a:ea typeface="隶书" panose="02010509060101010101" pitchFamily="49" charset="-122"/>
                  </a:rPr>
                  <a:t>C</a:t>
                </a:r>
              </a:p>
            </p:txBody>
          </p:sp>
        </p:grpSp>
      </p:grpSp>
      <p:grpSp>
        <p:nvGrpSpPr>
          <p:cNvPr id="129052" name="Group 28"/>
          <p:cNvGrpSpPr>
            <a:grpSpLocks/>
          </p:cNvGrpSpPr>
          <p:nvPr/>
        </p:nvGrpSpPr>
        <p:grpSpPr bwMode="auto">
          <a:xfrm>
            <a:off x="413105" y="2002118"/>
            <a:ext cx="1223962" cy="650875"/>
            <a:chOff x="2064" y="3113"/>
            <a:chExt cx="771" cy="410"/>
          </a:xfrm>
        </p:grpSpPr>
        <p:sp>
          <p:nvSpPr>
            <p:cNvPr id="129053" name="Text Box 29"/>
            <p:cNvSpPr txBox="1">
              <a:spLocks noChangeArrowheads="1"/>
            </p:cNvSpPr>
            <p:nvPr/>
          </p:nvSpPr>
          <p:spPr bwMode="auto">
            <a:xfrm>
              <a:off x="2064" y="3158"/>
              <a:ext cx="77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隶书" panose="02010509060101010101" pitchFamily="49" charset="-122"/>
                  <a:ea typeface="隶书" panose="02010509060101010101" pitchFamily="49" charset="-122"/>
                </a:rPr>
                <a:t>COOH</a:t>
              </a:r>
            </a:p>
          </p:txBody>
        </p:sp>
        <p:sp>
          <p:nvSpPr>
            <p:cNvPr id="129054" name="Line 30"/>
            <p:cNvSpPr>
              <a:spLocks noChangeShapeType="1"/>
            </p:cNvSpPr>
            <p:nvPr/>
          </p:nvSpPr>
          <p:spPr bwMode="auto">
            <a:xfrm>
              <a:off x="2200" y="3113"/>
              <a:ext cx="0" cy="136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9055" name="Group 31"/>
          <p:cNvGrpSpPr>
            <a:grpSpLocks/>
          </p:cNvGrpSpPr>
          <p:nvPr/>
        </p:nvGrpSpPr>
        <p:grpSpPr bwMode="auto">
          <a:xfrm>
            <a:off x="1002729" y="3216549"/>
            <a:ext cx="1223962" cy="650875"/>
            <a:chOff x="2064" y="3113"/>
            <a:chExt cx="771" cy="410"/>
          </a:xfrm>
        </p:grpSpPr>
        <p:sp>
          <p:nvSpPr>
            <p:cNvPr id="129056" name="Text Box 32"/>
            <p:cNvSpPr txBox="1">
              <a:spLocks noChangeArrowheads="1"/>
            </p:cNvSpPr>
            <p:nvPr/>
          </p:nvSpPr>
          <p:spPr bwMode="auto">
            <a:xfrm>
              <a:off x="2064" y="3158"/>
              <a:ext cx="77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隶书" panose="02010509060101010101" pitchFamily="49" charset="-122"/>
                  <a:ea typeface="隶书" panose="02010509060101010101" pitchFamily="49" charset="-122"/>
                </a:rPr>
                <a:t>COOH</a:t>
              </a:r>
            </a:p>
          </p:txBody>
        </p:sp>
        <p:sp>
          <p:nvSpPr>
            <p:cNvPr id="129057" name="Line 33"/>
            <p:cNvSpPr>
              <a:spLocks noChangeShapeType="1"/>
            </p:cNvSpPr>
            <p:nvPr/>
          </p:nvSpPr>
          <p:spPr bwMode="auto">
            <a:xfrm>
              <a:off x="2200" y="3113"/>
              <a:ext cx="0" cy="136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9058" name="Group 34"/>
          <p:cNvGrpSpPr>
            <a:grpSpLocks/>
          </p:cNvGrpSpPr>
          <p:nvPr/>
        </p:nvGrpSpPr>
        <p:grpSpPr bwMode="auto">
          <a:xfrm>
            <a:off x="1053499" y="5132667"/>
            <a:ext cx="1223963" cy="719137"/>
            <a:chOff x="3061" y="2659"/>
            <a:chExt cx="771" cy="453"/>
          </a:xfrm>
        </p:grpSpPr>
        <p:sp>
          <p:nvSpPr>
            <p:cNvPr id="129059" name="Text Box 35"/>
            <p:cNvSpPr txBox="1">
              <a:spLocks noChangeArrowheads="1"/>
            </p:cNvSpPr>
            <p:nvPr/>
          </p:nvSpPr>
          <p:spPr bwMode="auto">
            <a:xfrm>
              <a:off x="3061" y="2659"/>
              <a:ext cx="77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隶书" panose="02010509060101010101" pitchFamily="49" charset="-122"/>
                  <a:ea typeface="隶书" panose="02010509060101010101" pitchFamily="49" charset="-122"/>
                </a:rPr>
                <a:t>COOH</a:t>
              </a:r>
            </a:p>
          </p:txBody>
        </p:sp>
        <p:sp>
          <p:nvSpPr>
            <p:cNvPr id="129060" name="Line 36"/>
            <p:cNvSpPr>
              <a:spLocks noChangeShapeType="1"/>
            </p:cNvSpPr>
            <p:nvPr/>
          </p:nvSpPr>
          <p:spPr bwMode="auto">
            <a:xfrm>
              <a:off x="3198" y="2976"/>
              <a:ext cx="0" cy="136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9061" name="Group 37"/>
          <p:cNvGrpSpPr>
            <a:grpSpLocks/>
          </p:cNvGrpSpPr>
          <p:nvPr/>
        </p:nvGrpSpPr>
        <p:grpSpPr bwMode="auto">
          <a:xfrm>
            <a:off x="2052959" y="4094311"/>
            <a:ext cx="1366838" cy="579437"/>
            <a:chOff x="2699" y="2795"/>
            <a:chExt cx="861" cy="365"/>
          </a:xfrm>
        </p:grpSpPr>
        <p:sp>
          <p:nvSpPr>
            <p:cNvPr id="129062" name="Text Box 38"/>
            <p:cNvSpPr txBox="1">
              <a:spLocks noChangeArrowheads="1"/>
            </p:cNvSpPr>
            <p:nvPr/>
          </p:nvSpPr>
          <p:spPr bwMode="auto">
            <a:xfrm>
              <a:off x="2789" y="2795"/>
              <a:ext cx="77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隶书" panose="02010509060101010101" pitchFamily="49" charset="-122"/>
                  <a:ea typeface="隶书" panose="02010509060101010101" pitchFamily="49" charset="-122"/>
                </a:rPr>
                <a:t>COOH</a:t>
              </a:r>
            </a:p>
          </p:txBody>
        </p:sp>
        <p:sp>
          <p:nvSpPr>
            <p:cNvPr id="129063" name="Line 39"/>
            <p:cNvSpPr>
              <a:spLocks noChangeShapeType="1"/>
            </p:cNvSpPr>
            <p:nvPr/>
          </p:nvSpPr>
          <p:spPr bwMode="auto">
            <a:xfrm>
              <a:off x="2699" y="2976"/>
              <a:ext cx="136" cy="0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9064" name="Text Box 40"/>
          <p:cNvSpPr txBox="1">
            <a:spLocks noChangeArrowheads="1"/>
          </p:cNvSpPr>
          <p:nvPr/>
        </p:nvSpPr>
        <p:spPr bwMode="auto">
          <a:xfrm>
            <a:off x="13732" y="473383"/>
            <a:ext cx="9096375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en-US" altLang="zh-CN" sz="2800" b="1" smtClean="0">
                <a:solidFill>
                  <a:srgbClr val="006600"/>
                </a:solidFill>
              </a:rPr>
              <a:t>4</a:t>
            </a:r>
            <a:r>
              <a:rPr kumimoji="1" lang="zh-CN" altLang="en-US" sz="3200" b="1" smtClean="0">
                <a:solidFill>
                  <a:srgbClr val="000000"/>
                </a:solidFill>
              </a:rPr>
              <a:t>请</a:t>
            </a:r>
            <a:r>
              <a:rPr kumimoji="1" lang="zh-CN" altLang="en-US" sz="3200" b="1">
                <a:solidFill>
                  <a:srgbClr val="000000"/>
                </a:solidFill>
              </a:rPr>
              <a:t>写出</a:t>
            </a:r>
            <a:r>
              <a:rPr kumimoji="1" lang="zh-CN" altLang="en-US" sz="3200" b="1"/>
              <a:t>分子式为</a:t>
            </a:r>
            <a:r>
              <a:rPr kumimoji="1" lang="en-US" altLang="zh-CN" sz="3200" b="1"/>
              <a:t>C</a:t>
            </a:r>
            <a:r>
              <a:rPr kumimoji="1" lang="en-US" altLang="zh-CN" sz="3200" b="1" baseline="-25000"/>
              <a:t>5</a:t>
            </a:r>
            <a:r>
              <a:rPr kumimoji="1" lang="en-US" altLang="zh-CN" sz="3200" b="1"/>
              <a:t>H</a:t>
            </a:r>
            <a:r>
              <a:rPr kumimoji="1" lang="en-US" altLang="zh-CN" sz="3200" b="1" baseline="-25000"/>
              <a:t>10</a:t>
            </a:r>
            <a:r>
              <a:rPr kumimoji="1" lang="en-US" altLang="zh-CN" sz="3200" b="1"/>
              <a:t>O</a:t>
            </a:r>
            <a:r>
              <a:rPr kumimoji="1" lang="en-US" altLang="zh-CN" sz="3200" b="1" baseline="-25000"/>
              <a:t>2</a:t>
            </a:r>
            <a:r>
              <a:rPr kumimoji="1" lang="zh-CN" altLang="en-US" sz="3200" b="1"/>
              <a:t>的羧酸</a:t>
            </a:r>
            <a:r>
              <a:rPr kumimoji="1" lang="zh-CN" altLang="en-US" sz="3200" b="1" smtClean="0"/>
              <a:t>的同分异构体（</a:t>
            </a:r>
            <a:r>
              <a:rPr kumimoji="1" lang="zh-CN" altLang="en-US" sz="2400" b="1" smtClean="0"/>
              <a:t>类似的，也可以把芳香烃的苯环这么处理五三</a:t>
            </a:r>
            <a:r>
              <a:rPr kumimoji="1" lang="en-US" altLang="zh-CN" sz="2400" b="1" smtClean="0"/>
              <a:t>11-11</a:t>
            </a:r>
            <a:r>
              <a:rPr kumimoji="1" lang="zh-CN" altLang="en-US" sz="2400" b="1" smtClean="0"/>
              <a:t>）</a:t>
            </a:r>
            <a:endParaRPr kumimoji="1" lang="zh-CN" altLang="en-US" sz="2400" b="1"/>
          </a:p>
        </p:txBody>
      </p:sp>
      <p:sp>
        <p:nvSpPr>
          <p:cNvPr id="129065" name="Rectangle 41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有机化合物的同分异构现象</a:t>
            </a:r>
          </a:p>
        </p:txBody>
      </p:sp>
      <p:sp>
        <p:nvSpPr>
          <p:cNvPr id="45" name="矩形 44"/>
          <p:cNvSpPr/>
          <p:nvPr/>
        </p:nvSpPr>
        <p:spPr>
          <a:xfrm>
            <a:off x="4417556" y="136852"/>
            <a:ext cx="449353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smtClean="0">
                <a:ln w="0"/>
                <a:solidFill>
                  <a:srgbClr val="FF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写在一张大纸上，还有用的</a:t>
            </a:r>
            <a:endParaRPr lang="zh-CN" altLang="en-US" sz="2800" b="0" cap="none" spc="0">
              <a:ln w="0"/>
              <a:solidFill>
                <a:srgbClr val="FF006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7444" y="2561062"/>
            <a:ext cx="1878322" cy="2250799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3663" y="2507970"/>
            <a:ext cx="2634637" cy="180119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8490" y="5287769"/>
            <a:ext cx="2808139" cy="131365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37434" y="4450705"/>
            <a:ext cx="2314567" cy="2395552"/>
          </a:xfrm>
          <a:prstGeom prst="rect">
            <a:avLst/>
          </a:prstGeom>
        </p:spPr>
      </p:pic>
      <p:sp>
        <p:nvSpPr>
          <p:cNvPr id="47" name="矩形 46"/>
          <p:cNvSpPr/>
          <p:nvPr/>
        </p:nvSpPr>
        <p:spPr>
          <a:xfrm>
            <a:off x="3972945" y="1706761"/>
            <a:ext cx="449353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取代法：醇、卤代烃、羧酸</a:t>
            </a:r>
            <a:endParaRPr lang="zh-CN" altLang="en-US" sz="28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9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9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9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9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9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9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9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29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Text Box 2"/>
          <p:cNvSpPr txBox="1">
            <a:spLocks noChangeArrowheads="1"/>
          </p:cNvSpPr>
          <p:nvPr/>
        </p:nvSpPr>
        <p:spPr bwMode="auto">
          <a:xfrm>
            <a:off x="34925" y="1233488"/>
            <a:ext cx="86780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en-US" altLang="zh-CN" sz="3200" b="1" smtClean="0">
                <a:solidFill>
                  <a:srgbClr val="0066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kumimoji="1" lang="zh-CN" altLang="en-US" sz="3200" b="1" smtClean="0">
                <a:solidFill>
                  <a:srgbClr val="0066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kumimoji="1"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写出分子式为</a:t>
            </a:r>
            <a:r>
              <a:rPr kumimoji="1"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r>
              <a:rPr kumimoji="1" lang="en-US" altLang="zh-CN" sz="3200" b="1" baseline="-30000"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kumimoji="1"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H</a:t>
            </a:r>
            <a:r>
              <a:rPr kumimoji="1" lang="en-US" altLang="zh-CN" sz="3200" b="1" baseline="-30000">
                <a:latin typeface="隶书" panose="02010509060101010101" pitchFamily="49" charset="-122"/>
                <a:ea typeface="隶书" panose="02010509060101010101" pitchFamily="49" charset="-122"/>
              </a:rPr>
              <a:t>8</a:t>
            </a:r>
            <a:r>
              <a:rPr kumimoji="1"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的</a:t>
            </a:r>
            <a:r>
              <a:rPr kumimoji="1" lang="zh-CN" altLang="en-US" sz="3200" b="1">
                <a:solidFill>
                  <a:srgbClr val="FF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所有烃</a:t>
            </a:r>
            <a:r>
              <a:rPr kumimoji="1"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的同分异构体</a:t>
            </a:r>
          </a:p>
        </p:txBody>
      </p:sp>
      <p:grpSp>
        <p:nvGrpSpPr>
          <p:cNvPr id="132099" name="Group 3"/>
          <p:cNvGrpSpPr>
            <a:grpSpLocks/>
          </p:cNvGrpSpPr>
          <p:nvPr/>
        </p:nvGrpSpPr>
        <p:grpSpPr bwMode="auto">
          <a:xfrm>
            <a:off x="1404937" y="1981331"/>
            <a:ext cx="2879725" cy="579438"/>
            <a:chOff x="1474" y="2886"/>
            <a:chExt cx="1814" cy="365"/>
          </a:xfrm>
        </p:grpSpPr>
        <p:sp>
          <p:nvSpPr>
            <p:cNvPr id="132100" name="Text Box 4"/>
            <p:cNvSpPr txBox="1">
              <a:spLocks noChangeArrowheads="1"/>
            </p:cNvSpPr>
            <p:nvPr/>
          </p:nvSpPr>
          <p:spPr bwMode="auto">
            <a:xfrm>
              <a:off x="1474" y="2886"/>
              <a:ext cx="181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隶书" panose="02010509060101010101" pitchFamily="49" charset="-122"/>
                  <a:ea typeface="隶书" panose="02010509060101010101" pitchFamily="49" charset="-122"/>
                </a:rPr>
                <a:t>C  C  C  C</a:t>
              </a:r>
            </a:p>
          </p:txBody>
        </p:sp>
        <p:sp>
          <p:nvSpPr>
            <p:cNvPr id="132101" name="Line 5"/>
            <p:cNvSpPr>
              <a:spLocks noChangeShapeType="1"/>
            </p:cNvSpPr>
            <p:nvPr/>
          </p:nvSpPr>
          <p:spPr bwMode="auto">
            <a:xfrm>
              <a:off x="1701" y="306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2102" name="Line 6"/>
            <p:cNvSpPr>
              <a:spLocks noChangeShapeType="1"/>
            </p:cNvSpPr>
            <p:nvPr/>
          </p:nvSpPr>
          <p:spPr bwMode="auto">
            <a:xfrm>
              <a:off x="2064" y="306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2103" name="Line 7"/>
            <p:cNvSpPr>
              <a:spLocks noChangeShapeType="1"/>
            </p:cNvSpPr>
            <p:nvPr/>
          </p:nvSpPr>
          <p:spPr bwMode="auto">
            <a:xfrm>
              <a:off x="2472" y="306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2104" name="Group 8"/>
          <p:cNvGrpSpPr>
            <a:grpSpLocks/>
          </p:cNvGrpSpPr>
          <p:nvPr/>
        </p:nvGrpSpPr>
        <p:grpSpPr bwMode="auto">
          <a:xfrm>
            <a:off x="3955940" y="1987035"/>
            <a:ext cx="2879725" cy="579438"/>
            <a:chOff x="1474" y="2886"/>
            <a:chExt cx="1814" cy="365"/>
          </a:xfrm>
        </p:grpSpPr>
        <p:sp>
          <p:nvSpPr>
            <p:cNvPr id="132105" name="Text Box 9"/>
            <p:cNvSpPr txBox="1">
              <a:spLocks noChangeArrowheads="1"/>
            </p:cNvSpPr>
            <p:nvPr/>
          </p:nvSpPr>
          <p:spPr bwMode="auto">
            <a:xfrm>
              <a:off x="1474" y="2886"/>
              <a:ext cx="181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隶书" panose="02010509060101010101" pitchFamily="49" charset="-122"/>
                  <a:ea typeface="隶书" panose="02010509060101010101" pitchFamily="49" charset="-122"/>
                </a:rPr>
                <a:t>C  C  C  C</a:t>
              </a:r>
            </a:p>
          </p:txBody>
        </p:sp>
        <p:sp>
          <p:nvSpPr>
            <p:cNvPr id="132106" name="Line 10"/>
            <p:cNvSpPr>
              <a:spLocks noChangeShapeType="1"/>
            </p:cNvSpPr>
            <p:nvPr/>
          </p:nvSpPr>
          <p:spPr bwMode="auto">
            <a:xfrm>
              <a:off x="1701" y="306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2107" name="Line 11"/>
            <p:cNvSpPr>
              <a:spLocks noChangeShapeType="1"/>
            </p:cNvSpPr>
            <p:nvPr/>
          </p:nvSpPr>
          <p:spPr bwMode="auto">
            <a:xfrm>
              <a:off x="2064" y="306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2108" name="Line 12"/>
            <p:cNvSpPr>
              <a:spLocks noChangeShapeType="1"/>
            </p:cNvSpPr>
            <p:nvPr/>
          </p:nvSpPr>
          <p:spPr bwMode="auto">
            <a:xfrm>
              <a:off x="2472" y="306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2109" name="Line 13"/>
          <p:cNvSpPr>
            <a:spLocks noChangeShapeType="1"/>
          </p:cNvSpPr>
          <p:nvPr/>
        </p:nvSpPr>
        <p:spPr bwMode="auto">
          <a:xfrm>
            <a:off x="1765298" y="2401337"/>
            <a:ext cx="287338" cy="0"/>
          </a:xfrm>
          <a:prstGeom prst="line">
            <a:avLst/>
          </a:prstGeom>
          <a:noFill/>
          <a:ln w="28575">
            <a:solidFill>
              <a:srgbClr val="CC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2110" name="Line 14"/>
          <p:cNvSpPr>
            <a:spLocks noChangeShapeType="1"/>
          </p:cNvSpPr>
          <p:nvPr/>
        </p:nvSpPr>
        <p:spPr bwMode="auto">
          <a:xfrm>
            <a:off x="4892565" y="2347398"/>
            <a:ext cx="287338" cy="0"/>
          </a:xfrm>
          <a:prstGeom prst="line">
            <a:avLst/>
          </a:prstGeom>
          <a:noFill/>
          <a:ln w="28575">
            <a:solidFill>
              <a:srgbClr val="CC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32111" name="Group 15"/>
          <p:cNvGrpSpPr>
            <a:grpSpLocks/>
          </p:cNvGrpSpPr>
          <p:nvPr/>
        </p:nvGrpSpPr>
        <p:grpSpPr bwMode="auto">
          <a:xfrm>
            <a:off x="6722842" y="1937326"/>
            <a:ext cx="2879725" cy="1155700"/>
            <a:chOff x="1973" y="3294"/>
            <a:chExt cx="1814" cy="728"/>
          </a:xfrm>
        </p:grpSpPr>
        <p:grpSp>
          <p:nvGrpSpPr>
            <p:cNvPr id="132112" name="Group 16"/>
            <p:cNvGrpSpPr>
              <a:grpSpLocks/>
            </p:cNvGrpSpPr>
            <p:nvPr/>
          </p:nvGrpSpPr>
          <p:grpSpPr bwMode="auto">
            <a:xfrm>
              <a:off x="1973" y="3294"/>
              <a:ext cx="1814" cy="365"/>
              <a:chOff x="1882" y="3521"/>
              <a:chExt cx="1814" cy="365"/>
            </a:xfrm>
          </p:grpSpPr>
          <p:sp>
            <p:nvSpPr>
              <p:cNvPr id="132113" name="Text Box 17"/>
              <p:cNvSpPr txBox="1">
                <a:spLocks noChangeArrowheads="1"/>
              </p:cNvSpPr>
              <p:nvPr/>
            </p:nvSpPr>
            <p:spPr bwMode="auto">
              <a:xfrm>
                <a:off x="1882" y="3521"/>
                <a:ext cx="1814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隶书" panose="02010509060101010101" pitchFamily="49" charset="-122"/>
                    <a:ea typeface="隶书" panose="02010509060101010101" pitchFamily="49" charset="-122"/>
                  </a:rPr>
                  <a:t>C  C  C  </a:t>
                </a:r>
              </a:p>
            </p:txBody>
          </p:sp>
          <p:sp>
            <p:nvSpPr>
              <p:cNvPr id="132114" name="Line 18"/>
              <p:cNvSpPr>
                <a:spLocks noChangeShapeType="1"/>
              </p:cNvSpPr>
              <p:nvPr/>
            </p:nvSpPr>
            <p:spPr bwMode="auto">
              <a:xfrm>
                <a:off x="2109" y="3702"/>
                <a:ext cx="181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2115" name="Line 19"/>
              <p:cNvSpPr>
                <a:spLocks noChangeShapeType="1"/>
              </p:cNvSpPr>
              <p:nvPr/>
            </p:nvSpPr>
            <p:spPr bwMode="auto">
              <a:xfrm>
                <a:off x="2472" y="3702"/>
                <a:ext cx="181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32116" name="Group 20"/>
            <p:cNvGrpSpPr>
              <a:grpSpLocks/>
            </p:cNvGrpSpPr>
            <p:nvPr/>
          </p:nvGrpSpPr>
          <p:grpSpPr bwMode="auto">
            <a:xfrm>
              <a:off x="2336" y="3612"/>
              <a:ext cx="453" cy="410"/>
              <a:chOff x="3833" y="3748"/>
              <a:chExt cx="453" cy="410"/>
            </a:xfrm>
          </p:grpSpPr>
          <p:sp>
            <p:nvSpPr>
              <p:cNvPr id="132117" name="Line 21"/>
              <p:cNvSpPr>
                <a:spLocks noChangeShapeType="1"/>
              </p:cNvSpPr>
              <p:nvPr/>
            </p:nvSpPr>
            <p:spPr bwMode="auto">
              <a:xfrm>
                <a:off x="3969" y="3748"/>
                <a:ext cx="0" cy="13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2118" name="Text Box 22"/>
              <p:cNvSpPr txBox="1">
                <a:spLocks noChangeArrowheads="1"/>
              </p:cNvSpPr>
              <p:nvPr/>
            </p:nvSpPr>
            <p:spPr bwMode="auto">
              <a:xfrm>
                <a:off x="3833" y="3793"/>
                <a:ext cx="453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隶书" panose="02010509060101010101" pitchFamily="49" charset="-122"/>
                    <a:ea typeface="隶书" panose="02010509060101010101" pitchFamily="49" charset="-122"/>
                  </a:rPr>
                  <a:t>C</a:t>
                </a:r>
              </a:p>
            </p:txBody>
          </p:sp>
        </p:grpSp>
      </p:grpSp>
      <p:sp>
        <p:nvSpPr>
          <p:cNvPr id="132119" name="Line 23"/>
          <p:cNvSpPr>
            <a:spLocks noChangeShapeType="1"/>
          </p:cNvSpPr>
          <p:nvPr/>
        </p:nvSpPr>
        <p:spPr bwMode="auto">
          <a:xfrm>
            <a:off x="7083205" y="2400258"/>
            <a:ext cx="287338" cy="0"/>
          </a:xfrm>
          <a:prstGeom prst="line">
            <a:avLst/>
          </a:prstGeom>
          <a:noFill/>
          <a:ln w="28575">
            <a:solidFill>
              <a:srgbClr val="CC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32120" name="Group 24"/>
          <p:cNvGrpSpPr>
            <a:grpSpLocks/>
          </p:cNvGrpSpPr>
          <p:nvPr/>
        </p:nvGrpSpPr>
        <p:grpSpPr bwMode="auto">
          <a:xfrm>
            <a:off x="1546225" y="3865563"/>
            <a:ext cx="1441450" cy="1311275"/>
            <a:chOff x="1066" y="2886"/>
            <a:chExt cx="908" cy="826"/>
          </a:xfrm>
        </p:grpSpPr>
        <p:sp>
          <p:nvSpPr>
            <p:cNvPr id="132121" name="Text Box 25"/>
            <p:cNvSpPr txBox="1">
              <a:spLocks noChangeArrowheads="1"/>
            </p:cNvSpPr>
            <p:nvPr/>
          </p:nvSpPr>
          <p:spPr bwMode="auto">
            <a:xfrm>
              <a:off x="1066" y="2886"/>
              <a:ext cx="908" cy="8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隶书" panose="02010509060101010101" pitchFamily="49" charset="-122"/>
                  <a:ea typeface="隶书" panose="02010509060101010101" pitchFamily="49" charset="-122"/>
                </a:rPr>
                <a:t>C  C</a:t>
              </a:r>
            </a:p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隶书" panose="02010509060101010101" pitchFamily="49" charset="-122"/>
                  <a:ea typeface="隶书" panose="02010509060101010101" pitchFamily="49" charset="-122"/>
                </a:rPr>
                <a:t>C  C</a:t>
              </a:r>
            </a:p>
          </p:txBody>
        </p:sp>
        <p:sp>
          <p:nvSpPr>
            <p:cNvPr id="132122" name="Line 26"/>
            <p:cNvSpPr>
              <a:spLocks noChangeShapeType="1"/>
            </p:cNvSpPr>
            <p:nvPr/>
          </p:nvSpPr>
          <p:spPr bwMode="auto">
            <a:xfrm>
              <a:off x="1292" y="3113"/>
              <a:ext cx="182" cy="0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2123" name="Line 27"/>
            <p:cNvSpPr>
              <a:spLocks noChangeShapeType="1"/>
            </p:cNvSpPr>
            <p:nvPr/>
          </p:nvSpPr>
          <p:spPr bwMode="auto">
            <a:xfrm>
              <a:off x="1292" y="3566"/>
              <a:ext cx="182" cy="0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2124" name="Line 28"/>
            <p:cNvSpPr>
              <a:spLocks noChangeShapeType="1"/>
            </p:cNvSpPr>
            <p:nvPr/>
          </p:nvSpPr>
          <p:spPr bwMode="auto">
            <a:xfrm>
              <a:off x="1202" y="3203"/>
              <a:ext cx="0" cy="227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2125" name="Line 29"/>
            <p:cNvSpPr>
              <a:spLocks noChangeShapeType="1"/>
            </p:cNvSpPr>
            <p:nvPr/>
          </p:nvSpPr>
          <p:spPr bwMode="auto">
            <a:xfrm>
              <a:off x="1565" y="3203"/>
              <a:ext cx="0" cy="227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2126" name="Group 30"/>
          <p:cNvGrpSpPr>
            <a:grpSpLocks/>
          </p:cNvGrpSpPr>
          <p:nvPr/>
        </p:nvGrpSpPr>
        <p:grpSpPr bwMode="auto">
          <a:xfrm>
            <a:off x="5619750" y="3745572"/>
            <a:ext cx="2089150" cy="1370013"/>
            <a:chOff x="3061" y="2750"/>
            <a:chExt cx="1316" cy="863"/>
          </a:xfrm>
        </p:grpSpPr>
        <p:sp>
          <p:nvSpPr>
            <p:cNvPr id="132127" name="Text Box 31"/>
            <p:cNvSpPr txBox="1">
              <a:spLocks noChangeArrowheads="1"/>
            </p:cNvSpPr>
            <p:nvPr/>
          </p:nvSpPr>
          <p:spPr bwMode="auto">
            <a:xfrm>
              <a:off x="3833" y="2750"/>
              <a:ext cx="54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隶书" panose="02010509060101010101" pitchFamily="49" charset="-122"/>
                  <a:ea typeface="隶书" panose="02010509060101010101" pitchFamily="49" charset="-122"/>
                </a:rPr>
                <a:t>C  </a:t>
              </a:r>
            </a:p>
          </p:txBody>
        </p:sp>
        <p:grpSp>
          <p:nvGrpSpPr>
            <p:cNvPr id="132128" name="Group 32"/>
            <p:cNvGrpSpPr>
              <a:grpSpLocks/>
            </p:cNvGrpSpPr>
            <p:nvPr/>
          </p:nvGrpSpPr>
          <p:grpSpPr bwMode="auto">
            <a:xfrm>
              <a:off x="3061" y="2840"/>
              <a:ext cx="998" cy="773"/>
              <a:chOff x="2835" y="3249"/>
              <a:chExt cx="998" cy="773"/>
            </a:xfrm>
          </p:grpSpPr>
          <p:sp>
            <p:nvSpPr>
              <p:cNvPr id="132129" name="Text Box 33"/>
              <p:cNvSpPr txBox="1">
                <a:spLocks noChangeArrowheads="1"/>
              </p:cNvSpPr>
              <p:nvPr/>
            </p:nvSpPr>
            <p:spPr bwMode="auto">
              <a:xfrm>
                <a:off x="2835" y="3249"/>
                <a:ext cx="998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隶书" panose="02010509060101010101" pitchFamily="49" charset="-122"/>
                    <a:ea typeface="隶书" panose="02010509060101010101" pitchFamily="49" charset="-122"/>
                  </a:rPr>
                  <a:t>C  C</a:t>
                </a:r>
              </a:p>
            </p:txBody>
          </p:sp>
          <p:sp>
            <p:nvSpPr>
              <p:cNvPr id="132130" name="Text Box 34"/>
              <p:cNvSpPr txBox="1">
                <a:spLocks noChangeArrowheads="1"/>
              </p:cNvSpPr>
              <p:nvPr/>
            </p:nvSpPr>
            <p:spPr bwMode="auto">
              <a:xfrm>
                <a:off x="3016" y="3657"/>
                <a:ext cx="318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隶书" panose="02010509060101010101" pitchFamily="49" charset="-122"/>
                    <a:ea typeface="隶书" panose="02010509060101010101" pitchFamily="49" charset="-122"/>
                  </a:rPr>
                  <a:t>C  </a:t>
                </a:r>
              </a:p>
            </p:txBody>
          </p:sp>
          <p:sp>
            <p:nvSpPr>
              <p:cNvPr id="132131" name="Line 35"/>
              <p:cNvSpPr>
                <a:spLocks noChangeShapeType="1"/>
              </p:cNvSpPr>
              <p:nvPr/>
            </p:nvSpPr>
            <p:spPr bwMode="auto">
              <a:xfrm>
                <a:off x="3061" y="3430"/>
                <a:ext cx="182" cy="0"/>
              </a:xfrm>
              <a:prstGeom prst="line">
                <a:avLst/>
              </a:prstGeom>
              <a:noFill/>
              <a:ln w="28575">
                <a:solidFill>
                  <a:srgbClr val="CC33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2132" name="Line 36"/>
              <p:cNvSpPr>
                <a:spLocks noChangeShapeType="1"/>
              </p:cNvSpPr>
              <p:nvPr/>
            </p:nvSpPr>
            <p:spPr bwMode="auto">
              <a:xfrm>
                <a:off x="2971" y="3566"/>
                <a:ext cx="91" cy="182"/>
              </a:xfrm>
              <a:prstGeom prst="line">
                <a:avLst/>
              </a:prstGeom>
              <a:noFill/>
              <a:ln w="28575">
                <a:solidFill>
                  <a:srgbClr val="CC33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2133" name="Line 37"/>
              <p:cNvSpPr>
                <a:spLocks noChangeShapeType="1"/>
              </p:cNvSpPr>
              <p:nvPr/>
            </p:nvSpPr>
            <p:spPr bwMode="auto">
              <a:xfrm flipH="1">
                <a:off x="3198" y="3566"/>
                <a:ext cx="90" cy="182"/>
              </a:xfrm>
              <a:prstGeom prst="line">
                <a:avLst/>
              </a:prstGeom>
              <a:noFill/>
              <a:ln w="28575">
                <a:solidFill>
                  <a:srgbClr val="CC33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32134" name="Line 38"/>
            <p:cNvSpPr>
              <a:spLocks noChangeShapeType="1"/>
            </p:cNvSpPr>
            <p:nvPr/>
          </p:nvSpPr>
          <p:spPr bwMode="auto">
            <a:xfrm flipV="1">
              <a:off x="3696" y="2976"/>
              <a:ext cx="182" cy="46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2135" name="Text Box 39"/>
          <p:cNvSpPr txBox="1">
            <a:spLocks noChangeArrowheads="1"/>
          </p:cNvSpPr>
          <p:nvPr/>
        </p:nvSpPr>
        <p:spPr bwMode="auto">
          <a:xfrm>
            <a:off x="163250" y="1967707"/>
            <a:ext cx="109722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66"/>
                </a:solidFill>
                <a:ea typeface="隶书" panose="02010509060101010101" pitchFamily="49" charset="-122"/>
              </a:rPr>
              <a:t>烯烃</a:t>
            </a:r>
          </a:p>
        </p:txBody>
      </p:sp>
      <p:sp>
        <p:nvSpPr>
          <p:cNvPr id="132136" name="Text Box 40"/>
          <p:cNvSpPr txBox="1">
            <a:spLocks noChangeArrowheads="1"/>
          </p:cNvSpPr>
          <p:nvPr/>
        </p:nvSpPr>
        <p:spPr bwMode="auto">
          <a:xfrm>
            <a:off x="22225" y="3756349"/>
            <a:ext cx="142755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66"/>
                </a:solidFill>
                <a:ea typeface="隶书" panose="02010509060101010101" pitchFamily="49" charset="-122"/>
              </a:rPr>
              <a:t>环烷烃</a:t>
            </a:r>
          </a:p>
        </p:txBody>
      </p:sp>
      <p:sp>
        <p:nvSpPr>
          <p:cNvPr id="132137" name="Text Box 41"/>
          <p:cNvSpPr txBox="1">
            <a:spLocks noChangeArrowheads="1"/>
          </p:cNvSpPr>
          <p:nvPr/>
        </p:nvSpPr>
        <p:spPr bwMode="auto">
          <a:xfrm>
            <a:off x="4819540" y="342106"/>
            <a:ext cx="1728788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添</a:t>
            </a:r>
            <a:r>
              <a:rPr lang="en-US" altLang="zh-CN" sz="4800">
                <a:solidFill>
                  <a:srgbClr val="990033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H</a:t>
            </a:r>
            <a:r>
              <a:rPr lang="zh-CN" altLang="en-US" sz="4800">
                <a:solidFill>
                  <a:srgbClr val="990033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！</a:t>
            </a:r>
          </a:p>
        </p:txBody>
      </p:sp>
      <p:sp>
        <p:nvSpPr>
          <p:cNvPr id="132138" name="Text Box 42"/>
          <p:cNvSpPr txBox="1">
            <a:spLocks noChangeArrowheads="1"/>
          </p:cNvSpPr>
          <p:nvPr/>
        </p:nvSpPr>
        <p:spPr bwMode="auto">
          <a:xfrm>
            <a:off x="24888" y="6066849"/>
            <a:ext cx="8783638" cy="579437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en-US" sz="2400">
                <a:latin typeface="Times New Roman" panose="02020603050405020304" pitchFamily="18" charset="0"/>
                <a:ea typeface="幼圆" panose="02010509060101010101" pitchFamily="49" charset="-122"/>
              </a:rPr>
              <a:t> 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书写步骤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</a:rPr>
              <a:t>：</a:t>
            </a:r>
            <a:r>
              <a:rPr 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32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碳链异构</a:t>
            </a:r>
            <a:r>
              <a:rPr 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→</a:t>
            </a:r>
            <a:r>
              <a:rPr lang="zh-CN" altLang="en-US" sz="32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位置异构</a:t>
            </a:r>
            <a:r>
              <a:rPr 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→</a:t>
            </a:r>
            <a:r>
              <a:rPr lang="zh-CN" altLang="en-US" sz="32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官能团异构</a:t>
            </a:r>
          </a:p>
        </p:txBody>
      </p:sp>
      <p:sp>
        <p:nvSpPr>
          <p:cNvPr id="132139" name="Rectangle 43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有机化合物的同分异构现象</a:t>
            </a:r>
          </a:p>
        </p:txBody>
      </p:sp>
      <p:sp>
        <p:nvSpPr>
          <p:cNvPr id="47" name="Text Box 2"/>
          <p:cNvSpPr txBox="1">
            <a:spLocks noChangeArrowheads="1"/>
          </p:cNvSpPr>
          <p:nvPr/>
        </p:nvSpPr>
        <p:spPr bwMode="auto">
          <a:xfrm>
            <a:off x="148980" y="478146"/>
            <a:ext cx="40322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000066"/>
                </a:solidFill>
              </a:rPr>
              <a:t>㈢  </a:t>
            </a:r>
            <a:r>
              <a:rPr lang="zh-CN" altLang="en-US" sz="4400" b="1">
                <a:solidFill>
                  <a:srgbClr val="000066"/>
                </a:solidFill>
                <a:ea typeface="隶书" panose="02010509060101010101" pitchFamily="49" charset="-122"/>
              </a:rPr>
              <a:t>官能团异构</a:t>
            </a:r>
          </a:p>
        </p:txBody>
      </p:sp>
      <p:sp>
        <p:nvSpPr>
          <p:cNvPr id="48" name="Text Box 7"/>
          <p:cNvSpPr txBox="1">
            <a:spLocks noChangeArrowheads="1"/>
          </p:cNvSpPr>
          <p:nvPr/>
        </p:nvSpPr>
        <p:spPr bwMode="auto">
          <a:xfrm>
            <a:off x="900113" y="3932238"/>
            <a:ext cx="18716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1800"/>
          </a:p>
        </p:txBody>
      </p:sp>
      <p:pic>
        <p:nvPicPr>
          <p:cNvPr id="51" name="图片 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0635" y="2459212"/>
            <a:ext cx="1854110" cy="1353658"/>
          </a:xfrm>
          <a:prstGeom prst="rect">
            <a:avLst/>
          </a:prstGeom>
        </p:spPr>
      </p:pic>
      <p:pic>
        <p:nvPicPr>
          <p:cNvPr id="52" name="图片 5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6384" y="3341247"/>
            <a:ext cx="1758386" cy="1548694"/>
          </a:xfrm>
          <a:prstGeom prst="rect">
            <a:avLst/>
          </a:prstGeom>
        </p:spPr>
      </p:pic>
      <p:pic>
        <p:nvPicPr>
          <p:cNvPr id="53" name="图片 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0099" y="2695026"/>
            <a:ext cx="1646501" cy="628312"/>
          </a:xfrm>
          <a:prstGeom prst="rect">
            <a:avLst/>
          </a:prstGeom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9400" y="3076156"/>
            <a:ext cx="1677685" cy="1351014"/>
          </a:xfrm>
          <a:prstGeom prst="rect">
            <a:avLst/>
          </a:prstGeom>
        </p:spPr>
      </p:pic>
      <p:sp>
        <p:nvSpPr>
          <p:cNvPr id="55" name="矩形 54"/>
          <p:cNvSpPr/>
          <p:nvPr/>
        </p:nvSpPr>
        <p:spPr bwMode="auto">
          <a:xfrm>
            <a:off x="3528327" y="2470614"/>
            <a:ext cx="2162861" cy="2474450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10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5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51008" y="4954374"/>
            <a:ext cx="929863" cy="932721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56833" y="4881074"/>
            <a:ext cx="1189972" cy="81233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6695139" y="312837"/>
            <a:ext cx="224773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通式：</a:t>
            </a:r>
            <a:r>
              <a:rPr lang="en-US" altLang="zh-CN" sz="2800" b="0" cap="none" spc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r>
              <a:rPr lang="en-US" altLang="zh-CN" sz="2800" b="0" cap="none" spc="0" baseline="-2500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</a:t>
            </a:r>
            <a:r>
              <a:rPr lang="en-US" altLang="zh-CN" sz="2800" b="0" cap="none" spc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</a:t>
            </a:r>
            <a:r>
              <a:rPr lang="en-US" altLang="zh-CN" sz="2800" b="0" cap="none" spc="0" baseline="-2500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2n</a:t>
            </a:r>
            <a:endParaRPr lang="zh-CN" altLang="en-US" sz="2800" b="0" cap="none" spc="0" baseline="-2500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2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21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2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2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32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32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32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32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32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32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32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32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2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2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32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132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132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098" grpId="0"/>
      <p:bldP spid="132109" grpId="0" animBg="1"/>
      <p:bldP spid="132110" grpId="0" animBg="1"/>
      <p:bldP spid="132119" grpId="0" animBg="1"/>
      <p:bldP spid="132135" grpId="0"/>
      <p:bldP spid="132136" grpId="0"/>
      <p:bldP spid="132137" grpId="0"/>
      <p:bldP spid="132138" grpId="0" bldLvl="0" animBg="1" autoUpdateAnimBg="0"/>
      <p:bldP spid="4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11919" y="0"/>
            <a:ext cx="864235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3200" b="1" smtClean="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kumimoji="1" lang="zh-CN" altLang="en-US" sz="3200" b="1" smtClean="0">
                <a:latin typeface="隶书" panose="02010509060101010101" pitchFamily="49" charset="-122"/>
                <a:ea typeface="隶书" panose="02010509060101010101" pitchFamily="49" charset="-122"/>
              </a:rPr>
              <a:t>写出</a:t>
            </a:r>
            <a:r>
              <a:rPr kumimoji="1"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分子式</a:t>
            </a:r>
            <a:r>
              <a:rPr kumimoji="1" lang="zh-CN" altLang="en-US" sz="3200" b="1" smtClean="0">
                <a:latin typeface="隶书" panose="02010509060101010101" pitchFamily="49" charset="-122"/>
                <a:ea typeface="隶书" panose="02010509060101010101" pitchFamily="49" charset="-122"/>
              </a:rPr>
              <a:t>为</a:t>
            </a:r>
            <a:r>
              <a:rPr lang="en-US" altLang="zh-CN" sz="3200" b="1">
                <a:solidFill>
                  <a:srgbClr val="990033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r>
              <a:rPr lang="en-US" altLang="zh-CN" sz="3200" b="1" baseline="-25000">
                <a:solidFill>
                  <a:srgbClr val="990033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r>
              <a:rPr lang="en-US" altLang="zh-CN" sz="3200" b="1">
                <a:solidFill>
                  <a:srgbClr val="990033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H</a:t>
            </a:r>
            <a:r>
              <a:rPr lang="en-US" altLang="zh-CN" sz="3200" b="1" baseline="-25000">
                <a:solidFill>
                  <a:srgbClr val="990033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10</a:t>
            </a:r>
            <a:r>
              <a:rPr kumimoji="1" lang="zh-CN" altLang="en-US" sz="3200" b="1" smtClean="0">
                <a:latin typeface="隶书" panose="02010509060101010101" pitchFamily="49" charset="-122"/>
                <a:ea typeface="隶书" panose="02010509060101010101" pitchFamily="49" charset="-122"/>
              </a:rPr>
              <a:t>的所有同分异构体</a:t>
            </a:r>
            <a:endParaRPr kumimoji="1" lang="zh-CN" altLang="en-US" sz="32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414" y="1030595"/>
            <a:ext cx="2407853" cy="50085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4777" y="891895"/>
            <a:ext cx="2027868" cy="111875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8144" y="718478"/>
            <a:ext cx="1463123" cy="1332148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2468" y="2317770"/>
            <a:ext cx="2505248" cy="139750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37716" y="2296027"/>
            <a:ext cx="2232248" cy="1232173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24128" y="2239479"/>
            <a:ext cx="2691254" cy="1493033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 bwMode="auto">
          <a:xfrm>
            <a:off x="3029784" y="718478"/>
            <a:ext cx="4710568" cy="1390472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810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5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7584" y="4925862"/>
            <a:ext cx="1018973" cy="1044819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84718" y="4925862"/>
            <a:ext cx="1369122" cy="126198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184619" y="4500094"/>
            <a:ext cx="1402272" cy="1478716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156176" y="4942146"/>
            <a:ext cx="1340438" cy="1043802"/>
          </a:xfrm>
          <a:prstGeom prst="rect">
            <a:avLst/>
          </a:prstGeom>
        </p:spPr>
      </p:pic>
      <p:sp>
        <p:nvSpPr>
          <p:cNvPr id="20" name="Text Box 39"/>
          <p:cNvSpPr txBox="1">
            <a:spLocks noChangeArrowheads="1"/>
          </p:cNvSpPr>
          <p:nvPr/>
        </p:nvSpPr>
        <p:spPr bwMode="auto">
          <a:xfrm>
            <a:off x="23216" y="569694"/>
            <a:ext cx="109722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66"/>
                </a:solidFill>
                <a:ea typeface="隶书" panose="02010509060101010101" pitchFamily="49" charset="-122"/>
              </a:rPr>
              <a:t>烯烃</a:t>
            </a:r>
          </a:p>
        </p:txBody>
      </p:sp>
      <p:sp>
        <p:nvSpPr>
          <p:cNvPr id="21" name="Text Box 40"/>
          <p:cNvSpPr txBox="1">
            <a:spLocks noChangeArrowheads="1"/>
          </p:cNvSpPr>
          <p:nvPr/>
        </p:nvSpPr>
        <p:spPr bwMode="auto">
          <a:xfrm>
            <a:off x="111919" y="4319192"/>
            <a:ext cx="142755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66"/>
                </a:solidFill>
                <a:ea typeface="隶书" panose="02010509060101010101" pitchFamily="49" charset="-122"/>
              </a:rPr>
              <a:t>环烷烃</a:t>
            </a:r>
          </a:p>
        </p:txBody>
      </p:sp>
      <p:sp>
        <p:nvSpPr>
          <p:cNvPr id="16" name="矩形 15"/>
          <p:cNvSpPr/>
          <p:nvPr/>
        </p:nvSpPr>
        <p:spPr>
          <a:xfrm>
            <a:off x="6914627" y="61555"/>
            <a:ext cx="224773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通式：</a:t>
            </a:r>
            <a:r>
              <a:rPr lang="en-US" altLang="zh-CN" sz="2800" b="0" cap="none" spc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r>
              <a:rPr lang="en-US" altLang="zh-CN" sz="2800" b="0" cap="none" spc="0" baseline="-2500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</a:t>
            </a:r>
            <a:r>
              <a:rPr lang="en-US" altLang="zh-CN" sz="2800" b="0" cap="none" spc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</a:t>
            </a:r>
            <a:r>
              <a:rPr lang="en-US" altLang="zh-CN" sz="2800" b="0" cap="none" spc="0" baseline="-2500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2n</a:t>
            </a:r>
            <a:endParaRPr lang="zh-CN" altLang="en-US" sz="2800" b="0" cap="none" spc="0" baseline="-2500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886928" y="5387216"/>
            <a:ext cx="867341" cy="1095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52689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  <p:bldP spid="19" grpId="0" animBg="1"/>
      <p:bldP spid="20" grpId="0"/>
      <p:bldP spid="2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Text Box 2"/>
          <p:cNvSpPr txBox="1">
            <a:spLocks noChangeArrowheads="1"/>
          </p:cNvSpPr>
          <p:nvPr/>
        </p:nvSpPr>
        <p:spPr bwMode="auto">
          <a:xfrm>
            <a:off x="-8005" y="691357"/>
            <a:ext cx="915200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en-US" altLang="zh-CN" sz="3200" b="1" smtClean="0">
                <a:solidFill>
                  <a:srgbClr val="0066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kumimoji="1" lang="zh-CN" altLang="en-US" sz="3200" b="1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请</a:t>
            </a:r>
            <a:r>
              <a:rPr kumimoji="1" lang="zh-CN" altLang="en-US" sz="3200" b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写出</a:t>
            </a:r>
            <a:r>
              <a:rPr kumimoji="1"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分子式为</a:t>
            </a:r>
            <a:r>
              <a:rPr kumimoji="1"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r>
              <a:rPr kumimoji="1" lang="en-US" altLang="zh-CN" sz="3200" b="1" baseline="-30000"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kumimoji="1"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H</a:t>
            </a:r>
            <a:r>
              <a:rPr kumimoji="1" lang="en-US" altLang="zh-CN" sz="3200" b="1" baseline="-30000">
                <a:latin typeface="隶书" panose="02010509060101010101" pitchFamily="49" charset="-122"/>
                <a:ea typeface="隶书" panose="02010509060101010101" pitchFamily="49" charset="-122"/>
              </a:rPr>
              <a:t>10</a:t>
            </a:r>
            <a:r>
              <a:rPr kumimoji="1"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O</a:t>
            </a:r>
            <a:r>
              <a:rPr kumimoji="1" lang="zh-CN" altLang="en-US" sz="3200" b="1" smtClean="0">
                <a:latin typeface="隶书" panose="02010509060101010101" pitchFamily="49" charset="-122"/>
                <a:ea typeface="隶书" panose="02010509060101010101" pitchFamily="49" charset="-122"/>
              </a:rPr>
              <a:t>的所有的</a:t>
            </a:r>
            <a:r>
              <a:rPr kumimoji="1"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同分异构体</a:t>
            </a:r>
          </a:p>
        </p:txBody>
      </p:sp>
      <p:grpSp>
        <p:nvGrpSpPr>
          <p:cNvPr id="128003" name="Group 3"/>
          <p:cNvGrpSpPr>
            <a:grpSpLocks/>
          </p:cNvGrpSpPr>
          <p:nvPr/>
        </p:nvGrpSpPr>
        <p:grpSpPr bwMode="auto">
          <a:xfrm>
            <a:off x="179389" y="1599586"/>
            <a:ext cx="2879725" cy="579437"/>
            <a:chOff x="1474" y="2886"/>
            <a:chExt cx="1814" cy="365"/>
          </a:xfrm>
        </p:grpSpPr>
        <p:sp>
          <p:nvSpPr>
            <p:cNvPr id="128004" name="Text Box 4"/>
            <p:cNvSpPr txBox="1">
              <a:spLocks noChangeArrowheads="1"/>
            </p:cNvSpPr>
            <p:nvPr/>
          </p:nvSpPr>
          <p:spPr bwMode="auto">
            <a:xfrm>
              <a:off x="1474" y="2886"/>
              <a:ext cx="181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隶书" panose="02010509060101010101" pitchFamily="49" charset="-122"/>
                  <a:ea typeface="隶书" panose="02010509060101010101" pitchFamily="49" charset="-122"/>
                </a:rPr>
                <a:t>C  C  C  C</a:t>
              </a:r>
            </a:p>
          </p:txBody>
        </p:sp>
        <p:sp>
          <p:nvSpPr>
            <p:cNvPr id="128005" name="Line 5"/>
            <p:cNvSpPr>
              <a:spLocks noChangeShapeType="1"/>
            </p:cNvSpPr>
            <p:nvPr/>
          </p:nvSpPr>
          <p:spPr bwMode="auto">
            <a:xfrm>
              <a:off x="1701" y="306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8006" name="Line 6"/>
            <p:cNvSpPr>
              <a:spLocks noChangeShapeType="1"/>
            </p:cNvSpPr>
            <p:nvPr/>
          </p:nvSpPr>
          <p:spPr bwMode="auto">
            <a:xfrm>
              <a:off x="2064" y="306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8007" name="Line 7"/>
            <p:cNvSpPr>
              <a:spLocks noChangeShapeType="1"/>
            </p:cNvSpPr>
            <p:nvPr/>
          </p:nvSpPr>
          <p:spPr bwMode="auto">
            <a:xfrm>
              <a:off x="2472" y="306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8008" name="Group 8"/>
          <p:cNvGrpSpPr>
            <a:grpSpLocks/>
          </p:cNvGrpSpPr>
          <p:nvPr/>
        </p:nvGrpSpPr>
        <p:grpSpPr bwMode="auto">
          <a:xfrm>
            <a:off x="5296870" y="1496294"/>
            <a:ext cx="2879725" cy="1155700"/>
            <a:chOff x="1973" y="3294"/>
            <a:chExt cx="1814" cy="728"/>
          </a:xfrm>
        </p:grpSpPr>
        <p:grpSp>
          <p:nvGrpSpPr>
            <p:cNvPr id="128009" name="Group 9"/>
            <p:cNvGrpSpPr>
              <a:grpSpLocks/>
            </p:cNvGrpSpPr>
            <p:nvPr/>
          </p:nvGrpSpPr>
          <p:grpSpPr bwMode="auto">
            <a:xfrm>
              <a:off x="1973" y="3294"/>
              <a:ext cx="1814" cy="365"/>
              <a:chOff x="1882" y="3521"/>
              <a:chExt cx="1814" cy="365"/>
            </a:xfrm>
          </p:grpSpPr>
          <p:sp>
            <p:nvSpPr>
              <p:cNvPr id="128010" name="Text Box 10"/>
              <p:cNvSpPr txBox="1">
                <a:spLocks noChangeArrowheads="1"/>
              </p:cNvSpPr>
              <p:nvPr/>
            </p:nvSpPr>
            <p:spPr bwMode="auto">
              <a:xfrm>
                <a:off x="1882" y="3521"/>
                <a:ext cx="1814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隶书" panose="02010509060101010101" pitchFamily="49" charset="-122"/>
                    <a:ea typeface="隶书" panose="02010509060101010101" pitchFamily="49" charset="-122"/>
                  </a:rPr>
                  <a:t>C  C  C  </a:t>
                </a:r>
              </a:p>
            </p:txBody>
          </p:sp>
          <p:sp>
            <p:nvSpPr>
              <p:cNvPr id="128011" name="Line 11"/>
              <p:cNvSpPr>
                <a:spLocks noChangeShapeType="1"/>
              </p:cNvSpPr>
              <p:nvPr/>
            </p:nvSpPr>
            <p:spPr bwMode="auto">
              <a:xfrm>
                <a:off x="2109" y="3702"/>
                <a:ext cx="181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8012" name="Line 12"/>
              <p:cNvSpPr>
                <a:spLocks noChangeShapeType="1"/>
              </p:cNvSpPr>
              <p:nvPr/>
            </p:nvSpPr>
            <p:spPr bwMode="auto">
              <a:xfrm>
                <a:off x="2472" y="3702"/>
                <a:ext cx="181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28013" name="Group 13"/>
            <p:cNvGrpSpPr>
              <a:grpSpLocks/>
            </p:cNvGrpSpPr>
            <p:nvPr/>
          </p:nvGrpSpPr>
          <p:grpSpPr bwMode="auto">
            <a:xfrm>
              <a:off x="2336" y="3612"/>
              <a:ext cx="453" cy="410"/>
              <a:chOff x="3833" y="3748"/>
              <a:chExt cx="453" cy="410"/>
            </a:xfrm>
          </p:grpSpPr>
          <p:sp>
            <p:nvSpPr>
              <p:cNvPr id="128014" name="Line 14"/>
              <p:cNvSpPr>
                <a:spLocks noChangeShapeType="1"/>
              </p:cNvSpPr>
              <p:nvPr/>
            </p:nvSpPr>
            <p:spPr bwMode="auto">
              <a:xfrm>
                <a:off x="3969" y="3748"/>
                <a:ext cx="0" cy="13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8015" name="Text Box 15"/>
              <p:cNvSpPr txBox="1">
                <a:spLocks noChangeArrowheads="1"/>
              </p:cNvSpPr>
              <p:nvPr/>
            </p:nvSpPr>
            <p:spPr bwMode="auto">
              <a:xfrm>
                <a:off x="3833" y="3793"/>
                <a:ext cx="453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隶书" panose="02010509060101010101" pitchFamily="49" charset="-122"/>
                    <a:ea typeface="隶书" panose="02010509060101010101" pitchFamily="49" charset="-122"/>
                  </a:rPr>
                  <a:t>C</a:t>
                </a:r>
              </a:p>
            </p:txBody>
          </p:sp>
        </p:grpSp>
      </p:grpSp>
      <p:grpSp>
        <p:nvGrpSpPr>
          <p:cNvPr id="128016" name="Group 16"/>
          <p:cNvGrpSpPr>
            <a:grpSpLocks/>
          </p:cNvGrpSpPr>
          <p:nvPr/>
        </p:nvGrpSpPr>
        <p:grpSpPr bwMode="auto">
          <a:xfrm>
            <a:off x="179389" y="2104411"/>
            <a:ext cx="1079500" cy="652462"/>
            <a:chOff x="3288" y="2432"/>
            <a:chExt cx="680" cy="411"/>
          </a:xfrm>
        </p:grpSpPr>
        <p:sp>
          <p:nvSpPr>
            <p:cNvPr id="128017" name="Text Box 17"/>
            <p:cNvSpPr txBox="1">
              <a:spLocks noChangeArrowheads="1"/>
            </p:cNvSpPr>
            <p:nvPr/>
          </p:nvSpPr>
          <p:spPr bwMode="auto">
            <a:xfrm>
              <a:off x="3288" y="2478"/>
              <a:ext cx="68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隶书" panose="02010509060101010101" pitchFamily="49" charset="-122"/>
                  <a:ea typeface="隶书" panose="02010509060101010101" pitchFamily="49" charset="-122"/>
                </a:rPr>
                <a:t>OH</a:t>
              </a:r>
            </a:p>
          </p:txBody>
        </p:sp>
        <p:sp>
          <p:nvSpPr>
            <p:cNvPr id="128018" name="Line 18"/>
            <p:cNvSpPr>
              <a:spLocks noChangeShapeType="1"/>
            </p:cNvSpPr>
            <p:nvPr/>
          </p:nvSpPr>
          <p:spPr bwMode="auto">
            <a:xfrm>
              <a:off x="3424" y="2432"/>
              <a:ext cx="0" cy="136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8019" name="Group 19"/>
          <p:cNvGrpSpPr>
            <a:grpSpLocks/>
          </p:cNvGrpSpPr>
          <p:nvPr/>
        </p:nvGrpSpPr>
        <p:grpSpPr bwMode="auto">
          <a:xfrm>
            <a:off x="3421063" y="2053432"/>
            <a:ext cx="1079500" cy="652463"/>
            <a:chOff x="3288" y="2432"/>
            <a:chExt cx="680" cy="411"/>
          </a:xfrm>
        </p:grpSpPr>
        <p:sp>
          <p:nvSpPr>
            <p:cNvPr id="128020" name="Text Box 20"/>
            <p:cNvSpPr txBox="1">
              <a:spLocks noChangeArrowheads="1"/>
            </p:cNvSpPr>
            <p:nvPr/>
          </p:nvSpPr>
          <p:spPr bwMode="auto">
            <a:xfrm>
              <a:off x="3288" y="2478"/>
              <a:ext cx="68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隶书" panose="02010509060101010101" pitchFamily="49" charset="-122"/>
                  <a:ea typeface="隶书" panose="02010509060101010101" pitchFamily="49" charset="-122"/>
                </a:rPr>
                <a:t>OH</a:t>
              </a:r>
            </a:p>
          </p:txBody>
        </p:sp>
        <p:sp>
          <p:nvSpPr>
            <p:cNvPr id="128021" name="Line 21"/>
            <p:cNvSpPr>
              <a:spLocks noChangeShapeType="1"/>
            </p:cNvSpPr>
            <p:nvPr/>
          </p:nvSpPr>
          <p:spPr bwMode="auto">
            <a:xfrm>
              <a:off x="3424" y="2432"/>
              <a:ext cx="0" cy="136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8022" name="Group 22"/>
          <p:cNvGrpSpPr>
            <a:grpSpLocks/>
          </p:cNvGrpSpPr>
          <p:nvPr/>
        </p:nvGrpSpPr>
        <p:grpSpPr bwMode="auto">
          <a:xfrm>
            <a:off x="2844801" y="1548607"/>
            <a:ext cx="2879725" cy="579438"/>
            <a:chOff x="1474" y="2886"/>
            <a:chExt cx="1814" cy="365"/>
          </a:xfrm>
        </p:grpSpPr>
        <p:sp>
          <p:nvSpPr>
            <p:cNvPr id="128023" name="Text Box 23"/>
            <p:cNvSpPr txBox="1">
              <a:spLocks noChangeArrowheads="1"/>
            </p:cNvSpPr>
            <p:nvPr/>
          </p:nvSpPr>
          <p:spPr bwMode="auto">
            <a:xfrm>
              <a:off x="1474" y="2886"/>
              <a:ext cx="181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隶书" panose="02010509060101010101" pitchFamily="49" charset="-122"/>
                  <a:ea typeface="隶书" panose="02010509060101010101" pitchFamily="49" charset="-122"/>
                </a:rPr>
                <a:t>C  C  C  C</a:t>
              </a:r>
            </a:p>
          </p:txBody>
        </p:sp>
        <p:sp>
          <p:nvSpPr>
            <p:cNvPr id="128024" name="Line 24"/>
            <p:cNvSpPr>
              <a:spLocks noChangeShapeType="1"/>
            </p:cNvSpPr>
            <p:nvPr/>
          </p:nvSpPr>
          <p:spPr bwMode="auto">
            <a:xfrm>
              <a:off x="1701" y="306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8025" name="Line 25"/>
            <p:cNvSpPr>
              <a:spLocks noChangeShapeType="1"/>
            </p:cNvSpPr>
            <p:nvPr/>
          </p:nvSpPr>
          <p:spPr bwMode="auto">
            <a:xfrm>
              <a:off x="2064" y="306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8026" name="Line 26"/>
            <p:cNvSpPr>
              <a:spLocks noChangeShapeType="1"/>
            </p:cNvSpPr>
            <p:nvPr/>
          </p:nvSpPr>
          <p:spPr bwMode="auto">
            <a:xfrm>
              <a:off x="2472" y="306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8027" name="Group 27"/>
          <p:cNvGrpSpPr>
            <a:grpSpLocks/>
          </p:cNvGrpSpPr>
          <p:nvPr/>
        </p:nvGrpSpPr>
        <p:grpSpPr bwMode="auto">
          <a:xfrm>
            <a:off x="5296870" y="1999531"/>
            <a:ext cx="1079500" cy="652463"/>
            <a:chOff x="3288" y="2432"/>
            <a:chExt cx="680" cy="411"/>
          </a:xfrm>
        </p:grpSpPr>
        <p:sp>
          <p:nvSpPr>
            <p:cNvPr id="128028" name="Text Box 28"/>
            <p:cNvSpPr txBox="1">
              <a:spLocks noChangeArrowheads="1"/>
            </p:cNvSpPr>
            <p:nvPr/>
          </p:nvSpPr>
          <p:spPr bwMode="auto">
            <a:xfrm>
              <a:off x="3288" y="2478"/>
              <a:ext cx="68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隶书" panose="02010509060101010101" pitchFamily="49" charset="-122"/>
                  <a:ea typeface="隶书" panose="02010509060101010101" pitchFamily="49" charset="-122"/>
                </a:rPr>
                <a:t>OH</a:t>
              </a:r>
            </a:p>
          </p:txBody>
        </p:sp>
        <p:sp>
          <p:nvSpPr>
            <p:cNvPr id="128029" name="Line 29"/>
            <p:cNvSpPr>
              <a:spLocks noChangeShapeType="1"/>
            </p:cNvSpPr>
            <p:nvPr/>
          </p:nvSpPr>
          <p:spPr bwMode="auto">
            <a:xfrm>
              <a:off x="3424" y="2432"/>
              <a:ext cx="0" cy="136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8030" name="Group 30"/>
          <p:cNvGrpSpPr>
            <a:grpSpLocks/>
          </p:cNvGrpSpPr>
          <p:nvPr/>
        </p:nvGrpSpPr>
        <p:grpSpPr bwMode="auto">
          <a:xfrm>
            <a:off x="7750526" y="1166199"/>
            <a:ext cx="792162" cy="720725"/>
            <a:chOff x="4105" y="2160"/>
            <a:chExt cx="499" cy="454"/>
          </a:xfrm>
        </p:grpSpPr>
        <p:sp>
          <p:nvSpPr>
            <p:cNvPr id="128031" name="Text Box 31"/>
            <p:cNvSpPr txBox="1">
              <a:spLocks noChangeArrowheads="1"/>
            </p:cNvSpPr>
            <p:nvPr/>
          </p:nvSpPr>
          <p:spPr bwMode="auto">
            <a:xfrm>
              <a:off x="4105" y="2160"/>
              <a:ext cx="499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隶书" panose="02010509060101010101" pitchFamily="49" charset="-122"/>
                  <a:ea typeface="隶书" panose="02010509060101010101" pitchFamily="49" charset="-122"/>
                </a:rPr>
                <a:t>OH</a:t>
              </a:r>
            </a:p>
          </p:txBody>
        </p:sp>
        <p:sp>
          <p:nvSpPr>
            <p:cNvPr id="128032" name="Line 32"/>
            <p:cNvSpPr>
              <a:spLocks noChangeShapeType="1"/>
            </p:cNvSpPr>
            <p:nvPr/>
          </p:nvSpPr>
          <p:spPr bwMode="auto">
            <a:xfrm>
              <a:off x="4241" y="2478"/>
              <a:ext cx="0" cy="136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8033" name="Group 33"/>
          <p:cNvGrpSpPr>
            <a:grpSpLocks/>
          </p:cNvGrpSpPr>
          <p:nvPr/>
        </p:nvGrpSpPr>
        <p:grpSpPr bwMode="auto">
          <a:xfrm>
            <a:off x="7174263" y="1742461"/>
            <a:ext cx="2879725" cy="1155700"/>
            <a:chOff x="1973" y="3294"/>
            <a:chExt cx="1814" cy="728"/>
          </a:xfrm>
        </p:grpSpPr>
        <p:grpSp>
          <p:nvGrpSpPr>
            <p:cNvPr id="128034" name="Group 34"/>
            <p:cNvGrpSpPr>
              <a:grpSpLocks/>
            </p:cNvGrpSpPr>
            <p:nvPr/>
          </p:nvGrpSpPr>
          <p:grpSpPr bwMode="auto">
            <a:xfrm>
              <a:off x="1973" y="3294"/>
              <a:ext cx="1814" cy="365"/>
              <a:chOff x="1882" y="3521"/>
              <a:chExt cx="1814" cy="365"/>
            </a:xfrm>
          </p:grpSpPr>
          <p:sp>
            <p:nvSpPr>
              <p:cNvPr id="128035" name="Text Box 35"/>
              <p:cNvSpPr txBox="1">
                <a:spLocks noChangeArrowheads="1"/>
              </p:cNvSpPr>
              <p:nvPr/>
            </p:nvSpPr>
            <p:spPr bwMode="auto">
              <a:xfrm>
                <a:off x="1882" y="3521"/>
                <a:ext cx="1814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隶书" panose="02010509060101010101" pitchFamily="49" charset="-122"/>
                    <a:ea typeface="隶书" panose="02010509060101010101" pitchFamily="49" charset="-122"/>
                  </a:rPr>
                  <a:t>C  C  C  </a:t>
                </a:r>
              </a:p>
            </p:txBody>
          </p:sp>
          <p:sp>
            <p:nvSpPr>
              <p:cNvPr id="128036" name="Line 36"/>
              <p:cNvSpPr>
                <a:spLocks noChangeShapeType="1"/>
              </p:cNvSpPr>
              <p:nvPr/>
            </p:nvSpPr>
            <p:spPr bwMode="auto">
              <a:xfrm>
                <a:off x="2109" y="3702"/>
                <a:ext cx="181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8037" name="Line 37"/>
              <p:cNvSpPr>
                <a:spLocks noChangeShapeType="1"/>
              </p:cNvSpPr>
              <p:nvPr/>
            </p:nvSpPr>
            <p:spPr bwMode="auto">
              <a:xfrm>
                <a:off x="2472" y="3702"/>
                <a:ext cx="181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28038" name="Group 38"/>
            <p:cNvGrpSpPr>
              <a:grpSpLocks/>
            </p:cNvGrpSpPr>
            <p:nvPr/>
          </p:nvGrpSpPr>
          <p:grpSpPr bwMode="auto">
            <a:xfrm>
              <a:off x="2336" y="3612"/>
              <a:ext cx="453" cy="410"/>
              <a:chOff x="3833" y="3748"/>
              <a:chExt cx="453" cy="410"/>
            </a:xfrm>
          </p:grpSpPr>
          <p:sp>
            <p:nvSpPr>
              <p:cNvPr id="128039" name="Line 39"/>
              <p:cNvSpPr>
                <a:spLocks noChangeShapeType="1"/>
              </p:cNvSpPr>
              <p:nvPr/>
            </p:nvSpPr>
            <p:spPr bwMode="auto">
              <a:xfrm>
                <a:off x="3969" y="3748"/>
                <a:ext cx="0" cy="13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8040" name="Text Box 40"/>
              <p:cNvSpPr txBox="1">
                <a:spLocks noChangeArrowheads="1"/>
              </p:cNvSpPr>
              <p:nvPr/>
            </p:nvSpPr>
            <p:spPr bwMode="auto">
              <a:xfrm>
                <a:off x="3833" y="3793"/>
                <a:ext cx="453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隶书" panose="02010509060101010101" pitchFamily="49" charset="-122"/>
                    <a:ea typeface="隶书" panose="02010509060101010101" pitchFamily="49" charset="-122"/>
                  </a:rPr>
                  <a:t>C</a:t>
                </a:r>
              </a:p>
            </p:txBody>
          </p:sp>
        </p:grpSp>
      </p:grpSp>
      <p:sp>
        <p:nvSpPr>
          <p:cNvPr id="128041" name="Rectangle 41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有机化合物的同分异构现象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468" y="3553492"/>
            <a:ext cx="2386499" cy="1357329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5652" y="3122305"/>
            <a:ext cx="2053700" cy="110481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6017" y="2863110"/>
            <a:ext cx="1438195" cy="183251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3407" y="3015445"/>
            <a:ext cx="1876149" cy="1599629"/>
          </a:xfrm>
          <a:prstGeom prst="rect">
            <a:avLst/>
          </a:prstGeom>
        </p:spPr>
      </p:pic>
      <p:sp>
        <p:nvSpPr>
          <p:cNvPr id="47" name="Text Box 40"/>
          <p:cNvSpPr txBox="1">
            <a:spLocks noChangeArrowheads="1"/>
          </p:cNvSpPr>
          <p:nvPr/>
        </p:nvSpPr>
        <p:spPr bwMode="auto">
          <a:xfrm>
            <a:off x="102824" y="2825136"/>
            <a:ext cx="715171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smtClean="0">
                <a:solidFill>
                  <a:srgbClr val="000066"/>
                </a:solidFill>
                <a:ea typeface="隶书" panose="02010509060101010101" pitchFamily="49" charset="-122"/>
              </a:rPr>
              <a:t>醇</a:t>
            </a:r>
            <a:endParaRPr lang="zh-CN" altLang="en-US" sz="3200" b="1">
              <a:solidFill>
                <a:srgbClr val="000066"/>
              </a:solidFill>
              <a:ea typeface="隶书" panose="02010509060101010101" pitchFamily="49" charset="-122"/>
            </a:endParaRPr>
          </a:p>
        </p:txBody>
      </p:sp>
      <p:sp>
        <p:nvSpPr>
          <p:cNvPr id="48" name="Text Box 40"/>
          <p:cNvSpPr txBox="1">
            <a:spLocks noChangeArrowheads="1"/>
          </p:cNvSpPr>
          <p:nvPr/>
        </p:nvSpPr>
        <p:spPr bwMode="auto">
          <a:xfrm>
            <a:off x="179389" y="4837842"/>
            <a:ext cx="715171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smtClean="0">
                <a:solidFill>
                  <a:srgbClr val="000066"/>
                </a:solidFill>
                <a:ea typeface="隶书" panose="02010509060101010101" pitchFamily="49" charset="-122"/>
              </a:rPr>
              <a:t>醚</a:t>
            </a:r>
            <a:endParaRPr lang="zh-CN" altLang="en-US" sz="3200" b="1">
              <a:solidFill>
                <a:srgbClr val="000066"/>
              </a:solidFill>
              <a:ea typeface="隶书" panose="020105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7126" y="5501531"/>
            <a:ext cx="2949760" cy="59176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36963" y="5063131"/>
            <a:ext cx="1647154" cy="115154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05755" y="5380795"/>
            <a:ext cx="3337015" cy="599511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>
          <a:xfrm>
            <a:off x="4484882" y="44449"/>
            <a:ext cx="449353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取代法：醇、卤代烃、羧酸</a:t>
            </a:r>
            <a:endParaRPr lang="zh-CN" altLang="en-US" sz="28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6453085" y="312837"/>
            <a:ext cx="273183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通式：</a:t>
            </a:r>
            <a:r>
              <a:rPr lang="en-US" altLang="zh-CN" sz="2800" b="0" cap="none" spc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r>
              <a:rPr lang="en-US" altLang="zh-CN" sz="2800" b="0" cap="none" spc="0" baseline="-2500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</a:t>
            </a:r>
            <a:r>
              <a:rPr lang="en-US" altLang="zh-CN" sz="2800" b="0" cap="none" spc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</a:t>
            </a:r>
            <a:r>
              <a:rPr lang="en-US" altLang="zh-CN" sz="2800" b="0" cap="none" spc="0" baseline="-2500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2n+2</a:t>
            </a:r>
            <a:r>
              <a:rPr lang="en-US" altLang="zh-CN" sz="2800" b="0" cap="none" spc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</a:t>
            </a:r>
            <a:endParaRPr lang="zh-CN" altLang="en-US" sz="2800" b="0" cap="none" spc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5943952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8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8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8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8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8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8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8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28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8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2" grpId="0"/>
      <p:bldP spid="47" grpId="0"/>
      <p:bldP spid="4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64" name="Text Box 40"/>
          <p:cNvSpPr txBox="1">
            <a:spLocks noChangeArrowheads="1"/>
          </p:cNvSpPr>
          <p:nvPr/>
        </p:nvSpPr>
        <p:spPr bwMode="auto">
          <a:xfrm>
            <a:off x="0" y="550000"/>
            <a:ext cx="909637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en-US" altLang="zh-CN" sz="2800" b="1" smtClean="0">
                <a:solidFill>
                  <a:srgbClr val="006600"/>
                </a:solidFill>
              </a:rPr>
              <a:t>4</a:t>
            </a:r>
            <a:r>
              <a:rPr kumimoji="1" lang="zh-CN" altLang="en-US" sz="3200" b="1" smtClean="0">
                <a:solidFill>
                  <a:srgbClr val="000000"/>
                </a:solidFill>
              </a:rPr>
              <a:t>请</a:t>
            </a:r>
            <a:r>
              <a:rPr kumimoji="1" lang="zh-CN" altLang="en-US" sz="3200" b="1">
                <a:solidFill>
                  <a:srgbClr val="000000"/>
                </a:solidFill>
              </a:rPr>
              <a:t>写出</a:t>
            </a:r>
            <a:r>
              <a:rPr kumimoji="1" lang="zh-CN" altLang="en-US" sz="3200" b="1"/>
              <a:t>分子式为</a:t>
            </a:r>
            <a:r>
              <a:rPr kumimoji="1" lang="en-US" altLang="zh-CN" sz="3200" b="1"/>
              <a:t>C</a:t>
            </a:r>
            <a:r>
              <a:rPr kumimoji="1" lang="en-US" altLang="zh-CN" sz="3200" b="1" baseline="-25000"/>
              <a:t>5</a:t>
            </a:r>
            <a:r>
              <a:rPr kumimoji="1" lang="en-US" altLang="zh-CN" sz="3200" b="1"/>
              <a:t>H</a:t>
            </a:r>
            <a:r>
              <a:rPr kumimoji="1" lang="en-US" altLang="zh-CN" sz="3200" b="1" baseline="-25000"/>
              <a:t>10</a:t>
            </a:r>
            <a:r>
              <a:rPr kumimoji="1" lang="en-US" altLang="zh-CN" sz="3200" b="1"/>
              <a:t>O</a:t>
            </a:r>
            <a:r>
              <a:rPr kumimoji="1" lang="en-US" altLang="zh-CN" sz="3200" b="1" baseline="-25000"/>
              <a:t>2</a:t>
            </a:r>
            <a:r>
              <a:rPr kumimoji="1" lang="zh-CN" altLang="en-US" sz="3200" b="1"/>
              <a:t>的羧酸</a:t>
            </a:r>
            <a:r>
              <a:rPr kumimoji="1" lang="zh-CN" altLang="en-US" sz="3200" b="1" smtClean="0"/>
              <a:t>的同分异构体</a:t>
            </a:r>
            <a:endParaRPr kumimoji="1" lang="zh-CN" altLang="en-US" sz="3200" b="1"/>
          </a:p>
        </p:txBody>
      </p:sp>
      <p:sp>
        <p:nvSpPr>
          <p:cNvPr id="129065" name="Rectangle 41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有机化合物的同分异构现象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725" y="1236670"/>
            <a:ext cx="1290621" cy="154655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8743" y="1291829"/>
            <a:ext cx="1810295" cy="123762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7108" y="2082518"/>
            <a:ext cx="1810101" cy="84676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80720" y="1291830"/>
            <a:ext cx="1815503" cy="1879026"/>
          </a:xfrm>
          <a:prstGeom prst="rect">
            <a:avLst/>
          </a:prstGeom>
        </p:spPr>
      </p:pic>
      <p:sp>
        <p:nvSpPr>
          <p:cNvPr id="47" name="Text Box 40"/>
          <p:cNvSpPr txBox="1">
            <a:spLocks noChangeArrowheads="1"/>
          </p:cNvSpPr>
          <p:nvPr/>
        </p:nvSpPr>
        <p:spPr bwMode="auto">
          <a:xfrm>
            <a:off x="698828" y="1531959"/>
            <a:ext cx="561198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smtClean="0">
                <a:solidFill>
                  <a:srgbClr val="000066"/>
                </a:solidFill>
                <a:ea typeface="隶书" panose="02010509060101010101" pitchFamily="49" charset="-122"/>
              </a:rPr>
              <a:t>羧酸</a:t>
            </a:r>
            <a:endParaRPr lang="zh-CN" altLang="en-US" sz="3200" b="1">
              <a:solidFill>
                <a:srgbClr val="000066"/>
              </a:solidFill>
              <a:ea typeface="隶书" panose="02010509060101010101" pitchFamily="49" charset="-122"/>
            </a:endParaRPr>
          </a:p>
        </p:txBody>
      </p:sp>
      <p:sp>
        <p:nvSpPr>
          <p:cNvPr id="52" name="Text Box 40"/>
          <p:cNvSpPr txBox="1">
            <a:spLocks noChangeArrowheads="1"/>
          </p:cNvSpPr>
          <p:nvPr/>
        </p:nvSpPr>
        <p:spPr bwMode="auto">
          <a:xfrm>
            <a:off x="125612" y="2752525"/>
            <a:ext cx="108012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smtClean="0">
                <a:solidFill>
                  <a:srgbClr val="000066"/>
                </a:solidFill>
                <a:ea typeface="隶书" panose="02010509060101010101" pitchFamily="49" charset="-122"/>
              </a:rPr>
              <a:t>酯</a:t>
            </a:r>
            <a:endParaRPr lang="zh-CN" altLang="en-US" sz="3200" b="1">
              <a:solidFill>
                <a:srgbClr val="000066"/>
              </a:solidFill>
              <a:ea typeface="隶书" panose="02010509060101010101" pitchFamily="49" charset="-122"/>
            </a:endParaRPr>
          </a:p>
        </p:txBody>
      </p:sp>
      <p:sp>
        <p:nvSpPr>
          <p:cNvPr id="53" name="Text Box 40"/>
          <p:cNvSpPr txBox="1">
            <a:spLocks noChangeArrowheads="1"/>
          </p:cNvSpPr>
          <p:nvPr/>
        </p:nvSpPr>
        <p:spPr bwMode="auto">
          <a:xfrm>
            <a:off x="10950" y="5674007"/>
            <a:ext cx="108012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smtClean="0">
                <a:solidFill>
                  <a:srgbClr val="000066"/>
                </a:solidFill>
                <a:ea typeface="隶书" panose="02010509060101010101" pitchFamily="49" charset="-122"/>
              </a:rPr>
              <a:t>烯二醇</a:t>
            </a:r>
            <a:endParaRPr lang="zh-CN" altLang="en-US" sz="3200" b="1">
              <a:solidFill>
                <a:srgbClr val="000066"/>
              </a:solidFill>
              <a:ea typeface="隶书" panose="02010509060101010101" pitchFamily="49" charset="-122"/>
            </a:endParaRPr>
          </a:p>
        </p:txBody>
      </p:sp>
      <p:sp>
        <p:nvSpPr>
          <p:cNvPr id="54" name="Text Box 40"/>
          <p:cNvSpPr txBox="1">
            <a:spLocks noChangeArrowheads="1"/>
          </p:cNvSpPr>
          <p:nvPr/>
        </p:nvSpPr>
        <p:spPr bwMode="auto">
          <a:xfrm>
            <a:off x="1282180" y="5656814"/>
            <a:ext cx="108012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smtClean="0">
                <a:solidFill>
                  <a:srgbClr val="000066"/>
                </a:solidFill>
                <a:ea typeface="隶书" panose="02010509060101010101" pitchFamily="49" charset="-122"/>
              </a:rPr>
              <a:t>烯二醚</a:t>
            </a:r>
            <a:endParaRPr lang="zh-CN" altLang="en-US" sz="3200" b="1">
              <a:solidFill>
                <a:srgbClr val="000066"/>
              </a:solidFill>
              <a:ea typeface="隶书" panose="02010509060101010101" pitchFamily="49" charset="-122"/>
            </a:endParaRPr>
          </a:p>
        </p:txBody>
      </p:sp>
      <p:sp>
        <p:nvSpPr>
          <p:cNvPr id="55" name="Text Box 40"/>
          <p:cNvSpPr txBox="1">
            <a:spLocks noChangeArrowheads="1"/>
          </p:cNvSpPr>
          <p:nvPr/>
        </p:nvSpPr>
        <p:spPr bwMode="auto">
          <a:xfrm>
            <a:off x="2573093" y="5674007"/>
            <a:ext cx="108012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smtClean="0">
                <a:solidFill>
                  <a:srgbClr val="000066"/>
                </a:solidFill>
                <a:ea typeface="隶书" panose="02010509060101010101" pitchFamily="49" charset="-122"/>
              </a:rPr>
              <a:t>烯醇与醚</a:t>
            </a:r>
            <a:endParaRPr lang="zh-CN" altLang="en-US" sz="3200" b="1">
              <a:solidFill>
                <a:srgbClr val="000066"/>
              </a:solidFill>
              <a:ea typeface="隶书" panose="02010509060101010101" pitchFamily="49" charset="-122"/>
            </a:endParaRPr>
          </a:p>
        </p:txBody>
      </p:sp>
      <p:sp>
        <p:nvSpPr>
          <p:cNvPr id="56" name="Text Box 40"/>
          <p:cNvSpPr txBox="1">
            <a:spLocks noChangeArrowheads="1"/>
          </p:cNvSpPr>
          <p:nvPr/>
        </p:nvSpPr>
        <p:spPr bwMode="auto">
          <a:xfrm>
            <a:off x="4096193" y="5627841"/>
            <a:ext cx="108012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smtClean="0">
                <a:solidFill>
                  <a:srgbClr val="000066"/>
                </a:solidFill>
                <a:ea typeface="隶书" panose="02010509060101010101" pitchFamily="49" charset="-122"/>
              </a:rPr>
              <a:t>环二醇</a:t>
            </a:r>
            <a:endParaRPr lang="zh-CN" altLang="en-US" sz="3200" b="1">
              <a:solidFill>
                <a:srgbClr val="000066"/>
              </a:solidFill>
              <a:ea typeface="隶书" panose="02010509060101010101" pitchFamily="49" charset="-122"/>
            </a:endParaRPr>
          </a:p>
        </p:txBody>
      </p:sp>
      <p:sp>
        <p:nvSpPr>
          <p:cNvPr id="57" name="Text Box 40"/>
          <p:cNvSpPr txBox="1">
            <a:spLocks noChangeArrowheads="1"/>
          </p:cNvSpPr>
          <p:nvPr/>
        </p:nvSpPr>
        <p:spPr bwMode="auto">
          <a:xfrm>
            <a:off x="5800600" y="5627841"/>
            <a:ext cx="108012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smtClean="0">
                <a:solidFill>
                  <a:srgbClr val="000066"/>
                </a:solidFill>
                <a:ea typeface="隶书" panose="02010509060101010101" pitchFamily="49" charset="-122"/>
              </a:rPr>
              <a:t>环二醚</a:t>
            </a:r>
            <a:endParaRPr lang="zh-CN" altLang="en-US" sz="3200" b="1">
              <a:solidFill>
                <a:srgbClr val="000066"/>
              </a:solidFill>
              <a:ea typeface="隶书" panose="02010509060101010101" pitchFamily="49" charset="-122"/>
            </a:endParaRPr>
          </a:p>
        </p:txBody>
      </p:sp>
      <p:sp>
        <p:nvSpPr>
          <p:cNvPr id="58" name="Text Box 40"/>
          <p:cNvSpPr txBox="1">
            <a:spLocks noChangeArrowheads="1"/>
          </p:cNvSpPr>
          <p:nvPr/>
        </p:nvSpPr>
        <p:spPr bwMode="auto">
          <a:xfrm>
            <a:off x="7076575" y="5656814"/>
            <a:ext cx="108012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smtClean="0">
                <a:solidFill>
                  <a:srgbClr val="000066"/>
                </a:solidFill>
                <a:ea typeface="隶书" panose="02010509060101010101" pitchFamily="49" charset="-122"/>
              </a:rPr>
              <a:t>环醇醚</a:t>
            </a:r>
            <a:endParaRPr lang="zh-CN" altLang="en-US" sz="3200" b="1">
              <a:solidFill>
                <a:srgbClr val="000066"/>
              </a:solidFill>
              <a:ea typeface="隶书" panose="02010509060101010101" pitchFamily="49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009535" y="36952"/>
            <a:ext cx="413446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插入法：烯、炔、酯、醚</a:t>
            </a:r>
            <a:endParaRPr lang="zh-CN" altLang="en-US" sz="28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8230" y="3643035"/>
            <a:ext cx="1418370" cy="458945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19391" y="3012245"/>
            <a:ext cx="932237" cy="1302257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3008" y="4309062"/>
            <a:ext cx="1767245" cy="1107205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85692" y="4654276"/>
            <a:ext cx="1218198" cy="889206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70643" y="4704937"/>
            <a:ext cx="1732930" cy="740050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563750" y="3280452"/>
            <a:ext cx="1143848" cy="625314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04811" y="3206515"/>
            <a:ext cx="1933104" cy="849049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357772" y="4584464"/>
            <a:ext cx="1738649" cy="980996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367987" y="3490980"/>
            <a:ext cx="2024611" cy="1170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04946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52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Text Box 2"/>
          <p:cNvSpPr txBox="1">
            <a:spLocks noChangeArrowheads="1"/>
          </p:cNvSpPr>
          <p:nvPr/>
        </p:nvSpPr>
        <p:spPr bwMode="auto">
          <a:xfrm>
            <a:off x="323850" y="692150"/>
            <a:ext cx="554196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 b="1">
                <a:solidFill>
                  <a:srgbClr val="0066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【</a:t>
            </a:r>
            <a:r>
              <a:rPr kumimoji="1" lang="zh-CN" altLang="en-US" sz="2800" b="1">
                <a:solidFill>
                  <a:srgbClr val="0066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判断</a:t>
            </a:r>
            <a:r>
              <a:rPr kumimoji="1" lang="en-US" altLang="zh-CN" sz="2800" b="1">
                <a:solidFill>
                  <a:srgbClr val="0066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】</a:t>
            </a:r>
            <a:r>
              <a:rPr kumimoji="1" lang="zh-CN" altLang="en-US" sz="2800" b="1">
                <a:latin typeface="隶书" panose="02010509060101010101" pitchFamily="49" charset="-122"/>
                <a:ea typeface="隶书" panose="02010509060101010101" pitchFamily="49" charset="-122"/>
              </a:rPr>
              <a:t>下列异构属于何种异构？</a:t>
            </a:r>
            <a:endParaRPr kumimoji="1" lang="zh-CN" altLang="en-US" sz="2800" b="1">
              <a:latin typeface="隶书" panose="02010509060101010101" pitchFamily="49" charset="-122"/>
              <a:ea typeface="隶书" panose="02010509060101010101" pitchFamily="49" charset="-122"/>
              <a:cs typeface="Arial Unicode MS" panose="020B0604020202020204" pitchFamily="34" charset="-122"/>
            </a:endParaRPr>
          </a:p>
          <a:p>
            <a:endParaRPr kumimoji="1" lang="zh-CN" altLang="en-US" sz="28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60771" name="Text Box 3"/>
          <p:cNvSpPr txBox="1">
            <a:spLocks noChangeArrowheads="1"/>
          </p:cNvSpPr>
          <p:nvPr/>
        </p:nvSpPr>
        <p:spPr bwMode="auto">
          <a:xfrm>
            <a:off x="822325" y="1976438"/>
            <a:ext cx="18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kumimoji="1" lang="zh-CN" altLang="en-US" sz="20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60772" name="Text Box 4"/>
          <p:cNvSpPr txBox="1">
            <a:spLocks noChangeArrowheads="1"/>
          </p:cNvSpPr>
          <p:nvPr/>
        </p:nvSpPr>
        <p:spPr bwMode="auto">
          <a:xfrm>
            <a:off x="971550" y="1412875"/>
            <a:ext cx="76962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Tx/>
              <a:buAutoNum type="arabicPlain"/>
            </a:pPr>
            <a:r>
              <a:rPr kumimoji="1"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1-</a:t>
            </a:r>
            <a:r>
              <a:rPr kumimoji="1" lang="zh-CN" altLang="en-US" sz="2800" b="1">
                <a:latin typeface="隶书" panose="02010509060101010101" pitchFamily="49" charset="-122"/>
                <a:ea typeface="隶书" panose="02010509060101010101" pitchFamily="49" charset="-122"/>
              </a:rPr>
              <a:t>丁烯和</a:t>
            </a:r>
            <a:r>
              <a:rPr kumimoji="1"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2-</a:t>
            </a:r>
            <a:r>
              <a:rPr kumimoji="1" lang="zh-CN" altLang="en-US" sz="2800" b="1">
                <a:latin typeface="隶书" panose="02010509060101010101" pitchFamily="49" charset="-122"/>
                <a:ea typeface="隶书" panose="02010509060101010101" pitchFamily="49" charset="-122"/>
              </a:rPr>
              <a:t>丁烯</a:t>
            </a:r>
          </a:p>
          <a:p>
            <a:pPr>
              <a:buFontTx/>
              <a:buAutoNum type="arabicPlain" startAt="2"/>
            </a:pPr>
            <a:endParaRPr kumimoji="1" lang="zh-CN" altLang="en-US" sz="2800" b="1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buFontTx/>
              <a:buAutoNum type="arabicPlain" startAt="2"/>
            </a:pPr>
            <a:r>
              <a:rPr kumimoji="1"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kumimoji="1" lang="en-US" altLang="zh-CN" sz="2800" b="1" baseline="-300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kumimoji="1"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COOH</a:t>
            </a:r>
            <a:r>
              <a:rPr kumimoji="1" lang="zh-CN" altLang="en-US" sz="2800" b="1">
                <a:latin typeface="隶书" panose="02010509060101010101" pitchFamily="49" charset="-122"/>
                <a:ea typeface="隶书" panose="02010509060101010101" pitchFamily="49" charset="-122"/>
              </a:rPr>
              <a:t>和</a:t>
            </a:r>
            <a:r>
              <a:rPr kumimoji="1"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HCOOCH</a:t>
            </a:r>
            <a:r>
              <a:rPr kumimoji="1" lang="en-US" altLang="zh-CN" sz="2800" b="1" baseline="-30000">
                <a:latin typeface="隶书" panose="02010509060101010101" pitchFamily="49" charset="-122"/>
                <a:ea typeface="隶书" panose="02010509060101010101" pitchFamily="49" charset="-122"/>
              </a:rPr>
              <a:t>3 </a:t>
            </a:r>
          </a:p>
          <a:p>
            <a:endParaRPr kumimoji="1" lang="en-US" altLang="zh-CN" sz="2800" b="1" baseline="-300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buFontTx/>
              <a:buAutoNum type="arabicPlain" startAt="3"/>
            </a:pPr>
            <a:r>
              <a:rPr kumimoji="1"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kumimoji="1" lang="en-US" altLang="zh-CN" sz="2800" b="1" baseline="-300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kumimoji="1"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kumimoji="1" lang="en-US" altLang="zh-CN" sz="28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kumimoji="1"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CHO</a:t>
            </a:r>
            <a:r>
              <a:rPr kumimoji="1" lang="zh-CN" altLang="en-US" sz="2800" b="1">
                <a:latin typeface="隶书" panose="02010509060101010101" pitchFamily="49" charset="-122"/>
                <a:ea typeface="隶书" panose="02010509060101010101" pitchFamily="49" charset="-122"/>
              </a:rPr>
              <a:t>和</a:t>
            </a:r>
            <a:r>
              <a:rPr kumimoji="1"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kumimoji="1" lang="en-US" altLang="zh-CN" sz="28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kumimoji="1"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COCH</a:t>
            </a:r>
            <a:r>
              <a:rPr kumimoji="1" lang="en-US" altLang="zh-CN" sz="28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kumimoji="1"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</a:p>
          <a:p>
            <a:endParaRPr kumimoji="1" lang="en-US" altLang="zh-CN" sz="2800" b="1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endParaRPr kumimoji="1" lang="en-US" altLang="zh-CN" sz="2800" b="1" baseline="-30000">
              <a:latin typeface="隶书" panose="02010509060101010101" pitchFamily="49" charset="-122"/>
              <a:ea typeface="隶书" panose="02010509060101010101" pitchFamily="49" charset="-122"/>
              <a:cs typeface="Arial Unicode MS" panose="020B0604020202020204" pitchFamily="34" charset="-122"/>
            </a:endParaRPr>
          </a:p>
          <a:p>
            <a:r>
              <a:rPr kumimoji="1"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4    CH</a:t>
            </a:r>
            <a:r>
              <a:rPr kumimoji="1" lang="en-US" altLang="zh-CN" sz="2800" b="1" baseline="-300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kumimoji="1" lang="en-US" altLang="zh-CN" sz="2800" b="1">
                <a:latin typeface="Times New Roman" panose="02020603050405020304" pitchFamily="18" charset="0"/>
                <a:ea typeface="隶书" panose="02010509060101010101" pitchFamily="49" charset="-122"/>
              </a:rPr>
              <a:t>—</a:t>
            </a:r>
            <a:r>
              <a:rPr kumimoji="1"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 CH--CH</a:t>
            </a:r>
            <a:r>
              <a:rPr kumimoji="1" lang="en-US" altLang="zh-CN" sz="28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kumimoji="1" lang="zh-CN" altLang="en-US" sz="2800" b="1">
                <a:latin typeface="隶书" panose="02010509060101010101" pitchFamily="49" charset="-122"/>
                <a:ea typeface="隶书" panose="02010509060101010101" pitchFamily="49" charset="-122"/>
              </a:rPr>
              <a:t>和</a:t>
            </a:r>
            <a:r>
              <a:rPr kumimoji="1"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kumimoji="1" lang="en-US" altLang="zh-CN" sz="28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kumimoji="1"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kumimoji="1" lang="en-US" altLang="zh-CN" sz="28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kumimoji="1"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kumimoji="1" lang="en-US" altLang="zh-CN" sz="28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kumimoji="1"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kumimoji="1" lang="en-US" altLang="zh-CN" sz="28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</a:p>
          <a:p>
            <a:r>
              <a:rPr kumimoji="1" lang="en-US" altLang="zh-CN" sz="2800" b="1" baseline="-30000">
                <a:latin typeface="Times New Roman" panose="02020603050405020304" pitchFamily="18" charset="0"/>
                <a:ea typeface="隶书" panose="02010509060101010101" pitchFamily="49" charset="-122"/>
              </a:rPr>
              <a:t> </a:t>
            </a:r>
            <a:endParaRPr kumimoji="1" lang="en-US" altLang="zh-CN" sz="2800" b="1" baseline="-300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kumimoji="1" lang="en-US" altLang="zh-CN" sz="2800" b="1" baseline="-30000">
                <a:latin typeface="隶书" panose="02010509060101010101" pitchFamily="49" charset="-122"/>
                <a:ea typeface="隶书" panose="02010509060101010101" pitchFamily="49" charset="-122"/>
              </a:rPr>
              <a:t/>
            </a:r>
            <a:br>
              <a:rPr kumimoji="1" lang="en-US" altLang="zh-CN" sz="2800" b="1" baseline="-30000">
                <a:latin typeface="隶书" panose="02010509060101010101" pitchFamily="49" charset="-122"/>
                <a:ea typeface="隶书" panose="02010509060101010101" pitchFamily="49" charset="-122"/>
              </a:rPr>
            </a:br>
            <a:r>
              <a:rPr kumimoji="1" lang="en-US" altLang="zh-CN" sz="2800" b="1" baseline="-30000">
                <a:latin typeface="隶书" panose="02010509060101010101" pitchFamily="49" charset="-122"/>
                <a:ea typeface="隶书" panose="02010509060101010101" pitchFamily="49" charset="-122"/>
              </a:rPr>
              <a:t>            </a:t>
            </a:r>
            <a:r>
              <a:rPr kumimoji="1"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kumimoji="1" lang="en-US" altLang="zh-CN" sz="28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endParaRPr kumimoji="1" lang="en-US" altLang="zh-CN" sz="3600" b="1" baseline="-250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kumimoji="1" lang="en-US" altLang="zh-CN" sz="2800" b="1" baseline="-30000">
                <a:latin typeface="隶书" panose="02010509060101010101" pitchFamily="49" charset="-122"/>
                <a:ea typeface="隶书" panose="02010509060101010101" pitchFamily="49" charset="-122"/>
              </a:rPr>
              <a:t>  </a:t>
            </a:r>
          </a:p>
        </p:txBody>
      </p:sp>
      <p:sp>
        <p:nvSpPr>
          <p:cNvPr id="160773" name="Line 5"/>
          <p:cNvSpPr>
            <a:spLocks noChangeShapeType="1"/>
          </p:cNvSpPr>
          <p:nvPr/>
        </p:nvSpPr>
        <p:spPr bwMode="auto">
          <a:xfrm>
            <a:off x="3059113" y="4581525"/>
            <a:ext cx="0" cy="685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0774" name="Text Box 6"/>
          <p:cNvSpPr txBox="1">
            <a:spLocks noChangeArrowheads="1"/>
          </p:cNvSpPr>
          <p:nvPr/>
        </p:nvSpPr>
        <p:spPr bwMode="auto">
          <a:xfrm>
            <a:off x="4500563" y="1412875"/>
            <a:ext cx="1727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CC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位置异构</a:t>
            </a:r>
          </a:p>
        </p:txBody>
      </p:sp>
      <p:sp>
        <p:nvSpPr>
          <p:cNvPr id="160775" name="Text Box 7"/>
          <p:cNvSpPr txBox="1">
            <a:spLocks noChangeArrowheads="1"/>
          </p:cNvSpPr>
          <p:nvPr/>
        </p:nvSpPr>
        <p:spPr bwMode="auto">
          <a:xfrm>
            <a:off x="5292725" y="2276475"/>
            <a:ext cx="2266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CC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官能团异构</a:t>
            </a:r>
          </a:p>
        </p:txBody>
      </p:sp>
      <p:sp>
        <p:nvSpPr>
          <p:cNvPr id="160776" name="Text Box 8"/>
          <p:cNvSpPr txBox="1">
            <a:spLocks noChangeArrowheads="1"/>
          </p:cNvSpPr>
          <p:nvPr/>
        </p:nvSpPr>
        <p:spPr bwMode="auto">
          <a:xfrm>
            <a:off x="5076825" y="2997200"/>
            <a:ext cx="2266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CC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官能团异构</a:t>
            </a:r>
          </a:p>
        </p:txBody>
      </p:sp>
      <p:sp>
        <p:nvSpPr>
          <p:cNvPr id="160777" name="Text Box 9"/>
          <p:cNvSpPr txBox="1">
            <a:spLocks noChangeArrowheads="1"/>
          </p:cNvSpPr>
          <p:nvPr/>
        </p:nvSpPr>
        <p:spPr bwMode="auto">
          <a:xfrm>
            <a:off x="4427538" y="4868863"/>
            <a:ext cx="17272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CC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碳链异构</a:t>
            </a:r>
          </a:p>
        </p:txBody>
      </p:sp>
      <p:sp>
        <p:nvSpPr>
          <p:cNvPr id="160778" name="Rectangle 10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有机化合物的同分异构现象</a:t>
            </a: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0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60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60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60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4" grpId="0"/>
      <p:bldP spid="160775" grpId="0"/>
      <p:bldP spid="160776" grpId="0"/>
      <p:bldP spid="16077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249363" y="1030288"/>
            <a:ext cx="58959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chemeClr val="accent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思考：为什么有机物种类繁多？</a:t>
            </a: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1239838" y="2047875"/>
            <a:ext cx="5900737" cy="265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碳原子可形成四个共价键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碳原子间可形成单键、双键和三键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碳原子可相互连接成链状或环状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有机物分子是存在同分异构现象</a:t>
            </a:r>
            <a:endParaRPr 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6740" name="Rectangle 4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有机化合物的同分异构现象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3974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0497779"/>
              </p:ext>
            </p:extLst>
          </p:nvPr>
        </p:nvGraphicFramePr>
        <p:xfrm>
          <a:off x="179388" y="1844675"/>
          <a:ext cx="8610600" cy="1966913"/>
        </p:xfrm>
        <a:graphic>
          <a:graphicData uri="http://schemas.openxmlformats.org/drawingml/2006/table">
            <a:tbl>
              <a:tblPr/>
              <a:tblGrid>
                <a:gridCol w="990600"/>
                <a:gridCol w="762000"/>
                <a:gridCol w="682625"/>
                <a:gridCol w="774700"/>
                <a:gridCol w="768350"/>
                <a:gridCol w="771525"/>
                <a:gridCol w="774700"/>
                <a:gridCol w="771525"/>
                <a:gridCol w="774700"/>
                <a:gridCol w="768350"/>
                <a:gridCol w="771525"/>
              </a:tblGrid>
              <a:tr h="9715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碳原子数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(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烷烃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10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01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同分异体数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0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0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0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18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35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75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23976" name="Group 72"/>
          <p:cNvGraphicFramePr>
            <a:graphicFrameLocks noGrp="1"/>
          </p:cNvGraphicFramePr>
          <p:nvPr/>
        </p:nvGraphicFramePr>
        <p:xfrm>
          <a:off x="215900" y="3897313"/>
          <a:ext cx="8610600" cy="2003425"/>
        </p:xfrm>
        <a:graphic>
          <a:graphicData uri="http://schemas.openxmlformats.org/drawingml/2006/table">
            <a:tbl>
              <a:tblPr/>
              <a:tblGrid>
                <a:gridCol w="990600"/>
                <a:gridCol w="762000"/>
                <a:gridCol w="682625"/>
                <a:gridCol w="774700"/>
                <a:gridCol w="1539875"/>
                <a:gridCol w="1546225"/>
                <a:gridCol w="2314575"/>
              </a:tblGrid>
              <a:tr h="9715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碳原子数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(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烷烃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11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12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隶书" panose="02010509060101010101" pitchFamily="49" charset="-122"/>
                        </a:rPr>
                        <a:t>…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15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4347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40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66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同分异体数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159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355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隶书" panose="02010509060101010101" pitchFamily="49" charset="-122"/>
                        </a:rPr>
                        <a:t>…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366319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62491178805931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3971" name="Text Box 67"/>
          <p:cNvSpPr txBox="1">
            <a:spLocks noChangeArrowheads="1"/>
          </p:cNvSpPr>
          <p:nvPr/>
        </p:nvSpPr>
        <p:spPr bwMode="auto">
          <a:xfrm>
            <a:off x="3563938" y="5805488"/>
            <a:ext cx="12239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18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3972" name="Line 68"/>
          <p:cNvSpPr>
            <a:spLocks noChangeShapeType="1"/>
          </p:cNvSpPr>
          <p:nvPr/>
        </p:nvSpPr>
        <p:spPr bwMode="auto">
          <a:xfrm>
            <a:off x="3492500" y="4868863"/>
            <a:ext cx="1512888" cy="0"/>
          </a:xfrm>
          <a:prstGeom prst="line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23977" name="Text Box 2"/>
          <p:cNvSpPr txBox="1">
            <a:spLocks noChangeArrowheads="1"/>
          </p:cNvSpPr>
          <p:nvPr/>
        </p:nvSpPr>
        <p:spPr bwMode="auto">
          <a:xfrm>
            <a:off x="539750" y="763588"/>
            <a:ext cx="7924800" cy="57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sz="3200" b="1">
                <a:latin typeface="Times New Roman" panose="02020603050405020304" pitchFamily="18" charset="0"/>
              </a:rPr>
              <a:t>附表</a:t>
            </a:r>
            <a:r>
              <a:rPr lang="zh-CN" sz="2400" b="1">
                <a:latin typeface="Times New Roman" panose="02020603050405020304" pitchFamily="18" charset="0"/>
              </a:rPr>
              <a:t>：</a:t>
            </a:r>
            <a:r>
              <a:rPr lang="zh-CN" sz="2800" b="1">
                <a:latin typeface="Times New Roman" panose="02020603050405020304" pitchFamily="18" charset="0"/>
              </a:rPr>
              <a:t>烷烃的碳原子数与其对应的同分异构体数</a:t>
            </a:r>
          </a:p>
        </p:txBody>
      </p:sp>
      <p:sp>
        <p:nvSpPr>
          <p:cNvPr id="123978" name="Rectangle 74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有机化合物的同分异构现象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23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23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23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7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987824" y="2204864"/>
            <a:ext cx="36471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手性碳原子</a:t>
            </a:r>
            <a:endParaRPr lang="zh-CN" altLang="en-US" sz="54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2461555" y="188640"/>
            <a:ext cx="43396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同分异构现象</a:t>
            </a:r>
            <a:endParaRPr lang="zh-CN" altLang="en-US" sz="54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46486" y="4329100"/>
            <a:ext cx="592982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同一个碳原子上连接四个不同的基团</a:t>
            </a:r>
            <a:endParaRPr lang="zh-CN" altLang="en-US" sz="28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6588883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ChangeArrowheads="1"/>
          </p:cNvSpPr>
          <p:nvPr/>
        </p:nvSpPr>
        <p:spPr bwMode="auto">
          <a:xfrm>
            <a:off x="539750" y="2276475"/>
            <a:ext cx="7494588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600" b="1">
                <a:solidFill>
                  <a:schemeClr val="tx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</a:t>
            </a:r>
            <a:r>
              <a:rPr lang="en-US" altLang="zh-CN" sz="3600" b="1">
                <a:solidFill>
                  <a:srgbClr val="0066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3600" b="1">
                <a:solidFill>
                  <a:srgbClr val="0066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、概念：</a:t>
            </a:r>
            <a:r>
              <a:rPr lang="zh-CN" altLang="en-US" sz="3600" b="1">
                <a:solidFill>
                  <a:schemeClr val="tx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sz="3600" b="1">
                <a:latin typeface="隶书" panose="02010509060101010101" pitchFamily="49" charset="-122"/>
                <a:ea typeface="隶书" panose="02010509060101010101" pitchFamily="49" charset="-122"/>
              </a:rPr>
              <a:t>结构相似，在分子组成上相差一个或若干个</a:t>
            </a:r>
            <a:r>
              <a:rPr lang="en-US" altLang="zh-CN" sz="36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lang="en-US" altLang="zh-CN" sz="36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3600" b="1">
                <a:latin typeface="隶书" panose="02010509060101010101" pitchFamily="49" charset="-122"/>
                <a:ea typeface="隶书" panose="02010509060101010101" pitchFamily="49" charset="-122"/>
              </a:rPr>
              <a:t>原子团的物质互称为同系物。</a:t>
            </a:r>
          </a:p>
        </p:txBody>
      </p:sp>
      <p:sp>
        <p:nvSpPr>
          <p:cNvPr id="134147" name="Rectangle 3"/>
          <p:cNvSpPr>
            <a:spLocks noChangeArrowheads="1"/>
          </p:cNvSpPr>
          <p:nvPr/>
        </p:nvSpPr>
        <p:spPr bwMode="auto">
          <a:xfrm>
            <a:off x="250825" y="549275"/>
            <a:ext cx="381635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4800" b="1">
                <a:solidFill>
                  <a:srgbClr val="0000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同系物</a:t>
            </a:r>
          </a:p>
        </p:txBody>
      </p:sp>
      <p:sp>
        <p:nvSpPr>
          <p:cNvPr id="134148" name="Line 4"/>
          <p:cNvSpPr>
            <a:spLocks noChangeShapeType="1"/>
          </p:cNvSpPr>
          <p:nvPr/>
        </p:nvSpPr>
        <p:spPr bwMode="auto">
          <a:xfrm>
            <a:off x="3924300" y="2924175"/>
            <a:ext cx="1366838" cy="0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4149" name="Text Box 5"/>
          <p:cNvSpPr txBox="1">
            <a:spLocks noChangeArrowheads="1"/>
          </p:cNvSpPr>
          <p:nvPr/>
        </p:nvSpPr>
        <p:spPr bwMode="auto">
          <a:xfrm>
            <a:off x="3492500" y="908050"/>
            <a:ext cx="52562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990033"/>
                </a:solidFill>
                <a:ea typeface="隶书" panose="02010509060101010101" pitchFamily="49" charset="-122"/>
              </a:rPr>
              <a:t>官能团种类、数目相同</a:t>
            </a:r>
          </a:p>
        </p:txBody>
      </p:sp>
      <p:sp>
        <p:nvSpPr>
          <p:cNvPr id="134150" name="Line 6"/>
          <p:cNvSpPr>
            <a:spLocks noChangeShapeType="1"/>
          </p:cNvSpPr>
          <p:nvPr/>
        </p:nvSpPr>
        <p:spPr bwMode="auto">
          <a:xfrm>
            <a:off x="2339975" y="3500438"/>
            <a:ext cx="3529013" cy="0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4151" name="Text Box 7"/>
          <p:cNvSpPr txBox="1">
            <a:spLocks noChangeArrowheads="1"/>
          </p:cNvSpPr>
          <p:nvPr/>
        </p:nvSpPr>
        <p:spPr bwMode="auto">
          <a:xfrm>
            <a:off x="2124075" y="4797425"/>
            <a:ext cx="54721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6600"/>
                </a:solidFill>
                <a:ea typeface="隶书" panose="02010509060101010101" pitchFamily="49" charset="-122"/>
              </a:rPr>
              <a:t>烃基的种类和形状相同</a:t>
            </a:r>
          </a:p>
        </p:txBody>
      </p:sp>
      <p:sp>
        <p:nvSpPr>
          <p:cNvPr id="134152" name="Rectangle 8"/>
          <p:cNvSpPr>
            <a:spLocks noChangeArrowheads="1"/>
          </p:cNvSpPr>
          <p:nvPr/>
        </p:nvSpPr>
        <p:spPr bwMode="auto">
          <a:xfrm>
            <a:off x="2555875" y="5516563"/>
            <a:ext cx="35687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6600"/>
                </a:solidFill>
                <a:ea typeface="隶书" panose="02010509060101010101" pitchFamily="49" charset="-122"/>
              </a:rPr>
              <a:t>即：</a:t>
            </a:r>
            <a:r>
              <a:rPr lang="zh-CN" altLang="en-US" sz="3600" b="1">
                <a:solidFill>
                  <a:srgbClr val="990033"/>
                </a:solidFill>
                <a:ea typeface="隶书" panose="02010509060101010101" pitchFamily="49" charset="-122"/>
              </a:rPr>
              <a:t>通式相同</a:t>
            </a:r>
          </a:p>
        </p:txBody>
      </p:sp>
      <p:sp>
        <p:nvSpPr>
          <p:cNvPr id="134153" name="Line 9"/>
          <p:cNvSpPr>
            <a:spLocks noChangeShapeType="1"/>
          </p:cNvSpPr>
          <p:nvPr/>
        </p:nvSpPr>
        <p:spPr bwMode="auto">
          <a:xfrm flipH="1">
            <a:off x="3995738" y="3573463"/>
            <a:ext cx="1368425" cy="1295400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4154" name="Line 10"/>
          <p:cNvSpPr>
            <a:spLocks noChangeShapeType="1"/>
          </p:cNvSpPr>
          <p:nvPr/>
        </p:nvSpPr>
        <p:spPr bwMode="auto">
          <a:xfrm flipV="1">
            <a:off x="4572000" y="1557338"/>
            <a:ext cx="1584325" cy="1008062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4155" name="Rectangle 11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有机化合物的同分异构现象</a:t>
            </a:r>
          </a:p>
        </p:txBody>
      </p:sp>
      <p:sp>
        <p:nvSpPr>
          <p:cNvPr id="2" name="矩形 1"/>
          <p:cNvSpPr/>
          <p:nvPr/>
        </p:nvSpPr>
        <p:spPr>
          <a:xfrm>
            <a:off x="4771905" y="82848"/>
            <a:ext cx="32624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五三 </a:t>
            </a:r>
            <a:r>
              <a:rPr lang="en-US" altLang="zh-CN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15</a:t>
            </a:r>
            <a:r>
              <a:rPr lang="zh-CN" altLang="en-US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页</a:t>
            </a:r>
            <a:endParaRPr lang="zh-CN" altLang="en-US" sz="54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4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4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4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4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34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6" grpId="0"/>
      <p:bldP spid="134147" grpId="0"/>
      <p:bldP spid="134148" grpId="0" animBg="1"/>
      <p:bldP spid="134149" grpId="0"/>
      <p:bldP spid="134150" grpId="0" animBg="1"/>
      <p:bldP spid="134151" grpId="0"/>
      <p:bldP spid="134152" grpId="0"/>
      <p:bldP spid="134153" grpId="0" animBg="1"/>
      <p:bldP spid="13415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Text Box 2"/>
          <p:cNvSpPr txBox="1">
            <a:spLocks noChangeArrowheads="1"/>
          </p:cNvSpPr>
          <p:nvPr/>
        </p:nvSpPr>
        <p:spPr bwMode="auto">
          <a:xfrm>
            <a:off x="755650" y="436563"/>
            <a:ext cx="66246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66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练习：</a:t>
            </a:r>
            <a:r>
              <a:rPr lang="zh-CN" altLang="en-US" sz="36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下列物质是否为同系物</a:t>
            </a:r>
          </a:p>
        </p:txBody>
      </p:sp>
      <p:sp>
        <p:nvSpPr>
          <p:cNvPr id="135171" name="Text Box 3"/>
          <p:cNvSpPr txBox="1">
            <a:spLocks noChangeArrowheads="1"/>
          </p:cNvSpPr>
          <p:nvPr/>
        </p:nvSpPr>
        <p:spPr bwMode="auto">
          <a:xfrm>
            <a:off x="519113" y="1120775"/>
            <a:ext cx="53292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① 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CHO </a:t>
            </a: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和 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COOH</a:t>
            </a:r>
          </a:p>
        </p:txBody>
      </p:sp>
      <p:sp>
        <p:nvSpPr>
          <p:cNvPr id="135172" name="Text Box 4"/>
          <p:cNvSpPr txBox="1">
            <a:spLocks noChangeArrowheads="1"/>
          </p:cNvSpPr>
          <p:nvPr/>
        </p:nvSpPr>
        <p:spPr bwMode="auto">
          <a:xfrm>
            <a:off x="539750" y="2132013"/>
            <a:ext cx="29511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② 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=CH</a:t>
            </a:r>
            <a:r>
              <a:rPr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2 </a:t>
            </a: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和    </a:t>
            </a:r>
          </a:p>
        </p:txBody>
      </p:sp>
      <p:sp>
        <p:nvSpPr>
          <p:cNvPr id="135173" name="Text Box 5"/>
          <p:cNvSpPr txBox="1">
            <a:spLocks noChangeArrowheads="1"/>
          </p:cNvSpPr>
          <p:nvPr/>
        </p:nvSpPr>
        <p:spPr bwMode="auto">
          <a:xfrm>
            <a:off x="611188" y="3033713"/>
            <a:ext cx="482441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③ 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4 </a:t>
            </a: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和 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</a:p>
        </p:txBody>
      </p:sp>
      <p:sp>
        <p:nvSpPr>
          <p:cNvPr id="135174" name="Text Box 6"/>
          <p:cNvSpPr txBox="1">
            <a:spLocks noChangeArrowheads="1"/>
          </p:cNvSpPr>
          <p:nvPr/>
        </p:nvSpPr>
        <p:spPr bwMode="auto">
          <a:xfrm>
            <a:off x="468313" y="3968750"/>
            <a:ext cx="482441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④ 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3    </a:t>
            </a: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和</a:t>
            </a:r>
            <a:endParaRPr lang="zh-CN" altLang="en-US" sz="3200" b="1" baseline="-250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5175" name="Text Box 7"/>
          <p:cNvSpPr txBox="1">
            <a:spLocks noChangeArrowheads="1"/>
          </p:cNvSpPr>
          <p:nvPr/>
        </p:nvSpPr>
        <p:spPr bwMode="auto">
          <a:xfrm>
            <a:off x="3276600" y="2492375"/>
            <a:ext cx="11525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H</a:t>
            </a:r>
            <a:r>
              <a:rPr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</a:p>
        </p:txBody>
      </p:sp>
      <p:sp>
        <p:nvSpPr>
          <p:cNvPr id="135176" name="Text Box 8"/>
          <p:cNvSpPr txBox="1">
            <a:spLocks noChangeArrowheads="1"/>
          </p:cNvSpPr>
          <p:nvPr/>
        </p:nvSpPr>
        <p:spPr bwMode="auto">
          <a:xfrm>
            <a:off x="4759325" y="2447925"/>
            <a:ext cx="11525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</a:p>
        </p:txBody>
      </p:sp>
      <p:sp>
        <p:nvSpPr>
          <p:cNvPr id="135177" name="Text Box 9"/>
          <p:cNvSpPr txBox="1">
            <a:spLocks noChangeArrowheads="1"/>
          </p:cNvSpPr>
          <p:nvPr/>
        </p:nvSpPr>
        <p:spPr bwMode="auto">
          <a:xfrm>
            <a:off x="4067175" y="1628775"/>
            <a:ext cx="1743075" cy="87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</a:p>
          <a:p>
            <a:pPr>
              <a:lnSpc>
                <a:spcPct val="80000"/>
              </a:lnSpc>
            </a:pPr>
            <a:endParaRPr lang="zh-CN" altLang="en-US" sz="32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5178" name="Line 10"/>
          <p:cNvSpPr>
            <a:spLocks noChangeShapeType="1"/>
          </p:cNvSpPr>
          <p:nvPr/>
        </p:nvSpPr>
        <p:spPr bwMode="auto">
          <a:xfrm flipV="1">
            <a:off x="4062413" y="2751138"/>
            <a:ext cx="6477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5179" name="Line 11"/>
          <p:cNvSpPr>
            <a:spLocks noChangeShapeType="1"/>
          </p:cNvSpPr>
          <p:nvPr/>
        </p:nvSpPr>
        <p:spPr bwMode="auto">
          <a:xfrm flipH="1" flipV="1">
            <a:off x="4595813" y="2217738"/>
            <a:ext cx="360362" cy="2873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5180" name="Line 12"/>
          <p:cNvSpPr>
            <a:spLocks noChangeShapeType="1"/>
          </p:cNvSpPr>
          <p:nvPr/>
        </p:nvSpPr>
        <p:spPr bwMode="auto">
          <a:xfrm rot="5400000" flipH="1" flipV="1">
            <a:off x="3890962" y="2198688"/>
            <a:ext cx="360363" cy="2873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5181" name="Rectangle 13"/>
          <p:cNvSpPr>
            <a:spLocks noChangeArrowheads="1"/>
          </p:cNvSpPr>
          <p:nvPr/>
        </p:nvSpPr>
        <p:spPr bwMode="auto">
          <a:xfrm>
            <a:off x="3995738" y="3725863"/>
            <a:ext cx="44640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kumimoji="1"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kumimoji="1"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kumimoji="1"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kumimoji="1"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kumimoji="1"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kumimoji="1"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kumimoji="1"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kumimoji="1"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kumimoji="1"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kumimoji="1"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</a:p>
        </p:txBody>
      </p:sp>
      <p:sp>
        <p:nvSpPr>
          <p:cNvPr id="135182" name="Text Box 14"/>
          <p:cNvSpPr txBox="1">
            <a:spLocks noChangeArrowheads="1"/>
          </p:cNvSpPr>
          <p:nvPr/>
        </p:nvSpPr>
        <p:spPr bwMode="auto">
          <a:xfrm>
            <a:off x="5795963" y="4184650"/>
            <a:ext cx="11430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 b="1">
                <a:latin typeface="隶书" panose="02010509060101010101" pitchFamily="49" charset="-122"/>
                <a:ea typeface="隶书" panose="02010509060101010101" pitchFamily="49" charset="-122"/>
              </a:rPr>
              <a:t>│</a:t>
            </a:r>
          </a:p>
          <a:p>
            <a:r>
              <a:rPr kumimoji="1"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kumimoji="1"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</a:p>
        </p:txBody>
      </p:sp>
      <p:sp>
        <p:nvSpPr>
          <p:cNvPr id="135183" name="Text Box 15"/>
          <p:cNvSpPr txBox="1">
            <a:spLocks noChangeArrowheads="1"/>
          </p:cNvSpPr>
          <p:nvPr/>
        </p:nvSpPr>
        <p:spPr bwMode="auto">
          <a:xfrm>
            <a:off x="5562600" y="1943100"/>
            <a:ext cx="838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否</a:t>
            </a:r>
          </a:p>
        </p:txBody>
      </p:sp>
      <p:sp>
        <p:nvSpPr>
          <p:cNvPr id="135184" name="Text Box 16"/>
          <p:cNvSpPr txBox="1">
            <a:spLocks noChangeArrowheads="1"/>
          </p:cNvSpPr>
          <p:nvPr/>
        </p:nvSpPr>
        <p:spPr bwMode="auto">
          <a:xfrm>
            <a:off x="5548313" y="1014413"/>
            <a:ext cx="8382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否</a:t>
            </a:r>
          </a:p>
        </p:txBody>
      </p:sp>
      <p:sp>
        <p:nvSpPr>
          <p:cNvPr id="135185" name="Text Box 17"/>
          <p:cNvSpPr txBox="1">
            <a:spLocks noChangeArrowheads="1"/>
          </p:cNvSpPr>
          <p:nvPr/>
        </p:nvSpPr>
        <p:spPr bwMode="auto">
          <a:xfrm>
            <a:off x="3924300" y="3033713"/>
            <a:ext cx="8382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是</a:t>
            </a:r>
          </a:p>
        </p:txBody>
      </p:sp>
      <p:sp>
        <p:nvSpPr>
          <p:cNvPr id="135186" name="Text Box 18"/>
          <p:cNvSpPr txBox="1">
            <a:spLocks noChangeArrowheads="1"/>
          </p:cNvSpPr>
          <p:nvPr/>
        </p:nvSpPr>
        <p:spPr bwMode="auto">
          <a:xfrm>
            <a:off x="7734300" y="3790950"/>
            <a:ext cx="838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是</a:t>
            </a:r>
          </a:p>
        </p:txBody>
      </p:sp>
      <p:grpSp>
        <p:nvGrpSpPr>
          <p:cNvPr id="135187" name="Group 19"/>
          <p:cNvGrpSpPr>
            <a:grpSpLocks/>
          </p:cNvGrpSpPr>
          <p:nvPr/>
        </p:nvGrpSpPr>
        <p:grpSpPr bwMode="auto">
          <a:xfrm>
            <a:off x="611188" y="5192713"/>
            <a:ext cx="4257675" cy="560387"/>
            <a:chOff x="294" y="960"/>
            <a:chExt cx="2682" cy="353"/>
          </a:xfrm>
        </p:grpSpPr>
        <p:sp>
          <p:nvSpPr>
            <p:cNvPr id="135188" name="Text Box 20"/>
            <p:cNvSpPr txBox="1">
              <a:spLocks noChangeArrowheads="1"/>
            </p:cNvSpPr>
            <p:nvPr/>
          </p:nvSpPr>
          <p:spPr bwMode="auto">
            <a:xfrm>
              <a:off x="294" y="960"/>
              <a:ext cx="720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0C0C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800" b="1">
                  <a:latin typeface="隶书" panose="02010509060101010101" pitchFamily="49" charset="-122"/>
                  <a:ea typeface="隶书" panose="02010509060101010101" pitchFamily="49" charset="-122"/>
                </a:rPr>
                <a:t>CH</a:t>
              </a:r>
              <a:r>
                <a:rPr kumimoji="1" lang="en-US" altLang="zh-CN" sz="2800" b="1" baseline="-25000">
                  <a:latin typeface="隶书" panose="02010509060101010101" pitchFamily="49" charset="-122"/>
                  <a:ea typeface="隶书" panose="02010509060101010101" pitchFamily="49" charset="-122"/>
                </a:rPr>
                <a:t>3</a:t>
              </a:r>
              <a:endParaRPr kumimoji="1" lang="en-US" altLang="zh-CN" sz="2800" b="1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sp>
          <p:nvSpPr>
            <p:cNvPr id="135189" name="Text Box 21"/>
            <p:cNvSpPr txBox="1">
              <a:spLocks noChangeArrowheads="1"/>
            </p:cNvSpPr>
            <p:nvPr/>
          </p:nvSpPr>
          <p:spPr bwMode="auto">
            <a:xfrm>
              <a:off x="1062" y="986"/>
              <a:ext cx="57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0C0C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800" b="1">
                  <a:latin typeface="隶书" panose="02010509060101010101" pitchFamily="49" charset="-122"/>
                  <a:ea typeface="隶书" panose="02010509060101010101" pitchFamily="49" charset="-122"/>
                </a:rPr>
                <a:t>CH</a:t>
              </a:r>
              <a:r>
                <a:rPr kumimoji="1" lang="en-US" altLang="zh-CN" sz="2800" b="1" baseline="-25000">
                  <a:latin typeface="隶书" panose="02010509060101010101" pitchFamily="49" charset="-122"/>
                  <a:ea typeface="隶书" panose="02010509060101010101" pitchFamily="49" charset="-122"/>
                </a:rPr>
                <a:t>2</a:t>
              </a:r>
              <a:endParaRPr kumimoji="1" lang="en-US" altLang="zh-CN" sz="2800" b="1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sp>
          <p:nvSpPr>
            <p:cNvPr id="135190" name="Line 22"/>
            <p:cNvSpPr>
              <a:spLocks noChangeShapeType="1"/>
            </p:cNvSpPr>
            <p:nvPr/>
          </p:nvSpPr>
          <p:spPr bwMode="auto">
            <a:xfrm flipV="1">
              <a:off x="918" y="1154"/>
              <a:ext cx="192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5191" name="Line 23"/>
            <p:cNvSpPr>
              <a:spLocks noChangeShapeType="1"/>
            </p:cNvSpPr>
            <p:nvPr/>
          </p:nvSpPr>
          <p:spPr bwMode="auto">
            <a:xfrm>
              <a:off x="1542" y="1154"/>
              <a:ext cx="192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5192" name="Text Box 24"/>
            <p:cNvSpPr txBox="1">
              <a:spLocks noChangeArrowheads="1"/>
            </p:cNvSpPr>
            <p:nvPr/>
          </p:nvSpPr>
          <p:spPr bwMode="auto">
            <a:xfrm>
              <a:off x="1688" y="986"/>
              <a:ext cx="57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0C0C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800" b="1">
                  <a:latin typeface="隶书" panose="02010509060101010101" pitchFamily="49" charset="-122"/>
                  <a:ea typeface="隶书" panose="02010509060101010101" pitchFamily="49" charset="-122"/>
                </a:rPr>
                <a:t>CH</a:t>
              </a:r>
              <a:r>
                <a:rPr kumimoji="1" lang="en-US" altLang="zh-CN" sz="2800" b="1" baseline="-25000">
                  <a:latin typeface="隶书" panose="02010509060101010101" pitchFamily="49" charset="-122"/>
                  <a:ea typeface="隶书" panose="02010509060101010101" pitchFamily="49" charset="-122"/>
                </a:rPr>
                <a:t>2</a:t>
              </a:r>
              <a:endParaRPr kumimoji="1" lang="en-US" altLang="zh-CN" sz="2800" b="1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sp>
          <p:nvSpPr>
            <p:cNvPr id="135193" name="Line 25"/>
            <p:cNvSpPr>
              <a:spLocks noChangeShapeType="1"/>
            </p:cNvSpPr>
            <p:nvPr/>
          </p:nvSpPr>
          <p:spPr bwMode="auto">
            <a:xfrm>
              <a:off x="2168" y="1154"/>
              <a:ext cx="192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5194" name="Text Box 26"/>
            <p:cNvSpPr txBox="1">
              <a:spLocks noChangeArrowheads="1"/>
            </p:cNvSpPr>
            <p:nvPr/>
          </p:nvSpPr>
          <p:spPr bwMode="auto">
            <a:xfrm>
              <a:off x="2256" y="986"/>
              <a:ext cx="720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0C0C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800" b="1">
                  <a:latin typeface="隶书" panose="02010509060101010101" pitchFamily="49" charset="-122"/>
                  <a:ea typeface="隶书" panose="02010509060101010101" pitchFamily="49" charset="-122"/>
                </a:rPr>
                <a:t>CH</a:t>
              </a:r>
              <a:r>
                <a:rPr kumimoji="1" lang="en-US" altLang="zh-CN" sz="2800" b="1" baseline="-25000">
                  <a:latin typeface="隶书" panose="02010509060101010101" pitchFamily="49" charset="-122"/>
                  <a:ea typeface="隶书" panose="02010509060101010101" pitchFamily="49" charset="-122"/>
                </a:rPr>
                <a:t>3</a:t>
              </a:r>
              <a:endParaRPr kumimoji="1" lang="en-US" altLang="zh-CN" sz="2800" b="1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grpSp>
        <p:nvGrpSpPr>
          <p:cNvPr id="135195" name="Group 27"/>
          <p:cNvGrpSpPr>
            <a:grpSpLocks/>
          </p:cNvGrpSpPr>
          <p:nvPr/>
        </p:nvGrpSpPr>
        <p:grpSpPr bwMode="auto">
          <a:xfrm>
            <a:off x="4859338" y="4760913"/>
            <a:ext cx="3157537" cy="1555750"/>
            <a:chOff x="3408" y="460"/>
            <a:chExt cx="1989" cy="980"/>
          </a:xfrm>
        </p:grpSpPr>
        <p:sp>
          <p:nvSpPr>
            <p:cNvPr id="135196" name="AutoShape 28"/>
            <p:cNvSpPr>
              <a:spLocks noChangeArrowheads="1"/>
            </p:cNvSpPr>
            <p:nvPr/>
          </p:nvSpPr>
          <p:spPr bwMode="auto">
            <a:xfrm>
              <a:off x="3450" y="460"/>
              <a:ext cx="1872" cy="960"/>
            </a:xfrm>
            <a:prstGeom prst="plus">
              <a:avLst>
                <a:gd name="adj" fmla="val 2500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5197" name="Text Box 29"/>
            <p:cNvSpPr txBox="1">
              <a:spLocks noChangeArrowheads="1"/>
            </p:cNvSpPr>
            <p:nvPr/>
          </p:nvSpPr>
          <p:spPr bwMode="auto">
            <a:xfrm>
              <a:off x="3408" y="715"/>
              <a:ext cx="720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0C0C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800" b="1">
                  <a:latin typeface="隶书" panose="02010509060101010101" pitchFamily="49" charset="-122"/>
                  <a:ea typeface="隶书" panose="02010509060101010101" pitchFamily="49" charset="-122"/>
                </a:rPr>
                <a:t>CH</a:t>
              </a:r>
              <a:r>
                <a:rPr kumimoji="1" lang="en-US" altLang="zh-CN" sz="2800" b="1" baseline="-25000">
                  <a:latin typeface="隶书" panose="02010509060101010101" pitchFamily="49" charset="-122"/>
                  <a:ea typeface="隶书" panose="02010509060101010101" pitchFamily="49" charset="-122"/>
                </a:rPr>
                <a:t>3</a:t>
              </a:r>
              <a:endParaRPr kumimoji="1" lang="en-US" altLang="zh-CN" sz="2800" b="1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sp>
          <p:nvSpPr>
            <p:cNvPr id="135198" name="Text Box 30"/>
            <p:cNvSpPr txBox="1">
              <a:spLocks noChangeArrowheads="1"/>
            </p:cNvSpPr>
            <p:nvPr/>
          </p:nvSpPr>
          <p:spPr bwMode="auto">
            <a:xfrm>
              <a:off x="4128" y="1113"/>
              <a:ext cx="64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0C0C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800" b="1">
                  <a:latin typeface="隶书" panose="02010509060101010101" pitchFamily="49" charset="-122"/>
                  <a:ea typeface="隶书" panose="02010509060101010101" pitchFamily="49" charset="-122"/>
                </a:rPr>
                <a:t>CH</a:t>
              </a:r>
              <a:r>
                <a:rPr kumimoji="1" lang="en-US" altLang="zh-CN" sz="2800" b="1" baseline="-25000">
                  <a:latin typeface="隶书" panose="02010509060101010101" pitchFamily="49" charset="-122"/>
                  <a:ea typeface="隶书" panose="02010509060101010101" pitchFamily="49" charset="-122"/>
                </a:rPr>
                <a:t>3</a:t>
              </a:r>
              <a:endParaRPr kumimoji="1" lang="en-US" altLang="zh-CN" sz="2800" b="1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sp>
          <p:nvSpPr>
            <p:cNvPr id="135199" name="Text Box 31"/>
            <p:cNvSpPr txBox="1">
              <a:spLocks noChangeArrowheads="1"/>
            </p:cNvSpPr>
            <p:nvPr/>
          </p:nvSpPr>
          <p:spPr bwMode="auto">
            <a:xfrm>
              <a:off x="4144" y="714"/>
              <a:ext cx="50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0C0C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800" b="1">
                  <a:latin typeface="隶书" panose="02010509060101010101" pitchFamily="49" charset="-122"/>
                  <a:ea typeface="隶书" panose="02010509060101010101" pitchFamily="49" charset="-122"/>
                </a:rPr>
                <a:t>CH</a:t>
              </a:r>
            </a:p>
          </p:txBody>
        </p:sp>
        <p:sp>
          <p:nvSpPr>
            <p:cNvPr id="135200" name="Line 32"/>
            <p:cNvSpPr>
              <a:spLocks noChangeShapeType="1"/>
            </p:cNvSpPr>
            <p:nvPr/>
          </p:nvSpPr>
          <p:spPr bwMode="auto">
            <a:xfrm>
              <a:off x="4584" y="882"/>
              <a:ext cx="192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5201" name="Line 33"/>
            <p:cNvSpPr>
              <a:spLocks noChangeShapeType="1"/>
            </p:cNvSpPr>
            <p:nvPr/>
          </p:nvSpPr>
          <p:spPr bwMode="auto">
            <a:xfrm>
              <a:off x="4000" y="882"/>
              <a:ext cx="192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5202" name="Line 34"/>
            <p:cNvSpPr>
              <a:spLocks noChangeShapeType="1"/>
            </p:cNvSpPr>
            <p:nvPr/>
          </p:nvSpPr>
          <p:spPr bwMode="auto">
            <a:xfrm rot="16200000" flipH="1">
              <a:off x="4225" y="1081"/>
              <a:ext cx="192" cy="1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5203" name="Text Box 35"/>
            <p:cNvSpPr txBox="1">
              <a:spLocks noChangeArrowheads="1"/>
            </p:cNvSpPr>
            <p:nvPr/>
          </p:nvSpPr>
          <p:spPr bwMode="auto">
            <a:xfrm>
              <a:off x="4677" y="723"/>
              <a:ext cx="720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0C0C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800" b="1">
                  <a:latin typeface="隶书" panose="02010509060101010101" pitchFamily="49" charset="-122"/>
                  <a:ea typeface="隶书" panose="02010509060101010101" pitchFamily="49" charset="-122"/>
                </a:rPr>
                <a:t>CH</a:t>
              </a:r>
              <a:r>
                <a:rPr kumimoji="1" lang="en-US" altLang="zh-CN" sz="2800" b="1" baseline="-25000">
                  <a:latin typeface="隶书" panose="02010509060101010101" pitchFamily="49" charset="-122"/>
                  <a:ea typeface="隶书" panose="02010509060101010101" pitchFamily="49" charset="-122"/>
                </a:rPr>
                <a:t>3</a:t>
              </a:r>
              <a:endParaRPr kumimoji="1" lang="en-US" altLang="zh-CN" sz="2800" b="1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sp>
        <p:nvSpPr>
          <p:cNvPr id="135204" name="Text Box 36"/>
          <p:cNvSpPr txBox="1">
            <a:spLocks noChangeArrowheads="1"/>
          </p:cNvSpPr>
          <p:nvPr/>
        </p:nvSpPr>
        <p:spPr bwMode="auto">
          <a:xfrm>
            <a:off x="250825" y="5049838"/>
            <a:ext cx="6858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⑤</a:t>
            </a:r>
          </a:p>
        </p:txBody>
      </p:sp>
      <p:sp>
        <p:nvSpPr>
          <p:cNvPr id="135205" name="Text Box 37"/>
          <p:cNvSpPr txBox="1">
            <a:spLocks noChangeArrowheads="1"/>
          </p:cNvSpPr>
          <p:nvPr/>
        </p:nvSpPr>
        <p:spPr bwMode="auto">
          <a:xfrm>
            <a:off x="7885113" y="5121275"/>
            <a:ext cx="838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否</a:t>
            </a:r>
          </a:p>
        </p:txBody>
      </p:sp>
      <p:sp>
        <p:nvSpPr>
          <p:cNvPr id="135206" name="Rectangle 38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有机化合物的同分异构现象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5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5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5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35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5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83" grpId="0"/>
      <p:bldP spid="135184" grpId="0"/>
      <p:bldP spid="135185" grpId="0"/>
      <p:bldP spid="135186" grpId="0"/>
      <p:bldP spid="13520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ChangeArrowheads="1"/>
          </p:cNvSpPr>
          <p:nvPr/>
        </p:nvSpPr>
        <p:spPr bwMode="auto">
          <a:xfrm>
            <a:off x="827088" y="1125538"/>
            <a:ext cx="5905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⑥</a:t>
            </a:r>
          </a:p>
        </p:txBody>
      </p:sp>
      <p:sp>
        <p:nvSpPr>
          <p:cNvPr id="136195" name="Text Box 3"/>
          <p:cNvSpPr txBox="1">
            <a:spLocks noChangeArrowheads="1"/>
          </p:cNvSpPr>
          <p:nvPr/>
        </p:nvSpPr>
        <p:spPr bwMode="auto">
          <a:xfrm>
            <a:off x="1476375" y="1125538"/>
            <a:ext cx="29511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=CH</a:t>
            </a:r>
            <a:r>
              <a:rPr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2 </a:t>
            </a: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和    </a:t>
            </a:r>
          </a:p>
        </p:txBody>
      </p:sp>
      <p:sp>
        <p:nvSpPr>
          <p:cNvPr id="136196" name="Text Box 4"/>
          <p:cNvSpPr txBox="1">
            <a:spLocks noChangeArrowheads="1"/>
          </p:cNvSpPr>
          <p:nvPr/>
        </p:nvSpPr>
        <p:spPr bwMode="auto">
          <a:xfrm>
            <a:off x="3419475" y="1125538"/>
            <a:ext cx="29511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   CH</a:t>
            </a:r>
            <a:r>
              <a:rPr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   </a:t>
            </a:r>
          </a:p>
        </p:txBody>
      </p:sp>
      <p:sp>
        <p:nvSpPr>
          <p:cNvPr id="136197" name="Line 5"/>
          <p:cNvSpPr>
            <a:spLocks noChangeShapeType="1"/>
          </p:cNvSpPr>
          <p:nvPr/>
        </p:nvSpPr>
        <p:spPr bwMode="auto">
          <a:xfrm>
            <a:off x="4211638" y="1485900"/>
            <a:ext cx="3603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6198" name="Line 6"/>
          <p:cNvSpPr>
            <a:spLocks noChangeShapeType="1"/>
          </p:cNvSpPr>
          <p:nvPr/>
        </p:nvSpPr>
        <p:spPr bwMode="auto">
          <a:xfrm>
            <a:off x="4211638" y="1557338"/>
            <a:ext cx="3603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6199" name="Line 7"/>
          <p:cNvSpPr>
            <a:spLocks noChangeShapeType="1"/>
          </p:cNvSpPr>
          <p:nvPr/>
        </p:nvSpPr>
        <p:spPr bwMode="auto">
          <a:xfrm>
            <a:off x="4211638" y="1412875"/>
            <a:ext cx="3603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6200" name="Line 8"/>
          <p:cNvSpPr>
            <a:spLocks noChangeShapeType="1"/>
          </p:cNvSpPr>
          <p:nvPr/>
        </p:nvSpPr>
        <p:spPr bwMode="auto">
          <a:xfrm>
            <a:off x="4930775" y="1485900"/>
            <a:ext cx="3603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6201" name="Rectangle 9"/>
          <p:cNvSpPr>
            <a:spLocks noChangeArrowheads="1"/>
          </p:cNvSpPr>
          <p:nvPr/>
        </p:nvSpPr>
        <p:spPr bwMode="auto">
          <a:xfrm>
            <a:off x="900113" y="1989138"/>
            <a:ext cx="5905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⑦</a:t>
            </a:r>
          </a:p>
        </p:txBody>
      </p:sp>
      <p:sp>
        <p:nvSpPr>
          <p:cNvPr id="136202" name="Text Box 10"/>
          <p:cNvSpPr txBox="1">
            <a:spLocks noChangeArrowheads="1"/>
          </p:cNvSpPr>
          <p:nvPr/>
        </p:nvSpPr>
        <p:spPr bwMode="auto">
          <a:xfrm>
            <a:off x="1547813" y="2060575"/>
            <a:ext cx="24479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OH</a:t>
            </a: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和</a:t>
            </a:r>
          </a:p>
        </p:txBody>
      </p:sp>
      <p:sp>
        <p:nvSpPr>
          <p:cNvPr id="136203" name="Text Box 11"/>
          <p:cNvSpPr txBox="1">
            <a:spLocks noChangeArrowheads="1"/>
          </p:cNvSpPr>
          <p:nvPr/>
        </p:nvSpPr>
        <p:spPr bwMode="auto">
          <a:xfrm>
            <a:off x="3276600" y="2133600"/>
            <a:ext cx="26638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OHCH</a:t>
            </a:r>
            <a:r>
              <a:rPr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OH</a:t>
            </a:r>
          </a:p>
        </p:txBody>
      </p:sp>
      <p:sp>
        <p:nvSpPr>
          <p:cNvPr id="136204" name="Rectangle 12"/>
          <p:cNvSpPr>
            <a:spLocks noChangeArrowheads="1"/>
          </p:cNvSpPr>
          <p:nvPr/>
        </p:nvSpPr>
        <p:spPr bwMode="auto">
          <a:xfrm>
            <a:off x="827088" y="2924175"/>
            <a:ext cx="54006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⑧ 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COOH</a:t>
            </a: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和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lang="en-US" altLang="zh-CN" sz="3200" b="1" baseline="-25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CHCOOH</a:t>
            </a:r>
          </a:p>
        </p:txBody>
      </p:sp>
      <p:sp>
        <p:nvSpPr>
          <p:cNvPr id="136205" name="Text Box 13"/>
          <p:cNvSpPr txBox="1">
            <a:spLocks noChangeArrowheads="1"/>
          </p:cNvSpPr>
          <p:nvPr/>
        </p:nvSpPr>
        <p:spPr bwMode="auto">
          <a:xfrm>
            <a:off x="900113" y="3860800"/>
            <a:ext cx="36004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kumimoji="1" lang="en-US" altLang="zh-CN" sz="4000" b="1">
                <a:solidFill>
                  <a:srgbClr val="0066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kumimoji="1" lang="zh-CN" altLang="en-US" sz="4000" b="1">
                <a:solidFill>
                  <a:srgbClr val="0066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、性质：</a:t>
            </a:r>
          </a:p>
        </p:txBody>
      </p:sp>
      <p:sp>
        <p:nvSpPr>
          <p:cNvPr id="136206" name="Text Box 14"/>
          <p:cNvSpPr txBox="1">
            <a:spLocks noChangeArrowheads="1"/>
          </p:cNvSpPr>
          <p:nvPr/>
        </p:nvSpPr>
        <p:spPr bwMode="auto">
          <a:xfrm>
            <a:off x="2268538" y="4652963"/>
            <a:ext cx="41036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物理性质递变（随</a:t>
            </a:r>
            <a:r>
              <a:rPr lang="en-GB" altLang="zh-CN" sz="32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n</a:t>
            </a:r>
            <a:r>
              <a:rPr lang="zh-CN" altLang="en-US" sz="32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）</a:t>
            </a:r>
          </a:p>
        </p:txBody>
      </p:sp>
      <p:sp>
        <p:nvSpPr>
          <p:cNvPr id="136207" name="Text Box 15"/>
          <p:cNvSpPr txBox="1">
            <a:spLocks noChangeArrowheads="1"/>
          </p:cNvSpPr>
          <p:nvPr/>
        </p:nvSpPr>
        <p:spPr bwMode="auto">
          <a:xfrm>
            <a:off x="2303463" y="5445125"/>
            <a:ext cx="28797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GB" sz="32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化学性质相似</a:t>
            </a:r>
            <a:endParaRPr lang="zh-CN" altLang="en-US" sz="3200" b="1">
              <a:solidFill>
                <a:srgbClr val="000066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6208" name="Text Box 16"/>
          <p:cNvSpPr txBox="1">
            <a:spLocks noChangeArrowheads="1"/>
          </p:cNvSpPr>
          <p:nvPr/>
        </p:nvSpPr>
        <p:spPr bwMode="auto">
          <a:xfrm>
            <a:off x="7092950" y="1196975"/>
            <a:ext cx="13668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1800"/>
          </a:p>
        </p:txBody>
      </p:sp>
      <p:sp>
        <p:nvSpPr>
          <p:cNvPr id="136209" name="Text Box 17"/>
          <p:cNvSpPr txBox="1">
            <a:spLocks noChangeArrowheads="1"/>
          </p:cNvSpPr>
          <p:nvPr/>
        </p:nvSpPr>
        <p:spPr bwMode="auto">
          <a:xfrm>
            <a:off x="6516688" y="1125538"/>
            <a:ext cx="8382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否</a:t>
            </a:r>
          </a:p>
        </p:txBody>
      </p:sp>
      <p:sp>
        <p:nvSpPr>
          <p:cNvPr id="136210" name="Text Box 18"/>
          <p:cNvSpPr txBox="1">
            <a:spLocks noChangeArrowheads="1"/>
          </p:cNvSpPr>
          <p:nvPr/>
        </p:nvSpPr>
        <p:spPr bwMode="auto">
          <a:xfrm>
            <a:off x="5580063" y="2060575"/>
            <a:ext cx="838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否</a:t>
            </a:r>
          </a:p>
        </p:txBody>
      </p:sp>
      <p:sp>
        <p:nvSpPr>
          <p:cNvPr id="136211" name="Text Box 19"/>
          <p:cNvSpPr txBox="1">
            <a:spLocks noChangeArrowheads="1"/>
          </p:cNvSpPr>
          <p:nvPr/>
        </p:nvSpPr>
        <p:spPr bwMode="auto">
          <a:xfrm>
            <a:off x="6011863" y="2781300"/>
            <a:ext cx="838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否</a:t>
            </a:r>
          </a:p>
        </p:txBody>
      </p:sp>
      <p:sp>
        <p:nvSpPr>
          <p:cNvPr id="136212" name="Rectangle 20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有机化合物的同分异构现象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6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6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6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136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6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6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205" grpId="0"/>
      <p:bldP spid="136206" grpId="0"/>
      <p:bldP spid="136207" grpId="0"/>
      <p:bldP spid="136209" grpId="0"/>
      <p:bldP spid="136210" grpId="0"/>
      <p:bldP spid="136211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7278" name="Group 62"/>
          <p:cNvGraphicFramePr>
            <a:graphicFrameLocks noGrp="1"/>
          </p:cNvGraphicFramePr>
          <p:nvPr/>
        </p:nvGraphicFramePr>
        <p:xfrm>
          <a:off x="228600" y="1700213"/>
          <a:ext cx="8915400" cy="4428490"/>
        </p:xfrm>
        <a:graphic>
          <a:graphicData uri="http://schemas.openxmlformats.org/drawingml/2006/table">
            <a:tbl>
              <a:tblPr/>
              <a:tblGrid>
                <a:gridCol w="946150"/>
                <a:gridCol w="2317750"/>
                <a:gridCol w="2016125"/>
                <a:gridCol w="1584325"/>
                <a:gridCol w="2051050"/>
              </a:tblGrid>
              <a:tr h="1793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同系物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同分异构体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同素异形体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同位素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049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组成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01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结构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64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对象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07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例子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7257" name="Text Box 41"/>
          <p:cNvSpPr txBox="1">
            <a:spLocks noChangeArrowheads="1"/>
          </p:cNvSpPr>
          <p:nvPr/>
        </p:nvSpPr>
        <p:spPr bwMode="auto">
          <a:xfrm>
            <a:off x="1295400" y="2181225"/>
            <a:ext cx="24384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分子组成相差一个或几个</a:t>
            </a:r>
            <a:r>
              <a:rPr kumimoji="1" lang="en-US" altLang="zh-CN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kumimoji="1" lang="en-US" altLang="zh-CN" sz="2800" b="1" baseline="-25000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kumimoji="1" lang="zh-CN" altLang="en-US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原子团</a:t>
            </a:r>
          </a:p>
        </p:txBody>
      </p:sp>
      <p:sp>
        <p:nvSpPr>
          <p:cNvPr id="137258" name="Text Box 42"/>
          <p:cNvSpPr txBox="1">
            <a:spLocks noChangeArrowheads="1"/>
          </p:cNvSpPr>
          <p:nvPr/>
        </p:nvSpPr>
        <p:spPr bwMode="auto">
          <a:xfrm>
            <a:off x="3886200" y="2181225"/>
            <a:ext cx="12954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分子式相同</a:t>
            </a:r>
          </a:p>
        </p:txBody>
      </p:sp>
      <p:sp>
        <p:nvSpPr>
          <p:cNvPr id="137259" name="Text Box 43"/>
          <p:cNvSpPr txBox="1">
            <a:spLocks noChangeArrowheads="1"/>
          </p:cNvSpPr>
          <p:nvPr/>
        </p:nvSpPr>
        <p:spPr bwMode="auto">
          <a:xfrm>
            <a:off x="5602288" y="2373313"/>
            <a:ext cx="9144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同种元素</a:t>
            </a:r>
          </a:p>
        </p:txBody>
      </p:sp>
      <p:sp>
        <p:nvSpPr>
          <p:cNvPr id="137260" name="Text Box 44"/>
          <p:cNvSpPr txBox="1">
            <a:spLocks noChangeArrowheads="1"/>
          </p:cNvSpPr>
          <p:nvPr/>
        </p:nvSpPr>
        <p:spPr bwMode="auto">
          <a:xfrm>
            <a:off x="7239000" y="2181225"/>
            <a:ext cx="16764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质子数相同，中子数不同</a:t>
            </a:r>
          </a:p>
        </p:txBody>
      </p:sp>
      <p:sp>
        <p:nvSpPr>
          <p:cNvPr id="137261" name="Text Box 45"/>
          <p:cNvSpPr txBox="1">
            <a:spLocks noChangeArrowheads="1"/>
          </p:cNvSpPr>
          <p:nvPr/>
        </p:nvSpPr>
        <p:spPr bwMode="auto">
          <a:xfrm>
            <a:off x="1371600" y="3705225"/>
            <a:ext cx="1828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相似</a:t>
            </a:r>
          </a:p>
        </p:txBody>
      </p:sp>
      <p:sp>
        <p:nvSpPr>
          <p:cNvPr id="137262" name="Text Box 46"/>
          <p:cNvSpPr txBox="1">
            <a:spLocks noChangeArrowheads="1"/>
          </p:cNvSpPr>
          <p:nvPr/>
        </p:nvSpPr>
        <p:spPr bwMode="auto">
          <a:xfrm>
            <a:off x="3492500" y="3705225"/>
            <a:ext cx="1676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不同</a:t>
            </a:r>
          </a:p>
        </p:txBody>
      </p:sp>
      <p:sp>
        <p:nvSpPr>
          <p:cNvPr id="137263" name="Text Box 47"/>
          <p:cNvSpPr txBox="1">
            <a:spLocks noChangeArrowheads="1"/>
          </p:cNvSpPr>
          <p:nvPr/>
        </p:nvSpPr>
        <p:spPr bwMode="auto">
          <a:xfrm>
            <a:off x="5003800" y="3705225"/>
            <a:ext cx="2057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不同</a:t>
            </a:r>
          </a:p>
        </p:txBody>
      </p:sp>
      <p:sp>
        <p:nvSpPr>
          <p:cNvPr id="137264" name="Text Box 48"/>
          <p:cNvSpPr txBox="1">
            <a:spLocks noChangeArrowheads="1"/>
          </p:cNvSpPr>
          <p:nvPr/>
        </p:nvSpPr>
        <p:spPr bwMode="auto">
          <a:xfrm>
            <a:off x="7050088" y="3644900"/>
            <a:ext cx="20939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000" b="1">
                <a:solidFill>
                  <a:srgbClr val="990033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原子核结构不同</a:t>
            </a:r>
          </a:p>
        </p:txBody>
      </p:sp>
      <p:sp>
        <p:nvSpPr>
          <p:cNvPr id="137265" name="Text Box 49"/>
          <p:cNvSpPr txBox="1">
            <a:spLocks noChangeArrowheads="1"/>
          </p:cNvSpPr>
          <p:nvPr/>
        </p:nvSpPr>
        <p:spPr bwMode="auto">
          <a:xfrm>
            <a:off x="1371600" y="4543425"/>
            <a:ext cx="1600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化合物</a:t>
            </a:r>
          </a:p>
        </p:txBody>
      </p:sp>
      <p:sp>
        <p:nvSpPr>
          <p:cNvPr id="137266" name="Text Box 50"/>
          <p:cNvSpPr txBox="1">
            <a:spLocks noChangeArrowheads="1"/>
          </p:cNvSpPr>
          <p:nvPr/>
        </p:nvSpPr>
        <p:spPr bwMode="auto">
          <a:xfrm>
            <a:off x="5257800" y="4543425"/>
            <a:ext cx="1600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单质</a:t>
            </a:r>
          </a:p>
        </p:txBody>
      </p:sp>
      <p:sp>
        <p:nvSpPr>
          <p:cNvPr id="137267" name="Text Box 51"/>
          <p:cNvSpPr txBox="1">
            <a:spLocks noChangeArrowheads="1"/>
          </p:cNvSpPr>
          <p:nvPr/>
        </p:nvSpPr>
        <p:spPr bwMode="auto">
          <a:xfrm>
            <a:off x="3505200" y="4543425"/>
            <a:ext cx="1752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化合物</a:t>
            </a:r>
          </a:p>
        </p:txBody>
      </p:sp>
      <p:sp>
        <p:nvSpPr>
          <p:cNvPr id="137268" name="Text Box 52"/>
          <p:cNvSpPr txBox="1">
            <a:spLocks noChangeArrowheads="1"/>
          </p:cNvSpPr>
          <p:nvPr/>
        </p:nvSpPr>
        <p:spPr bwMode="auto">
          <a:xfrm>
            <a:off x="7129463" y="4616450"/>
            <a:ext cx="20145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原子</a:t>
            </a:r>
            <a:r>
              <a:rPr kumimoji="1" lang="en-US" altLang="zh-CN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kumimoji="1" lang="zh-CN" altLang="en-US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核素</a:t>
            </a:r>
            <a:r>
              <a:rPr kumimoji="1" lang="en-US" altLang="zh-CN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</a:p>
        </p:txBody>
      </p:sp>
      <p:sp>
        <p:nvSpPr>
          <p:cNvPr id="137269" name="Text Box 53"/>
          <p:cNvSpPr txBox="1">
            <a:spLocks noChangeArrowheads="1"/>
          </p:cNvSpPr>
          <p:nvPr/>
        </p:nvSpPr>
        <p:spPr bwMode="auto">
          <a:xfrm>
            <a:off x="1187450" y="5465763"/>
            <a:ext cx="2514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lang="en-US" altLang="zh-CN" sz="2800" b="1" baseline="-25000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 </a:t>
            </a:r>
            <a:r>
              <a:rPr lang="zh-CN" altLang="en-US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和 </a:t>
            </a:r>
            <a:r>
              <a:rPr lang="en-US" altLang="zh-CN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lang="en-US" altLang="zh-CN" sz="2800" b="1" baseline="-25000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en-US" altLang="zh-CN" sz="2800" b="1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lang="en-US" altLang="zh-CN" sz="2800" b="1" baseline="-25000">
                <a:solidFill>
                  <a:srgbClr val="00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</a:p>
        </p:txBody>
      </p:sp>
      <p:grpSp>
        <p:nvGrpSpPr>
          <p:cNvPr id="137270" name="Group 54"/>
          <p:cNvGrpSpPr>
            <a:grpSpLocks/>
          </p:cNvGrpSpPr>
          <p:nvPr/>
        </p:nvGrpSpPr>
        <p:grpSpPr bwMode="auto">
          <a:xfrm>
            <a:off x="7019925" y="5335588"/>
            <a:ext cx="2124075" cy="742950"/>
            <a:chOff x="4422" y="3475"/>
            <a:chExt cx="1338" cy="468"/>
          </a:xfrm>
        </p:grpSpPr>
        <p:sp>
          <p:nvSpPr>
            <p:cNvPr id="137271" name="Text Box 55"/>
            <p:cNvSpPr txBox="1">
              <a:spLocks noChangeArrowheads="1"/>
            </p:cNvSpPr>
            <p:nvPr/>
          </p:nvSpPr>
          <p:spPr bwMode="auto">
            <a:xfrm>
              <a:off x="4512" y="3612"/>
              <a:ext cx="124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>
                  <a:solidFill>
                    <a:srgbClr val="0000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隶书" panose="02010509060101010101" pitchFamily="49" charset="-122"/>
                  <a:ea typeface="隶书" panose="02010509060101010101" pitchFamily="49" charset="-122"/>
                </a:rPr>
                <a:t>H </a:t>
              </a:r>
              <a:r>
                <a:rPr lang="zh-CN" altLang="en-US" sz="2800" b="1">
                  <a:solidFill>
                    <a:srgbClr val="0000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隶书" panose="02010509060101010101" pitchFamily="49" charset="-122"/>
                  <a:ea typeface="隶书" panose="02010509060101010101" pitchFamily="49" charset="-122"/>
                </a:rPr>
                <a:t>和  </a:t>
              </a:r>
              <a:r>
                <a:rPr lang="en-US" altLang="zh-CN" sz="2800" b="1">
                  <a:solidFill>
                    <a:srgbClr val="0000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隶书" panose="02010509060101010101" pitchFamily="49" charset="-122"/>
                  <a:ea typeface="隶书" panose="02010509060101010101" pitchFamily="49" charset="-122"/>
                </a:rPr>
                <a:t>H</a:t>
              </a:r>
            </a:p>
          </p:txBody>
        </p:sp>
        <p:sp>
          <p:nvSpPr>
            <p:cNvPr id="137272" name="Text Box 56"/>
            <p:cNvSpPr txBox="1">
              <a:spLocks noChangeArrowheads="1"/>
            </p:cNvSpPr>
            <p:nvPr/>
          </p:nvSpPr>
          <p:spPr bwMode="auto">
            <a:xfrm>
              <a:off x="4422" y="3475"/>
              <a:ext cx="414" cy="4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 baseline="-25000">
                  <a:solidFill>
                    <a:srgbClr val="0000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隶书" panose="02010509060101010101" pitchFamily="49" charset="-122"/>
                  <a:ea typeface="隶书" panose="02010509060101010101" pitchFamily="49" charset="-122"/>
                </a:rPr>
                <a:t>1</a:t>
              </a:r>
            </a:p>
            <a:p>
              <a:r>
                <a:rPr lang="en-US" altLang="zh-CN" sz="2800" b="1" baseline="-25000">
                  <a:solidFill>
                    <a:srgbClr val="0000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隶书" panose="02010509060101010101" pitchFamily="49" charset="-122"/>
                  <a:ea typeface="隶书" panose="02010509060101010101" pitchFamily="49" charset="-122"/>
                </a:rPr>
                <a:t>1</a:t>
              </a:r>
            </a:p>
          </p:txBody>
        </p:sp>
        <p:sp>
          <p:nvSpPr>
            <p:cNvPr id="137273" name="Text Box 57"/>
            <p:cNvSpPr txBox="1">
              <a:spLocks noChangeArrowheads="1"/>
            </p:cNvSpPr>
            <p:nvPr/>
          </p:nvSpPr>
          <p:spPr bwMode="auto">
            <a:xfrm>
              <a:off x="5103" y="3521"/>
              <a:ext cx="288" cy="4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 baseline="-25000">
                  <a:solidFill>
                    <a:srgbClr val="0000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隶书" panose="02010509060101010101" pitchFamily="49" charset="-122"/>
                  <a:ea typeface="隶书" panose="02010509060101010101" pitchFamily="49" charset="-122"/>
                </a:rPr>
                <a:t>2</a:t>
              </a:r>
            </a:p>
            <a:p>
              <a:r>
                <a:rPr lang="en-US" altLang="zh-CN" sz="2800" b="1" baseline="-25000">
                  <a:solidFill>
                    <a:srgbClr val="0000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隶书" panose="02010509060101010101" pitchFamily="49" charset="-122"/>
                  <a:ea typeface="隶书" panose="02010509060101010101" pitchFamily="49" charset="-122"/>
                </a:rPr>
                <a:t>1</a:t>
              </a:r>
            </a:p>
          </p:txBody>
        </p:sp>
      </p:grpSp>
      <p:sp>
        <p:nvSpPr>
          <p:cNvPr id="137274" name="Text Box 58"/>
          <p:cNvSpPr txBox="1">
            <a:spLocks noChangeArrowheads="1"/>
          </p:cNvSpPr>
          <p:nvPr/>
        </p:nvSpPr>
        <p:spPr bwMode="auto">
          <a:xfrm>
            <a:off x="5486400" y="5465763"/>
            <a:ext cx="16002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O</a:t>
            </a:r>
            <a:r>
              <a:rPr lang="en-US" altLang="zh-CN" sz="2800" b="1" baseline="-2500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和</a:t>
            </a:r>
            <a:r>
              <a:rPr lang="en-US" altLang="zh-CN" sz="28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O</a:t>
            </a:r>
            <a:r>
              <a:rPr lang="en-US" altLang="zh-CN" sz="2800" b="1" baseline="-2500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</a:p>
        </p:txBody>
      </p:sp>
      <p:sp>
        <p:nvSpPr>
          <p:cNvPr id="137275" name="Text Box 59"/>
          <p:cNvSpPr txBox="1">
            <a:spLocks noChangeArrowheads="1"/>
          </p:cNvSpPr>
          <p:nvPr/>
        </p:nvSpPr>
        <p:spPr bwMode="auto">
          <a:xfrm>
            <a:off x="3733800" y="5197475"/>
            <a:ext cx="19050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正丁烷和异丁烷</a:t>
            </a:r>
          </a:p>
        </p:txBody>
      </p:sp>
      <p:sp>
        <p:nvSpPr>
          <p:cNvPr id="137276" name="Text Box 60"/>
          <p:cNvSpPr txBox="1">
            <a:spLocks noChangeArrowheads="1"/>
          </p:cNvSpPr>
          <p:nvPr/>
        </p:nvSpPr>
        <p:spPr bwMode="auto">
          <a:xfrm>
            <a:off x="6443663" y="4005263"/>
            <a:ext cx="32416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000" b="1">
                <a:solidFill>
                  <a:srgbClr val="990033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电子层结构相同</a:t>
            </a:r>
          </a:p>
        </p:txBody>
      </p:sp>
      <p:sp>
        <p:nvSpPr>
          <p:cNvPr id="137279" name="Text Box 63"/>
          <p:cNvSpPr txBox="1">
            <a:spLocks noChangeArrowheads="1"/>
          </p:cNvSpPr>
          <p:nvPr/>
        </p:nvSpPr>
        <p:spPr bwMode="auto">
          <a:xfrm>
            <a:off x="468313" y="584200"/>
            <a:ext cx="79565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481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481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481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481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481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481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481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481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481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FF0066"/>
                </a:solidFill>
              </a:rPr>
              <a:t>试比较同系物、同分异构体、同素异形体、同位素四个名词的含义</a:t>
            </a:r>
            <a:endParaRPr lang="zh-CN" altLang="en-US" sz="3200">
              <a:solidFill>
                <a:srgbClr val="FF0066"/>
              </a:solidFill>
            </a:endParaRPr>
          </a:p>
        </p:txBody>
      </p:sp>
      <p:sp>
        <p:nvSpPr>
          <p:cNvPr id="137280" name="Rectangle 64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有机化合物的同分异构现象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7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7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7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7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7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7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37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7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7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37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7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7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137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57" grpId="0" autoUpdateAnimBg="0"/>
      <p:bldP spid="137258" grpId="0" autoUpdateAnimBg="0"/>
      <p:bldP spid="137259" grpId="0" autoUpdateAnimBg="0"/>
      <p:bldP spid="137260" grpId="0" autoUpdateAnimBg="0"/>
      <p:bldP spid="137261" grpId="0" autoUpdateAnimBg="0"/>
      <p:bldP spid="137262" grpId="0" autoUpdateAnimBg="0"/>
      <p:bldP spid="137263" grpId="0" autoUpdateAnimBg="0"/>
      <p:bldP spid="137264" grpId="0" autoUpdateAnimBg="0"/>
      <p:bldP spid="137265" grpId="0" autoUpdateAnimBg="0"/>
      <p:bldP spid="137266" grpId="0" autoUpdateAnimBg="0"/>
      <p:bldP spid="137267" grpId="0" autoUpdateAnimBg="0"/>
      <p:bldP spid="137268" grpId="0" autoUpdateAnimBg="0"/>
      <p:bldP spid="137274" grpId="0"/>
      <p:bldP spid="137275" grpId="0"/>
      <p:bldP spid="137276" grpId="0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Text Box 2"/>
          <p:cNvSpPr txBox="1">
            <a:spLocks noChangeArrowheads="1"/>
          </p:cNvSpPr>
          <p:nvPr/>
        </p:nvSpPr>
        <p:spPr bwMode="auto">
          <a:xfrm>
            <a:off x="2238375" y="455613"/>
            <a:ext cx="45513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600" b="1">
                <a:latin typeface="隶书" panose="02010509060101010101" pitchFamily="49" charset="-122"/>
                <a:ea typeface="隶书" panose="02010509060101010101" pitchFamily="49" charset="-122"/>
              </a:rPr>
              <a:t>课堂小结</a:t>
            </a:r>
            <a:endParaRPr lang="zh-CN" sz="36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9811" name="Line 5"/>
          <p:cNvSpPr>
            <a:spLocks noChangeShapeType="1"/>
          </p:cNvSpPr>
          <p:nvPr/>
        </p:nvSpPr>
        <p:spPr bwMode="auto">
          <a:xfrm>
            <a:off x="312905" y="1115239"/>
            <a:ext cx="860425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71463" y="1930400"/>
            <a:ext cx="1173162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chemeClr val="accent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有机物的结构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0330" y="3992561"/>
            <a:ext cx="10604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chemeClr val="accent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同分异构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-22225" y="5932092"/>
            <a:ext cx="16573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chemeClr val="accent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有机物的表示方法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692275" y="1292225"/>
            <a:ext cx="34480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sz="3200" b="1">
                <a:latin typeface="宋体" panose="02010600030101010101" pitchFamily="2" charset="-122"/>
                <a:ea typeface="黑体" panose="02010609060101010101" pitchFamily="49" charset="-122"/>
              </a:rPr>
              <a:t>碳原子价键为四个</a:t>
            </a:r>
            <a:endParaRPr lang="zh-CN" sz="24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1692275" y="2117725"/>
            <a:ext cx="73279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碳原子间的成键方式：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en-US" altLang="zh-CN" sz="3200" b="1">
                <a:latin typeface="Times New Roman" panose="02020603050405020304" pitchFamily="18" charset="0"/>
                <a:ea typeface="黑体" panose="02010609060101010101" pitchFamily="49" charset="-122"/>
              </a:rPr>
              <a:t>—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C=C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C≡C</a:t>
            </a:r>
            <a:endParaRPr lang="zh-CN" altLang="zh-CN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1768475" y="2957513"/>
            <a:ext cx="65087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碳链：直线型、支链型、环状型等 </a:t>
            </a:r>
            <a:endParaRPr lang="zh-CN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左大括号 9"/>
          <p:cNvSpPr/>
          <p:nvPr/>
        </p:nvSpPr>
        <p:spPr>
          <a:xfrm>
            <a:off x="1444625" y="1589088"/>
            <a:ext cx="247650" cy="1803400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 sz="1800"/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1070142" y="3506786"/>
            <a:ext cx="2489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1">
              <a:spcBef>
                <a:spcPct val="50000"/>
              </a:spcBef>
              <a:buClr>
                <a:srgbClr val="993300"/>
              </a:buClr>
              <a:buSzPct val="75000"/>
              <a:buFont typeface="Monotype Sorts" pitchFamily="2" charset="2"/>
              <a:buNone/>
            </a:pPr>
            <a:r>
              <a:rPr lang="zh-CN" sz="3200" b="1">
                <a:latin typeface="Times New Roman" panose="02020603050405020304" pitchFamily="18" charset="0"/>
                <a:ea typeface="楷体_GB2312" pitchFamily="49" charset="-122"/>
              </a:rPr>
              <a:t>碳链异构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1070142" y="4222749"/>
            <a:ext cx="34972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1">
              <a:spcBef>
                <a:spcPct val="50000"/>
              </a:spcBef>
              <a:buClr>
                <a:srgbClr val="993300"/>
              </a:buClr>
              <a:buSzPct val="75000"/>
              <a:buFont typeface="Monotype Sorts" pitchFamily="2" charset="2"/>
              <a:buNone/>
            </a:pPr>
            <a:r>
              <a:rPr lang="zh-CN" sz="3200" b="1">
                <a:latin typeface="Times New Roman" panose="02020603050405020304" pitchFamily="18" charset="0"/>
                <a:ea typeface="楷体_GB2312" pitchFamily="49" charset="-122"/>
              </a:rPr>
              <a:t>官能团位置异构</a:t>
            </a: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1574967" y="4878386"/>
            <a:ext cx="30400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sz="3200" b="1">
                <a:latin typeface="Times New Roman" panose="02020603050405020304" pitchFamily="18" charset="0"/>
                <a:ea typeface="楷体_GB2312" pitchFamily="49" charset="-122"/>
              </a:rPr>
              <a:t>官能团种类异构</a:t>
            </a:r>
          </a:p>
        </p:txBody>
      </p:sp>
      <p:sp>
        <p:nvSpPr>
          <p:cNvPr id="14" name="左大括号 13"/>
          <p:cNvSpPr/>
          <p:nvPr/>
        </p:nvSpPr>
        <p:spPr>
          <a:xfrm>
            <a:off x="1279692" y="3779836"/>
            <a:ext cx="295275" cy="1527175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 sz="1800"/>
          </a:p>
        </p:txBody>
      </p:sp>
      <p:sp>
        <p:nvSpPr>
          <p:cNvPr id="15" name="TextBox 14"/>
          <p:cNvSpPr txBox="1"/>
          <p:nvPr/>
        </p:nvSpPr>
        <p:spPr>
          <a:xfrm>
            <a:off x="1644402" y="6364922"/>
            <a:ext cx="1255713" cy="51911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化学式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140085" y="6410959"/>
            <a:ext cx="1255712" cy="51911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结构式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405075" y="6416751"/>
            <a:ext cx="1612900" cy="51911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结构简式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035300" y="6429439"/>
            <a:ext cx="1255712" cy="51911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键线式</a:t>
            </a:r>
          </a:p>
        </p:txBody>
      </p:sp>
      <p:sp>
        <p:nvSpPr>
          <p:cNvPr id="119827" name="Rectangle 19"/>
          <p:cNvSpPr>
            <a:spLocks noChangeArrowheads="1"/>
          </p:cNvSpPr>
          <p:nvPr/>
        </p:nvSpPr>
        <p:spPr bwMode="auto">
          <a:xfrm>
            <a:off x="107950" y="4445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有机化合物的同分异构现象</a:t>
            </a:r>
          </a:p>
        </p:txBody>
      </p:sp>
      <p:sp>
        <p:nvSpPr>
          <p:cNvPr id="20" name="矩形 19"/>
          <p:cNvSpPr/>
          <p:nvPr/>
        </p:nvSpPr>
        <p:spPr>
          <a:xfrm>
            <a:off x="4685844" y="4097339"/>
            <a:ext cx="449353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cap="none" spc="0" smtClean="0">
                <a:ln w="0"/>
                <a:solidFill>
                  <a:srgbClr val="FF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取代法：醇、卤代烃、羧酸</a:t>
            </a:r>
            <a:endParaRPr lang="zh-CN" altLang="en-US" sz="2800" b="1" cap="none" spc="0">
              <a:ln w="0"/>
              <a:solidFill>
                <a:srgbClr val="FF006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722505" y="4558561"/>
            <a:ext cx="413446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cap="none" spc="0" smtClean="0">
                <a:ln w="0"/>
                <a:solidFill>
                  <a:srgbClr val="FF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插入法：烯、炔、酯、醚</a:t>
            </a:r>
            <a:endParaRPr lang="zh-CN" altLang="en-US" sz="2800" b="1" cap="none" spc="0">
              <a:ln w="0"/>
              <a:solidFill>
                <a:srgbClr val="FF006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987283" y="3511699"/>
            <a:ext cx="510909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降碳对称法：烷烃、环烷烃</a:t>
            </a:r>
            <a:endParaRPr lang="zh-CN" altLang="en-US" sz="3200" b="0" cap="none" spc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3" name="Line 5"/>
          <p:cNvSpPr>
            <a:spLocks noChangeShapeType="1"/>
          </p:cNvSpPr>
          <p:nvPr/>
        </p:nvSpPr>
        <p:spPr bwMode="auto">
          <a:xfrm flipV="1">
            <a:off x="102949" y="3513695"/>
            <a:ext cx="8917225" cy="4164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zh-CN" altLang="en-US"/>
          </a:p>
        </p:txBody>
      </p:sp>
      <p:sp>
        <p:nvSpPr>
          <p:cNvPr id="24" name="Line 5"/>
          <p:cNvSpPr>
            <a:spLocks noChangeShapeType="1"/>
          </p:cNvSpPr>
          <p:nvPr/>
        </p:nvSpPr>
        <p:spPr bwMode="auto">
          <a:xfrm>
            <a:off x="30330" y="5932092"/>
            <a:ext cx="911367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4615179" y="5146068"/>
            <a:ext cx="445025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cap="none" spc="0" smtClean="0">
                <a:ln w="0"/>
                <a:solidFill>
                  <a:srgbClr val="FF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烯</a:t>
            </a:r>
            <a:r>
              <a:rPr lang="en-US" altLang="zh-CN" sz="2800" b="1" cap="none" spc="0" smtClean="0">
                <a:ln w="0"/>
                <a:solidFill>
                  <a:srgbClr val="FF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/</a:t>
            </a:r>
            <a:r>
              <a:rPr lang="zh-CN" altLang="en-US" sz="2800" b="1" cap="none" spc="0" smtClean="0">
                <a:ln w="0"/>
                <a:solidFill>
                  <a:srgbClr val="FF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环烷烃、羧酸</a:t>
            </a:r>
            <a:r>
              <a:rPr lang="en-US" altLang="zh-CN" sz="2800" b="1" cap="none" spc="0" smtClean="0">
                <a:ln w="0"/>
                <a:solidFill>
                  <a:srgbClr val="FF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/</a:t>
            </a:r>
            <a:r>
              <a:rPr lang="zh-CN" altLang="en-US" sz="2800" b="1" cap="none" spc="0" smtClean="0">
                <a:ln w="0"/>
                <a:solidFill>
                  <a:srgbClr val="FF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酯、醇</a:t>
            </a:r>
            <a:r>
              <a:rPr lang="en-US" altLang="zh-CN" sz="2800" b="1" cap="none" spc="0" smtClean="0">
                <a:ln w="0"/>
                <a:solidFill>
                  <a:srgbClr val="FF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/</a:t>
            </a:r>
            <a:r>
              <a:rPr lang="zh-CN" altLang="en-US" sz="2800" b="1" cap="none" spc="0" smtClean="0">
                <a:ln w="0"/>
                <a:solidFill>
                  <a:srgbClr val="FF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醚</a:t>
            </a:r>
            <a:endParaRPr lang="zh-CN" altLang="en-US" sz="2800" b="1" cap="none" spc="0">
              <a:ln w="0"/>
              <a:solidFill>
                <a:srgbClr val="FF006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 animBg="1"/>
      <p:bldP spid="11" grpId="0"/>
      <p:bldP spid="12" grpId="0"/>
      <p:bldP spid="13" grpId="0"/>
      <p:bldP spid="14" grpId="0" animBg="1"/>
      <p:bldP spid="15" grpId="0"/>
      <p:bldP spid="16" grpId="0"/>
      <p:bldP spid="17" grpId="0"/>
      <p:bldP spid="18" grpId="0"/>
      <p:bldP spid="20" grpId="0"/>
      <p:bldP spid="21" grpId="0"/>
      <p:bldP spid="22" grpId="0"/>
      <p:bldP spid="2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439652" y="296652"/>
            <a:ext cx="57246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几个共平面的问题</a:t>
            </a:r>
            <a:endParaRPr lang="zh-CN" altLang="en-US" sz="54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412776"/>
            <a:ext cx="2288222" cy="306034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5776" y="1412776"/>
            <a:ext cx="2268252" cy="3610273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5222433"/>
            <a:ext cx="64171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按照双键骨架撑起来</a:t>
            </a:r>
            <a:endParaRPr lang="zh-CN" altLang="en-US" sz="54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8651" y="1969299"/>
            <a:ext cx="1475645" cy="2370909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08304" y="1979848"/>
            <a:ext cx="1656652" cy="2243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98385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Generic medical background">
  <a:themeElements>
    <a:clrScheme name="Generic medical background 13">
      <a:dk1>
        <a:srgbClr val="000000"/>
      </a:dk1>
      <a:lt1>
        <a:srgbClr val="FFFFFF"/>
      </a:lt1>
      <a:dk2>
        <a:srgbClr val="FFFFFF"/>
      </a:dk2>
      <a:lt2>
        <a:srgbClr val="5F5F5F"/>
      </a:lt2>
      <a:accent1>
        <a:srgbClr val="036B13"/>
      </a:accent1>
      <a:accent2>
        <a:srgbClr val="97BB98"/>
      </a:accent2>
      <a:accent3>
        <a:srgbClr val="FFFFFF"/>
      </a:accent3>
      <a:accent4>
        <a:srgbClr val="000000"/>
      </a:accent4>
      <a:accent5>
        <a:srgbClr val="AABAAA"/>
      </a:accent5>
      <a:accent6>
        <a:srgbClr val="88A989"/>
      </a:accent6>
      <a:hlink>
        <a:srgbClr val="C0C0C0"/>
      </a:hlink>
      <a:folHlink>
        <a:srgbClr val="004800"/>
      </a:folHlink>
    </a:clrScheme>
    <a:fontScheme name="Generic medical background">
      <a:majorFont>
        <a:latin typeface="Arial"/>
        <a:ea typeface=""/>
        <a:cs typeface=""/>
      </a:majorFont>
      <a:minorFont>
        <a:latin typeface="黑体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810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810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Generic medical background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medical background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medical background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medical background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medical background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medical background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13">
        <a:dk1>
          <a:srgbClr val="000000"/>
        </a:dk1>
        <a:lt1>
          <a:srgbClr val="FFFFFF"/>
        </a:lt1>
        <a:dk2>
          <a:srgbClr val="FFFFFF"/>
        </a:dk2>
        <a:lt2>
          <a:srgbClr val="5F5F5F"/>
        </a:lt2>
        <a:accent1>
          <a:srgbClr val="036B13"/>
        </a:accent1>
        <a:accent2>
          <a:srgbClr val="97BB98"/>
        </a:accent2>
        <a:accent3>
          <a:srgbClr val="FFFFFF"/>
        </a:accent3>
        <a:accent4>
          <a:srgbClr val="000000"/>
        </a:accent4>
        <a:accent5>
          <a:srgbClr val="AABAAA"/>
        </a:accent5>
        <a:accent6>
          <a:srgbClr val="88A989"/>
        </a:accent6>
        <a:hlink>
          <a:srgbClr val="C0C0C0"/>
        </a:hlink>
        <a:folHlink>
          <a:srgbClr val="004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1644</TotalTime>
  <Pages>0</Pages>
  <Words>1961</Words>
  <Characters>0</Characters>
  <Application>Microsoft Office PowerPoint</Application>
  <DocSecurity>0</DocSecurity>
  <PresentationFormat>全屏显示(4:3)</PresentationFormat>
  <Lines>0</Lines>
  <Paragraphs>473</Paragraphs>
  <Slides>37</Slides>
  <Notes>3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37</vt:i4>
      </vt:variant>
    </vt:vector>
  </HeadingPairs>
  <TitlesOfParts>
    <vt:vector size="49" baseType="lpstr">
      <vt:lpstr>Arial Unicode MS</vt:lpstr>
      <vt:lpstr>Monotype Sorts</vt:lpstr>
      <vt:lpstr>方正综艺简体</vt:lpstr>
      <vt:lpstr>黑体</vt:lpstr>
      <vt:lpstr>楷体_GB2312</vt:lpstr>
      <vt:lpstr>隶书</vt:lpstr>
      <vt:lpstr>宋体</vt:lpstr>
      <vt:lpstr>幼圆</vt:lpstr>
      <vt:lpstr>Arial</vt:lpstr>
      <vt:lpstr>Times New Roman</vt:lpstr>
      <vt:lpstr>Generic medical background</vt:lpstr>
      <vt:lpstr>位图图像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判断</vt:lpstr>
      <vt:lpstr>判断</vt:lpstr>
      <vt:lpstr>等效氢原子的判断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㈠ 碳链异构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>x</Company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 title text here</dc:title>
  <dc:subject/>
  <dc:creator>x</dc:creator>
  <cp:keywords/>
  <dc:description/>
  <cp:lastModifiedBy>oscarfox</cp:lastModifiedBy>
  <cp:revision>89</cp:revision>
  <cp:lastPrinted>1899-12-30T00:00:00Z</cp:lastPrinted>
  <dcterms:created xsi:type="dcterms:W3CDTF">2008-10-09T13:36:39Z</dcterms:created>
  <dcterms:modified xsi:type="dcterms:W3CDTF">2017-02-14T02:27:34Z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2052-8.1.0.3526</vt:lpwstr>
  </property>
</Properties>
</file>