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3" r:id="rId3"/>
    <p:sldId id="257" r:id="rId4"/>
    <p:sldId id="258" r:id="rId5"/>
    <p:sldId id="259" r:id="rId6"/>
    <p:sldId id="260" r:id="rId7"/>
    <p:sldId id="261" r:id="rId8"/>
    <p:sldId id="264" r:id="rId9"/>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8D36"/>
    <a:srgbClr val="F7D575"/>
    <a:srgbClr val="F9E099"/>
    <a:srgbClr val="B52DA5"/>
    <a:srgbClr val="CF3DBE"/>
    <a:srgbClr val="E12BE1"/>
    <a:srgbClr val="6CBC50"/>
    <a:srgbClr val="4AABC6"/>
    <a:srgbClr val="4A7EBB"/>
    <a:srgbClr val="ECC52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horzBarState="maximized">
    <p:restoredLeft sz="5441" autoAdjust="0"/>
    <p:restoredTop sz="97959" autoAdjust="0"/>
  </p:normalViewPr>
  <p:slideViewPr>
    <p:cSldViewPr>
      <p:cViewPr varScale="1">
        <p:scale>
          <a:sx n="90" d="100"/>
          <a:sy n="90" d="100"/>
        </p:scale>
        <p:origin x="-1290"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2019-04-22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2019-04-22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2019-04-22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2019-04-22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2019-04-22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2019-04-22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2019-04-22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2019-04-22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2019-04-22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2019-04-22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2019-04-22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2019-04-22</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gif"/><Relationship Id="rId7" Type="http://schemas.openxmlformats.org/officeDocument/2006/relationships/image" Target="../media/image6.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2.gif"/><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12.gif"/><Relationship Id="rId7" Type="http://schemas.openxmlformats.org/officeDocument/2006/relationships/image" Target="../media/image16.gif"/><Relationship Id="rId2" Type="http://schemas.openxmlformats.org/officeDocument/2006/relationships/image" Target="../media/image11.gif"/><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9.gif"/><Relationship Id="rId7" Type="http://schemas.openxmlformats.org/officeDocument/2006/relationships/image" Target="../media/image23.jpeg"/><Relationship Id="rId2" Type="http://schemas.openxmlformats.org/officeDocument/2006/relationships/image" Target="../media/image11.gif"/><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 Id="rId9" Type="http://schemas.openxmlformats.org/officeDocument/2006/relationships/image" Target="../media/image25.jpeg"/></Relationships>
</file>

<file path=ppt/slides/_rels/slide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27.gif"/></Relationships>
</file>

<file path=ppt/slides/_rels/slide8.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2.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E:\PPT背景图\65.jpg"/>
          <p:cNvPicPr>
            <a:picLocks noChangeAspect="1" noChangeArrowheads="1"/>
          </p:cNvPicPr>
          <p:nvPr/>
        </p:nvPicPr>
        <p:blipFill>
          <a:blip r:embed="rId2"/>
          <a:srcRect/>
          <a:stretch>
            <a:fillRect/>
          </a:stretch>
        </p:blipFill>
        <p:spPr bwMode="auto">
          <a:xfrm>
            <a:off x="0" y="0"/>
            <a:ext cx="9144000" cy="6858016"/>
          </a:xfrm>
          <a:prstGeom prst="rect">
            <a:avLst/>
          </a:prstGeom>
          <a:noFill/>
        </p:spPr>
      </p:pic>
      <p:pic>
        <p:nvPicPr>
          <p:cNvPr id="2054" name="Picture 6" descr="E:\PPT背景图\617.gif"/>
          <p:cNvPicPr>
            <a:picLocks noChangeAspect="1" noChangeArrowheads="1"/>
          </p:cNvPicPr>
          <p:nvPr/>
        </p:nvPicPr>
        <p:blipFill>
          <a:blip r:embed="rId3"/>
          <a:srcRect/>
          <a:stretch>
            <a:fillRect/>
          </a:stretch>
        </p:blipFill>
        <p:spPr bwMode="auto">
          <a:xfrm rot="10800000">
            <a:off x="214282" y="214290"/>
            <a:ext cx="2171700" cy="1914525"/>
          </a:xfrm>
          <a:prstGeom prst="rect">
            <a:avLst/>
          </a:prstGeom>
          <a:noFill/>
        </p:spPr>
      </p:pic>
      <p:pic>
        <p:nvPicPr>
          <p:cNvPr id="1026" name="Picture 2" descr="E:\骑楼图片\图片img_0847.jpg"/>
          <p:cNvPicPr>
            <a:picLocks noChangeAspect="1" noChangeArrowheads="1"/>
          </p:cNvPicPr>
          <p:nvPr/>
        </p:nvPicPr>
        <p:blipFill>
          <a:blip r:embed="rId4" cstate="print"/>
          <a:srcRect/>
          <a:stretch>
            <a:fillRect/>
          </a:stretch>
        </p:blipFill>
        <p:spPr bwMode="auto">
          <a:xfrm>
            <a:off x="2928926" y="500042"/>
            <a:ext cx="2786082" cy="185738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27" name="Picture 3" descr="E:\骑楼图片\图片img_0864.jpg"/>
          <p:cNvPicPr>
            <a:picLocks noChangeAspect="1" noChangeArrowheads="1"/>
          </p:cNvPicPr>
          <p:nvPr/>
        </p:nvPicPr>
        <p:blipFill>
          <a:blip r:embed="rId5" cstate="print"/>
          <a:srcRect/>
          <a:stretch>
            <a:fillRect/>
          </a:stretch>
        </p:blipFill>
        <p:spPr bwMode="auto">
          <a:xfrm>
            <a:off x="6357950" y="2928934"/>
            <a:ext cx="2320966" cy="16430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28" name="Picture 4" descr="E:\骑楼图片\图片img_0865.jpg"/>
          <p:cNvPicPr>
            <a:picLocks noChangeAspect="1" noChangeArrowheads="1"/>
          </p:cNvPicPr>
          <p:nvPr/>
        </p:nvPicPr>
        <p:blipFill>
          <a:blip r:embed="rId6" cstate="print"/>
          <a:srcRect/>
          <a:stretch>
            <a:fillRect/>
          </a:stretch>
        </p:blipFill>
        <p:spPr bwMode="auto">
          <a:xfrm>
            <a:off x="357159" y="2857496"/>
            <a:ext cx="2214578" cy="165932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29" name="Picture 5" descr="E:\PPT背景图\587.gif"/>
          <p:cNvPicPr>
            <a:picLocks noChangeAspect="1" noChangeArrowheads="1"/>
          </p:cNvPicPr>
          <p:nvPr/>
        </p:nvPicPr>
        <p:blipFill>
          <a:blip r:embed="rId7"/>
          <a:srcRect/>
          <a:stretch>
            <a:fillRect/>
          </a:stretch>
        </p:blipFill>
        <p:spPr bwMode="auto">
          <a:xfrm rot="19982509">
            <a:off x="6620936" y="946636"/>
            <a:ext cx="1128028" cy="1745758"/>
          </a:xfrm>
          <a:prstGeom prst="rect">
            <a:avLst/>
          </a:prstGeom>
          <a:noFill/>
        </p:spPr>
      </p:pic>
      <p:pic>
        <p:nvPicPr>
          <p:cNvPr id="6" name="Picture 5" descr="E:\PPT背景图\587.gif"/>
          <p:cNvPicPr>
            <a:picLocks noChangeAspect="1" noChangeArrowheads="1"/>
          </p:cNvPicPr>
          <p:nvPr/>
        </p:nvPicPr>
        <p:blipFill>
          <a:blip r:embed="rId7"/>
          <a:srcRect/>
          <a:stretch>
            <a:fillRect/>
          </a:stretch>
        </p:blipFill>
        <p:spPr bwMode="auto">
          <a:xfrm rot="13119424">
            <a:off x="1831069" y="1599282"/>
            <a:ext cx="694101" cy="1074204"/>
          </a:xfrm>
          <a:prstGeom prst="rect">
            <a:avLst/>
          </a:prstGeom>
          <a:noFill/>
        </p:spPr>
      </p:pic>
      <p:pic>
        <p:nvPicPr>
          <p:cNvPr id="7" name="Picture 5" descr="E:\PPT背景图\587.gif"/>
          <p:cNvPicPr>
            <a:picLocks noChangeAspect="1" noChangeArrowheads="1"/>
          </p:cNvPicPr>
          <p:nvPr/>
        </p:nvPicPr>
        <p:blipFill>
          <a:blip r:embed="rId7"/>
          <a:srcRect/>
          <a:stretch>
            <a:fillRect/>
          </a:stretch>
        </p:blipFill>
        <p:spPr bwMode="auto">
          <a:xfrm rot="2364201">
            <a:off x="4254378" y="4607403"/>
            <a:ext cx="822032" cy="1272192"/>
          </a:xfrm>
          <a:prstGeom prst="rect">
            <a:avLst/>
          </a:prstGeom>
          <a:noFill/>
        </p:spPr>
      </p:pic>
      <p:pic>
        <p:nvPicPr>
          <p:cNvPr id="1030" name="Picture 6" descr="E:\PPT背景图\459.gif"/>
          <p:cNvPicPr>
            <a:picLocks noChangeAspect="1" noChangeArrowheads="1"/>
          </p:cNvPicPr>
          <p:nvPr/>
        </p:nvPicPr>
        <p:blipFill>
          <a:blip r:embed="rId8">
            <a:clrChange>
              <a:clrFrom>
                <a:srgbClr val="FFFFFF"/>
              </a:clrFrom>
              <a:clrTo>
                <a:srgbClr val="FFFFFF">
                  <a:alpha val="0"/>
                </a:srgbClr>
              </a:clrTo>
            </a:clrChange>
          </a:blip>
          <a:srcRect l="6209" t="91667" r="5628" b="1389"/>
          <a:stretch>
            <a:fillRect/>
          </a:stretch>
        </p:blipFill>
        <p:spPr bwMode="auto">
          <a:xfrm>
            <a:off x="2643174" y="4929198"/>
            <a:ext cx="3429024" cy="285752"/>
          </a:xfrm>
          <a:prstGeom prst="rect">
            <a:avLst/>
          </a:prstGeom>
          <a:noFill/>
        </p:spPr>
      </p:pic>
      <p:sp>
        <p:nvSpPr>
          <p:cNvPr id="10" name="TextBox 9"/>
          <p:cNvSpPr txBox="1"/>
          <p:nvPr/>
        </p:nvSpPr>
        <p:spPr>
          <a:xfrm>
            <a:off x="2786050" y="3357562"/>
            <a:ext cx="3300904" cy="1015663"/>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6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0000" endA="300" endPos="50000" dist="60007" dir="5400000" sy="-100000" algn="bl" rotWithShape="0"/>
                </a:effectLst>
                <a:latin typeface="方正姚体" pitchFamily="2" charset="-122"/>
                <a:ea typeface="方正姚体" pitchFamily="2" charset="-122"/>
              </a:rPr>
              <a:t>广州骑楼</a:t>
            </a:r>
            <a:endParaRPr lang="zh-CN" altLang="en-US" sz="6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0000" endA="300" endPos="50000" dist="60007" dir="5400000" sy="-100000" algn="bl" rotWithShape="0"/>
              </a:effectLst>
              <a:latin typeface="方正姚体" pitchFamily="2" charset="-122"/>
              <a:ea typeface="方正姚体" pitchFamily="2" charset="-122"/>
            </a:endParaRPr>
          </a:p>
        </p:txBody>
      </p:sp>
      <p:pic>
        <p:nvPicPr>
          <p:cNvPr id="2053" name="Picture 5" descr="E:\PPT背景图\617.gif"/>
          <p:cNvPicPr>
            <a:picLocks noChangeAspect="1" noChangeArrowheads="1"/>
          </p:cNvPicPr>
          <p:nvPr/>
        </p:nvPicPr>
        <p:blipFill>
          <a:blip r:embed="rId3"/>
          <a:srcRect/>
          <a:stretch>
            <a:fillRect/>
          </a:stretch>
        </p:blipFill>
        <p:spPr bwMode="auto">
          <a:xfrm>
            <a:off x="6572264" y="4714884"/>
            <a:ext cx="2171700" cy="1914525"/>
          </a:xfrm>
          <a:prstGeom prst="rect">
            <a:avLst/>
          </a:prstGeom>
          <a:noFill/>
        </p:spPr>
      </p:pic>
      <p:pic>
        <p:nvPicPr>
          <p:cNvPr id="17" name="Picture 5" descr="E:\PPT背景图\587.gif"/>
          <p:cNvPicPr>
            <a:picLocks noChangeAspect="1" noChangeArrowheads="1"/>
          </p:cNvPicPr>
          <p:nvPr/>
        </p:nvPicPr>
        <p:blipFill>
          <a:blip r:embed="rId7"/>
          <a:srcRect/>
          <a:stretch>
            <a:fillRect/>
          </a:stretch>
        </p:blipFill>
        <p:spPr bwMode="auto">
          <a:xfrm rot="7150073">
            <a:off x="6074479" y="4677664"/>
            <a:ext cx="857166" cy="1326566"/>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F:\PPT背景图\67.jpg"/>
          <p:cNvPicPr>
            <a:picLocks noChangeAspect="1" noChangeArrowheads="1"/>
          </p:cNvPicPr>
          <p:nvPr/>
        </p:nvPicPr>
        <p:blipFill>
          <a:blip r:embed="rId2"/>
          <a:srcRect l="5955" t="4367" r="6014" b="4323"/>
          <a:stretch>
            <a:fillRect/>
          </a:stretch>
        </p:blipFill>
        <p:spPr bwMode="auto">
          <a:xfrm>
            <a:off x="0" y="0"/>
            <a:ext cx="9144000" cy="6858000"/>
          </a:xfrm>
          <a:prstGeom prst="rect">
            <a:avLst/>
          </a:prstGeom>
          <a:noFill/>
        </p:spPr>
      </p:pic>
      <p:pic>
        <p:nvPicPr>
          <p:cNvPr id="34" name="Picture 3" descr="F:\PPT背景图\460.gif"/>
          <p:cNvPicPr>
            <a:picLocks noChangeAspect="1" noChangeArrowheads="1"/>
          </p:cNvPicPr>
          <p:nvPr/>
        </p:nvPicPr>
        <p:blipFill>
          <a:blip r:embed="rId3">
            <a:clrChange>
              <a:clrFrom>
                <a:srgbClr val="FFFFFF"/>
              </a:clrFrom>
              <a:clrTo>
                <a:srgbClr val="FFFFFF">
                  <a:alpha val="0"/>
                </a:srgbClr>
              </a:clrTo>
            </a:clrChange>
            <a:duotone>
              <a:prstClr val="black"/>
              <a:schemeClr val="accent2">
                <a:lumMod val="50000"/>
                <a:tint val="45000"/>
                <a:satMod val="400000"/>
              </a:schemeClr>
            </a:duotone>
            <a:lum bright="30000"/>
          </a:blip>
          <a:srcRect l="-1370" t="63448" r="81374"/>
          <a:stretch>
            <a:fillRect/>
          </a:stretch>
        </p:blipFill>
        <p:spPr bwMode="auto">
          <a:xfrm rot="8885669">
            <a:off x="4396855" y="2155240"/>
            <a:ext cx="642942" cy="1143008"/>
          </a:xfrm>
          <a:prstGeom prst="rect">
            <a:avLst/>
          </a:prstGeom>
          <a:noFill/>
        </p:spPr>
      </p:pic>
      <p:pic>
        <p:nvPicPr>
          <p:cNvPr id="7172" name="Picture 4" descr="F:\PPT背景图\8.jpg"/>
          <p:cNvPicPr>
            <a:picLocks noChangeAspect="1" noChangeArrowheads="1"/>
          </p:cNvPicPr>
          <p:nvPr/>
        </p:nvPicPr>
        <p:blipFill>
          <a:blip r:embed="rId4" cstate="print"/>
          <a:srcRect/>
          <a:stretch>
            <a:fillRect/>
          </a:stretch>
        </p:blipFill>
        <p:spPr bwMode="auto">
          <a:xfrm>
            <a:off x="5000628" y="3357562"/>
            <a:ext cx="2819393" cy="2819393"/>
          </a:xfrm>
          <a:prstGeom prst="rect">
            <a:avLst/>
          </a:prstGeom>
          <a:noFill/>
          <a:effectLst>
            <a:softEdge rad="31750"/>
          </a:effectLst>
        </p:spPr>
      </p:pic>
      <p:pic>
        <p:nvPicPr>
          <p:cNvPr id="3074" name="Picture 2" descr="E:\PPT背景图\617.gif"/>
          <p:cNvPicPr>
            <a:picLocks noChangeAspect="1" noChangeArrowheads="1"/>
          </p:cNvPicPr>
          <p:nvPr/>
        </p:nvPicPr>
        <p:blipFill>
          <a:blip r:embed="rId5"/>
          <a:srcRect/>
          <a:stretch>
            <a:fillRect/>
          </a:stretch>
        </p:blipFill>
        <p:spPr bwMode="auto">
          <a:xfrm rot="5400000">
            <a:off x="228570" y="4486282"/>
            <a:ext cx="2171700" cy="1914525"/>
          </a:xfrm>
          <a:prstGeom prst="rect">
            <a:avLst/>
          </a:prstGeom>
          <a:noFill/>
        </p:spPr>
      </p:pic>
      <p:pic>
        <p:nvPicPr>
          <p:cNvPr id="20" name="Picture 3" descr="F:\PPT背景图\460.gif"/>
          <p:cNvPicPr>
            <a:picLocks noChangeAspect="1" noChangeArrowheads="1"/>
          </p:cNvPicPr>
          <p:nvPr/>
        </p:nvPicPr>
        <p:blipFill>
          <a:blip r:embed="rId3">
            <a:clrChange>
              <a:clrFrom>
                <a:srgbClr val="FFFFFF"/>
              </a:clrFrom>
              <a:clrTo>
                <a:srgbClr val="FFFFFF">
                  <a:alpha val="0"/>
                </a:srgbClr>
              </a:clrTo>
            </a:clrChange>
            <a:duotone>
              <a:prstClr val="black"/>
              <a:schemeClr val="accent2">
                <a:lumMod val="50000"/>
                <a:tint val="45000"/>
                <a:satMod val="400000"/>
              </a:schemeClr>
            </a:duotone>
            <a:lum bright="30000"/>
          </a:blip>
          <a:srcRect t="63448" r="81374" b="12606"/>
          <a:stretch>
            <a:fillRect/>
          </a:stretch>
        </p:blipFill>
        <p:spPr bwMode="auto">
          <a:xfrm rot="15722554">
            <a:off x="2221528" y="4762427"/>
            <a:ext cx="619539" cy="748819"/>
          </a:xfrm>
          <a:prstGeom prst="rect">
            <a:avLst/>
          </a:prstGeom>
          <a:noFill/>
        </p:spPr>
      </p:pic>
      <p:pic>
        <p:nvPicPr>
          <p:cNvPr id="16" name="Picture 3" descr="F:\PPT背景图\460.gif"/>
          <p:cNvPicPr>
            <a:picLocks noChangeAspect="1" noChangeArrowheads="1"/>
          </p:cNvPicPr>
          <p:nvPr/>
        </p:nvPicPr>
        <p:blipFill>
          <a:blip r:embed="rId3">
            <a:clrChange>
              <a:clrFrom>
                <a:srgbClr val="FFFFFF"/>
              </a:clrFrom>
              <a:clrTo>
                <a:srgbClr val="FFFFFF">
                  <a:alpha val="0"/>
                </a:srgbClr>
              </a:clrTo>
            </a:clrChange>
            <a:duotone>
              <a:prstClr val="black"/>
              <a:schemeClr val="accent2">
                <a:lumMod val="50000"/>
                <a:tint val="45000"/>
                <a:satMod val="400000"/>
              </a:schemeClr>
            </a:duotone>
            <a:lum bright="30000"/>
          </a:blip>
          <a:srcRect l="-1370" t="63448" r="81374"/>
          <a:stretch>
            <a:fillRect/>
          </a:stretch>
        </p:blipFill>
        <p:spPr bwMode="auto">
          <a:xfrm rot="19011658">
            <a:off x="732783" y="2850621"/>
            <a:ext cx="640689" cy="1143008"/>
          </a:xfrm>
          <a:prstGeom prst="rect">
            <a:avLst/>
          </a:prstGeom>
          <a:noFill/>
        </p:spPr>
      </p:pic>
      <p:pic>
        <p:nvPicPr>
          <p:cNvPr id="29" name="Picture 3" descr="F:\PPT背景图\460.gif"/>
          <p:cNvPicPr>
            <a:picLocks noChangeAspect="1" noChangeArrowheads="1"/>
          </p:cNvPicPr>
          <p:nvPr/>
        </p:nvPicPr>
        <p:blipFill>
          <a:blip r:embed="rId3">
            <a:clrChange>
              <a:clrFrom>
                <a:srgbClr val="FFFFFF"/>
              </a:clrFrom>
              <a:clrTo>
                <a:srgbClr val="FFFFFF">
                  <a:alpha val="0"/>
                </a:srgbClr>
              </a:clrTo>
            </a:clrChange>
            <a:duotone>
              <a:prstClr val="black"/>
              <a:schemeClr val="accent2">
                <a:lumMod val="50000"/>
                <a:tint val="45000"/>
                <a:satMod val="400000"/>
              </a:schemeClr>
            </a:duotone>
            <a:lum bright="30000"/>
          </a:blip>
          <a:srcRect l="-1370" t="63448" r="81374"/>
          <a:stretch>
            <a:fillRect/>
          </a:stretch>
        </p:blipFill>
        <p:spPr bwMode="auto">
          <a:xfrm rot="11069286" flipH="1">
            <a:off x="4544366" y="3093447"/>
            <a:ext cx="597796" cy="1143008"/>
          </a:xfrm>
          <a:prstGeom prst="rect">
            <a:avLst/>
          </a:prstGeom>
          <a:noFill/>
        </p:spPr>
      </p:pic>
      <p:pic>
        <p:nvPicPr>
          <p:cNvPr id="7171" name="Picture 3" descr="F:\PPT背景图\460.gif"/>
          <p:cNvPicPr>
            <a:picLocks noChangeAspect="1" noChangeArrowheads="1"/>
          </p:cNvPicPr>
          <p:nvPr/>
        </p:nvPicPr>
        <p:blipFill>
          <a:blip r:embed="rId3">
            <a:clrChange>
              <a:clrFrom>
                <a:srgbClr val="FFFFFF"/>
              </a:clrFrom>
              <a:clrTo>
                <a:srgbClr val="FFFFFF">
                  <a:alpha val="0"/>
                </a:srgbClr>
              </a:clrTo>
            </a:clrChange>
            <a:duotone>
              <a:prstClr val="black"/>
              <a:schemeClr val="accent2">
                <a:lumMod val="50000"/>
                <a:tint val="45000"/>
                <a:satMod val="400000"/>
              </a:schemeClr>
            </a:duotone>
            <a:lum bright="30000"/>
          </a:blip>
          <a:srcRect t="63448" r="81374"/>
          <a:stretch>
            <a:fillRect/>
          </a:stretch>
        </p:blipFill>
        <p:spPr bwMode="auto">
          <a:xfrm>
            <a:off x="357158" y="1857364"/>
            <a:ext cx="598898" cy="1143006"/>
          </a:xfrm>
          <a:prstGeom prst="rect">
            <a:avLst/>
          </a:prstGeom>
          <a:noFill/>
        </p:spPr>
      </p:pic>
      <p:grpSp>
        <p:nvGrpSpPr>
          <p:cNvPr id="32" name="组合 31"/>
          <p:cNvGrpSpPr/>
          <p:nvPr/>
        </p:nvGrpSpPr>
        <p:grpSpPr>
          <a:xfrm>
            <a:off x="642910" y="1142984"/>
            <a:ext cx="1928826" cy="769441"/>
            <a:chOff x="500034" y="1000108"/>
            <a:chExt cx="1928826" cy="769441"/>
          </a:xfrm>
        </p:grpSpPr>
        <p:sp>
          <p:nvSpPr>
            <p:cNvPr id="30" name="五边形 29"/>
            <p:cNvSpPr/>
            <p:nvPr/>
          </p:nvSpPr>
          <p:spPr>
            <a:xfrm>
              <a:off x="500034" y="1000108"/>
              <a:ext cx="1928826" cy="698946"/>
            </a:xfrm>
            <a:prstGeom prst="homePlat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p>
          </p:txBody>
        </p:sp>
        <p:sp>
          <p:nvSpPr>
            <p:cNvPr id="5" name="TextBox 4"/>
            <p:cNvSpPr txBox="1"/>
            <p:nvPr/>
          </p:nvSpPr>
          <p:spPr>
            <a:xfrm>
              <a:off x="642910" y="1000108"/>
              <a:ext cx="1357322" cy="769441"/>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rgbClr val="C00000"/>
                </a:contourClr>
              </a:sp3d>
            </a:bodyPr>
            <a:lstStyle/>
            <a:p>
              <a:r>
                <a:rPr lang="zh-CN" altLang="en-US"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隶书" pitchFamily="2" charset="-122"/>
                  <a:ea typeface="华文隶书" pitchFamily="2" charset="-122"/>
                </a:rPr>
                <a:t>目录</a:t>
              </a:r>
              <a:endParaRPr lang="zh-CN" altLang="en-US"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华文隶书" pitchFamily="2" charset="-122"/>
                <a:ea typeface="华文隶书" pitchFamily="2" charset="-122"/>
              </a:endParaRPr>
            </a:p>
          </p:txBody>
        </p:sp>
      </p:grpSp>
      <p:pic>
        <p:nvPicPr>
          <p:cNvPr id="18" name="Picture 3" descr="F:\PPT背景图\460.gif"/>
          <p:cNvPicPr>
            <a:picLocks noChangeAspect="1" noChangeArrowheads="1"/>
          </p:cNvPicPr>
          <p:nvPr/>
        </p:nvPicPr>
        <p:blipFill>
          <a:blip r:embed="rId3">
            <a:clrChange>
              <a:clrFrom>
                <a:srgbClr val="FFFFFF"/>
              </a:clrFrom>
              <a:clrTo>
                <a:srgbClr val="FFFFFF">
                  <a:alpha val="0"/>
                </a:srgbClr>
              </a:clrTo>
            </a:clrChange>
            <a:duotone>
              <a:prstClr val="black"/>
              <a:schemeClr val="accent2">
                <a:lumMod val="50000"/>
                <a:tint val="45000"/>
                <a:satMod val="400000"/>
              </a:schemeClr>
            </a:duotone>
            <a:lum bright="30000"/>
          </a:blip>
          <a:srcRect l="-1370" t="63448" r="81374"/>
          <a:stretch>
            <a:fillRect/>
          </a:stretch>
        </p:blipFill>
        <p:spPr bwMode="auto">
          <a:xfrm rot="7703701">
            <a:off x="4898103" y="3893026"/>
            <a:ext cx="642942" cy="1143008"/>
          </a:xfrm>
          <a:prstGeom prst="rect">
            <a:avLst/>
          </a:prstGeom>
          <a:noFill/>
        </p:spPr>
      </p:pic>
      <p:pic>
        <p:nvPicPr>
          <p:cNvPr id="13" name="Picture 3" descr="F:\PPT背景图\460.gif"/>
          <p:cNvPicPr>
            <a:picLocks noChangeAspect="1" noChangeArrowheads="1"/>
          </p:cNvPicPr>
          <p:nvPr/>
        </p:nvPicPr>
        <p:blipFill>
          <a:blip r:embed="rId3">
            <a:clrChange>
              <a:clrFrom>
                <a:srgbClr val="FFFFFF"/>
              </a:clrFrom>
              <a:clrTo>
                <a:srgbClr val="FFFFFF">
                  <a:alpha val="0"/>
                </a:srgbClr>
              </a:clrTo>
            </a:clrChange>
            <a:duotone>
              <a:prstClr val="black"/>
              <a:schemeClr val="accent2">
                <a:lumMod val="50000"/>
                <a:tint val="45000"/>
                <a:satMod val="400000"/>
              </a:schemeClr>
            </a:duotone>
            <a:lum bright="30000"/>
          </a:blip>
          <a:srcRect l="-1370" t="63448" r="81374"/>
          <a:stretch>
            <a:fillRect/>
          </a:stretch>
        </p:blipFill>
        <p:spPr bwMode="auto">
          <a:xfrm rot="4774428" flipH="1">
            <a:off x="3058949" y="4433863"/>
            <a:ext cx="641362" cy="1143008"/>
          </a:xfrm>
          <a:prstGeom prst="rect">
            <a:avLst/>
          </a:prstGeom>
          <a:noFill/>
        </p:spPr>
      </p:pic>
      <p:pic>
        <p:nvPicPr>
          <p:cNvPr id="19" name="Picture 3" descr="F:\PPT背景图\460.gif"/>
          <p:cNvPicPr>
            <a:picLocks noChangeAspect="1" noChangeArrowheads="1"/>
          </p:cNvPicPr>
          <p:nvPr/>
        </p:nvPicPr>
        <p:blipFill>
          <a:blip r:embed="rId3">
            <a:clrChange>
              <a:clrFrom>
                <a:srgbClr val="FFFFFF"/>
              </a:clrFrom>
              <a:clrTo>
                <a:srgbClr val="FFFFFF">
                  <a:alpha val="0"/>
                </a:srgbClr>
              </a:clrTo>
            </a:clrChange>
            <a:duotone>
              <a:prstClr val="black"/>
              <a:schemeClr val="accent2">
                <a:lumMod val="50000"/>
                <a:tint val="45000"/>
                <a:satMod val="400000"/>
              </a:schemeClr>
            </a:duotone>
            <a:lum bright="30000"/>
          </a:blip>
          <a:srcRect t="63448" r="81374"/>
          <a:stretch>
            <a:fillRect/>
          </a:stretch>
        </p:blipFill>
        <p:spPr bwMode="auto">
          <a:xfrm rot="17439664">
            <a:off x="1405814" y="4491999"/>
            <a:ext cx="619539" cy="1143006"/>
          </a:xfrm>
          <a:prstGeom prst="rect">
            <a:avLst/>
          </a:prstGeom>
          <a:noFill/>
        </p:spPr>
      </p:pic>
      <p:pic>
        <p:nvPicPr>
          <p:cNvPr id="14" name="Picture 3" descr="F:\PPT背景图\460.gif"/>
          <p:cNvPicPr>
            <a:picLocks noChangeAspect="1" noChangeArrowheads="1"/>
          </p:cNvPicPr>
          <p:nvPr/>
        </p:nvPicPr>
        <p:blipFill>
          <a:blip r:embed="rId3">
            <a:clrChange>
              <a:clrFrom>
                <a:srgbClr val="FFFFFF"/>
              </a:clrFrom>
              <a:clrTo>
                <a:srgbClr val="FFFFFF">
                  <a:alpha val="0"/>
                </a:srgbClr>
              </a:clrTo>
            </a:clrChange>
            <a:duotone>
              <a:prstClr val="black"/>
              <a:schemeClr val="accent2">
                <a:lumMod val="50000"/>
                <a:tint val="45000"/>
                <a:satMod val="400000"/>
              </a:schemeClr>
            </a:duotone>
            <a:lum bright="30000"/>
          </a:blip>
          <a:srcRect l="-1370" t="63448" r="81374"/>
          <a:stretch>
            <a:fillRect/>
          </a:stretch>
        </p:blipFill>
        <p:spPr bwMode="auto">
          <a:xfrm rot="3709645">
            <a:off x="3893665" y="3984142"/>
            <a:ext cx="642942" cy="1143008"/>
          </a:xfrm>
          <a:prstGeom prst="rect">
            <a:avLst/>
          </a:prstGeom>
          <a:noFill/>
        </p:spPr>
      </p:pic>
      <p:pic>
        <p:nvPicPr>
          <p:cNvPr id="15" name="Picture 3" descr="F:\PPT背景图\460.gif"/>
          <p:cNvPicPr>
            <a:picLocks noChangeAspect="1" noChangeArrowheads="1"/>
          </p:cNvPicPr>
          <p:nvPr/>
        </p:nvPicPr>
        <p:blipFill>
          <a:blip r:embed="rId3">
            <a:clrChange>
              <a:clrFrom>
                <a:srgbClr val="FFFFFF"/>
              </a:clrFrom>
              <a:clrTo>
                <a:srgbClr val="FFFFFF">
                  <a:alpha val="0"/>
                </a:srgbClr>
              </a:clrTo>
            </a:clrChange>
            <a:duotone>
              <a:prstClr val="black"/>
              <a:schemeClr val="accent2">
                <a:lumMod val="50000"/>
                <a:tint val="45000"/>
                <a:satMod val="400000"/>
              </a:schemeClr>
            </a:duotone>
            <a:lum bright="30000"/>
          </a:blip>
          <a:srcRect t="63448" r="81374"/>
          <a:stretch>
            <a:fillRect/>
          </a:stretch>
        </p:blipFill>
        <p:spPr bwMode="auto">
          <a:xfrm>
            <a:off x="785786" y="3714752"/>
            <a:ext cx="598898" cy="1143006"/>
          </a:xfrm>
          <a:prstGeom prst="rect">
            <a:avLst/>
          </a:prstGeom>
          <a:noFill/>
        </p:spPr>
      </p:pic>
      <p:sp>
        <p:nvSpPr>
          <p:cNvPr id="17" name="TextBox 16"/>
          <p:cNvSpPr txBox="1"/>
          <p:nvPr/>
        </p:nvSpPr>
        <p:spPr>
          <a:xfrm>
            <a:off x="1142976" y="2071678"/>
            <a:ext cx="2935419" cy="584775"/>
          </a:xfrm>
          <a:prstGeom prst="rect">
            <a:avLst/>
          </a:prstGeom>
          <a:noFill/>
        </p:spPr>
        <p:txBody>
          <a:bodyPr wrap="non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altLang="zh-CN" sz="3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方正粗倩简体" pitchFamily="65" charset="-122"/>
                <a:ea typeface="方正粗倩简体" pitchFamily="65" charset="-122"/>
              </a:rPr>
              <a:t>1</a:t>
            </a:r>
            <a:r>
              <a:rPr lang="zh-CN" altLang="en-US" sz="3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方正粗倩简体" pitchFamily="65" charset="-122"/>
                <a:ea typeface="方正粗倩简体" pitchFamily="65" charset="-122"/>
              </a:rPr>
              <a:t>、骑楼的起源</a:t>
            </a:r>
            <a:endParaRPr lang="zh-CN" altLang="en-US" sz="32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方正粗倩简体" pitchFamily="65" charset="-122"/>
              <a:ea typeface="方正粗倩简体" pitchFamily="65" charset="-122"/>
            </a:endParaRPr>
          </a:p>
        </p:txBody>
      </p:sp>
      <p:sp>
        <p:nvSpPr>
          <p:cNvPr id="21" name="矩形 20"/>
          <p:cNvSpPr/>
          <p:nvPr/>
        </p:nvSpPr>
        <p:spPr>
          <a:xfrm>
            <a:off x="1643042" y="2857496"/>
            <a:ext cx="2920992" cy="584775"/>
          </a:xfrm>
          <a:prstGeom prst="rect">
            <a:avLst/>
          </a:prstGeom>
        </p:spPr>
        <p:txBody>
          <a:bodyPr wrap="none">
            <a:spAutoFit/>
          </a:bodyPr>
          <a:lstStyle/>
          <a:p>
            <a:r>
              <a:rPr lang="en-US" altLang="zh-CN" sz="3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方正粗倩简体" pitchFamily="65" charset="-122"/>
                <a:ea typeface="方正粗倩简体" pitchFamily="65" charset="-122"/>
              </a:rPr>
              <a:t>2</a:t>
            </a:r>
            <a:r>
              <a:rPr lang="zh-CN" altLang="en-US" sz="3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方正粗倩简体" pitchFamily="65" charset="-122"/>
                <a:ea typeface="方正粗倩简体" pitchFamily="65" charset="-122"/>
              </a:rPr>
              <a:t>、骑楼的历史</a:t>
            </a:r>
            <a:endParaRPr lang="zh-CN" altLang="en-US" sz="32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方正粗倩简体" pitchFamily="65" charset="-122"/>
              <a:ea typeface="方正粗倩简体" pitchFamily="65" charset="-122"/>
            </a:endParaRPr>
          </a:p>
        </p:txBody>
      </p:sp>
      <p:sp>
        <p:nvSpPr>
          <p:cNvPr id="22" name="矩形 21"/>
          <p:cNvSpPr/>
          <p:nvPr/>
        </p:nvSpPr>
        <p:spPr>
          <a:xfrm>
            <a:off x="1500166" y="3643314"/>
            <a:ext cx="2914580" cy="584775"/>
          </a:xfrm>
          <a:prstGeom prst="rect">
            <a:avLst/>
          </a:prstGeom>
        </p:spPr>
        <p:txBody>
          <a:bodyPr wrap="none">
            <a:spAutoFit/>
          </a:bodyPr>
          <a:lstStyle/>
          <a:p>
            <a:r>
              <a:rPr lang="en-US" altLang="zh-CN" sz="3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方正粗倩简体" pitchFamily="65" charset="-122"/>
                <a:ea typeface="方正粗倩简体" pitchFamily="65" charset="-122"/>
              </a:rPr>
              <a:t>3</a:t>
            </a:r>
            <a:r>
              <a:rPr lang="zh-CN" altLang="en-US" sz="3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方正粗倩简体" pitchFamily="65" charset="-122"/>
                <a:ea typeface="方正粗倩简体" pitchFamily="65" charset="-122"/>
              </a:rPr>
              <a:t>、骑楼的特色</a:t>
            </a:r>
            <a:endParaRPr lang="zh-CN" altLang="en-US" sz="32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方正粗倩简体" pitchFamily="65" charset="-122"/>
              <a:ea typeface="方正粗倩简体" pitchFamily="65" charset="-122"/>
            </a:endParaRPr>
          </a:p>
        </p:txBody>
      </p:sp>
      <p:sp>
        <p:nvSpPr>
          <p:cNvPr id="26" name="矩形 25"/>
          <p:cNvSpPr/>
          <p:nvPr/>
        </p:nvSpPr>
        <p:spPr>
          <a:xfrm>
            <a:off x="4786314" y="1785926"/>
            <a:ext cx="2956259" cy="584775"/>
          </a:xfrm>
          <a:prstGeom prst="rect">
            <a:avLst/>
          </a:prstGeom>
        </p:spPr>
        <p:txBody>
          <a:bodyPr wrap="none">
            <a:spAutoFit/>
          </a:bodyPr>
          <a:lstStyle/>
          <a:p>
            <a:r>
              <a:rPr lang="en-US" altLang="zh-CN" sz="3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方正粗倩简体" pitchFamily="65" charset="-122"/>
                <a:ea typeface="方正粗倩简体" pitchFamily="65" charset="-122"/>
              </a:rPr>
              <a:t>4</a:t>
            </a:r>
            <a:r>
              <a:rPr lang="zh-CN" altLang="en-US" sz="3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方正粗倩简体" pitchFamily="65" charset="-122"/>
                <a:ea typeface="方正粗倩简体" pitchFamily="65" charset="-122"/>
              </a:rPr>
              <a:t>、骑楼的类别</a:t>
            </a:r>
            <a:endParaRPr lang="zh-CN" altLang="en-US" sz="32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方正粗倩简体" pitchFamily="65" charset="-122"/>
              <a:ea typeface="方正粗倩简体" pitchFamily="65" charset="-122"/>
            </a:endParaRPr>
          </a:p>
        </p:txBody>
      </p:sp>
      <p:sp>
        <p:nvSpPr>
          <p:cNvPr id="28" name="矩形 27"/>
          <p:cNvSpPr/>
          <p:nvPr/>
        </p:nvSpPr>
        <p:spPr>
          <a:xfrm>
            <a:off x="5143504" y="2571744"/>
            <a:ext cx="2940228" cy="584775"/>
          </a:xfrm>
          <a:prstGeom prst="rect">
            <a:avLst/>
          </a:prstGeom>
        </p:spPr>
        <p:txBody>
          <a:bodyPr wrap="none">
            <a:spAutoFit/>
          </a:bodyPr>
          <a:lstStyle/>
          <a:p>
            <a:r>
              <a:rPr lang="en-US" altLang="zh-CN" sz="3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方正粗倩简体" pitchFamily="65" charset="-122"/>
                <a:ea typeface="方正粗倩简体" pitchFamily="65" charset="-122"/>
              </a:rPr>
              <a:t>5</a:t>
            </a:r>
            <a:r>
              <a:rPr lang="zh-CN" altLang="en-US" sz="3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方正粗倩简体" pitchFamily="65" charset="-122"/>
                <a:ea typeface="方正粗倩简体" pitchFamily="65" charset="-122"/>
              </a:rPr>
              <a:t>、拆迁与保护</a:t>
            </a:r>
            <a:endParaRPr lang="zh-CN" altLang="en-US" sz="32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方正粗倩简体" pitchFamily="65" charset="-122"/>
              <a:ea typeface="方正粗倩简体" pitchFamily="65" charset="-122"/>
            </a:endParaRPr>
          </a:p>
        </p:txBody>
      </p:sp>
      <p:pic>
        <p:nvPicPr>
          <p:cNvPr id="33" name="Picture 2" descr="E:\PPT背景图\617.gif"/>
          <p:cNvPicPr>
            <a:picLocks noChangeAspect="1" noChangeArrowheads="1"/>
          </p:cNvPicPr>
          <p:nvPr/>
        </p:nvPicPr>
        <p:blipFill>
          <a:blip r:embed="rId5"/>
          <a:srcRect/>
          <a:stretch>
            <a:fillRect/>
          </a:stretch>
        </p:blipFill>
        <p:spPr bwMode="auto">
          <a:xfrm rot="16200000">
            <a:off x="6800867" y="342878"/>
            <a:ext cx="2171700" cy="1914525"/>
          </a:xfrm>
          <a:prstGeom prst="rect">
            <a:avLst/>
          </a:prstGeom>
          <a:noFill/>
        </p:spPr>
      </p:pic>
      <p:pic>
        <p:nvPicPr>
          <p:cNvPr id="35" name="Picture 3" descr="F:\PPT背景图\460.gif"/>
          <p:cNvPicPr>
            <a:picLocks noChangeAspect="1" noChangeArrowheads="1"/>
          </p:cNvPicPr>
          <p:nvPr/>
        </p:nvPicPr>
        <p:blipFill>
          <a:blip r:embed="rId3">
            <a:clrChange>
              <a:clrFrom>
                <a:srgbClr val="FFFFFF"/>
              </a:clrFrom>
              <a:clrTo>
                <a:srgbClr val="FFFFFF">
                  <a:alpha val="0"/>
                </a:srgbClr>
              </a:clrTo>
            </a:clrChange>
            <a:duotone>
              <a:prstClr val="black"/>
              <a:schemeClr val="accent2">
                <a:lumMod val="50000"/>
                <a:tint val="45000"/>
                <a:satMod val="400000"/>
              </a:schemeClr>
            </a:duotone>
            <a:lum bright="30000"/>
          </a:blip>
          <a:srcRect l="-1370" t="63448" r="81374"/>
          <a:stretch>
            <a:fillRect/>
          </a:stretch>
        </p:blipFill>
        <p:spPr bwMode="auto">
          <a:xfrm rot="11069286" flipH="1">
            <a:off x="4115739" y="1236059"/>
            <a:ext cx="597796" cy="1143008"/>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E:\PPT背景图\kabg.gif"/>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36" name="弧形 35"/>
          <p:cNvSpPr/>
          <p:nvPr/>
        </p:nvSpPr>
        <p:spPr>
          <a:xfrm>
            <a:off x="0" y="4500570"/>
            <a:ext cx="8858280" cy="2214578"/>
          </a:xfrm>
          <a:prstGeom prst="arc">
            <a:avLst>
              <a:gd name="adj1" fmla="val 16200000"/>
              <a:gd name="adj2" fmla="val 5433151"/>
            </a:avLst>
          </a:prstGeom>
          <a:noFill/>
          <a:ln w="57150">
            <a:solidFill>
              <a:srgbClr val="D41EA4"/>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46" name="Picture 4" descr="F:\PPT背景图\2005F12F03821826509.gif"/>
          <p:cNvPicPr>
            <a:picLocks noChangeAspect="1" noChangeArrowheads="1" noCrop="1"/>
          </p:cNvPicPr>
          <p:nvPr/>
        </p:nvPicPr>
        <p:blipFill>
          <a:blip r:embed="rId3"/>
          <a:srcRect/>
          <a:stretch>
            <a:fillRect/>
          </a:stretch>
        </p:blipFill>
        <p:spPr bwMode="auto">
          <a:xfrm>
            <a:off x="2857488" y="857232"/>
            <a:ext cx="1071570" cy="2643206"/>
          </a:xfrm>
          <a:prstGeom prst="rect">
            <a:avLst/>
          </a:prstGeom>
          <a:noFill/>
        </p:spPr>
      </p:pic>
      <p:sp>
        <p:nvSpPr>
          <p:cNvPr id="2" name="上凸带形 1"/>
          <p:cNvSpPr/>
          <p:nvPr/>
        </p:nvSpPr>
        <p:spPr>
          <a:xfrm>
            <a:off x="1785918" y="214290"/>
            <a:ext cx="5715040" cy="1000132"/>
          </a:xfrm>
          <a:prstGeom prst="ribbon2">
            <a:avLst>
              <a:gd name="adj1" fmla="val 16667"/>
              <a:gd name="adj2" fmla="val 71488"/>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p>
        </p:txBody>
      </p:sp>
      <p:sp>
        <p:nvSpPr>
          <p:cNvPr id="3" name="TextBox 2"/>
          <p:cNvSpPr txBox="1"/>
          <p:nvPr/>
        </p:nvSpPr>
        <p:spPr>
          <a:xfrm>
            <a:off x="2571736" y="357166"/>
            <a:ext cx="4143404" cy="707886"/>
          </a:xfrm>
          <a:prstGeom prst="rect">
            <a:avLst/>
          </a:prstGeom>
          <a:noFill/>
        </p:spPr>
        <p:txBody>
          <a:bodyPr wrap="square" rtlCol="0">
            <a:spAutoFit/>
          </a:bodyPr>
          <a:lstStyle/>
          <a:p>
            <a:pPr algn="ctr"/>
            <a:r>
              <a:rPr lang="zh-CN" altLang="en-US" sz="4000" b="1" dirty="0">
                <a:ln>
                  <a:gradFill flip="none" rotWithShape="1">
                    <a:gsLst>
                      <a:gs pos="0">
                        <a:srgbClr val="DEF589"/>
                      </a:gs>
                      <a:gs pos="50000">
                        <a:schemeClr val="accent1">
                          <a:tint val="44500"/>
                          <a:satMod val="160000"/>
                        </a:schemeClr>
                      </a:gs>
                      <a:gs pos="100000">
                        <a:schemeClr val="accent1">
                          <a:tint val="23500"/>
                          <a:satMod val="160000"/>
                        </a:schemeClr>
                      </a:gs>
                    </a:gsLst>
                    <a:lin ang="16200000" scaled="1"/>
                    <a:tileRect/>
                  </a:gradFill>
                </a:ln>
                <a:latin typeface="华文彩云" pitchFamily="2" charset="-122"/>
                <a:ea typeface="华文彩云" pitchFamily="2" charset="-122"/>
              </a:rPr>
              <a:t>骑楼的起源</a:t>
            </a:r>
          </a:p>
        </p:txBody>
      </p:sp>
      <p:grpSp>
        <p:nvGrpSpPr>
          <p:cNvPr id="39" name="组合 38"/>
          <p:cNvGrpSpPr/>
          <p:nvPr/>
        </p:nvGrpSpPr>
        <p:grpSpPr>
          <a:xfrm>
            <a:off x="285720" y="1428736"/>
            <a:ext cx="2571768" cy="4081215"/>
            <a:chOff x="285720" y="1571612"/>
            <a:chExt cx="2571768" cy="4081215"/>
          </a:xfrm>
        </p:grpSpPr>
        <p:sp>
          <p:nvSpPr>
            <p:cNvPr id="12" name="剪去对角的矩形 11"/>
            <p:cNvSpPr/>
            <p:nvPr/>
          </p:nvSpPr>
          <p:spPr>
            <a:xfrm flipH="1">
              <a:off x="285720" y="2214554"/>
              <a:ext cx="2571768" cy="3214710"/>
            </a:xfrm>
            <a:prstGeom prst="snip2DiagRect">
              <a:avLst/>
            </a:prstGeom>
            <a:noFill/>
            <a:ln w="63500" cmpd="thickThin">
              <a:prstDash val="dashDot"/>
            </a:ln>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a:p>
          </p:txBody>
        </p:sp>
        <p:grpSp>
          <p:nvGrpSpPr>
            <p:cNvPr id="13" name="组合 12"/>
            <p:cNvGrpSpPr/>
            <p:nvPr/>
          </p:nvGrpSpPr>
          <p:grpSpPr>
            <a:xfrm>
              <a:off x="500034" y="1571612"/>
              <a:ext cx="2000232" cy="1000132"/>
              <a:chOff x="142844" y="1214422"/>
              <a:chExt cx="2000232" cy="1000132"/>
            </a:xfrm>
          </p:grpSpPr>
          <p:sp>
            <p:nvSpPr>
              <p:cNvPr id="4" name="泪滴形 3"/>
              <p:cNvSpPr/>
              <p:nvPr/>
            </p:nvSpPr>
            <p:spPr>
              <a:xfrm>
                <a:off x="142844" y="1428736"/>
                <a:ext cx="714348" cy="785818"/>
              </a:xfrm>
              <a:prstGeom prst="teardrop">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sp>
            <p:nvSpPr>
              <p:cNvPr id="5" name="泪滴形 4"/>
              <p:cNvSpPr/>
              <p:nvPr/>
            </p:nvSpPr>
            <p:spPr>
              <a:xfrm>
                <a:off x="785786" y="1214422"/>
                <a:ext cx="714348" cy="785818"/>
              </a:xfrm>
              <a:prstGeom prst="teardrop">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sp>
            <p:nvSpPr>
              <p:cNvPr id="6" name="泪滴形 5"/>
              <p:cNvSpPr/>
              <p:nvPr/>
            </p:nvSpPr>
            <p:spPr>
              <a:xfrm>
                <a:off x="1428728" y="1285860"/>
                <a:ext cx="714348" cy="785818"/>
              </a:xfrm>
              <a:prstGeom prst="teardrop">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sp>
            <p:nvSpPr>
              <p:cNvPr id="7" name="TextBox 6"/>
              <p:cNvSpPr txBox="1"/>
              <p:nvPr/>
            </p:nvSpPr>
            <p:spPr>
              <a:xfrm>
                <a:off x="214282" y="1500174"/>
                <a:ext cx="571504" cy="58477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方正粗倩简体" pitchFamily="65" charset="-122"/>
                    <a:ea typeface="方正粗倩简体" pitchFamily="65" charset="-122"/>
                  </a:rPr>
                  <a:t>源</a:t>
                </a:r>
              </a:p>
            </p:txBody>
          </p:sp>
          <p:sp>
            <p:nvSpPr>
              <p:cNvPr id="8" name="TextBox 7"/>
              <p:cNvSpPr txBox="1"/>
              <p:nvPr/>
            </p:nvSpPr>
            <p:spPr>
              <a:xfrm>
                <a:off x="857224" y="1285860"/>
                <a:ext cx="571504" cy="58477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方正粗倩简体" pitchFamily="65" charset="-122"/>
                    <a:ea typeface="方正粗倩简体" pitchFamily="65" charset="-122"/>
                  </a:rPr>
                  <a:t>泉</a:t>
                </a:r>
              </a:p>
            </p:txBody>
          </p:sp>
          <p:sp>
            <p:nvSpPr>
              <p:cNvPr id="9" name="TextBox 8"/>
              <p:cNvSpPr txBox="1"/>
              <p:nvPr/>
            </p:nvSpPr>
            <p:spPr>
              <a:xfrm>
                <a:off x="1500166" y="1357298"/>
                <a:ext cx="500066" cy="58477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方正粗倩简体" pitchFamily="65" charset="-122"/>
                    <a:ea typeface="方正粗倩简体" pitchFamily="65" charset="-122"/>
                  </a:rPr>
                  <a:t>地</a:t>
                </a:r>
              </a:p>
            </p:txBody>
          </p:sp>
        </p:grpSp>
        <p:sp>
          <p:nvSpPr>
            <p:cNvPr id="10" name="TextBox 9"/>
            <p:cNvSpPr txBox="1"/>
            <p:nvPr/>
          </p:nvSpPr>
          <p:spPr>
            <a:xfrm>
              <a:off x="357158" y="2428868"/>
              <a:ext cx="2428892" cy="3223959"/>
            </a:xfrm>
            <a:prstGeom prst="rect">
              <a:avLst/>
            </a:prstGeom>
            <a:noFill/>
          </p:spPr>
          <p:txBody>
            <a:bodyPr wrap="square" rtlCol="0">
              <a:spAutoFit/>
            </a:bodyPr>
            <a:lstStyle/>
            <a:p>
              <a:pPr algn="ctr">
                <a:lnSpc>
                  <a:spcPts val="2500"/>
                </a:lnSpc>
              </a:pPr>
              <a:r>
                <a:rPr lang="zh-CN" altLang="en-US" sz="1400" dirty="0">
                  <a:latin typeface="+mj-ea"/>
                  <a:ea typeface="+mj-ea"/>
                </a:rPr>
                <a:t>希腊</a:t>
              </a:r>
              <a:endParaRPr lang="en-US" altLang="zh-CN" sz="1400" dirty="0">
                <a:latin typeface="+mj-ea"/>
                <a:ea typeface="+mj-ea"/>
              </a:endParaRPr>
            </a:p>
            <a:p>
              <a:pPr>
                <a:lnSpc>
                  <a:spcPts val="2500"/>
                </a:lnSpc>
              </a:pPr>
              <a:r>
                <a:rPr lang="zh-CN" altLang="en-US" sz="1400" dirty="0">
                  <a:latin typeface="+mj-ea"/>
                  <a:ea typeface="+mj-ea"/>
                  <a:cs typeface="经典中圆简" pitchFamily="49" charset="-122"/>
                </a:rPr>
                <a:t>    作为一种典型的外廊式建筑物，骑楼的渊源最早可上溯到约</a:t>
              </a:r>
              <a:r>
                <a:rPr lang="en-US" sz="1400" dirty="0">
                  <a:latin typeface="+mj-ea"/>
                  <a:ea typeface="+mj-ea"/>
                  <a:cs typeface="经典中圆简" pitchFamily="49" charset="-122"/>
                </a:rPr>
                <a:t>2500</a:t>
              </a:r>
              <a:r>
                <a:rPr lang="zh-CN" altLang="en-US" sz="1400" dirty="0">
                  <a:latin typeface="+mj-ea"/>
                  <a:ea typeface="+mj-ea"/>
                  <a:cs typeface="经典中圆简" pitchFamily="49" charset="-122"/>
                </a:rPr>
                <a:t>年前的希腊</a:t>
              </a:r>
              <a:r>
                <a:rPr lang="en-US" sz="1400" dirty="0">
                  <a:latin typeface="+mj-ea"/>
                  <a:ea typeface="+mj-ea"/>
                  <a:cs typeface="经典中圆简" pitchFamily="49" charset="-122"/>
                </a:rPr>
                <a:t>“</a:t>
              </a:r>
              <a:r>
                <a:rPr lang="zh-CN" altLang="en-US" sz="1400" dirty="0">
                  <a:latin typeface="+mj-ea"/>
                  <a:ea typeface="+mj-ea"/>
                  <a:cs typeface="经典中圆简" pitchFamily="49" charset="-122"/>
                </a:rPr>
                <a:t>帕特农神庙</a:t>
              </a:r>
              <a:r>
                <a:rPr lang="en-US" sz="1400" dirty="0">
                  <a:latin typeface="+mj-ea"/>
                  <a:ea typeface="+mj-ea"/>
                  <a:cs typeface="经典中圆简" pitchFamily="49" charset="-122"/>
                </a:rPr>
                <a:t>”</a:t>
              </a:r>
              <a:r>
                <a:rPr lang="zh-CN" altLang="en-US" sz="1400" dirty="0">
                  <a:latin typeface="+mj-ea"/>
                  <a:ea typeface="+mj-ea"/>
                  <a:cs typeface="经典中圆简" pitchFamily="49" charset="-122"/>
                </a:rPr>
                <a:t>，那是雅典卫城的主体建筑。现代意义上的骑楼最早起源于印度的贝尼亚普库尔，是英国殖民者首先建造的，称之为</a:t>
              </a:r>
              <a:r>
                <a:rPr lang="en-US" sz="1400" dirty="0">
                  <a:latin typeface="+mj-ea"/>
                  <a:ea typeface="+mj-ea"/>
                  <a:cs typeface="经典中圆简" pitchFamily="49" charset="-122"/>
                </a:rPr>
                <a:t>“</a:t>
              </a:r>
              <a:r>
                <a:rPr lang="zh-CN" altLang="en-US" sz="1400" dirty="0">
                  <a:latin typeface="+mj-ea"/>
                  <a:ea typeface="+mj-ea"/>
                  <a:cs typeface="经典中圆简" pitchFamily="49" charset="-122"/>
                </a:rPr>
                <a:t>廊房</a:t>
              </a:r>
              <a:r>
                <a:rPr lang="en-US" sz="1400" dirty="0">
                  <a:latin typeface="+mj-ea"/>
                  <a:ea typeface="+mj-ea"/>
                  <a:cs typeface="经典中圆简" pitchFamily="49" charset="-122"/>
                </a:rPr>
                <a:t>”</a:t>
              </a:r>
              <a:r>
                <a:rPr lang="zh-CN" altLang="en-US" sz="1400" dirty="0">
                  <a:latin typeface="+mj-ea"/>
                  <a:ea typeface="+mj-ea"/>
                  <a:cs typeface="经典中圆简" pitchFamily="49" charset="-122"/>
                </a:rPr>
                <a:t>。</a:t>
              </a:r>
            </a:p>
            <a:p>
              <a:endParaRPr lang="zh-CN" altLang="en-US" sz="1600" dirty="0"/>
            </a:p>
          </p:txBody>
        </p:sp>
      </p:grpSp>
      <p:grpSp>
        <p:nvGrpSpPr>
          <p:cNvPr id="38" name="组合 37"/>
          <p:cNvGrpSpPr/>
          <p:nvPr/>
        </p:nvGrpSpPr>
        <p:grpSpPr>
          <a:xfrm>
            <a:off x="3857620" y="1500174"/>
            <a:ext cx="4964941" cy="2786082"/>
            <a:chOff x="3857620" y="1285860"/>
            <a:chExt cx="4964941" cy="2786082"/>
          </a:xfrm>
        </p:grpSpPr>
        <p:sp>
          <p:nvSpPr>
            <p:cNvPr id="17" name="流程图: 可选过程 16"/>
            <p:cNvSpPr/>
            <p:nvPr/>
          </p:nvSpPr>
          <p:spPr>
            <a:xfrm>
              <a:off x="3857620" y="1285860"/>
              <a:ext cx="4572032" cy="2786082"/>
            </a:xfrm>
            <a:prstGeom prst="flowChartAlternateProcess">
              <a:avLst/>
            </a:prstGeom>
            <a:noFill/>
            <a:ln w="57150" cmpd="thickThin">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8143900" y="1357298"/>
              <a:ext cx="678661" cy="2428895"/>
              <a:chOff x="8072461" y="1107264"/>
              <a:chExt cx="678661" cy="2428895"/>
            </a:xfrm>
          </p:grpSpPr>
          <p:sp>
            <p:nvSpPr>
              <p:cNvPr id="14" name="五边形 13"/>
              <p:cNvSpPr/>
              <p:nvPr/>
            </p:nvSpPr>
            <p:spPr>
              <a:xfrm rot="5400000">
                <a:off x="7965302" y="1214423"/>
                <a:ext cx="892977" cy="678660"/>
              </a:xfrm>
              <a:prstGeom prst="homePlate">
                <a:avLst/>
              </a:prstGeom>
              <a:gradFill flip="none" rotWithShape="1">
                <a:gsLst>
                  <a:gs pos="0">
                    <a:schemeClr val="accent5">
                      <a:tint val="50000"/>
                      <a:satMod val="300000"/>
                    </a:schemeClr>
                  </a:gs>
                  <a:gs pos="35000">
                    <a:schemeClr val="accent5">
                      <a:tint val="37000"/>
                      <a:satMod val="300000"/>
                    </a:schemeClr>
                  </a:gs>
                  <a:gs pos="100000">
                    <a:schemeClr val="accent5">
                      <a:tint val="15000"/>
                      <a:satMod val="350000"/>
                    </a:schemeClr>
                  </a:gs>
                </a:gsLst>
                <a:lin ang="10800000" scaled="1"/>
                <a:tileRect/>
              </a:gradFill>
            </p:spPr>
            <p:style>
              <a:lnRef idx="1">
                <a:schemeClr val="accent5"/>
              </a:lnRef>
              <a:fillRef idx="2">
                <a:schemeClr val="accent5"/>
              </a:fillRef>
              <a:effectRef idx="1">
                <a:schemeClr val="accent5"/>
              </a:effectRef>
              <a:fontRef idx="minor">
                <a:schemeClr val="dk1"/>
              </a:fontRef>
            </p:style>
            <p:txBody>
              <a:bodyPr rtlCol="0" anchor="ctr"/>
              <a:lstStyle/>
              <a:p>
                <a:pPr algn="ctr"/>
                <a:endParaRPr lang="zh-CN" altLang="en-US"/>
              </a:p>
            </p:txBody>
          </p:sp>
          <p:sp>
            <p:nvSpPr>
              <p:cNvPr id="19" name="五边形 18"/>
              <p:cNvSpPr/>
              <p:nvPr/>
            </p:nvSpPr>
            <p:spPr>
              <a:xfrm rot="5400000">
                <a:off x="7965303" y="1964523"/>
                <a:ext cx="892977" cy="678660"/>
              </a:xfrm>
              <a:prstGeom prst="homePlate">
                <a:avLst/>
              </a:prstGeom>
              <a:gradFill flip="none" rotWithShape="1">
                <a:gsLst>
                  <a:gs pos="0">
                    <a:schemeClr val="accent5">
                      <a:tint val="50000"/>
                      <a:satMod val="300000"/>
                    </a:schemeClr>
                  </a:gs>
                  <a:gs pos="35000">
                    <a:schemeClr val="accent5">
                      <a:tint val="37000"/>
                      <a:satMod val="300000"/>
                    </a:schemeClr>
                  </a:gs>
                  <a:gs pos="100000">
                    <a:schemeClr val="accent5">
                      <a:tint val="15000"/>
                      <a:satMod val="350000"/>
                    </a:schemeClr>
                  </a:gs>
                </a:gsLst>
                <a:lin ang="10800000" scaled="1"/>
                <a:tileRect/>
              </a:gradFill>
            </p:spPr>
            <p:style>
              <a:lnRef idx="1">
                <a:schemeClr val="accent5"/>
              </a:lnRef>
              <a:fillRef idx="2">
                <a:schemeClr val="accent5"/>
              </a:fillRef>
              <a:effectRef idx="1">
                <a:schemeClr val="accent5"/>
              </a:effectRef>
              <a:fontRef idx="minor">
                <a:schemeClr val="dk1"/>
              </a:fontRef>
            </p:style>
            <p:txBody>
              <a:bodyPr rtlCol="0" anchor="ctr"/>
              <a:lstStyle/>
              <a:p>
                <a:pPr algn="ctr"/>
                <a:endParaRPr lang="zh-CN" altLang="en-US"/>
              </a:p>
            </p:txBody>
          </p:sp>
          <p:sp>
            <p:nvSpPr>
              <p:cNvPr id="20" name="五边形 19"/>
              <p:cNvSpPr/>
              <p:nvPr/>
            </p:nvSpPr>
            <p:spPr>
              <a:xfrm rot="5400000">
                <a:off x="7965303" y="2750341"/>
                <a:ext cx="892977" cy="678660"/>
              </a:xfrm>
              <a:prstGeom prst="homePlate">
                <a:avLst/>
              </a:prstGeom>
              <a:gradFill flip="none" rotWithShape="1">
                <a:gsLst>
                  <a:gs pos="0">
                    <a:schemeClr val="accent5">
                      <a:tint val="50000"/>
                      <a:satMod val="300000"/>
                    </a:schemeClr>
                  </a:gs>
                  <a:gs pos="35000">
                    <a:schemeClr val="accent5">
                      <a:tint val="37000"/>
                      <a:satMod val="300000"/>
                    </a:schemeClr>
                  </a:gs>
                  <a:gs pos="100000">
                    <a:schemeClr val="accent5">
                      <a:tint val="15000"/>
                      <a:satMod val="350000"/>
                    </a:schemeClr>
                  </a:gs>
                </a:gsLst>
                <a:lin ang="10800000" scaled="1"/>
                <a:tileRect/>
              </a:gradFill>
            </p:spPr>
            <p:style>
              <a:lnRef idx="1">
                <a:schemeClr val="accent5"/>
              </a:lnRef>
              <a:fillRef idx="2">
                <a:schemeClr val="accent5"/>
              </a:fillRef>
              <a:effectRef idx="1">
                <a:schemeClr val="accent5"/>
              </a:effectRef>
              <a:fontRef idx="minor">
                <a:schemeClr val="dk1"/>
              </a:fontRef>
            </p:style>
            <p:txBody>
              <a:bodyPr rtlCol="0" anchor="ctr"/>
              <a:lstStyle/>
              <a:p>
                <a:pPr algn="ctr"/>
                <a:endParaRPr lang="zh-CN" altLang="en-US"/>
              </a:p>
            </p:txBody>
          </p:sp>
          <p:sp>
            <p:nvSpPr>
              <p:cNvPr id="21" name="TextBox 20"/>
              <p:cNvSpPr txBox="1"/>
              <p:nvPr/>
            </p:nvSpPr>
            <p:spPr>
              <a:xfrm>
                <a:off x="8072462" y="1142984"/>
                <a:ext cx="642942" cy="646331"/>
              </a:xfrm>
              <a:prstGeom prst="rect">
                <a:avLst/>
              </a:prstGeom>
              <a:noFill/>
            </p:spPr>
            <p:txBody>
              <a:bodyPr wrap="square" rtlCol="0">
                <a:spAutoFit/>
              </a:bodyPr>
              <a:lstStyle/>
              <a:p>
                <a:r>
                  <a:rPr lang="zh-CN" altLang="en-US"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方正粗倩简体" pitchFamily="65" charset="-122"/>
                    <a:ea typeface="方正粗倩简体" pitchFamily="65" charset="-122"/>
                  </a:rPr>
                  <a:t>连</a:t>
                </a:r>
              </a:p>
            </p:txBody>
          </p:sp>
          <p:sp>
            <p:nvSpPr>
              <p:cNvPr id="22" name="TextBox 21"/>
              <p:cNvSpPr txBox="1"/>
              <p:nvPr/>
            </p:nvSpPr>
            <p:spPr>
              <a:xfrm>
                <a:off x="8072462" y="1928802"/>
                <a:ext cx="571504" cy="646331"/>
              </a:xfrm>
              <a:prstGeom prst="rect">
                <a:avLst/>
              </a:prstGeom>
              <a:noFill/>
            </p:spPr>
            <p:txBody>
              <a:bodyPr wrap="square" rtlCol="0">
                <a:spAutoFit/>
              </a:bodyPr>
              <a:lstStyle/>
              <a:p>
                <a:r>
                  <a:rPr lang="zh-CN" altLang="en-US"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方正粗倩简体" pitchFamily="65" charset="-122"/>
                    <a:ea typeface="方正粗倩简体" pitchFamily="65" charset="-122"/>
                  </a:rPr>
                  <a:t>接</a:t>
                </a:r>
              </a:p>
            </p:txBody>
          </p:sp>
          <p:sp>
            <p:nvSpPr>
              <p:cNvPr id="23" name="TextBox 22"/>
              <p:cNvSpPr txBox="1"/>
              <p:nvPr/>
            </p:nvSpPr>
            <p:spPr>
              <a:xfrm>
                <a:off x="8072462" y="2714620"/>
                <a:ext cx="571504" cy="646331"/>
              </a:xfrm>
              <a:prstGeom prst="rect">
                <a:avLst/>
              </a:prstGeom>
              <a:noFill/>
            </p:spPr>
            <p:txBody>
              <a:bodyPr wrap="square" rtlCol="0">
                <a:spAutoFit/>
              </a:bodyPr>
              <a:lstStyle/>
              <a:p>
                <a:r>
                  <a:rPr lang="zh-CN" altLang="en-US"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方正粗倩简体" pitchFamily="65" charset="-122"/>
                    <a:ea typeface="方正粗倩简体" pitchFamily="65" charset="-122"/>
                  </a:rPr>
                  <a:t>地</a:t>
                </a:r>
              </a:p>
            </p:txBody>
          </p:sp>
        </p:grpSp>
        <p:sp>
          <p:nvSpPr>
            <p:cNvPr id="26" name="TextBox 25"/>
            <p:cNvSpPr txBox="1"/>
            <p:nvPr/>
          </p:nvSpPr>
          <p:spPr>
            <a:xfrm>
              <a:off x="3929058" y="1357297"/>
              <a:ext cx="4143404" cy="2620910"/>
            </a:xfrm>
            <a:prstGeom prst="rect">
              <a:avLst/>
            </a:prstGeom>
            <a:noFill/>
          </p:spPr>
          <p:txBody>
            <a:bodyPr wrap="square" rtlCol="0">
              <a:spAutoFit/>
            </a:bodyPr>
            <a:lstStyle/>
            <a:p>
              <a:pPr algn="ctr">
                <a:lnSpc>
                  <a:spcPts val="2500"/>
                </a:lnSpc>
              </a:pPr>
              <a:r>
                <a:rPr lang="zh-CN" altLang="en-US" sz="1400" dirty="0"/>
                <a:t>新加波</a:t>
              </a:r>
              <a:endParaRPr lang="en-US" altLang="zh-CN" sz="1400" dirty="0"/>
            </a:p>
            <a:p>
              <a:pPr>
                <a:lnSpc>
                  <a:spcPts val="2500"/>
                </a:lnSpc>
              </a:pPr>
              <a:r>
                <a:rPr lang="zh-CN" altLang="en-US" sz="1400" dirty="0"/>
                <a:t>         十九世纪初，新加波总督莱佛士在新加坡城的设计中，规定临街的店屋在临街面要留出五英尺的公共空间，也就是著名的</a:t>
              </a:r>
              <a:r>
                <a:rPr lang="en-US" sz="1400" dirty="0"/>
                <a:t>“</a:t>
              </a:r>
              <a:r>
                <a:rPr lang="zh-CN" altLang="en-US" sz="1400" dirty="0"/>
                <a:t>五脚基</a:t>
              </a:r>
              <a:r>
                <a:rPr lang="en-US" sz="1400" dirty="0"/>
                <a:t>”</a:t>
              </a:r>
              <a:r>
                <a:rPr lang="zh-CN" altLang="en-US" sz="1400" dirty="0"/>
                <a:t>，各家店屋的五脚基相连，成为连续的走廊，从街道的一端直通到另一端。这种欧陆建筑与东南亚地域特点相结合的一种建筑形式可以挡避风雨侵袭，挡避炎阳照射，造成凉爽环境，因此在东南亚十分风靡。</a:t>
              </a:r>
            </a:p>
          </p:txBody>
        </p:sp>
      </p:grpSp>
      <p:grpSp>
        <p:nvGrpSpPr>
          <p:cNvPr id="44" name="组合 43"/>
          <p:cNvGrpSpPr/>
          <p:nvPr/>
        </p:nvGrpSpPr>
        <p:grpSpPr>
          <a:xfrm>
            <a:off x="3857620" y="4357694"/>
            <a:ext cx="928694" cy="2357454"/>
            <a:chOff x="3571868" y="4214818"/>
            <a:chExt cx="928694" cy="2357454"/>
          </a:xfrm>
        </p:grpSpPr>
        <p:sp>
          <p:nvSpPr>
            <p:cNvPr id="28" name="六边形 27"/>
            <p:cNvSpPr/>
            <p:nvPr/>
          </p:nvSpPr>
          <p:spPr>
            <a:xfrm>
              <a:off x="3571868" y="4214818"/>
              <a:ext cx="928694" cy="785818"/>
            </a:xfrm>
            <a:prstGeom prst="hexagon">
              <a:avLst>
                <a:gd name="adj" fmla="val 27839"/>
                <a:gd name="vf" fmla="val 115470"/>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29" name="六边形 28"/>
            <p:cNvSpPr/>
            <p:nvPr/>
          </p:nvSpPr>
          <p:spPr>
            <a:xfrm>
              <a:off x="3571868" y="5000636"/>
              <a:ext cx="928694" cy="785818"/>
            </a:xfrm>
            <a:prstGeom prst="hexagon">
              <a:avLst>
                <a:gd name="adj" fmla="val 27839"/>
                <a:gd name="vf" fmla="val 115470"/>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30" name="六边形 29"/>
            <p:cNvSpPr/>
            <p:nvPr/>
          </p:nvSpPr>
          <p:spPr>
            <a:xfrm>
              <a:off x="3571868" y="5786454"/>
              <a:ext cx="928694" cy="785818"/>
            </a:xfrm>
            <a:prstGeom prst="hexagon">
              <a:avLst>
                <a:gd name="adj" fmla="val 27839"/>
                <a:gd name="vf" fmla="val 115470"/>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32" name="TextBox 31"/>
            <p:cNvSpPr txBox="1"/>
            <p:nvPr/>
          </p:nvSpPr>
          <p:spPr>
            <a:xfrm>
              <a:off x="3714744" y="4286256"/>
              <a:ext cx="642942" cy="58477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3200" b="1" spc="50" dirty="0">
                  <a:ln w="11430">
                    <a:solidFill>
                      <a:srgbClr val="D41EA4"/>
                    </a:solidFill>
                  </a:ln>
                  <a:solidFill>
                    <a:srgbClr val="D41EA4"/>
                  </a:solidFill>
                  <a:effectLst>
                    <a:outerShdw blurRad="76200" dist="50800" dir="5400000" algn="tl" rotWithShape="0">
                      <a:srgbClr val="000000">
                        <a:alpha val="65000"/>
                      </a:srgbClr>
                    </a:outerShdw>
                  </a:effectLst>
                  <a:latin typeface="方正粗倩简体" pitchFamily="65" charset="-122"/>
                  <a:ea typeface="方正粗倩简体" pitchFamily="65" charset="-122"/>
                </a:rPr>
                <a:t>目</a:t>
              </a:r>
            </a:p>
          </p:txBody>
        </p:sp>
        <p:sp>
          <p:nvSpPr>
            <p:cNvPr id="33" name="TextBox 32"/>
            <p:cNvSpPr txBox="1"/>
            <p:nvPr/>
          </p:nvSpPr>
          <p:spPr>
            <a:xfrm>
              <a:off x="3714744" y="5072074"/>
              <a:ext cx="642942" cy="58477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3200" b="1" spc="50" dirty="0">
                  <a:ln w="11430"/>
                  <a:solidFill>
                    <a:srgbClr val="D41EA4"/>
                  </a:solidFill>
                  <a:effectLst>
                    <a:outerShdw blurRad="76200" dist="50800" dir="5400000" algn="tl" rotWithShape="0">
                      <a:srgbClr val="000000">
                        <a:alpha val="65000"/>
                      </a:srgbClr>
                    </a:outerShdw>
                  </a:effectLst>
                  <a:latin typeface="方正粗倩简体" pitchFamily="65" charset="-122"/>
                  <a:ea typeface="方正粗倩简体" pitchFamily="65" charset="-122"/>
                </a:rPr>
                <a:t>的</a:t>
              </a:r>
            </a:p>
          </p:txBody>
        </p:sp>
        <p:sp>
          <p:nvSpPr>
            <p:cNvPr id="34" name="TextBox 33"/>
            <p:cNvSpPr txBox="1"/>
            <p:nvPr/>
          </p:nvSpPr>
          <p:spPr>
            <a:xfrm>
              <a:off x="3714744" y="5857892"/>
              <a:ext cx="642942" cy="58477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3200" b="1" spc="50" dirty="0">
                  <a:ln w="11430"/>
                  <a:solidFill>
                    <a:srgbClr val="D41EA4"/>
                  </a:solidFill>
                  <a:effectLst>
                    <a:outerShdw blurRad="76200" dist="50800" dir="5400000" algn="tl" rotWithShape="0">
                      <a:srgbClr val="000000">
                        <a:alpha val="65000"/>
                      </a:srgbClr>
                    </a:outerShdw>
                  </a:effectLst>
                  <a:latin typeface="方正粗倩简体" pitchFamily="65" charset="-122"/>
                  <a:ea typeface="方正粗倩简体" pitchFamily="65" charset="-122"/>
                </a:rPr>
                <a:t>地</a:t>
              </a:r>
            </a:p>
          </p:txBody>
        </p:sp>
      </p:grpSp>
      <p:sp>
        <p:nvSpPr>
          <p:cNvPr id="37" name="TextBox 36"/>
          <p:cNvSpPr txBox="1"/>
          <p:nvPr/>
        </p:nvSpPr>
        <p:spPr>
          <a:xfrm>
            <a:off x="4786314" y="4643446"/>
            <a:ext cx="3929090" cy="1695336"/>
          </a:xfrm>
          <a:prstGeom prst="rect">
            <a:avLst/>
          </a:prstGeom>
          <a:noFill/>
        </p:spPr>
        <p:txBody>
          <a:bodyPr wrap="square" rtlCol="0">
            <a:spAutoFit/>
          </a:bodyPr>
          <a:lstStyle/>
          <a:p>
            <a:pPr>
              <a:lnSpc>
                <a:spcPts val="2500"/>
              </a:lnSpc>
            </a:pPr>
            <a:r>
              <a:rPr lang="zh-CN" altLang="en-US" sz="1600" dirty="0"/>
              <a:t>                             </a:t>
            </a:r>
            <a:r>
              <a:rPr lang="zh-CN" altLang="en-US" sz="1400" dirty="0"/>
              <a:t>中国</a:t>
            </a:r>
            <a:endParaRPr lang="en-US" altLang="zh-CN" sz="1400" dirty="0"/>
          </a:p>
          <a:p>
            <a:pPr>
              <a:lnSpc>
                <a:spcPts val="2500"/>
              </a:lnSpc>
            </a:pPr>
            <a:r>
              <a:rPr lang="zh-CN" altLang="en-US" sz="1400" dirty="0"/>
              <a:t>而从南洋返乡的华人，也在华南</a:t>
            </a:r>
            <a:r>
              <a:rPr lang="zh-CN" altLang="en-US" sz="1400" dirty="0" smtClean="0"/>
              <a:t>地区建起</a:t>
            </a:r>
            <a:endParaRPr lang="en-US" altLang="zh-CN" sz="1400" dirty="0" smtClean="0"/>
          </a:p>
          <a:p>
            <a:pPr>
              <a:lnSpc>
                <a:spcPts val="2500"/>
              </a:lnSpc>
            </a:pPr>
            <a:r>
              <a:rPr lang="zh-CN" altLang="en-US" sz="1400" dirty="0" smtClean="0"/>
              <a:t>类似</a:t>
            </a:r>
            <a:r>
              <a:rPr lang="zh-CN" altLang="en-US" sz="1400" dirty="0"/>
              <a:t>的骑楼。骑楼是我国广东，海南，广西，福建等沿海侨乡特有的南洋风情建筑，都是当年华侨从南洋返乡所建。</a:t>
            </a:r>
          </a:p>
        </p:txBody>
      </p:sp>
      <p:sp>
        <p:nvSpPr>
          <p:cNvPr id="40" name="弧形 39"/>
          <p:cNvSpPr/>
          <p:nvPr/>
        </p:nvSpPr>
        <p:spPr>
          <a:xfrm flipH="1" flipV="1">
            <a:off x="428596" y="5214950"/>
            <a:ext cx="4500594" cy="1143008"/>
          </a:xfrm>
          <a:prstGeom prst="arc">
            <a:avLst/>
          </a:prstGeom>
          <a:ln w="111125" cmpd="thinThick">
            <a:solidFill>
              <a:srgbClr val="F4681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1" name="弧形 40"/>
          <p:cNvSpPr/>
          <p:nvPr/>
        </p:nvSpPr>
        <p:spPr>
          <a:xfrm flipH="1" flipV="1">
            <a:off x="428596" y="4929198"/>
            <a:ext cx="3500462" cy="1143008"/>
          </a:xfrm>
          <a:prstGeom prst="arc">
            <a:avLst/>
          </a:prstGeom>
          <a:ln w="111125" cmpd="thinThick">
            <a:solidFill>
              <a:srgbClr val="F2981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5124" name="Picture 4" descr="F:\PPT背景图\2005F12F03821826509.gif"/>
          <p:cNvPicPr>
            <a:picLocks noChangeAspect="1" noChangeArrowheads="1" noCrop="1"/>
          </p:cNvPicPr>
          <p:nvPr/>
        </p:nvPicPr>
        <p:blipFill>
          <a:blip r:embed="rId3"/>
          <a:srcRect/>
          <a:stretch>
            <a:fillRect/>
          </a:stretch>
        </p:blipFill>
        <p:spPr bwMode="auto">
          <a:xfrm>
            <a:off x="2857488" y="3714752"/>
            <a:ext cx="1071570" cy="2643206"/>
          </a:xfrm>
          <a:prstGeom prst="rect">
            <a:avLst/>
          </a:prstGeom>
          <a:noFill/>
        </p:spPr>
      </p:pic>
      <p:sp>
        <p:nvSpPr>
          <p:cNvPr id="42" name="五角星 41"/>
          <p:cNvSpPr/>
          <p:nvPr/>
        </p:nvSpPr>
        <p:spPr>
          <a:xfrm rot="1043222">
            <a:off x="2324564" y="5567970"/>
            <a:ext cx="1065848" cy="899315"/>
          </a:xfrm>
          <a:prstGeom prst="star5">
            <a:avLst/>
          </a:prstGeom>
          <a:solidFill>
            <a:schemeClr val="accent4">
              <a:lumMod val="60000"/>
              <a:lumOff val="4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Picture 2" descr="C:\Documents and Settings\zd\桌面\图片\QQ图片20180422204845.jpg"/>
          <p:cNvPicPr>
            <a:picLocks noChangeAspect="1" noChangeArrowheads="1"/>
          </p:cNvPicPr>
          <p:nvPr/>
        </p:nvPicPr>
        <p:blipFill>
          <a:blip r:embed="rId4" cstate="print"/>
          <a:srcRect/>
          <a:stretch>
            <a:fillRect/>
          </a:stretch>
        </p:blipFill>
        <p:spPr bwMode="auto">
          <a:xfrm>
            <a:off x="2786050" y="2928934"/>
            <a:ext cx="1143008" cy="92869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3" name="五角星 42"/>
          <p:cNvSpPr/>
          <p:nvPr/>
        </p:nvSpPr>
        <p:spPr>
          <a:xfrm rot="20140127">
            <a:off x="2009603" y="5295758"/>
            <a:ext cx="500066" cy="500066"/>
          </a:xfrm>
          <a:prstGeom prst="star5">
            <a:avLst/>
          </a:prstGeom>
          <a:solidFill>
            <a:srgbClr val="ECC520"/>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121" name="Picture 1" descr="F:\骑楼图片\图片img_0860.jpg"/>
          <p:cNvPicPr>
            <a:picLocks noChangeAspect="1" noChangeArrowheads="1"/>
          </p:cNvPicPr>
          <p:nvPr/>
        </p:nvPicPr>
        <p:blipFill>
          <a:blip r:embed="rId5" cstate="print"/>
          <a:srcRect/>
          <a:stretch>
            <a:fillRect/>
          </a:stretch>
        </p:blipFill>
        <p:spPr bwMode="auto">
          <a:xfrm>
            <a:off x="2857488" y="4286256"/>
            <a:ext cx="928694" cy="785818"/>
          </a:xfrm>
          <a:prstGeom prst="rect">
            <a:avLst/>
          </a:prstGeom>
          <a:ln w="88900" cap="sq" cmpd="thickThin">
            <a:solidFill>
              <a:srgbClr val="000000"/>
            </a:solidFill>
            <a:prstDash val="solid"/>
            <a:miter lim="800000"/>
          </a:ln>
          <a:effectLst>
            <a:innerShdw blurRad="76200">
              <a:srgbClr val="000000"/>
            </a:innerShdw>
          </a:effectLst>
        </p:spPr>
      </p:pic>
      <p:pic>
        <p:nvPicPr>
          <p:cNvPr id="5122" name="Picture 2" descr="F:\骑楼图片\图片img_0862.jpg"/>
          <p:cNvPicPr>
            <a:picLocks noChangeAspect="1" noChangeArrowheads="1"/>
          </p:cNvPicPr>
          <p:nvPr/>
        </p:nvPicPr>
        <p:blipFill>
          <a:blip r:embed="rId6" cstate="print"/>
          <a:srcRect/>
          <a:stretch>
            <a:fillRect/>
          </a:stretch>
        </p:blipFill>
        <p:spPr bwMode="auto">
          <a:xfrm>
            <a:off x="2643174" y="1643050"/>
            <a:ext cx="1334826" cy="89057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5" name="太阳形 44"/>
          <p:cNvSpPr/>
          <p:nvPr/>
        </p:nvSpPr>
        <p:spPr>
          <a:xfrm>
            <a:off x="8072462" y="4143380"/>
            <a:ext cx="914400" cy="914400"/>
          </a:xfrm>
          <a:prstGeom prst="sun">
            <a:avLst/>
          </a:prstGeom>
          <a:solidFill>
            <a:schemeClr val="accent6">
              <a:lumMod val="60000"/>
              <a:lumOff val="4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descr="E:\PPT背景图\589.gif"/>
          <p:cNvPicPr>
            <a:picLocks noChangeAspect="1" noChangeArrowheads="1"/>
          </p:cNvPicPr>
          <p:nvPr/>
        </p:nvPicPr>
        <p:blipFill>
          <a:blip r:embed="rId7"/>
          <a:srcRect/>
          <a:stretch>
            <a:fillRect/>
          </a:stretch>
        </p:blipFill>
        <p:spPr bwMode="auto">
          <a:xfrm rot="20032324">
            <a:off x="500034" y="285728"/>
            <a:ext cx="952500" cy="952500"/>
          </a:xfrm>
          <a:prstGeom prst="rect">
            <a:avLst/>
          </a:prstGeom>
          <a:noFill/>
        </p:spPr>
      </p:pic>
      <p:pic>
        <p:nvPicPr>
          <p:cNvPr id="48" name="Picture 3" descr="E:\PPT背景图\589.gif"/>
          <p:cNvPicPr>
            <a:picLocks noChangeAspect="1" noChangeArrowheads="1"/>
          </p:cNvPicPr>
          <p:nvPr/>
        </p:nvPicPr>
        <p:blipFill>
          <a:blip r:embed="rId7"/>
          <a:srcRect/>
          <a:stretch>
            <a:fillRect/>
          </a:stretch>
        </p:blipFill>
        <p:spPr bwMode="auto">
          <a:xfrm rot="3237862">
            <a:off x="7549206" y="316309"/>
            <a:ext cx="1103964" cy="1103964"/>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2" descr="E:\PPT背景图\kabg.gif"/>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34" name="流程图: 手动输入 33"/>
          <p:cNvSpPr/>
          <p:nvPr/>
        </p:nvSpPr>
        <p:spPr>
          <a:xfrm>
            <a:off x="4929190" y="1071546"/>
            <a:ext cx="4071966" cy="3143272"/>
          </a:xfrm>
          <a:prstGeom prst="flowChartManualInput">
            <a:avLst/>
          </a:prstGeom>
          <a:noFill/>
          <a:ln w="60325" cmpd="thickThi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竖卷形 14"/>
          <p:cNvSpPr/>
          <p:nvPr/>
        </p:nvSpPr>
        <p:spPr>
          <a:xfrm>
            <a:off x="142844" y="1643050"/>
            <a:ext cx="4714908" cy="3000396"/>
          </a:xfrm>
          <a:prstGeom prst="verticalScroll">
            <a:avLst>
              <a:gd name="adj" fmla="val 9098"/>
            </a:avLst>
          </a:prstGeom>
          <a:noFill/>
          <a:ln w="66675" cmpd="db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上凸带形 1"/>
          <p:cNvSpPr/>
          <p:nvPr/>
        </p:nvSpPr>
        <p:spPr>
          <a:xfrm>
            <a:off x="1785918" y="214290"/>
            <a:ext cx="5715040" cy="1000132"/>
          </a:xfrm>
          <a:prstGeom prst="ribbon2">
            <a:avLst>
              <a:gd name="adj1" fmla="val 16667"/>
              <a:gd name="adj2" fmla="val 71488"/>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zh-CN" altLang="en-US"/>
          </a:p>
        </p:txBody>
      </p:sp>
      <p:sp>
        <p:nvSpPr>
          <p:cNvPr id="3" name="TextBox 2"/>
          <p:cNvSpPr txBox="1"/>
          <p:nvPr/>
        </p:nvSpPr>
        <p:spPr>
          <a:xfrm>
            <a:off x="2928926" y="285728"/>
            <a:ext cx="3357586" cy="707886"/>
          </a:xfrm>
          <a:prstGeom prst="rect">
            <a:avLst/>
          </a:prstGeom>
          <a:noFill/>
        </p:spPr>
        <p:txBody>
          <a:bodyPr wrap="square" rtlCol="0">
            <a:spAutoFit/>
          </a:bodyPr>
          <a:lstStyle/>
          <a:p>
            <a:pPr algn="ctr"/>
            <a:r>
              <a:rPr lang="zh-CN" altLang="en-US" sz="4000" b="1" dirty="0">
                <a:ln>
                  <a:gradFill flip="none" rotWithShape="1">
                    <a:gsLst>
                      <a:gs pos="0">
                        <a:srgbClr val="DEF589"/>
                      </a:gs>
                      <a:gs pos="50000">
                        <a:schemeClr val="accent1">
                          <a:tint val="44500"/>
                          <a:satMod val="160000"/>
                        </a:schemeClr>
                      </a:gs>
                      <a:gs pos="100000">
                        <a:schemeClr val="accent1">
                          <a:tint val="23500"/>
                          <a:satMod val="160000"/>
                        </a:schemeClr>
                      </a:gs>
                    </a:gsLst>
                    <a:lin ang="16200000" scaled="1"/>
                    <a:tileRect/>
                  </a:gradFill>
                </a:ln>
                <a:latin typeface="华文彩云" pitchFamily="2" charset="-122"/>
                <a:ea typeface="华文彩云" pitchFamily="2" charset="-122"/>
              </a:rPr>
              <a:t>骑楼的历史</a:t>
            </a:r>
          </a:p>
        </p:txBody>
      </p:sp>
      <p:grpSp>
        <p:nvGrpSpPr>
          <p:cNvPr id="18" name="组合 17"/>
          <p:cNvGrpSpPr/>
          <p:nvPr/>
        </p:nvGrpSpPr>
        <p:grpSpPr>
          <a:xfrm>
            <a:off x="285720" y="785794"/>
            <a:ext cx="857256" cy="928694"/>
            <a:chOff x="642910" y="1142984"/>
            <a:chExt cx="857256" cy="928694"/>
          </a:xfrm>
        </p:grpSpPr>
        <p:sp>
          <p:nvSpPr>
            <p:cNvPr id="5" name="菱形 4"/>
            <p:cNvSpPr/>
            <p:nvPr/>
          </p:nvSpPr>
          <p:spPr>
            <a:xfrm>
              <a:off x="642910" y="1142984"/>
              <a:ext cx="857256" cy="928694"/>
            </a:xfrm>
            <a:prstGeom prst="diamond">
              <a:avLst/>
            </a:prstGeom>
            <a:solidFill>
              <a:schemeClr val="bg1"/>
            </a:solidFill>
            <a:ln w="50800">
              <a:solidFill>
                <a:srgbClr val="FF4F4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714348" y="1285860"/>
              <a:ext cx="571504" cy="584775"/>
            </a:xfrm>
            <a:prstGeom prst="rect">
              <a:avLst/>
            </a:prstGeom>
            <a:noFill/>
          </p:spPr>
          <p:txBody>
            <a:bodyPr wrap="square" rtlCol="0">
              <a:spAutoFit/>
            </a:bodyPr>
            <a:lstStyle/>
            <a:p>
              <a:r>
                <a:rPr lang="zh-CN" altLang="en-US" sz="3200" dirty="0">
                  <a:ln w="38100">
                    <a:gradFill>
                      <a:gsLst>
                        <a:gs pos="0">
                          <a:srgbClr val="92D050"/>
                        </a:gs>
                        <a:gs pos="50000">
                          <a:srgbClr val="9CB86E"/>
                        </a:gs>
                        <a:gs pos="100000">
                          <a:srgbClr val="156B13"/>
                        </a:gs>
                      </a:gsLst>
                      <a:lin ang="5400000" scaled="0"/>
                    </a:gradFill>
                  </a:ln>
                  <a:solidFill>
                    <a:schemeClr val="bg1"/>
                  </a:solidFill>
                  <a:latin typeface="方正综艺简体" pitchFamily="2" charset="-122"/>
                  <a:ea typeface="方正综艺简体" pitchFamily="2" charset="-122"/>
                </a:rPr>
                <a:t>纸</a:t>
              </a:r>
            </a:p>
          </p:txBody>
        </p:sp>
      </p:grpSp>
      <p:grpSp>
        <p:nvGrpSpPr>
          <p:cNvPr id="19" name="组合 18"/>
          <p:cNvGrpSpPr/>
          <p:nvPr/>
        </p:nvGrpSpPr>
        <p:grpSpPr>
          <a:xfrm>
            <a:off x="928662" y="785794"/>
            <a:ext cx="857256" cy="928694"/>
            <a:chOff x="1214414" y="1357298"/>
            <a:chExt cx="857256" cy="928694"/>
          </a:xfrm>
        </p:grpSpPr>
        <p:sp>
          <p:nvSpPr>
            <p:cNvPr id="9" name="菱形 8"/>
            <p:cNvSpPr/>
            <p:nvPr/>
          </p:nvSpPr>
          <p:spPr>
            <a:xfrm>
              <a:off x="1214414" y="1357298"/>
              <a:ext cx="857256" cy="928694"/>
            </a:xfrm>
            <a:prstGeom prst="diamond">
              <a:avLst/>
            </a:prstGeom>
            <a:solidFill>
              <a:schemeClr val="bg1"/>
            </a:solidFill>
            <a:ln w="50800">
              <a:solidFill>
                <a:srgbClr val="FF4F4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1357290" y="1500174"/>
              <a:ext cx="571504" cy="584775"/>
            </a:xfrm>
            <a:prstGeom prst="rect">
              <a:avLst/>
            </a:prstGeom>
            <a:noFill/>
          </p:spPr>
          <p:txBody>
            <a:bodyPr wrap="square" rtlCol="0">
              <a:spAutoFit/>
            </a:bodyPr>
            <a:lstStyle/>
            <a:p>
              <a:r>
                <a:rPr lang="zh-CN" altLang="en-US" sz="3200" dirty="0">
                  <a:ln w="38100">
                    <a:gradFill>
                      <a:gsLst>
                        <a:gs pos="0">
                          <a:srgbClr val="92D050"/>
                        </a:gs>
                        <a:gs pos="50000">
                          <a:srgbClr val="9CB86E"/>
                        </a:gs>
                        <a:gs pos="100000">
                          <a:srgbClr val="156B13"/>
                        </a:gs>
                      </a:gsLst>
                      <a:lin ang="5400000" scaled="0"/>
                    </a:gradFill>
                  </a:ln>
                  <a:solidFill>
                    <a:schemeClr val="bg1"/>
                  </a:solidFill>
                  <a:latin typeface="方正综艺简体" pitchFamily="2" charset="-122"/>
                  <a:ea typeface="方正综艺简体" pitchFamily="2" charset="-122"/>
                </a:rPr>
                <a:t>上</a:t>
              </a:r>
              <a:endParaRPr lang="zh-CN" altLang="en-US" sz="3200" dirty="0">
                <a:ln w="38100">
                  <a:gradFill>
                    <a:gsLst>
                      <a:gs pos="0">
                        <a:srgbClr val="92D050"/>
                      </a:gs>
                      <a:gs pos="50000">
                        <a:srgbClr val="9CB86E"/>
                      </a:gs>
                      <a:gs pos="100000">
                        <a:srgbClr val="156B13"/>
                      </a:gs>
                    </a:gsLst>
                    <a:lin ang="5400000" scaled="0"/>
                  </a:gradFill>
                </a:ln>
              </a:endParaRPr>
            </a:p>
          </p:txBody>
        </p:sp>
      </p:grpSp>
      <p:grpSp>
        <p:nvGrpSpPr>
          <p:cNvPr id="20" name="组合 19"/>
          <p:cNvGrpSpPr/>
          <p:nvPr/>
        </p:nvGrpSpPr>
        <p:grpSpPr>
          <a:xfrm>
            <a:off x="1357290" y="1285860"/>
            <a:ext cx="857256" cy="928694"/>
            <a:chOff x="1785918" y="1142984"/>
            <a:chExt cx="857256" cy="928694"/>
          </a:xfrm>
        </p:grpSpPr>
        <p:sp>
          <p:nvSpPr>
            <p:cNvPr id="8" name="菱形 7"/>
            <p:cNvSpPr/>
            <p:nvPr/>
          </p:nvSpPr>
          <p:spPr>
            <a:xfrm>
              <a:off x="1785918" y="1142984"/>
              <a:ext cx="857256" cy="928694"/>
            </a:xfrm>
            <a:prstGeom prst="diamond">
              <a:avLst/>
            </a:prstGeom>
            <a:solidFill>
              <a:schemeClr val="bg1"/>
            </a:solidFill>
            <a:ln w="50800">
              <a:solidFill>
                <a:srgbClr val="FF4F4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1928794" y="1285860"/>
              <a:ext cx="571504" cy="584775"/>
            </a:xfrm>
            <a:prstGeom prst="rect">
              <a:avLst/>
            </a:prstGeom>
            <a:noFill/>
          </p:spPr>
          <p:txBody>
            <a:bodyPr wrap="square" rtlCol="0">
              <a:spAutoFit/>
            </a:bodyPr>
            <a:lstStyle/>
            <a:p>
              <a:r>
                <a:rPr lang="zh-CN" altLang="en-US" sz="3200" dirty="0">
                  <a:ln w="38100">
                    <a:gradFill>
                      <a:gsLst>
                        <a:gs pos="0">
                          <a:srgbClr val="92D050"/>
                        </a:gs>
                        <a:gs pos="50000">
                          <a:srgbClr val="9CB86E"/>
                        </a:gs>
                        <a:gs pos="100000">
                          <a:srgbClr val="156B13"/>
                        </a:gs>
                      </a:gsLst>
                      <a:lin ang="5400000" scaled="0"/>
                    </a:gradFill>
                  </a:ln>
                  <a:solidFill>
                    <a:schemeClr val="bg1"/>
                  </a:solidFill>
                  <a:latin typeface="方正综艺简体" pitchFamily="2" charset="-122"/>
                  <a:ea typeface="方正综艺简体" pitchFamily="2" charset="-122"/>
                </a:rPr>
                <a:t>谈</a:t>
              </a:r>
              <a:endParaRPr lang="zh-CN" altLang="en-US" sz="3200" dirty="0">
                <a:ln w="38100">
                  <a:gradFill>
                    <a:gsLst>
                      <a:gs pos="0">
                        <a:srgbClr val="92D050"/>
                      </a:gs>
                      <a:gs pos="50000">
                        <a:srgbClr val="9CB86E"/>
                      </a:gs>
                      <a:gs pos="100000">
                        <a:srgbClr val="156B13"/>
                      </a:gs>
                    </a:gsLst>
                    <a:lin ang="5400000" scaled="0"/>
                  </a:gradFill>
                </a:ln>
              </a:endParaRPr>
            </a:p>
          </p:txBody>
        </p:sp>
      </p:grpSp>
      <p:grpSp>
        <p:nvGrpSpPr>
          <p:cNvPr id="21" name="组合 20"/>
          <p:cNvGrpSpPr/>
          <p:nvPr/>
        </p:nvGrpSpPr>
        <p:grpSpPr>
          <a:xfrm>
            <a:off x="2143108" y="1285860"/>
            <a:ext cx="857256" cy="928694"/>
            <a:chOff x="2357422" y="1357298"/>
            <a:chExt cx="857256" cy="928694"/>
          </a:xfrm>
        </p:grpSpPr>
        <p:sp>
          <p:nvSpPr>
            <p:cNvPr id="7" name="菱形 6"/>
            <p:cNvSpPr/>
            <p:nvPr/>
          </p:nvSpPr>
          <p:spPr>
            <a:xfrm>
              <a:off x="2357422" y="1357298"/>
              <a:ext cx="857256" cy="928694"/>
            </a:xfrm>
            <a:prstGeom prst="diamond">
              <a:avLst/>
            </a:prstGeom>
            <a:solidFill>
              <a:schemeClr val="bg1"/>
            </a:solidFill>
            <a:ln w="50800">
              <a:solidFill>
                <a:srgbClr val="FF4F4F"/>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2500298" y="1571612"/>
              <a:ext cx="642942" cy="584775"/>
            </a:xfrm>
            <a:prstGeom prst="rect">
              <a:avLst/>
            </a:prstGeom>
            <a:noFill/>
          </p:spPr>
          <p:txBody>
            <a:bodyPr wrap="square" rtlCol="0">
              <a:spAutoFit/>
            </a:bodyPr>
            <a:lstStyle/>
            <a:p>
              <a:r>
                <a:rPr lang="zh-CN" altLang="en-US" sz="3200" dirty="0">
                  <a:ln w="38100">
                    <a:gradFill>
                      <a:gsLst>
                        <a:gs pos="0">
                          <a:srgbClr val="92D050"/>
                        </a:gs>
                        <a:gs pos="50000">
                          <a:srgbClr val="9CB86E"/>
                        </a:gs>
                        <a:gs pos="100000">
                          <a:srgbClr val="156B13"/>
                        </a:gs>
                      </a:gsLst>
                      <a:lin ang="5400000" scaled="0"/>
                    </a:gradFill>
                  </a:ln>
                  <a:solidFill>
                    <a:schemeClr val="bg1"/>
                  </a:solidFill>
                  <a:latin typeface="方正综艺简体" pitchFamily="2" charset="-122"/>
                  <a:ea typeface="方正综艺简体" pitchFamily="2" charset="-122"/>
                </a:rPr>
                <a:t>兵</a:t>
              </a:r>
              <a:endParaRPr lang="zh-CN" altLang="en-US" sz="3200" dirty="0">
                <a:ln w="38100">
                  <a:gradFill>
                    <a:gsLst>
                      <a:gs pos="0">
                        <a:srgbClr val="92D050"/>
                      </a:gs>
                      <a:gs pos="50000">
                        <a:srgbClr val="9CB86E"/>
                      </a:gs>
                      <a:gs pos="100000">
                        <a:srgbClr val="156B13"/>
                      </a:gs>
                    </a:gsLst>
                    <a:lin ang="5400000" scaled="0"/>
                  </a:gradFill>
                </a:ln>
              </a:endParaRPr>
            </a:p>
          </p:txBody>
        </p:sp>
      </p:grpSp>
      <p:sp>
        <p:nvSpPr>
          <p:cNvPr id="17" name="TextBox 16"/>
          <p:cNvSpPr txBox="1"/>
          <p:nvPr/>
        </p:nvSpPr>
        <p:spPr>
          <a:xfrm>
            <a:off x="571472" y="2071678"/>
            <a:ext cx="4000528" cy="2451953"/>
          </a:xfrm>
          <a:prstGeom prst="rect">
            <a:avLst/>
          </a:prstGeom>
          <a:noFill/>
        </p:spPr>
        <p:txBody>
          <a:bodyPr wrap="square" rtlCol="0">
            <a:spAutoFit/>
          </a:bodyPr>
          <a:lstStyle/>
          <a:p>
            <a:pPr>
              <a:lnSpc>
                <a:spcPts val="2300"/>
              </a:lnSpc>
            </a:pPr>
            <a:r>
              <a:rPr lang="en-US" sz="1300" dirty="0"/>
              <a:t>         1886</a:t>
            </a:r>
            <a:r>
              <a:rPr lang="zh-CN" altLang="en-US" sz="1300" dirty="0"/>
              <a:t>年，近代广州城市建设从珠江边开始，倡导者是两广总督张之洞，当时张之洞为了改善广州的交通，振兴商业，建议在天字码头一带兴筑</a:t>
            </a:r>
            <a:r>
              <a:rPr lang="en-US" sz="1300" dirty="0"/>
              <a:t>120</a:t>
            </a:r>
            <a:r>
              <a:rPr lang="zh-CN" altLang="en-US" sz="1300" dirty="0"/>
              <a:t>丈的堤岸，张之洞主张建的铺廊是为商业交易的需要。铺廊既利行人，又便交易，它可以说是广州骑楼建筑设计之滥觞。可惜这种</a:t>
            </a:r>
            <a:r>
              <a:rPr lang="en-US" sz="1300" dirty="0"/>
              <a:t>“</a:t>
            </a:r>
            <a:r>
              <a:rPr lang="zh-CN" altLang="en-US" sz="1300" dirty="0"/>
              <a:t>铺廊</a:t>
            </a:r>
            <a:r>
              <a:rPr lang="en-US" sz="1300" dirty="0"/>
              <a:t>”</a:t>
            </a:r>
            <a:r>
              <a:rPr lang="zh-CN" altLang="en-US" sz="1300" dirty="0"/>
              <a:t>只在给皇帝的奏折里出现过，张之洞早在</a:t>
            </a:r>
            <a:r>
              <a:rPr lang="en-US" sz="1300" dirty="0"/>
              <a:t>1889</a:t>
            </a:r>
            <a:r>
              <a:rPr lang="zh-CN" altLang="en-US" sz="1300" dirty="0"/>
              <a:t>年调任湖广总督离开了广州</a:t>
            </a:r>
            <a:r>
              <a:rPr lang="zh-CN" altLang="en-US" sz="1300" dirty="0" smtClean="0"/>
              <a:t>，</a:t>
            </a:r>
            <a:endParaRPr lang="en-US" altLang="zh-CN" sz="1300" dirty="0" smtClean="0"/>
          </a:p>
          <a:p>
            <a:pPr>
              <a:lnSpc>
                <a:spcPts val="2300"/>
              </a:lnSpc>
            </a:pPr>
            <a:r>
              <a:rPr lang="zh-CN" altLang="en-US" sz="1300" dirty="0" smtClean="0"/>
              <a:t>他</a:t>
            </a:r>
            <a:r>
              <a:rPr lang="zh-CN" altLang="en-US" sz="1300" dirty="0"/>
              <a:t>的建铺廊之议也只是纸上谈兵。</a:t>
            </a:r>
          </a:p>
        </p:txBody>
      </p:sp>
      <p:grpSp>
        <p:nvGrpSpPr>
          <p:cNvPr id="37" name="组合 36"/>
          <p:cNvGrpSpPr/>
          <p:nvPr/>
        </p:nvGrpSpPr>
        <p:grpSpPr>
          <a:xfrm>
            <a:off x="5072066" y="1214422"/>
            <a:ext cx="857256" cy="714380"/>
            <a:chOff x="5429256" y="1357298"/>
            <a:chExt cx="857256" cy="714380"/>
          </a:xfrm>
        </p:grpSpPr>
        <p:sp>
          <p:nvSpPr>
            <p:cNvPr id="26" name="云形 25"/>
            <p:cNvSpPr/>
            <p:nvPr/>
          </p:nvSpPr>
          <p:spPr>
            <a:xfrm>
              <a:off x="5429256" y="1357298"/>
              <a:ext cx="857256" cy="714380"/>
            </a:xfrm>
            <a:prstGeom prst="cloud">
              <a:avLst/>
            </a:prstGeom>
            <a:solidFill>
              <a:schemeClr val="bg1"/>
            </a:solidFill>
            <a:ln w="50800">
              <a:solidFill>
                <a:srgbClr val="C245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TextBox 26"/>
            <p:cNvSpPr txBox="1"/>
            <p:nvPr/>
          </p:nvSpPr>
          <p:spPr>
            <a:xfrm>
              <a:off x="5572132" y="1428736"/>
              <a:ext cx="571504" cy="584775"/>
            </a:xfrm>
            <a:prstGeom prst="rect">
              <a:avLst/>
            </a:prstGeom>
            <a:noFill/>
          </p:spPr>
          <p:txBody>
            <a:bodyPr wrap="square" rtlCol="0">
              <a:spAutoFit/>
            </a:bodyPr>
            <a:lstStyle/>
            <a:p>
              <a:r>
                <a:rPr lang="zh-CN" altLang="en-US" sz="3200" dirty="0">
                  <a:ln w="38100">
                    <a:gradFill flip="none" rotWithShape="1">
                      <a:gsLst>
                        <a:gs pos="0">
                          <a:schemeClr val="bg1"/>
                        </a:gs>
                        <a:gs pos="30000">
                          <a:srgbClr val="66008F"/>
                        </a:gs>
                        <a:gs pos="64999">
                          <a:srgbClr val="BA0066"/>
                        </a:gs>
                        <a:gs pos="89999">
                          <a:srgbClr val="FF0000"/>
                        </a:gs>
                        <a:gs pos="100000">
                          <a:srgbClr val="FF8200"/>
                        </a:gs>
                      </a:gsLst>
                      <a:lin ang="16200000" scaled="0"/>
                      <a:tileRect/>
                    </a:gradFill>
                  </a:ln>
                  <a:solidFill>
                    <a:schemeClr val="bg1"/>
                  </a:solidFill>
                  <a:latin typeface="方正综艺简体" pitchFamily="2" charset="-122"/>
                  <a:ea typeface="方正综艺简体" pitchFamily="2" charset="-122"/>
                </a:rPr>
                <a:t>快</a:t>
              </a:r>
            </a:p>
          </p:txBody>
        </p:sp>
      </p:grpSp>
      <p:grpSp>
        <p:nvGrpSpPr>
          <p:cNvPr id="38" name="组合 37"/>
          <p:cNvGrpSpPr/>
          <p:nvPr/>
        </p:nvGrpSpPr>
        <p:grpSpPr>
          <a:xfrm>
            <a:off x="5786446" y="1214422"/>
            <a:ext cx="857256" cy="714380"/>
            <a:chOff x="6143636" y="1142984"/>
            <a:chExt cx="857256" cy="714380"/>
          </a:xfrm>
        </p:grpSpPr>
        <p:sp>
          <p:nvSpPr>
            <p:cNvPr id="28" name="云形 27"/>
            <p:cNvSpPr/>
            <p:nvPr/>
          </p:nvSpPr>
          <p:spPr>
            <a:xfrm>
              <a:off x="6143636" y="1142984"/>
              <a:ext cx="857256" cy="714380"/>
            </a:xfrm>
            <a:prstGeom prst="cloud">
              <a:avLst/>
            </a:prstGeom>
            <a:solidFill>
              <a:schemeClr val="bg1"/>
            </a:solidFill>
            <a:ln w="50800">
              <a:solidFill>
                <a:srgbClr val="C245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TextBox 30"/>
            <p:cNvSpPr txBox="1"/>
            <p:nvPr/>
          </p:nvSpPr>
          <p:spPr>
            <a:xfrm>
              <a:off x="6286512" y="1214422"/>
              <a:ext cx="571504" cy="584775"/>
            </a:xfrm>
            <a:prstGeom prst="rect">
              <a:avLst/>
            </a:prstGeom>
            <a:noFill/>
          </p:spPr>
          <p:txBody>
            <a:bodyPr wrap="square" rtlCol="0">
              <a:spAutoFit/>
            </a:bodyPr>
            <a:lstStyle/>
            <a:p>
              <a:r>
                <a:rPr lang="zh-CN" altLang="en-US" sz="3200" dirty="0">
                  <a:ln w="38100">
                    <a:gradFill flip="none" rotWithShape="1">
                      <a:gsLst>
                        <a:gs pos="0">
                          <a:srgbClr val="000082"/>
                        </a:gs>
                        <a:gs pos="30000">
                          <a:srgbClr val="66008F"/>
                        </a:gs>
                        <a:gs pos="64999">
                          <a:srgbClr val="BA0066"/>
                        </a:gs>
                        <a:gs pos="89999">
                          <a:srgbClr val="FF0000"/>
                        </a:gs>
                        <a:gs pos="100000">
                          <a:srgbClr val="FF8200"/>
                        </a:gs>
                      </a:gsLst>
                      <a:lin ang="16200000" scaled="0"/>
                      <a:tileRect/>
                    </a:gradFill>
                  </a:ln>
                  <a:solidFill>
                    <a:schemeClr val="bg1"/>
                  </a:solidFill>
                  <a:latin typeface="方正综艺简体" pitchFamily="2" charset="-122"/>
                  <a:ea typeface="方正综艺简体" pitchFamily="2" charset="-122"/>
                </a:rPr>
                <a:t>速</a:t>
              </a:r>
            </a:p>
          </p:txBody>
        </p:sp>
      </p:grpSp>
      <p:grpSp>
        <p:nvGrpSpPr>
          <p:cNvPr id="39" name="组合 38"/>
          <p:cNvGrpSpPr/>
          <p:nvPr/>
        </p:nvGrpSpPr>
        <p:grpSpPr>
          <a:xfrm>
            <a:off x="6500826" y="1000108"/>
            <a:ext cx="857256" cy="714380"/>
            <a:chOff x="6858016" y="857232"/>
            <a:chExt cx="857256" cy="714380"/>
          </a:xfrm>
        </p:grpSpPr>
        <p:sp>
          <p:nvSpPr>
            <p:cNvPr id="29" name="云形 28"/>
            <p:cNvSpPr/>
            <p:nvPr/>
          </p:nvSpPr>
          <p:spPr>
            <a:xfrm>
              <a:off x="6858016" y="857232"/>
              <a:ext cx="857256" cy="714380"/>
            </a:xfrm>
            <a:prstGeom prst="cloud">
              <a:avLst/>
            </a:prstGeom>
            <a:solidFill>
              <a:schemeClr val="bg1"/>
            </a:solidFill>
            <a:ln w="50800">
              <a:solidFill>
                <a:srgbClr val="C245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TextBox 31"/>
            <p:cNvSpPr txBox="1"/>
            <p:nvPr/>
          </p:nvSpPr>
          <p:spPr>
            <a:xfrm>
              <a:off x="6929454" y="928670"/>
              <a:ext cx="714380" cy="584775"/>
            </a:xfrm>
            <a:prstGeom prst="rect">
              <a:avLst/>
            </a:prstGeom>
            <a:noFill/>
          </p:spPr>
          <p:txBody>
            <a:bodyPr wrap="square" rtlCol="0">
              <a:spAutoFit/>
            </a:bodyPr>
            <a:lstStyle/>
            <a:p>
              <a:r>
                <a:rPr lang="zh-CN" altLang="en-US" sz="3200" dirty="0">
                  <a:ln w="38100">
                    <a:gradFill flip="none" rotWithShape="1">
                      <a:gsLst>
                        <a:gs pos="0">
                          <a:srgbClr val="000082"/>
                        </a:gs>
                        <a:gs pos="30000">
                          <a:srgbClr val="66008F"/>
                        </a:gs>
                        <a:gs pos="64999">
                          <a:srgbClr val="BA0066"/>
                        </a:gs>
                        <a:gs pos="89999">
                          <a:srgbClr val="FF0000"/>
                        </a:gs>
                        <a:gs pos="100000">
                          <a:srgbClr val="FF8200"/>
                        </a:gs>
                      </a:gsLst>
                      <a:lin ang="16200000" scaled="0"/>
                      <a:tileRect/>
                    </a:gradFill>
                  </a:ln>
                  <a:solidFill>
                    <a:schemeClr val="bg1"/>
                  </a:solidFill>
                  <a:latin typeface="方正综艺简体" pitchFamily="2" charset="-122"/>
                  <a:ea typeface="方正综艺简体" pitchFamily="2" charset="-122"/>
                </a:rPr>
                <a:t>发</a:t>
              </a:r>
            </a:p>
          </p:txBody>
        </p:sp>
      </p:grpSp>
      <p:grpSp>
        <p:nvGrpSpPr>
          <p:cNvPr id="40" name="组合 39"/>
          <p:cNvGrpSpPr/>
          <p:nvPr/>
        </p:nvGrpSpPr>
        <p:grpSpPr>
          <a:xfrm>
            <a:off x="7215206" y="785794"/>
            <a:ext cx="857256" cy="714380"/>
            <a:chOff x="7572396" y="571480"/>
            <a:chExt cx="857256" cy="714380"/>
          </a:xfrm>
        </p:grpSpPr>
        <p:sp>
          <p:nvSpPr>
            <p:cNvPr id="30" name="云形 29"/>
            <p:cNvSpPr/>
            <p:nvPr/>
          </p:nvSpPr>
          <p:spPr>
            <a:xfrm>
              <a:off x="7572396" y="571480"/>
              <a:ext cx="857256" cy="714380"/>
            </a:xfrm>
            <a:prstGeom prst="cloud">
              <a:avLst/>
            </a:prstGeom>
            <a:solidFill>
              <a:schemeClr val="bg1"/>
            </a:solidFill>
            <a:ln w="50800">
              <a:solidFill>
                <a:srgbClr val="C245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7715272" y="642918"/>
              <a:ext cx="571504" cy="584775"/>
            </a:xfrm>
            <a:prstGeom prst="rect">
              <a:avLst/>
            </a:prstGeom>
            <a:noFill/>
          </p:spPr>
          <p:txBody>
            <a:bodyPr wrap="square" rtlCol="0">
              <a:spAutoFit/>
            </a:bodyPr>
            <a:lstStyle/>
            <a:p>
              <a:r>
                <a:rPr lang="zh-CN" altLang="en-US" sz="3200" dirty="0">
                  <a:ln w="38100">
                    <a:gradFill flip="none" rotWithShape="1">
                      <a:gsLst>
                        <a:gs pos="0">
                          <a:srgbClr val="000082"/>
                        </a:gs>
                        <a:gs pos="30000">
                          <a:srgbClr val="66008F"/>
                        </a:gs>
                        <a:gs pos="64999">
                          <a:srgbClr val="BA0066"/>
                        </a:gs>
                        <a:gs pos="89999">
                          <a:srgbClr val="FF0000"/>
                        </a:gs>
                        <a:gs pos="100000">
                          <a:srgbClr val="FF8200"/>
                        </a:gs>
                      </a:gsLst>
                      <a:lin ang="16200000" scaled="0"/>
                      <a:tileRect/>
                    </a:gradFill>
                  </a:ln>
                  <a:solidFill>
                    <a:schemeClr val="bg1"/>
                  </a:solidFill>
                  <a:latin typeface="方正综艺简体" pitchFamily="2" charset="-122"/>
                  <a:ea typeface="方正综艺简体" pitchFamily="2" charset="-122"/>
                </a:rPr>
                <a:t>展</a:t>
              </a:r>
            </a:p>
          </p:txBody>
        </p:sp>
      </p:grpSp>
      <p:sp>
        <p:nvSpPr>
          <p:cNvPr id="2054" name="Rectangle 6"/>
          <p:cNvSpPr>
            <a:spLocks noChangeArrowheads="1"/>
          </p:cNvSpPr>
          <p:nvPr/>
        </p:nvSpPr>
        <p:spPr bwMode="auto">
          <a:xfrm>
            <a:off x="5000628" y="1285860"/>
            <a:ext cx="4143372" cy="27469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ts val="2300"/>
              </a:lnSpc>
              <a:spcBef>
                <a:spcPct val="0"/>
              </a:spcBef>
              <a:spcAft>
                <a:spcPct val="0"/>
              </a:spcAft>
              <a:buClrTx/>
              <a:buSzTx/>
              <a:buFontTx/>
              <a:buNone/>
              <a:tabLst/>
            </a:pPr>
            <a:r>
              <a:rPr kumimoji="0" lang="en-US" altLang="zh-CN" sz="1300" b="0" i="0" u="none" strike="noStrike" cap="none" normalizeH="0" baseline="0" dirty="0">
                <a:ln>
                  <a:noFill/>
                </a:ln>
                <a:effectLst/>
                <a:latin typeface="Calibri" pitchFamily="34" charset="0"/>
                <a:ea typeface="宋体" pitchFamily="2" charset="-122"/>
                <a:cs typeface="Arial" pitchFamily="34" charset="0"/>
              </a:rPr>
              <a:t>                                                                       </a:t>
            </a:r>
            <a:r>
              <a:rPr kumimoji="0" lang="en-US" altLang="zh-CN" sz="1300" b="0" i="0" u="none" strike="noStrike" cap="none" normalizeH="0" dirty="0">
                <a:ln>
                  <a:noFill/>
                </a:ln>
                <a:effectLst/>
                <a:latin typeface="Calibri" pitchFamily="34" charset="0"/>
                <a:ea typeface="宋体" pitchFamily="2" charset="-122"/>
                <a:cs typeface="Arial" pitchFamily="34" charset="0"/>
              </a:rPr>
              <a:t>  </a:t>
            </a:r>
            <a:r>
              <a:rPr kumimoji="0" lang="en-US" altLang="zh-CN" sz="1300" b="0" i="0" u="none" strike="noStrike" cap="none" normalizeH="0" baseline="0" dirty="0">
                <a:ln>
                  <a:noFill/>
                </a:ln>
                <a:effectLst/>
                <a:latin typeface="Calibri" pitchFamily="34" charset="0"/>
                <a:ea typeface="宋体" pitchFamily="2" charset="-122"/>
                <a:cs typeface="Arial" pitchFamily="34" charset="0"/>
              </a:rPr>
              <a:t>  1912</a:t>
            </a:r>
            <a:r>
              <a:rPr kumimoji="0" lang="zh-CN" altLang="en-US" sz="1300" b="0" i="0" u="none" strike="noStrike" cap="none" normalizeH="0" baseline="0" dirty="0">
                <a:ln>
                  <a:noFill/>
                </a:ln>
                <a:effectLst/>
                <a:latin typeface="Calibri" pitchFamily="34" charset="0"/>
                <a:ea typeface="宋体" pitchFamily="2" charset="-122"/>
                <a:cs typeface="Arial" pitchFamily="34" charset="0"/>
              </a:rPr>
              <a:t>年，陈炯  </a:t>
            </a:r>
            <a:endParaRPr kumimoji="0" lang="en-US" altLang="zh-CN" sz="1300" b="0" i="0" u="none" strike="noStrike" cap="none" normalizeH="0" baseline="0" dirty="0">
              <a:ln>
                <a:noFill/>
              </a:ln>
              <a:effectLst/>
              <a:latin typeface="Calibri" pitchFamily="34" charset="0"/>
              <a:ea typeface="宋体" pitchFamily="2" charset="-122"/>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300" dirty="0">
                <a:latin typeface="Calibri" pitchFamily="34" charset="0"/>
                <a:ea typeface="宋体" pitchFamily="2" charset="-122"/>
                <a:cs typeface="Arial" pitchFamily="34" charset="0"/>
              </a:rPr>
              <a:t>                                                        </a:t>
            </a:r>
            <a:r>
              <a:rPr kumimoji="0" lang="zh-CN" altLang="en-US" sz="1300" b="0" i="0" u="none" strike="noStrike" cap="none" normalizeH="0" baseline="0" dirty="0">
                <a:ln>
                  <a:noFill/>
                </a:ln>
                <a:effectLst/>
                <a:latin typeface="Calibri" pitchFamily="34" charset="0"/>
                <a:ea typeface="宋体" pitchFamily="2" charset="-122"/>
                <a:cs typeface="Arial" pitchFamily="34" charset="0"/>
              </a:rPr>
              <a:t>明当上了广东都督。</a:t>
            </a:r>
            <a:r>
              <a:rPr lang="zh-CN" altLang="en-US" sz="1300" dirty="0">
                <a:latin typeface="Calibri" pitchFamily="34" charset="0"/>
                <a:ea typeface="宋体" pitchFamily="2" charset="-122"/>
                <a:cs typeface="Arial" pitchFamily="34" charset="0"/>
              </a:rPr>
              <a:t>他</a:t>
            </a:r>
            <a:r>
              <a:rPr kumimoji="0" lang="zh-CN" altLang="en-US" sz="1300" b="0" i="0" u="none" strike="noStrike" cap="none" normalizeH="0" baseline="0" dirty="0">
                <a:ln>
                  <a:noFill/>
                </a:ln>
                <a:effectLst/>
                <a:latin typeface="Calibri" pitchFamily="34" charset="0"/>
                <a:ea typeface="宋体" pitchFamily="2" charset="-122"/>
                <a:cs typeface="Arial" pitchFamily="34" charset="0"/>
              </a:rPr>
              <a:t>下令拆城墙、开马路，要求城门附近之居民在一月内上报业主住户业权、位置材料。</a:t>
            </a:r>
            <a:r>
              <a:rPr kumimoji="0" lang="en-US" altLang="zh-CN" sz="1300" b="0" i="0" u="none" strike="noStrike" cap="none" normalizeH="0" baseline="0" dirty="0">
                <a:ln>
                  <a:noFill/>
                </a:ln>
                <a:effectLst/>
                <a:latin typeface="Calibri" pitchFamily="34" charset="0"/>
                <a:ea typeface="宋体" pitchFamily="2" charset="-122"/>
                <a:cs typeface="Arial" pitchFamily="34" charset="0"/>
              </a:rPr>
              <a:t>1923</a:t>
            </a:r>
            <a:r>
              <a:rPr kumimoji="0" lang="zh-CN" altLang="en-US" sz="1300" b="0" i="0" u="none" strike="noStrike" cap="none" normalizeH="0" baseline="0" dirty="0">
                <a:ln>
                  <a:noFill/>
                </a:ln>
                <a:effectLst/>
                <a:latin typeface="Calibri" pitchFamily="34" charset="0"/>
                <a:ea typeface="宋体" pitchFamily="2" charset="-122"/>
                <a:cs typeface="Arial" pitchFamily="34" charset="0"/>
              </a:rPr>
              <a:t>年，他公布了各项条例，从而加快了广州骑楼建筑的兴建速度。短短</a:t>
            </a:r>
            <a:r>
              <a:rPr kumimoji="0" lang="en-US" altLang="zh-CN" sz="1300" b="0" i="0" u="none" strike="noStrike" cap="none" normalizeH="0" baseline="0" dirty="0">
                <a:ln>
                  <a:noFill/>
                </a:ln>
                <a:effectLst/>
                <a:latin typeface="Calibri" pitchFamily="34" charset="0"/>
                <a:ea typeface="宋体" pitchFamily="2" charset="-122"/>
                <a:cs typeface="Arial" pitchFamily="34" charset="0"/>
              </a:rPr>
              <a:t>10</a:t>
            </a:r>
            <a:r>
              <a:rPr kumimoji="0" lang="zh-CN" altLang="en-US" sz="1300" b="0" i="0" u="none" strike="noStrike" cap="none" normalizeH="0" baseline="0" dirty="0">
                <a:ln>
                  <a:noFill/>
                </a:ln>
                <a:effectLst/>
                <a:latin typeface="Calibri" pitchFamily="34" charset="0"/>
                <a:ea typeface="宋体" pitchFamily="2" charset="-122"/>
                <a:cs typeface="Arial" pitchFamily="34" charset="0"/>
              </a:rPr>
              <a:t>年间，广州市建成了近</a:t>
            </a:r>
            <a:r>
              <a:rPr kumimoji="0" lang="en-US" altLang="zh-CN" sz="1300" b="0" i="0" u="none" strike="noStrike" cap="none" normalizeH="0" baseline="0" dirty="0">
                <a:ln>
                  <a:noFill/>
                </a:ln>
                <a:effectLst/>
                <a:latin typeface="Calibri" pitchFamily="34" charset="0"/>
                <a:ea typeface="宋体" pitchFamily="2" charset="-122"/>
                <a:cs typeface="Arial" pitchFamily="34" charset="0"/>
              </a:rPr>
              <a:t>40</a:t>
            </a:r>
            <a:r>
              <a:rPr kumimoji="0" lang="zh-CN" altLang="en-US" sz="1300" b="0" i="0" u="none" strike="noStrike" cap="none" normalizeH="0" baseline="0" dirty="0">
                <a:ln>
                  <a:noFill/>
                </a:ln>
                <a:effectLst/>
                <a:latin typeface="Calibri" pitchFamily="34" charset="0"/>
                <a:ea typeface="宋体" pitchFamily="2" charset="-122"/>
                <a:cs typeface="Arial" pitchFamily="34" charset="0"/>
              </a:rPr>
              <a:t>公里长的骑楼街，当时羊城街道两旁，一幢幢“长了脚”的房子架在半空，特别是骑楼的商业空间，被房地产商充分利用，好看好用，风行一时，成了广州城市街景的显著特色。</a:t>
            </a:r>
            <a:endParaRPr kumimoji="0" lang="zh-CN" altLang="en-US" sz="1300" b="0" i="0" u="none" strike="noStrike" cap="none" normalizeH="0" baseline="0" dirty="0">
              <a:ln>
                <a:noFill/>
              </a:ln>
              <a:effectLst/>
              <a:latin typeface="Arial" pitchFamily="34" charset="0"/>
              <a:ea typeface="宋体" pitchFamily="2" charset="-122"/>
            </a:endParaRPr>
          </a:p>
        </p:txBody>
      </p:sp>
      <p:sp>
        <p:nvSpPr>
          <p:cNvPr id="50" name="对角圆角矩形 49"/>
          <p:cNvSpPr/>
          <p:nvPr/>
        </p:nvSpPr>
        <p:spPr>
          <a:xfrm>
            <a:off x="142844" y="4929198"/>
            <a:ext cx="4929222" cy="1785950"/>
          </a:xfrm>
          <a:prstGeom prst="round2DiagRect">
            <a:avLst/>
          </a:prstGeom>
          <a:noFill/>
          <a:ln w="63500" cmpd="tri">
            <a:solidFill>
              <a:srgbClr val="99BA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8" name="组合 47"/>
          <p:cNvGrpSpPr/>
          <p:nvPr/>
        </p:nvGrpSpPr>
        <p:grpSpPr>
          <a:xfrm>
            <a:off x="214282" y="4429132"/>
            <a:ext cx="3025070" cy="1097362"/>
            <a:chOff x="0" y="4714884"/>
            <a:chExt cx="3025070" cy="1097362"/>
          </a:xfrm>
        </p:grpSpPr>
        <p:sp>
          <p:nvSpPr>
            <p:cNvPr id="35" name="正五边形 34"/>
            <p:cNvSpPr/>
            <p:nvPr/>
          </p:nvSpPr>
          <p:spPr>
            <a:xfrm>
              <a:off x="0" y="4714884"/>
              <a:ext cx="857224" cy="857256"/>
            </a:xfrm>
            <a:prstGeom prst="pentagon">
              <a:avLst/>
            </a:prstGeom>
            <a:solidFill>
              <a:schemeClr val="bg1"/>
            </a:solidFill>
            <a:ln w="508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正五边形 40"/>
            <p:cNvSpPr/>
            <p:nvPr/>
          </p:nvSpPr>
          <p:spPr>
            <a:xfrm rot="2111290">
              <a:off x="740152" y="4954990"/>
              <a:ext cx="857224" cy="857256"/>
            </a:xfrm>
            <a:prstGeom prst="pentagon">
              <a:avLst/>
            </a:prstGeom>
            <a:solidFill>
              <a:schemeClr val="bg1"/>
            </a:solidFill>
            <a:ln w="508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正五边形 41"/>
            <p:cNvSpPr/>
            <p:nvPr/>
          </p:nvSpPr>
          <p:spPr>
            <a:xfrm rot="2076849">
              <a:off x="2167846" y="4953925"/>
              <a:ext cx="857224" cy="857256"/>
            </a:xfrm>
            <a:prstGeom prst="pentagon">
              <a:avLst/>
            </a:prstGeom>
            <a:solidFill>
              <a:schemeClr val="bg1"/>
            </a:solidFill>
            <a:ln w="508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正五边形 42"/>
            <p:cNvSpPr/>
            <p:nvPr/>
          </p:nvSpPr>
          <p:spPr>
            <a:xfrm>
              <a:off x="1428728" y="4714884"/>
              <a:ext cx="857224" cy="857256"/>
            </a:xfrm>
            <a:prstGeom prst="pentagon">
              <a:avLst/>
            </a:prstGeom>
            <a:solidFill>
              <a:schemeClr val="bg1"/>
            </a:solidFill>
            <a:ln w="508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TextBox 43"/>
            <p:cNvSpPr txBox="1"/>
            <p:nvPr/>
          </p:nvSpPr>
          <p:spPr>
            <a:xfrm>
              <a:off x="142844" y="4929198"/>
              <a:ext cx="571504" cy="584775"/>
            </a:xfrm>
            <a:prstGeom prst="rect">
              <a:avLst/>
            </a:prstGeom>
            <a:noFill/>
          </p:spPr>
          <p:txBody>
            <a:bodyPr wrap="square" rtlCol="0">
              <a:spAutoFit/>
            </a:bodyPr>
            <a:lstStyle/>
            <a:p>
              <a:r>
                <a:rPr lang="zh-CN" altLang="en-US"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方正综艺简体" pitchFamily="2" charset="-122"/>
                  <a:ea typeface="方正综艺简体" pitchFamily="2" charset="-122"/>
                </a:rPr>
                <a:t>缓</a:t>
              </a:r>
            </a:p>
          </p:txBody>
        </p:sp>
        <p:sp>
          <p:nvSpPr>
            <p:cNvPr id="45" name="TextBox 44"/>
            <p:cNvSpPr txBox="1"/>
            <p:nvPr/>
          </p:nvSpPr>
          <p:spPr>
            <a:xfrm>
              <a:off x="857224" y="5143512"/>
              <a:ext cx="571504" cy="584775"/>
            </a:xfrm>
            <a:prstGeom prst="rect">
              <a:avLst/>
            </a:prstGeom>
            <a:noFill/>
          </p:spPr>
          <p:txBody>
            <a:bodyPr wrap="square" rtlCol="0">
              <a:spAutoFit/>
            </a:bodyPr>
            <a:lstStyle/>
            <a:p>
              <a:r>
                <a:rPr lang="zh-CN" altLang="en-US"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方正综艺简体" pitchFamily="2" charset="-122"/>
                  <a:ea typeface="方正综艺简体" pitchFamily="2" charset="-122"/>
                </a:rPr>
                <a:t>慢</a:t>
              </a:r>
            </a:p>
          </p:txBody>
        </p:sp>
        <p:sp>
          <p:nvSpPr>
            <p:cNvPr id="46" name="TextBox 45"/>
            <p:cNvSpPr txBox="1"/>
            <p:nvPr/>
          </p:nvSpPr>
          <p:spPr>
            <a:xfrm>
              <a:off x="1571604" y="4929198"/>
              <a:ext cx="500066" cy="584775"/>
            </a:xfrm>
            <a:prstGeom prst="rect">
              <a:avLst/>
            </a:prstGeom>
            <a:noFill/>
          </p:spPr>
          <p:txBody>
            <a:bodyPr wrap="square" rtlCol="0">
              <a:spAutoFit/>
            </a:bodyPr>
            <a:lstStyle/>
            <a:p>
              <a:r>
                <a:rPr lang="zh-CN" altLang="en-US"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方正综艺简体" pitchFamily="2" charset="-122"/>
                  <a:ea typeface="方正综艺简体" pitchFamily="2" charset="-122"/>
                </a:rPr>
                <a:t>发</a:t>
              </a:r>
            </a:p>
          </p:txBody>
        </p:sp>
        <p:sp>
          <p:nvSpPr>
            <p:cNvPr id="47" name="TextBox 46"/>
            <p:cNvSpPr txBox="1"/>
            <p:nvPr/>
          </p:nvSpPr>
          <p:spPr>
            <a:xfrm>
              <a:off x="2285984" y="5072074"/>
              <a:ext cx="571504" cy="584775"/>
            </a:xfrm>
            <a:prstGeom prst="rect">
              <a:avLst/>
            </a:prstGeom>
            <a:noFill/>
          </p:spPr>
          <p:txBody>
            <a:bodyPr wrap="square" rtlCol="0">
              <a:spAutoFit/>
            </a:bodyPr>
            <a:lstStyle/>
            <a:p>
              <a:r>
                <a:rPr lang="zh-CN" altLang="en-US"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方正综艺简体" pitchFamily="2" charset="-122"/>
                  <a:ea typeface="方正综艺简体" pitchFamily="2" charset="-122"/>
                </a:rPr>
                <a:t>展</a:t>
              </a:r>
            </a:p>
          </p:txBody>
        </p:sp>
      </p:grpSp>
      <p:sp>
        <p:nvSpPr>
          <p:cNvPr id="51" name="TextBox 50"/>
          <p:cNvSpPr txBox="1"/>
          <p:nvPr/>
        </p:nvSpPr>
        <p:spPr>
          <a:xfrm>
            <a:off x="107125" y="5214950"/>
            <a:ext cx="5000660" cy="1460528"/>
          </a:xfrm>
          <a:prstGeom prst="rect">
            <a:avLst/>
          </a:prstGeom>
          <a:noFill/>
        </p:spPr>
        <p:txBody>
          <a:bodyPr wrap="square" rtlCol="0">
            <a:spAutoFit/>
          </a:bodyPr>
          <a:lstStyle/>
          <a:p>
            <a:pPr lvl="0" fontAlgn="base">
              <a:lnSpc>
                <a:spcPts val="2200"/>
              </a:lnSpc>
              <a:spcBef>
                <a:spcPct val="0"/>
              </a:spcBef>
              <a:spcAft>
                <a:spcPct val="0"/>
              </a:spcAft>
            </a:pPr>
            <a:r>
              <a:rPr lang="zh-CN" altLang="en-US" sz="1300" dirty="0">
                <a:latin typeface="+mn-ea"/>
                <a:cs typeface="Arial" pitchFamily="34" charset="0"/>
              </a:rPr>
              <a:t>                                      中华人民共和国成立后至二十世纪</a:t>
            </a:r>
            <a:r>
              <a:rPr lang="en-US" altLang="zh-CN" sz="1300" dirty="0">
                <a:latin typeface="+mn-ea"/>
                <a:cs typeface="Arial" pitchFamily="34" charset="0"/>
              </a:rPr>
              <a:t>70</a:t>
            </a:r>
            <a:r>
              <a:rPr lang="zh-CN" altLang="en-US" sz="1300" dirty="0">
                <a:latin typeface="+mn-ea"/>
                <a:cs typeface="Arial" pitchFamily="34" charset="0"/>
              </a:rPr>
              <a:t>年代，广州城市建设发展速度较慢，城市基本维持旧有格局，商业发展受到严重制约，骑楼建设大大减少。建筑保留了骑楼的形式，但以现代主义建筑风格取代了传统骑楼的“洋式店面”，立面基本无装饰，沿街建筑整齐划一，街道景观比较单一。</a:t>
            </a:r>
            <a:endParaRPr lang="zh-CN" altLang="en-US" sz="1300" dirty="0">
              <a:latin typeface="+mn-ea"/>
            </a:endParaRPr>
          </a:p>
        </p:txBody>
      </p:sp>
      <p:sp>
        <p:nvSpPr>
          <p:cNvPr id="64" name="剪去对角的矩形 63"/>
          <p:cNvSpPr/>
          <p:nvPr/>
        </p:nvSpPr>
        <p:spPr>
          <a:xfrm>
            <a:off x="5286380" y="4572008"/>
            <a:ext cx="3714776" cy="2143140"/>
          </a:xfrm>
          <a:prstGeom prst="snip2DiagRect">
            <a:avLst/>
          </a:prstGeom>
          <a:noFill/>
          <a:ln w="63500" cmpd="thinThick">
            <a:solidFill>
              <a:srgbClr val="4AAB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p:cNvGrpSpPr/>
          <p:nvPr/>
        </p:nvGrpSpPr>
        <p:grpSpPr>
          <a:xfrm>
            <a:off x="5500694" y="4071942"/>
            <a:ext cx="3286148" cy="714380"/>
            <a:chOff x="5214942" y="4429132"/>
            <a:chExt cx="3286148" cy="714380"/>
          </a:xfrm>
        </p:grpSpPr>
        <p:sp>
          <p:nvSpPr>
            <p:cNvPr id="52" name="流程图: 库存数据 51"/>
            <p:cNvSpPr/>
            <p:nvPr/>
          </p:nvSpPr>
          <p:spPr>
            <a:xfrm>
              <a:off x="5214942" y="4429132"/>
              <a:ext cx="928694" cy="714380"/>
            </a:xfrm>
            <a:prstGeom prst="flowChartOnlineStorage">
              <a:avLst/>
            </a:prstGeom>
            <a:solidFill>
              <a:schemeClr val="bg1"/>
            </a:solidFill>
            <a:ln w="539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流程图: 库存数据 55"/>
            <p:cNvSpPr/>
            <p:nvPr/>
          </p:nvSpPr>
          <p:spPr>
            <a:xfrm>
              <a:off x="6000760" y="4429132"/>
              <a:ext cx="928694" cy="714380"/>
            </a:xfrm>
            <a:prstGeom prst="flowChartOnlineStorage">
              <a:avLst/>
            </a:prstGeom>
            <a:solidFill>
              <a:schemeClr val="bg1"/>
            </a:solidFill>
            <a:ln w="539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流程图: 库存数据 56"/>
            <p:cNvSpPr/>
            <p:nvPr/>
          </p:nvSpPr>
          <p:spPr>
            <a:xfrm>
              <a:off x="6786578" y="4429132"/>
              <a:ext cx="928694" cy="714380"/>
            </a:xfrm>
            <a:prstGeom prst="flowChartOnlineStorage">
              <a:avLst/>
            </a:prstGeom>
            <a:solidFill>
              <a:schemeClr val="bg1"/>
            </a:solidFill>
            <a:ln w="539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流程图: 库存数据 57"/>
            <p:cNvSpPr/>
            <p:nvPr/>
          </p:nvSpPr>
          <p:spPr>
            <a:xfrm>
              <a:off x="7572396" y="4429132"/>
              <a:ext cx="928694" cy="714380"/>
            </a:xfrm>
            <a:prstGeom prst="flowChartOnlineStorage">
              <a:avLst/>
            </a:prstGeom>
            <a:solidFill>
              <a:schemeClr val="bg1"/>
            </a:solidFill>
            <a:ln w="539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TextBox 58"/>
            <p:cNvSpPr txBox="1"/>
            <p:nvPr/>
          </p:nvSpPr>
          <p:spPr>
            <a:xfrm>
              <a:off x="5286380" y="4500570"/>
              <a:ext cx="642942" cy="584775"/>
            </a:xfrm>
            <a:prstGeom prst="rect">
              <a:avLst/>
            </a:prstGeom>
            <a:noFill/>
          </p:spPr>
          <p:txBody>
            <a:bodyPr wrap="square" rtlCol="0">
              <a:spAutoFit/>
            </a:bodyPr>
            <a:lstStyle/>
            <a:p>
              <a:r>
                <a:rPr lang="zh-CN" altLang="en-US" sz="3200" b="1" dirty="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方正综艺简体" pitchFamily="2" charset="-122"/>
                  <a:ea typeface="方正综艺简体" pitchFamily="2" charset="-122"/>
                </a:rPr>
                <a:t>骑</a:t>
              </a:r>
            </a:p>
          </p:txBody>
        </p:sp>
        <p:sp>
          <p:nvSpPr>
            <p:cNvPr id="60" name="TextBox 59"/>
            <p:cNvSpPr txBox="1"/>
            <p:nvPr/>
          </p:nvSpPr>
          <p:spPr>
            <a:xfrm>
              <a:off x="6072198" y="4500570"/>
              <a:ext cx="714380" cy="584775"/>
            </a:xfrm>
            <a:prstGeom prst="rect">
              <a:avLst/>
            </a:prstGeom>
            <a:noFill/>
          </p:spPr>
          <p:txBody>
            <a:bodyPr wrap="square" rtlCol="0">
              <a:spAutoFit/>
            </a:bodyPr>
            <a:lstStyle/>
            <a:p>
              <a:r>
                <a:rPr lang="zh-CN" altLang="en-US" sz="3200" b="1" dirty="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方正综艺简体" pitchFamily="2" charset="-122"/>
                  <a:ea typeface="方正综艺简体" pitchFamily="2" charset="-122"/>
                </a:rPr>
                <a:t>楼</a:t>
              </a:r>
            </a:p>
          </p:txBody>
        </p:sp>
        <p:sp>
          <p:nvSpPr>
            <p:cNvPr id="61" name="TextBox 60"/>
            <p:cNvSpPr txBox="1"/>
            <p:nvPr/>
          </p:nvSpPr>
          <p:spPr>
            <a:xfrm>
              <a:off x="6929454" y="4500570"/>
              <a:ext cx="571504" cy="584775"/>
            </a:xfrm>
            <a:prstGeom prst="rect">
              <a:avLst/>
            </a:prstGeom>
            <a:noFill/>
          </p:spPr>
          <p:txBody>
            <a:bodyPr wrap="square" rtlCol="0">
              <a:spAutoFit/>
            </a:bodyPr>
            <a:lstStyle/>
            <a:p>
              <a:r>
                <a:rPr lang="zh-CN" altLang="en-US" sz="3200" b="1" dirty="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方正综艺简体" pitchFamily="2" charset="-122"/>
                  <a:ea typeface="方正综艺简体" pitchFamily="2" charset="-122"/>
                </a:rPr>
                <a:t>改</a:t>
              </a:r>
            </a:p>
          </p:txBody>
        </p:sp>
        <p:sp>
          <p:nvSpPr>
            <p:cNvPr id="62" name="TextBox 61"/>
            <p:cNvSpPr txBox="1"/>
            <p:nvPr/>
          </p:nvSpPr>
          <p:spPr>
            <a:xfrm>
              <a:off x="7715272" y="4500570"/>
              <a:ext cx="571504" cy="584775"/>
            </a:xfrm>
            <a:prstGeom prst="rect">
              <a:avLst/>
            </a:prstGeom>
            <a:noFill/>
          </p:spPr>
          <p:txBody>
            <a:bodyPr wrap="square" rtlCol="0">
              <a:spAutoFit/>
            </a:bodyPr>
            <a:lstStyle/>
            <a:p>
              <a:r>
                <a:rPr lang="zh-CN" altLang="en-US" sz="3200" b="1" dirty="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方正综艺简体" pitchFamily="2" charset="-122"/>
                  <a:ea typeface="方正综艺简体" pitchFamily="2" charset="-122"/>
                </a:rPr>
                <a:t>造</a:t>
              </a:r>
            </a:p>
          </p:txBody>
        </p:sp>
      </p:grpSp>
      <p:sp>
        <p:nvSpPr>
          <p:cNvPr id="65" name="TextBox 64"/>
          <p:cNvSpPr txBox="1"/>
          <p:nvPr/>
        </p:nvSpPr>
        <p:spPr>
          <a:xfrm>
            <a:off x="5429256" y="4786322"/>
            <a:ext cx="3571900" cy="1785104"/>
          </a:xfrm>
          <a:prstGeom prst="rect">
            <a:avLst/>
          </a:prstGeom>
          <a:noFill/>
        </p:spPr>
        <p:txBody>
          <a:bodyPr wrap="square" rtlCol="0">
            <a:spAutoFit/>
          </a:bodyPr>
          <a:lstStyle/>
          <a:p>
            <a:pPr lvl="0" fontAlgn="base">
              <a:lnSpc>
                <a:spcPts val="2200"/>
              </a:lnSpc>
              <a:spcBef>
                <a:spcPct val="0"/>
              </a:spcBef>
              <a:spcAft>
                <a:spcPct val="0"/>
              </a:spcAft>
            </a:pPr>
            <a:r>
              <a:rPr lang="zh-CN" altLang="en-US" sz="1300" dirty="0">
                <a:latin typeface="+mn-ea"/>
                <a:cs typeface="Arial" pitchFamily="34" charset="0"/>
              </a:rPr>
              <a:t>    上世纪</a:t>
            </a:r>
            <a:r>
              <a:rPr lang="en-US" altLang="zh-CN" sz="1300" dirty="0">
                <a:latin typeface="+mn-ea"/>
                <a:cs typeface="Arial" pitchFamily="34" charset="0"/>
              </a:rPr>
              <a:t>70</a:t>
            </a:r>
            <a:r>
              <a:rPr lang="zh-CN" altLang="en-US" sz="1300" dirty="0">
                <a:latin typeface="+mn-ea"/>
                <a:cs typeface="Arial" pitchFamily="34" charset="0"/>
              </a:rPr>
              <a:t>年代末以来，广州市经济迅猛发展，城市不断扩张，交通量大大增加，老城区面临着大规模的旧城改造和基础设施改造。这一时期广州基本没有兴建新的完整的骑楼街，而是在一些原有骑楼街的更新改造过程中拆除旧骑楼，建设新骑楼。</a:t>
            </a:r>
            <a:endParaRPr lang="zh-CN" altLang="en-US" sz="1300" dirty="0">
              <a:latin typeface="+mn-ea"/>
            </a:endParaRPr>
          </a:p>
        </p:txBody>
      </p:sp>
      <p:pic>
        <p:nvPicPr>
          <p:cNvPr id="1026" name="Picture 2" descr="F:\骑楼图片\图片fullsizerender.jpg"/>
          <p:cNvPicPr>
            <a:picLocks noChangeAspect="1" noChangeArrowheads="1"/>
          </p:cNvPicPr>
          <p:nvPr/>
        </p:nvPicPr>
        <p:blipFill>
          <a:blip r:embed="rId3" cstate="print"/>
          <a:srcRect/>
          <a:stretch>
            <a:fillRect/>
          </a:stretch>
        </p:blipFill>
        <p:spPr bwMode="auto">
          <a:xfrm>
            <a:off x="4071934" y="4143380"/>
            <a:ext cx="1163571" cy="857256"/>
          </a:xfrm>
          <a:prstGeom prst="rect">
            <a:avLst/>
          </a:prstGeom>
          <a:ln w="88900" cap="sq" cmpd="thickThin">
            <a:solidFill>
              <a:srgbClr val="000000"/>
            </a:solidFill>
            <a:prstDash val="solid"/>
            <a:miter lim="800000"/>
          </a:ln>
          <a:effectLst>
            <a:innerShdw blurRad="76200">
              <a:srgbClr val="000000"/>
            </a:innerShdw>
          </a:effectLst>
        </p:spPr>
      </p:pic>
      <p:pic>
        <p:nvPicPr>
          <p:cNvPr id="4" name="Picture 2" descr="C:\Documents and Settings\zd\桌面\图片\2005F12F03820833492[1].gif"/>
          <p:cNvPicPr>
            <a:picLocks noChangeAspect="1" noChangeArrowheads="1" noCrop="1"/>
          </p:cNvPicPr>
          <p:nvPr/>
        </p:nvPicPr>
        <p:blipFill>
          <a:blip r:embed="rId4"/>
          <a:srcRect/>
          <a:stretch>
            <a:fillRect/>
          </a:stretch>
        </p:blipFill>
        <p:spPr bwMode="auto">
          <a:xfrm rot="1903839">
            <a:off x="8398050" y="-1134000"/>
            <a:ext cx="756000" cy="22680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Picture 2" descr="E:\PPT背景图\kabg.gif"/>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40" name="弧 39">
            <a:extLst>
              <a:ext uri="{FF2B5EF4-FFF2-40B4-BE49-F238E27FC236}">
                <a16:creationId xmlns="" xmlns:a16="http://schemas.microsoft.com/office/drawing/2014/main" id="{F7BACCF3-CAC9-D844-9B90-0146BCFD06A9}"/>
              </a:ext>
            </a:extLst>
          </p:cNvPr>
          <p:cNvSpPr/>
          <p:nvPr/>
        </p:nvSpPr>
        <p:spPr>
          <a:xfrm>
            <a:off x="8098750" y="1744488"/>
            <a:ext cx="834983" cy="834983"/>
          </a:xfrm>
          <a:prstGeom prst="arc">
            <a:avLst/>
          </a:prstGeom>
          <a:noFill/>
          <a:ln w="57150">
            <a:solidFill>
              <a:srgbClr val="ECC520"/>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cxnSp>
        <p:nvCxnSpPr>
          <p:cNvPr id="29" name="直线箭头连接符 28">
            <a:extLst>
              <a:ext uri="{FF2B5EF4-FFF2-40B4-BE49-F238E27FC236}">
                <a16:creationId xmlns="" xmlns:a16="http://schemas.microsoft.com/office/drawing/2014/main" id="{90A35009-B93C-1746-9EC6-D94BF0875D6F}"/>
              </a:ext>
            </a:extLst>
          </p:cNvPr>
          <p:cNvCxnSpPr>
            <a:cxnSpLocks/>
            <a:stCxn id="42" idx="2"/>
          </p:cNvCxnSpPr>
          <p:nvPr/>
        </p:nvCxnSpPr>
        <p:spPr>
          <a:xfrm>
            <a:off x="4626473" y="1720088"/>
            <a:ext cx="3915350" cy="37645"/>
          </a:xfrm>
          <a:prstGeom prst="straightConnector1">
            <a:avLst/>
          </a:prstGeom>
          <a:noFill/>
          <a:ln w="57150">
            <a:solidFill>
              <a:srgbClr val="ECC520"/>
            </a:solidFill>
            <a:prstDash val="lgDashDot"/>
          </a:ln>
        </p:spPr>
        <p:style>
          <a:lnRef idx="2">
            <a:schemeClr val="accent1">
              <a:shade val="50000"/>
            </a:schemeClr>
          </a:lnRef>
          <a:fillRef idx="1">
            <a:schemeClr val="accent1"/>
          </a:fillRef>
          <a:effectRef idx="0">
            <a:schemeClr val="accent1"/>
          </a:effectRef>
          <a:fontRef idx="minor">
            <a:schemeClr val="lt1"/>
          </a:fontRef>
        </p:style>
      </p:cxnSp>
      <p:sp>
        <p:nvSpPr>
          <p:cNvPr id="2" name="上凸带形 1"/>
          <p:cNvSpPr/>
          <p:nvPr/>
        </p:nvSpPr>
        <p:spPr>
          <a:xfrm>
            <a:off x="1785918" y="214290"/>
            <a:ext cx="5715040" cy="1000132"/>
          </a:xfrm>
          <a:prstGeom prst="ribbon2">
            <a:avLst>
              <a:gd name="adj1" fmla="val 16667"/>
              <a:gd name="adj2" fmla="val 71488"/>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zh-CN" altLang="en-US"/>
          </a:p>
        </p:txBody>
      </p:sp>
      <p:sp>
        <p:nvSpPr>
          <p:cNvPr id="4" name="TextBox 3"/>
          <p:cNvSpPr txBox="1"/>
          <p:nvPr/>
        </p:nvSpPr>
        <p:spPr>
          <a:xfrm>
            <a:off x="2786050" y="285728"/>
            <a:ext cx="3643338" cy="707886"/>
          </a:xfrm>
          <a:prstGeom prst="rect">
            <a:avLst/>
          </a:prstGeom>
          <a:noFill/>
        </p:spPr>
        <p:txBody>
          <a:bodyPr wrap="square" rtlCol="0">
            <a:spAutoFit/>
          </a:bodyPr>
          <a:lstStyle/>
          <a:p>
            <a:pPr algn="ctr"/>
            <a:r>
              <a:rPr lang="zh-CN" altLang="en-US" sz="4000" b="1" dirty="0">
                <a:ln>
                  <a:gradFill flip="none" rotWithShape="1">
                    <a:gsLst>
                      <a:gs pos="0">
                        <a:srgbClr val="DEF589"/>
                      </a:gs>
                      <a:gs pos="50000">
                        <a:schemeClr val="accent1">
                          <a:tint val="44500"/>
                          <a:satMod val="160000"/>
                        </a:schemeClr>
                      </a:gs>
                      <a:gs pos="100000">
                        <a:schemeClr val="accent1">
                          <a:tint val="23500"/>
                          <a:satMod val="160000"/>
                        </a:schemeClr>
                      </a:gs>
                    </a:gsLst>
                    <a:lin ang="16200000" scaled="1"/>
                    <a:tileRect/>
                  </a:gradFill>
                </a:ln>
                <a:latin typeface="华文彩云" pitchFamily="2" charset="-122"/>
                <a:ea typeface="华文彩云" pitchFamily="2" charset="-122"/>
              </a:rPr>
              <a:t>骑楼的特色</a:t>
            </a:r>
          </a:p>
        </p:txBody>
      </p:sp>
      <p:sp>
        <p:nvSpPr>
          <p:cNvPr id="14" name="流程图: 可选过程 13"/>
          <p:cNvSpPr/>
          <p:nvPr/>
        </p:nvSpPr>
        <p:spPr>
          <a:xfrm>
            <a:off x="214282" y="1643050"/>
            <a:ext cx="3857652" cy="3110019"/>
          </a:xfrm>
          <a:prstGeom prst="flowChartAlternateProcess">
            <a:avLst/>
          </a:prstGeom>
          <a:noFill/>
          <a:ln w="57150">
            <a:solidFill>
              <a:schemeClr val="accent3">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42844" y="1214422"/>
            <a:ext cx="2428892" cy="799089"/>
            <a:chOff x="285720" y="1142984"/>
            <a:chExt cx="2428892" cy="799089"/>
          </a:xfrm>
          <a:effectLst>
            <a:glow rad="228600">
              <a:schemeClr val="accent1">
                <a:satMod val="175000"/>
                <a:alpha val="40000"/>
              </a:schemeClr>
            </a:glow>
          </a:effectLst>
        </p:grpSpPr>
        <p:sp>
          <p:nvSpPr>
            <p:cNvPr id="5" name="流程图: 摘录 4"/>
            <p:cNvSpPr/>
            <p:nvPr/>
          </p:nvSpPr>
          <p:spPr>
            <a:xfrm>
              <a:off x="285720" y="1142984"/>
              <a:ext cx="928694" cy="785818"/>
            </a:xfrm>
            <a:prstGeom prst="flowChartExtract">
              <a:avLst/>
            </a:prstGeom>
            <a:ln w="28575"/>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p>
          </p:txBody>
        </p:sp>
        <p:sp>
          <p:nvSpPr>
            <p:cNvPr id="6" name="流程图: 摘录 5"/>
            <p:cNvSpPr/>
            <p:nvPr/>
          </p:nvSpPr>
          <p:spPr>
            <a:xfrm rot="10800000">
              <a:off x="785786" y="1142984"/>
              <a:ext cx="928694" cy="785818"/>
            </a:xfrm>
            <a:prstGeom prst="flowChartExtract">
              <a:avLst/>
            </a:prstGeom>
            <a:ln w="28575"/>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p>
          </p:txBody>
        </p:sp>
        <p:sp>
          <p:nvSpPr>
            <p:cNvPr id="7" name="流程图: 摘录 6"/>
            <p:cNvSpPr/>
            <p:nvPr/>
          </p:nvSpPr>
          <p:spPr>
            <a:xfrm>
              <a:off x="1285852" y="1142984"/>
              <a:ext cx="928694" cy="785818"/>
            </a:xfrm>
            <a:prstGeom prst="flowChartExtract">
              <a:avLst/>
            </a:prstGeom>
            <a:ln w="28575"/>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p>
          </p:txBody>
        </p:sp>
        <p:sp>
          <p:nvSpPr>
            <p:cNvPr id="8" name="流程图: 摘录 7"/>
            <p:cNvSpPr/>
            <p:nvPr/>
          </p:nvSpPr>
          <p:spPr>
            <a:xfrm rot="10800000">
              <a:off x="1785918" y="1142984"/>
              <a:ext cx="928694" cy="785818"/>
            </a:xfrm>
            <a:prstGeom prst="flowChartExtract">
              <a:avLst/>
            </a:prstGeom>
            <a:ln w="28575"/>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p>
          </p:txBody>
        </p:sp>
        <p:sp>
          <p:nvSpPr>
            <p:cNvPr id="9" name="TextBox 8"/>
            <p:cNvSpPr txBox="1"/>
            <p:nvPr/>
          </p:nvSpPr>
          <p:spPr>
            <a:xfrm>
              <a:off x="500034" y="1357298"/>
              <a:ext cx="571504" cy="584775"/>
            </a:xfrm>
            <a:prstGeom prst="rect">
              <a:avLst/>
            </a:prstGeom>
            <a:noFill/>
          </p:spPr>
          <p:txBody>
            <a:bodyPr wrap="square" rtlCol="0">
              <a:spAutoFit/>
            </a:bodyPr>
            <a:lstStyle/>
            <a:p>
              <a:r>
                <a:rPr lang="zh-CN" altLang="en-US" sz="3200" b="1" dirty="0">
                  <a:gradFill>
                    <a:gsLst>
                      <a:gs pos="0">
                        <a:srgbClr val="000000"/>
                      </a:gs>
                      <a:gs pos="20000">
                        <a:srgbClr val="000040"/>
                      </a:gs>
                      <a:gs pos="50000">
                        <a:srgbClr val="400040"/>
                      </a:gs>
                      <a:gs pos="75000">
                        <a:srgbClr val="8F0040"/>
                      </a:gs>
                      <a:gs pos="89999">
                        <a:srgbClr val="F27300"/>
                      </a:gs>
                      <a:gs pos="100000">
                        <a:srgbClr val="FFBF00"/>
                      </a:gs>
                    </a:gsLst>
                    <a:lin ang="5400000" scaled="0"/>
                  </a:gradFill>
                  <a:latin typeface="方正大黑简体" pitchFamily="2" charset="-122"/>
                  <a:ea typeface="方正大黑简体" pitchFamily="2" charset="-122"/>
                </a:rPr>
                <a:t>总</a:t>
              </a:r>
            </a:p>
          </p:txBody>
        </p:sp>
        <p:sp>
          <p:nvSpPr>
            <p:cNvPr id="10" name="TextBox 9"/>
            <p:cNvSpPr txBox="1"/>
            <p:nvPr/>
          </p:nvSpPr>
          <p:spPr>
            <a:xfrm>
              <a:off x="928662" y="1142984"/>
              <a:ext cx="714380" cy="584775"/>
            </a:xfrm>
            <a:prstGeom prst="rect">
              <a:avLst/>
            </a:prstGeom>
            <a:noFill/>
          </p:spPr>
          <p:txBody>
            <a:bodyPr wrap="square" rtlCol="0">
              <a:spAutoFit/>
            </a:bodyPr>
            <a:lstStyle/>
            <a:p>
              <a:r>
                <a:rPr lang="zh-CN" altLang="en-US" sz="3200" b="1" dirty="0">
                  <a:gradFill>
                    <a:gsLst>
                      <a:gs pos="0">
                        <a:srgbClr val="000000"/>
                      </a:gs>
                      <a:gs pos="20000">
                        <a:srgbClr val="000040"/>
                      </a:gs>
                      <a:gs pos="50000">
                        <a:srgbClr val="400040"/>
                      </a:gs>
                      <a:gs pos="75000">
                        <a:srgbClr val="8F0040"/>
                      </a:gs>
                      <a:gs pos="89999">
                        <a:srgbClr val="F27300"/>
                      </a:gs>
                      <a:gs pos="100000">
                        <a:srgbClr val="FFBF00"/>
                      </a:gs>
                    </a:gsLst>
                    <a:lin ang="5400000" scaled="0"/>
                  </a:gradFill>
                  <a:latin typeface="方正大黑简体" pitchFamily="2" charset="-122"/>
                  <a:ea typeface="方正大黑简体" pitchFamily="2" charset="-122"/>
                </a:rPr>
                <a:t>体</a:t>
              </a:r>
            </a:p>
          </p:txBody>
        </p:sp>
        <p:sp>
          <p:nvSpPr>
            <p:cNvPr id="11" name="TextBox 10"/>
            <p:cNvSpPr txBox="1"/>
            <p:nvPr/>
          </p:nvSpPr>
          <p:spPr>
            <a:xfrm>
              <a:off x="1500166" y="1357298"/>
              <a:ext cx="500066" cy="584775"/>
            </a:xfrm>
            <a:prstGeom prst="rect">
              <a:avLst/>
            </a:prstGeom>
            <a:noFill/>
          </p:spPr>
          <p:txBody>
            <a:bodyPr wrap="square" rtlCol="0">
              <a:spAutoFit/>
            </a:bodyPr>
            <a:lstStyle/>
            <a:p>
              <a:r>
                <a:rPr lang="zh-CN" altLang="en-US" sz="3200" b="1" dirty="0">
                  <a:gradFill>
                    <a:gsLst>
                      <a:gs pos="0">
                        <a:srgbClr val="000000"/>
                      </a:gs>
                      <a:gs pos="20000">
                        <a:srgbClr val="000040"/>
                      </a:gs>
                      <a:gs pos="50000">
                        <a:srgbClr val="400040"/>
                      </a:gs>
                      <a:gs pos="75000">
                        <a:srgbClr val="8F0040"/>
                      </a:gs>
                      <a:gs pos="89999">
                        <a:srgbClr val="F27300"/>
                      </a:gs>
                      <a:gs pos="100000">
                        <a:srgbClr val="FFBF00"/>
                      </a:gs>
                    </a:gsLst>
                    <a:lin ang="5400000" scaled="0"/>
                  </a:gradFill>
                  <a:latin typeface="方正大黑简体" pitchFamily="2" charset="-122"/>
                  <a:ea typeface="方正大黑简体" pitchFamily="2" charset="-122"/>
                </a:rPr>
                <a:t>特</a:t>
              </a:r>
            </a:p>
          </p:txBody>
        </p:sp>
        <p:sp>
          <p:nvSpPr>
            <p:cNvPr id="12" name="TextBox 11"/>
            <p:cNvSpPr txBox="1"/>
            <p:nvPr/>
          </p:nvSpPr>
          <p:spPr>
            <a:xfrm>
              <a:off x="1928794" y="1142984"/>
              <a:ext cx="571504" cy="584775"/>
            </a:xfrm>
            <a:prstGeom prst="rect">
              <a:avLst/>
            </a:prstGeom>
            <a:noFill/>
          </p:spPr>
          <p:txBody>
            <a:bodyPr wrap="square" rtlCol="0">
              <a:spAutoFit/>
            </a:bodyPr>
            <a:lstStyle/>
            <a:p>
              <a:r>
                <a:rPr lang="zh-CN" altLang="en-US" sz="3200" b="1" dirty="0">
                  <a:gradFill>
                    <a:gsLst>
                      <a:gs pos="0">
                        <a:srgbClr val="000000"/>
                      </a:gs>
                      <a:gs pos="20000">
                        <a:srgbClr val="000040"/>
                      </a:gs>
                      <a:gs pos="50000">
                        <a:srgbClr val="400040"/>
                      </a:gs>
                      <a:gs pos="75000">
                        <a:srgbClr val="8F0040"/>
                      </a:gs>
                      <a:gs pos="89999">
                        <a:srgbClr val="F27300"/>
                      </a:gs>
                      <a:gs pos="100000">
                        <a:srgbClr val="FFBF00"/>
                      </a:gs>
                    </a:gsLst>
                    <a:lin ang="5400000" scaled="0"/>
                  </a:gradFill>
                  <a:latin typeface="方正大黑简体" pitchFamily="2" charset="-122"/>
                  <a:ea typeface="方正大黑简体" pitchFamily="2" charset="-122"/>
                </a:rPr>
                <a:t>色</a:t>
              </a:r>
            </a:p>
          </p:txBody>
        </p:sp>
      </p:grpSp>
      <p:sp>
        <p:nvSpPr>
          <p:cNvPr id="15361" name="Rectangle 1"/>
          <p:cNvSpPr>
            <a:spLocks noChangeArrowheads="1"/>
          </p:cNvSpPr>
          <p:nvPr/>
        </p:nvSpPr>
        <p:spPr bwMode="auto">
          <a:xfrm>
            <a:off x="285720" y="2012167"/>
            <a:ext cx="3643338"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ts val="2400"/>
              </a:lnSpc>
              <a:spcBef>
                <a:spcPct val="0"/>
              </a:spcBef>
              <a:spcAft>
                <a:spcPct val="0"/>
              </a:spcAft>
              <a:buClrTx/>
              <a:buSzTx/>
              <a:buFontTx/>
              <a:buNone/>
              <a:tabLst/>
            </a:pPr>
            <a:r>
              <a:rPr kumimoji="0" lang="en-US" altLang="zh-CN" sz="1400" b="0" i="0" u="none" strike="noStrike" cap="none" normalizeH="0" baseline="0" dirty="0">
                <a:ln>
                  <a:noFill/>
                </a:ln>
                <a:effectLst/>
                <a:latin typeface="+mn-ea"/>
                <a:cs typeface="Arial" pitchFamily="34" charset="0"/>
              </a:rPr>
              <a:t>    </a:t>
            </a:r>
            <a:r>
              <a:rPr kumimoji="0" lang="zh-CN" sz="1400" b="0" i="0" u="none" strike="noStrike" cap="none" normalizeH="0" baseline="0" dirty="0">
                <a:ln>
                  <a:noFill/>
                </a:ln>
                <a:effectLst/>
                <a:latin typeface="+mn-ea"/>
                <a:cs typeface="Arial" pitchFamily="34" charset="0"/>
              </a:rPr>
              <a:t>广州骑楼的特点是把门廊扩大串通成沿街廊道。廊道上面是楼房，下面一边向街敞开，另一边是店面橱窗，顾客可以沿走廊自由选购商品，楼上一般住人。</a:t>
            </a:r>
            <a:r>
              <a:rPr kumimoji="0" lang="zh-CN" altLang="en-US" sz="1400" b="0" i="0" u="none" strike="noStrike" cap="none" normalizeH="0" baseline="0" dirty="0">
                <a:ln>
                  <a:noFill/>
                </a:ln>
                <a:effectLst/>
                <a:latin typeface="+mn-ea"/>
                <a:cs typeface="Arial" pitchFamily="34" charset="0"/>
              </a:rPr>
              <a:t>骑楼街可以避风雨、防日晒，特别适应岭南亚热带气候，骑楼内的店铺可以借用柱廊空间，便于敞开铺面、陈列商品以招徕顾客。</a:t>
            </a:r>
            <a:endParaRPr kumimoji="0" lang="zh-CN" altLang="en-US" sz="1400" b="0" i="0" u="none" strike="noStrike" cap="none" normalizeH="0" baseline="0" dirty="0">
              <a:ln>
                <a:noFill/>
              </a:ln>
              <a:effectLst/>
              <a:latin typeface="+mn-ea"/>
            </a:endParaRPr>
          </a:p>
        </p:txBody>
      </p:sp>
      <p:sp>
        <p:nvSpPr>
          <p:cNvPr id="3" name="箭头: 五边形 2">
            <a:extLst>
              <a:ext uri="{FF2B5EF4-FFF2-40B4-BE49-F238E27FC236}">
                <a16:creationId xmlns="" xmlns:a16="http://schemas.microsoft.com/office/drawing/2014/main" id="{C79E7718-7527-204D-A2FF-38258EB26E2F}"/>
              </a:ext>
            </a:extLst>
          </p:cNvPr>
          <p:cNvSpPr/>
          <p:nvPr/>
        </p:nvSpPr>
        <p:spPr>
          <a:xfrm>
            <a:off x="142844" y="5143512"/>
            <a:ext cx="4930422" cy="1500198"/>
          </a:xfrm>
          <a:prstGeom prst="homePlate">
            <a:avLst>
              <a:gd name="adj" fmla="val 33704"/>
            </a:avLst>
          </a:prstGeom>
          <a:noFill/>
          <a:ln w="57150">
            <a:solidFill>
              <a:schemeClr val="accent5"/>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a:extLst>
              <a:ext uri="{FF2B5EF4-FFF2-40B4-BE49-F238E27FC236}">
                <a16:creationId xmlns="" xmlns:a16="http://schemas.microsoft.com/office/drawing/2014/main" id="{D3AE7CC1-53F5-2042-9A3D-7F69FD2ED865}"/>
              </a:ext>
            </a:extLst>
          </p:cNvPr>
          <p:cNvSpPr txBox="1"/>
          <p:nvPr/>
        </p:nvSpPr>
        <p:spPr>
          <a:xfrm>
            <a:off x="214282" y="5357826"/>
            <a:ext cx="4716108" cy="12721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defPPr>
              <a:defRPr lang="zh-CN"/>
            </a:defPPr>
            <a:lvl1pPr marR="0" lvl="0" indent="0" fontAlgn="base">
              <a:lnSpc>
                <a:spcPts val="2200"/>
              </a:lnSpc>
              <a:spcBef>
                <a:spcPct val="0"/>
              </a:spcBef>
              <a:spcAft>
                <a:spcPct val="0"/>
              </a:spcAft>
              <a:buClrTx/>
              <a:buSzTx/>
              <a:buFontTx/>
              <a:buNone/>
              <a:tabLst/>
              <a:defRPr kumimoji="0" sz="1300" b="0" i="0" u="none" strike="noStrike" cap="none" normalizeH="0" baseline="0">
                <a:ln>
                  <a:noFill/>
                </a:ln>
                <a:effectLst/>
                <a:latin typeface="+mn-ea"/>
                <a:cs typeface="Arial" pitchFamily="34" charset="0"/>
              </a:defRPr>
            </a:lvl1pPr>
          </a:lstStyle>
          <a:p>
            <a:pPr>
              <a:lnSpc>
                <a:spcPts val="2300"/>
              </a:lnSpc>
            </a:pPr>
            <a:r>
              <a:rPr lang="en-US" altLang="zh-CN" sz="1400" dirty="0" smtClean="0"/>
              <a:t>    </a:t>
            </a:r>
            <a:r>
              <a:rPr lang="zh-CN" altLang="zh-CN" dirty="0" smtClean="0"/>
              <a:t>广州</a:t>
            </a:r>
            <a:r>
              <a:rPr lang="zh-CN" altLang="zh-CN" dirty="0"/>
              <a:t>骑楼的结构共分</a:t>
            </a:r>
            <a:r>
              <a:rPr lang="zh-CN" altLang="zh-CN" dirty="0" smtClean="0"/>
              <a:t>三段：下段</a:t>
            </a:r>
            <a:r>
              <a:rPr lang="zh-CN" altLang="zh-CN" dirty="0"/>
              <a:t>为约宽为</a:t>
            </a:r>
            <a:r>
              <a:rPr lang="en-US" altLang="zh-CN" dirty="0"/>
              <a:t>4</a:t>
            </a:r>
            <a:r>
              <a:rPr lang="zh-CN" altLang="zh-CN" dirty="0" smtClean="0"/>
              <a:t>米的</a:t>
            </a:r>
            <a:r>
              <a:rPr lang="zh-CN" altLang="zh-CN" dirty="0"/>
              <a:t>走廊</a:t>
            </a:r>
            <a:r>
              <a:rPr lang="zh-CN" altLang="zh-CN" dirty="0" smtClean="0"/>
              <a:t>列</a:t>
            </a:r>
            <a:endParaRPr lang="en-US" altLang="zh-CN" dirty="0" smtClean="0"/>
          </a:p>
          <a:p>
            <a:pPr>
              <a:lnSpc>
                <a:spcPts val="2300"/>
              </a:lnSpc>
            </a:pPr>
            <a:r>
              <a:rPr lang="zh-CN" altLang="zh-CN" dirty="0" smtClean="0"/>
              <a:t>柱</a:t>
            </a:r>
            <a:r>
              <a:rPr lang="zh-CN" altLang="en-US" dirty="0" smtClean="0"/>
              <a:t>、</a:t>
            </a:r>
            <a:r>
              <a:rPr lang="zh-CN" altLang="zh-CN" dirty="0" smtClean="0"/>
              <a:t>中段</a:t>
            </a:r>
            <a:r>
              <a:rPr lang="zh-CN" altLang="zh-CN" dirty="0"/>
              <a:t>为</a:t>
            </a:r>
            <a:r>
              <a:rPr lang="zh-CN" altLang="zh-CN" dirty="0" smtClean="0"/>
              <a:t>楼层、上段</a:t>
            </a:r>
            <a:r>
              <a:rPr lang="zh-CN" altLang="zh-CN" dirty="0"/>
              <a:t>为檐口或山花；沿街的一面在各层</a:t>
            </a:r>
            <a:r>
              <a:rPr lang="zh-CN" altLang="zh-CN" dirty="0" smtClean="0"/>
              <a:t>窗</a:t>
            </a:r>
            <a:endParaRPr lang="en-US" altLang="zh-CN" dirty="0" smtClean="0"/>
          </a:p>
          <a:p>
            <a:pPr>
              <a:lnSpc>
                <a:spcPts val="2300"/>
              </a:lnSpc>
            </a:pPr>
            <a:r>
              <a:rPr lang="zh-CN" altLang="zh-CN" dirty="0" smtClean="0"/>
              <a:t>台以下的墙</a:t>
            </a:r>
            <a:r>
              <a:rPr lang="zh-CN" altLang="zh-CN" dirty="0"/>
              <a:t>面或檐口窗楣处大多都有丰富的装饰花纹或</a:t>
            </a:r>
            <a:r>
              <a:rPr lang="zh-CN" altLang="zh-CN" dirty="0" smtClean="0"/>
              <a:t>浅浮</a:t>
            </a:r>
            <a:endParaRPr lang="en-US" altLang="zh-CN" dirty="0" smtClean="0"/>
          </a:p>
          <a:p>
            <a:pPr>
              <a:lnSpc>
                <a:spcPts val="2300"/>
              </a:lnSpc>
            </a:pPr>
            <a:r>
              <a:rPr lang="zh-CN" altLang="zh-CN" dirty="0" smtClean="0"/>
              <a:t>雕</a:t>
            </a:r>
            <a:r>
              <a:rPr lang="zh-CN" altLang="zh-CN" dirty="0"/>
              <a:t>。</a:t>
            </a:r>
          </a:p>
        </p:txBody>
      </p:sp>
      <p:grpSp>
        <p:nvGrpSpPr>
          <p:cNvPr id="49" name="组合 48"/>
          <p:cNvGrpSpPr/>
          <p:nvPr/>
        </p:nvGrpSpPr>
        <p:grpSpPr>
          <a:xfrm>
            <a:off x="5752170" y="1058275"/>
            <a:ext cx="3083965" cy="1015779"/>
            <a:chOff x="5752170" y="1058275"/>
            <a:chExt cx="3083965" cy="1015779"/>
          </a:xfrm>
          <a:effectLst>
            <a:glow rad="228600">
              <a:schemeClr val="accent6">
                <a:satMod val="175000"/>
                <a:alpha val="40000"/>
              </a:schemeClr>
            </a:glow>
          </a:effectLst>
        </p:grpSpPr>
        <p:sp>
          <p:nvSpPr>
            <p:cNvPr id="16" name="泪珠形 15">
              <a:extLst>
                <a:ext uri="{FF2B5EF4-FFF2-40B4-BE49-F238E27FC236}">
                  <a16:creationId xmlns="" xmlns:a16="http://schemas.microsoft.com/office/drawing/2014/main" id="{1649E525-B71B-664F-B41E-F19865B168FF}"/>
                </a:ext>
              </a:extLst>
            </p:cNvPr>
            <p:cNvSpPr/>
            <p:nvPr/>
          </p:nvSpPr>
          <p:spPr>
            <a:xfrm>
              <a:off x="5752170" y="1239071"/>
              <a:ext cx="834983" cy="834983"/>
            </a:xfrm>
            <a:prstGeom prst="teardrop">
              <a:avLst>
                <a:gd name="adj" fmla="val 103012"/>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sp>
          <p:nvSpPr>
            <p:cNvPr id="26" name="泪珠形 25">
              <a:extLst>
                <a:ext uri="{FF2B5EF4-FFF2-40B4-BE49-F238E27FC236}">
                  <a16:creationId xmlns="" xmlns:a16="http://schemas.microsoft.com/office/drawing/2014/main" id="{B6B40686-01BA-4444-9676-53CBBDC845AF}"/>
                </a:ext>
              </a:extLst>
            </p:cNvPr>
            <p:cNvSpPr/>
            <p:nvPr/>
          </p:nvSpPr>
          <p:spPr>
            <a:xfrm>
              <a:off x="6464094" y="1214422"/>
              <a:ext cx="834983" cy="834983"/>
            </a:xfrm>
            <a:prstGeom prst="teardrop">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sp>
          <p:nvSpPr>
            <p:cNvPr id="28" name="泪珠形 27">
              <a:extLst>
                <a:ext uri="{FF2B5EF4-FFF2-40B4-BE49-F238E27FC236}">
                  <a16:creationId xmlns="" xmlns:a16="http://schemas.microsoft.com/office/drawing/2014/main" id="{082CE854-F86B-854C-91E5-DEA17CBCAE9A}"/>
                </a:ext>
              </a:extLst>
            </p:cNvPr>
            <p:cNvSpPr/>
            <p:nvPr/>
          </p:nvSpPr>
          <p:spPr>
            <a:xfrm>
              <a:off x="7235999" y="1135379"/>
              <a:ext cx="834983" cy="834983"/>
            </a:xfrm>
            <a:prstGeom prst="teardrop">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sp>
          <p:nvSpPr>
            <p:cNvPr id="30" name="泪珠形 29">
              <a:extLst>
                <a:ext uri="{FF2B5EF4-FFF2-40B4-BE49-F238E27FC236}">
                  <a16:creationId xmlns="" xmlns:a16="http://schemas.microsoft.com/office/drawing/2014/main" id="{4326E2B6-6157-C743-BDB8-3AD72B1585E4}"/>
                </a:ext>
              </a:extLst>
            </p:cNvPr>
            <p:cNvSpPr/>
            <p:nvPr/>
          </p:nvSpPr>
          <p:spPr>
            <a:xfrm>
              <a:off x="8001152" y="1058275"/>
              <a:ext cx="834983" cy="834983"/>
            </a:xfrm>
            <a:prstGeom prst="teardrop">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sp>
          <p:nvSpPr>
            <p:cNvPr id="32" name="文本框 31">
              <a:extLst>
                <a:ext uri="{FF2B5EF4-FFF2-40B4-BE49-F238E27FC236}">
                  <a16:creationId xmlns="" xmlns:a16="http://schemas.microsoft.com/office/drawing/2014/main" id="{1FAFCFBC-DE81-B44E-8431-9158D8B79FCA}"/>
                </a:ext>
              </a:extLst>
            </p:cNvPr>
            <p:cNvSpPr txBox="1"/>
            <p:nvPr/>
          </p:nvSpPr>
          <p:spPr>
            <a:xfrm>
              <a:off x="5846803" y="1352459"/>
              <a:ext cx="568608" cy="581182"/>
            </a:xfrm>
            <a:prstGeom prst="rect">
              <a:avLst/>
            </a:prstGeom>
            <a:noFill/>
          </p:spPr>
          <p:txBody>
            <a:bodyPr wrap="square" rtlCol="0">
              <a:spAutoFit/>
            </a:bodyPr>
            <a:lstStyle>
              <a:defPPr>
                <a:defRPr lang="zh-CN"/>
              </a:defPPr>
              <a:lvl1pPr>
                <a:defRPr sz="3200">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atin typeface="方正大黑简体" pitchFamily="2" charset="-122"/>
                  <a:ea typeface="方正大黑简体" pitchFamily="2" charset="-122"/>
                </a:defRPr>
              </a:lvl1pPr>
            </a:lstStyle>
            <a:p>
              <a:r>
                <a:rPr lang="zh-CN" altLang="en-US" b="1" dirty="0">
                  <a:gradFill>
                    <a:gsLst>
                      <a:gs pos="0">
                        <a:srgbClr val="000000"/>
                      </a:gs>
                      <a:gs pos="39999">
                        <a:srgbClr val="0A128C"/>
                      </a:gs>
                      <a:gs pos="70000">
                        <a:srgbClr val="181CC7"/>
                      </a:gs>
                      <a:gs pos="88000">
                        <a:srgbClr val="7005D4"/>
                      </a:gs>
                      <a:gs pos="100000">
                        <a:srgbClr val="8C3D91"/>
                      </a:gs>
                    </a:gsLst>
                    <a:lin ang="5400000" scaled="0"/>
                  </a:gradFill>
                </a:rPr>
                <a:t>骑</a:t>
              </a:r>
            </a:p>
          </p:txBody>
        </p:sp>
        <p:sp>
          <p:nvSpPr>
            <p:cNvPr id="34" name="文本框 33">
              <a:extLst>
                <a:ext uri="{FF2B5EF4-FFF2-40B4-BE49-F238E27FC236}">
                  <a16:creationId xmlns="" xmlns:a16="http://schemas.microsoft.com/office/drawing/2014/main" id="{6DE881FE-9EAE-A844-BD13-ED8AE56EE80A}"/>
                </a:ext>
              </a:extLst>
            </p:cNvPr>
            <p:cNvSpPr txBox="1"/>
            <p:nvPr/>
          </p:nvSpPr>
          <p:spPr>
            <a:xfrm>
              <a:off x="6556359" y="1312076"/>
              <a:ext cx="593757" cy="581182"/>
            </a:xfrm>
            <a:prstGeom prst="rect">
              <a:avLst/>
            </a:prstGeom>
            <a:noFill/>
          </p:spPr>
          <p:txBody>
            <a:bodyPr wrap="square" rtlCol="0">
              <a:spAutoFit/>
            </a:bodyPr>
            <a:lstStyle/>
            <a:p>
              <a:r>
                <a:rPr lang="zh-CN" altLang="en-US" sz="3200" b="1" dirty="0">
                  <a:gradFill>
                    <a:gsLst>
                      <a:gs pos="0">
                        <a:srgbClr val="000000"/>
                      </a:gs>
                      <a:gs pos="39999">
                        <a:srgbClr val="0A128C"/>
                      </a:gs>
                      <a:gs pos="70000">
                        <a:srgbClr val="181CC7"/>
                      </a:gs>
                      <a:gs pos="88000">
                        <a:srgbClr val="7005D4"/>
                      </a:gs>
                      <a:gs pos="100000">
                        <a:srgbClr val="8C3D91"/>
                      </a:gs>
                    </a:gsLst>
                    <a:lin ang="5400000" scaled="0"/>
                  </a:gradFill>
                  <a:ea typeface="方正大黑简体" pitchFamily="2" charset="-122"/>
                </a:rPr>
                <a:t>楼</a:t>
              </a:r>
            </a:p>
          </p:txBody>
        </p:sp>
        <p:sp>
          <p:nvSpPr>
            <p:cNvPr id="36" name="文本框 35">
              <a:extLst>
                <a:ext uri="{FF2B5EF4-FFF2-40B4-BE49-F238E27FC236}">
                  <a16:creationId xmlns="" xmlns:a16="http://schemas.microsoft.com/office/drawing/2014/main" id="{AB1B481D-5A75-DF44-ACAA-468A6C7F0065}"/>
                </a:ext>
              </a:extLst>
            </p:cNvPr>
            <p:cNvSpPr txBox="1"/>
            <p:nvPr/>
          </p:nvSpPr>
          <p:spPr>
            <a:xfrm>
              <a:off x="7337419" y="1228587"/>
              <a:ext cx="581183" cy="593757"/>
            </a:xfrm>
            <a:prstGeom prst="rect">
              <a:avLst/>
            </a:prstGeom>
            <a:noFill/>
          </p:spPr>
          <p:txBody>
            <a:bodyPr wrap="square" rtlCol="0">
              <a:spAutoFit/>
            </a:bodyPr>
            <a:lstStyle>
              <a:defPPr>
                <a:defRPr lang="zh-CN"/>
              </a:defPPr>
              <a:lvl1pPr>
                <a:defRPr sz="3200">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atin typeface="方正大黑简体" pitchFamily="2" charset="-122"/>
                  <a:ea typeface="方正大黑简体" pitchFamily="2" charset="-122"/>
                </a:defRPr>
              </a:lvl1pPr>
            </a:lstStyle>
            <a:p>
              <a:r>
                <a:rPr lang="zh-CN" altLang="en-US" b="1" dirty="0">
                  <a:gradFill>
                    <a:gsLst>
                      <a:gs pos="0">
                        <a:srgbClr val="000000"/>
                      </a:gs>
                      <a:gs pos="39999">
                        <a:srgbClr val="0A128C"/>
                      </a:gs>
                      <a:gs pos="70000">
                        <a:srgbClr val="181CC7"/>
                      </a:gs>
                      <a:gs pos="88000">
                        <a:srgbClr val="7005D4"/>
                      </a:gs>
                      <a:gs pos="100000">
                        <a:srgbClr val="8C3D91"/>
                      </a:gs>
                    </a:gsLst>
                    <a:lin ang="5400000" scaled="0"/>
                  </a:gradFill>
                </a:rPr>
                <a:t>流</a:t>
              </a:r>
            </a:p>
          </p:txBody>
        </p:sp>
        <p:sp>
          <p:nvSpPr>
            <p:cNvPr id="37" name="文本框 36">
              <a:extLst>
                <a:ext uri="{FF2B5EF4-FFF2-40B4-BE49-F238E27FC236}">
                  <a16:creationId xmlns="" xmlns:a16="http://schemas.microsoft.com/office/drawing/2014/main" id="{A8B0134F-1832-5A49-8EAE-CE40B400A61A}"/>
                </a:ext>
              </a:extLst>
            </p:cNvPr>
            <p:cNvSpPr txBox="1"/>
            <p:nvPr/>
          </p:nvSpPr>
          <p:spPr>
            <a:xfrm>
              <a:off x="8083327" y="1172600"/>
              <a:ext cx="618906" cy="606331"/>
            </a:xfrm>
            <a:prstGeom prst="rect">
              <a:avLst/>
            </a:prstGeom>
            <a:noFill/>
          </p:spPr>
          <p:txBody>
            <a:bodyPr wrap="square" rtlCol="0">
              <a:spAutoFit/>
            </a:bodyPr>
            <a:lstStyle>
              <a:defPPr>
                <a:defRPr lang="zh-CN"/>
              </a:defPPr>
              <a:lvl1pPr>
                <a:defRPr sz="3200">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atin typeface="方正大黑简体" pitchFamily="2" charset="-122"/>
                  <a:ea typeface="方正大黑简体" pitchFamily="2" charset="-122"/>
                </a:defRPr>
              </a:lvl1pPr>
            </a:lstStyle>
            <a:p>
              <a:r>
                <a:rPr lang="zh-CN" altLang="en-US" b="1" dirty="0">
                  <a:gradFill>
                    <a:gsLst>
                      <a:gs pos="0">
                        <a:srgbClr val="000000"/>
                      </a:gs>
                      <a:gs pos="39999">
                        <a:srgbClr val="0A128C"/>
                      </a:gs>
                      <a:gs pos="70000">
                        <a:srgbClr val="181CC7"/>
                      </a:gs>
                      <a:gs pos="88000">
                        <a:srgbClr val="7005D4"/>
                      </a:gs>
                      <a:gs pos="100000">
                        <a:srgbClr val="8C3D91"/>
                      </a:gs>
                    </a:gsLst>
                    <a:lin ang="5400000" scaled="0"/>
                  </a:gradFill>
                </a:rPr>
                <a:t>派</a:t>
              </a:r>
            </a:p>
          </p:txBody>
        </p:sp>
      </p:grpSp>
      <p:grpSp>
        <p:nvGrpSpPr>
          <p:cNvPr id="50" name="组合 49"/>
          <p:cNvGrpSpPr/>
          <p:nvPr/>
        </p:nvGrpSpPr>
        <p:grpSpPr>
          <a:xfrm>
            <a:off x="142844" y="4500570"/>
            <a:ext cx="2894461" cy="785818"/>
            <a:chOff x="142844" y="4643446"/>
            <a:chExt cx="2894461" cy="785818"/>
          </a:xfrm>
          <a:effectLst>
            <a:glow rad="228600">
              <a:schemeClr val="accent2">
                <a:satMod val="175000"/>
                <a:alpha val="40000"/>
              </a:schemeClr>
            </a:glow>
          </a:effectLst>
        </p:grpSpPr>
        <p:sp>
          <p:nvSpPr>
            <p:cNvPr id="17" name="平行四边形 16"/>
            <p:cNvSpPr/>
            <p:nvPr/>
          </p:nvSpPr>
          <p:spPr>
            <a:xfrm>
              <a:off x="142844" y="4643446"/>
              <a:ext cx="857256" cy="785818"/>
            </a:xfrm>
            <a:prstGeom prst="parallelogram">
              <a:avLst/>
            </a:prstGeom>
            <a:ln w="38100"/>
          </p:spPr>
          <p:style>
            <a:lnRef idx="1">
              <a:schemeClr val="accent2"/>
            </a:lnRef>
            <a:fillRef idx="2">
              <a:schemeClr val="accent2"/>
            </a:fillRef>
            <a:effectRef idx="1">
              <a:schemeClr val="accent2"/>
            </a:effectRef>
            <a:fontRef idx="minor">
              <a:schemeClr val="dk1"/>
            </a:fontRef>
          </p:style>
          <p:txBody>
            <a:bodyPr rtlCol="0" anchor="ctr"/>
            <a:lstStyle/>
            <a:p>
              <a:pPr algn="ctr"/>
              <a:endParaRPr lang="zh-CN" altLang="en-US"/>
            </a:p>
          </p:txBody>
        </p:sp>
        <p:sp>
          <p:nvSpPr>
            <p:cNvPr id="18" name="平行四边形 17"/>
            <p:cNvSpPr/>
            <p:nvPr/>
          </p:nvSpPr>
          <p:spPr>
            <a:xfrm>
              <a:off x="821506" y="4643446"/>
              <a:ext cx="857256" cy="785818"/>
            </a:xfrm>
            <a:prstGeom prst="parallelogram">
              <a:avLst/>
            </a:prstGeom>
            <a:ln w="38100"/>
          </p:spPr>
          <p:style>
            <a:lnRef idx="1">
              <a:schemeClr val="accent2"/>
            </a:lnRef>
            <a:fillRef idx="2">
              <a:schemeClr val="accent2"/>
            </a:fillRef>
            <a:effectRef idx="1">
              <a:schemeClr val="accent2"/>
            </a:effectRef>
            <a:fontRef idx="minor">
              <a:schemeClr val="dk1"/>
            </a:fontRef>
          </p:style>
          <p:txBody>
            <a:bodyPr rtlCol="0" anchor="ctr"/>
            <a:lstStyle/>
            <a:p>
              <a:pPr algn="ctr"/>
              <a:endParaRPr lang="zh-CN" altLang="en-US"/>
            </a:p>
          </p:txBody>
        </p:sp>
        <p:sp>
          <p:nvSpPr>
            <p:cNvPr id="19" name="平行四边形 18"/>
            <p:cNvSpPr/>
            <p:nvPr/>
          </p:nvSpPr>
          <p:spPr>
            <a:xfrm>
              <a:off x="1500167" y="4643446"/>
              <a:ext cx="857256" cy="785818"/>
            </a:xfrm>
            <a:prstGeom prst="parallelogram">
              <a:avLst/>
            </a:prstGeom>
            <a:ln w="38100"/>
          </p:spPr>
          <p:style>
            <a:lnRef idx="1">
              <a:schemeClr val="accent2"/>
            </a:lnRef>
            <a:fillRef idx="2">
              <a:schemeClr val="accent2"/>
            </a:fillRef>
            <a:effectRef idx="1">
              <a:schemeClr val="accent2"/>
            </a:effectRef>
            <a:fontRef idx="minor">
              <a:schemeClr val="dk1"/>
            </a:fontRef>
          </p:style>
          <p:txBody>
            <a:bodyPr rtlCol="0" anchor="ctr"/>
            <a:lstStyle/>
            <a:p>
              <a:pPr algn="ctr"/>
              <a:endParaRPr lang="zh-CN" altLang="en-US"/>
            </a:p>
          </p:txBody>
        </p:sp>
        <p:sp>
          <p:nvSpPr>
            <p:cNvPr id="21" name="TextBox 20"/>
            <p:cNvSpPr txBox="1"/>
            <p:nvPr/>
          </p:nvSpPr>
          <p:spPr>
            <a:xfrm>
              <a:off x="267861" y="4721142"/>
              <a:ext cx="500066" cy="584775"/>
            </a:xfrm>
            <a:prstGeom prst="rect">
              <a:avLst/>
            </a:prstGeom>
            <a:noFill/>
          </p:spPr>
          <p:txBody>
            <a:bodyPr wrap="square" rtlCol="0">
              <a:spAutoFit/>
            </a:bodyPr>
            <a:lstStyle/>
            <a:p>
              <a:r>
                <a:rPr lang="zh-CN" altLang="en-US" sz="3200" b="1" dirty="0">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atin typeface="方正大黑简体" pitchFamily="2" charset="-122"/>
                  <a:ea typeface="方正大黑简体" pitchFamily="2" charset="-122"/>
                </a:rPr>
                <a:t>总</a:t>
              </a:r>
            </a:p>
          </p:txBody>
        </p:sp>
        <p:sp>
          <p:nvSpPr>
            <p:cNvPr id="22" name="TextBox 21"/>
            <p:cNvSpPr txBox="1"/>
            <p:nvPr/>
          </p:nvSpPr>
          <p:spPr>
            <a:xfrm>
              <a:off x="961011" y="4721142"/>
              <a:ext cx="571504" cy="584775"/>
            </a:xfrm>
            <a:prstGeom prst="rect">
              <a:avLst/>
            </a:prstGeom>
            <a:noFill/>
          </p:spPr>
          <p:txBody>
            <a:bodyPr wrap="square" rtlCol="0">
              <a:spAutoFit/>
            </a:bodyPr>
            <a:lstStyle/>
            <a:p>
              <a:r>
                <a:rPr lang="zh-CN" altLang="en-US" sz="3200" b="1" dirty="0">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atin typeface="方正大黑简体" pitchFamily="2" charset="-122"/>
                  <a:ea typeface="方正大黑简体" pitchFamily="2" charset="-122"/>
                </a:rPr>
                <a:t>体</a:t>
              </a:r>
            </a:p>
          </p:txBody>
        </p:sp>
        <p:sp>
          <p:nvSpPr>
            <p:cNvPr id="23" name="TextBox 22"/>
            <p:cNvSpPr txBox="1"/>
            <p:nvPr/>
          </p:nvSpPr>
          <p:spPr>
            <a:xfrm>
              <a:off x="1600583" y="4743967"/>
              <a:ext cx="571504" cy="584775"/>
            </a:xfrm>
            <a:prstGeom prst="rect">
              <a:avLst/>
            </a:prstGeom>
            <a:noFill/>
          </p:spPr>
          <p:txBody>
            <a:bodyPr wrap="square" rtlCol="0">
              <a:spAutoFit/>
            </a:bodyPr>
            <a:lstStyle/>
            <a:p>
              <a:r>
                <a:rPr lang="zh-CN" altLang="en-US" sz="3200" b="1" dirty="0">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atin typeface="方正大黑简体" pitchFamily="2" charset="-122"/>
                  <a:ea typeface="方正大黑简体" pitchFamily="2" charset="-122"/>
                </a:rPr>
                <a:t>结</a:t>
              </a:r>
            </a:p>
          </p:txBody>
        </p:sp>
        <p:sp>
          <p:nvSpPr>
            <p:cNvPr id="41" name="平行四边形 40">
              <a:extLst>
                <a:ext uri="{FF2B5EF4-FFF2-40B4-BE49-F238E27FC236}">
                  <a16:creationId xmlns="" xmlns:a16="http://schemas.microsoft.com/office/drawing/2014/main" id="{DC547504-5640-E642-81D5-195E16494FF7}"/>
                </a:ext>
              </a:extLst>
            </p:cNvPr>
            <p:cNvSpPr/>
            <p:nvPr/>
          </p:nvSpPr>
          <p:spPr>
            <a:xfrm>
              <a:off x="2180049" y="4643446"/>
              <a:ext cx="857256" cy="785818"/>
            </a:xfrm>
            <a:prstGeom prst="parallelogram">
              <a:avLst/>
            </a:prstGeom>
            <a:ln w="38100"/>
          </p:spPr>
          <p:style>
            <a:lnRef idx="1">
              <a:schemeClr val="accent2"/>
            </a:lnRef>
            <a:fillRef idx="2">
              <a:schemeClr val="accent2"/>
            </a:fillRef>
            <a:effectRef idx="1">
              <a:schemeClr val="accent2"/>
            </a:effectRef>
            <a:fontRef idx="minor">
              <a:schemeClr val="dk1"/>
            </a:fontRef>
          </p:style>
          <p:txBody>
            <a:bodyPr rtlCol="0" anchor="ctr"/>
            <a:lstStyle/>
            <a:p>
              <a:pPr algn="ctr"/>
              <a:endParaRPr lang="zh-CN" altLang="en-US"/>
            </a:p>
          </p:txBody>
        </p:sp>
        <p:sp>
          <p:nvSpPr>
            <p:cNvPr id="24" name="TextBox 23"/>
            <p:cNvSpPr txBox="1"/>
            <p:nvPr/>
          </p:nvSpPr>
          <p:spPr>
            <a:xfrm>
              <a:off x="2285985" y="4730656"/>
              <a:ext cx="571504" cy="584775"/>
            </a:xfrm>
            <a:prstGeom prst="rect">
              <a:avLst/>
            </a:prstGeom>
            <a:noFill/>
          </p:spPr>
          <p:txBody>
            <a:bodyPr wrap="square" rtlCol="0">
              <a:spAutoFit/>
            </a:bodyPr>
            <a:lstStyle/>
            <a:p>
              <a:r>
                <a:rPr lang="zh-CN" altLang="en-US" sz="3200" b="1" dirty="0">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atin typeface="方正大黑简体" pitchFamily="2" charset="-122"/>
                  <a:ea typeface="方正大黑简体" pitchFamily="2" charset="-122"/>
                </a:rPr>
                <a:t>构</a:t>
              </a:r>
            </a:p>
          </p:txBody>
        </p:sp>
      </p:grpSp>
      <p:sp>
        <p:nvSpPr>
          <p:cNvPr id="38" name="文本框 37">
            <a:extLst>
              <a:ext uri="{FF2B5EF4-FFF2-40B4-BE49-F238E27FC236}">
                <a16:creationId xmlns="" xmlns:a16="http://schemas.microsoft.com/office/drawing/2014/main" id="{3F3FE3A7-4856-4E40-8BC8-A32C752F1180}"/>
              </a:ext>
            </a:extLst>
          </p:cNvPr>
          <p:cNvSpPr txBox="1"/>
          <p:nvPr/>
        </p:nvSpPr>
        <p:spPr>
          <a:xfrm>
            <a:off x="4286248" y="1785926"/>
            <a:ext cx="4596679" cy="47089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defPPr>
              <a:defRPr lang="zh-CN"/>
            </a:defPPr>
            <a:lvl1pPr marR="0" lvl="0" indent="0" fontAlgn="base">
              <a:lnSpc>
                <a:spcPts val="2200"/>
              </a:lnSpc>
              <a:spcBef>
                <a:spcPct val="0"/>
              </a:spcBef>
              <a:spcAft>
                <a:spcPct val="0"/>
              </a:spcAft>
              <a:buClrTx/>
              <a:buSzTx/>
              <a:buFontTx/>
              <a:buNone/>
              <a:tabLst/>
              <a:defRPr kumimoji="0" sz="1600" b="0" i="0" u="none" strike="noStrike" cap="none" normalizeH="0" baseline="0">
                <a:ln>
                  <a:noFill/>
                </a:ln>
                <a:effectLst/>
                <a:latin typeface="+mn-ea"/>
                <a:cs typeface="Arial" pitchFamily="34" charset="0"/>
              </a:defRPr>
            </a:lvl1pPr>
          </a:lstStyle>
          <a:p>
            <a:pPr>
              <a:lnSpc>
                <a:spcPts val="2400"/>
              </a:lnSpc>
            </a:pPr>
            <a:r>
              <a:rPr lang="zh-CN" altLang="en-US" dirty="0"/>
              <a:t>    </a:t>
            </a:r>
            <a:r>
              <a:rPr lang="zh-CN" altLang="zh-CN" sz="1400" dirty="0"/>
              <a:t>依建筑风格，</a:t>
            </a:r>
            <a:endParaRPr lang="zh-CN" altLang="en-US" sz="1400" dirty="0"/>
          </a:p>
          <a:p>
            <a:pPr>
              <a:lnSpc>
                <a:spcPts val="2400"/>
              </a:lnSpc>
            </a:pPr>
            <a:r>
              <a:rPr lang="zh-CN" altLang="zh-CN" sz="1400" dirty="0"/>
              <a:t>广州骑楼又可以分为</a:t>
            </a:r>
            <a:r>
              <a:rPr lang="zh-CN" altLang="en-US" sz="1400" dirty="0"/>
              <a:t>西关</a:t>
            </a:r>
            <a:r>
              <a:rPr lang="zh-CN" altLang="zh-CN" sz="1400" dirty="0"/>
              <a:t>骑楼和东山骑楼两个流派。西关骑楼是早期骑楼的代表，外观主要采取</a:t>
            </a:r>
            <a:r>
              <a:rPr lang="zh-CN" altLang="en-US" sz="1400" dirty="0"/>
              <a:t>巴洛克风格</a:t>
            </a:r>
            <a:r>
              <a:rPr lang="zh-CN" altLang="zh-CN" sz="1400" dirty="0"/>
              <a:t>的装饰，山花和楼身的设计大多直接具有古罗马的装饰特征，如罗马柱、卷曲花纹等，但也融入了</a:t>
            </a:r>
            <a:r>
              <a:rPr lang="zh-CN" altLang="en-US" sz="1400" dirty="0"/>
              <a:t>中国传统建筑</a:t>
            </a:r>
            <a:r>
              <a:rPr lang="zh-CN" altLang="zh-CN" sz="1400" dirty="0"/>
              <a:t>的元素，比如墙体多是中式清水砖材料。其中最具</a:t>
            </a:r>
            <a:r>
              <a:rPr lang="zh-CN" altLang="en-US" sz="1400" dirty="0"/>
              <a:t>中式建筑</a:t>
            </a:r>
            <a:r>
              <a:rPr lang="zh-CN" altLang="zh-CN" sz="1400" dirty="0"/>
              <a:t>特色的是在</a:t>
            </a:r>
            <a:r>
              <a:rPr lang="zh-CN" altLang="en-US" sz="1400" dirty="0"/>
              <a:t>西关大屋</a:t>
            </a:r>
            <a:r>
              <a:rPr lang="zh-CN" altLang="zh-CN" sz="1400" dirty="0"/>
              <a:t>中常见的满洲窗</a:t>
            </a:r>
            <a:r>
              <a:rPr lang="en-US" altLang="zh-CN" sz="1400" dirty="0"/>
              <a:t>———</a:t>
            </a:r>
            <a:r>
              <a:rPr lang="zh-CN" altLang="zh-CN" sz="1400" dirty="0"/>
              <a:t>由一块块细小的</a:t>
            </a:r>
            <a:r>
              <a:rPr lang="zh-CN" altLang="en-US" sz="1400" dirty="0"/>
              <a:t>彩色玻璃</a:t>
            </a:r>
            <a:r>
              <a:rPr lang="zh-CN" altLang="zh-CN" sz="1400" dirty="0"/>
              <a:t>组合而成的方形窗。顶部的山花挑檐也做成中国特色的柔和的拱形顶</a:t>
            </a:r>
            <a:r>
              <a:rPr lang="zh-CN" altLang="en-US" sz="1400" dirty="0"/>
              <a:t>。</a:t>
            </a:r>
            <a:r>
              <a:rPr lang="zh-CN" altLang="zh-CN" sz="1400" dirty="0"/>
              <a:t>东山骑楼形成</a:t>
            </a:r>
            <a:r>
              <a:rPr lang="zh-CN" altLang="zh-CN" sz="1400" dirty="0" smtClean="0"/>
              <a:t>的年代</a:t>
            </a:r>
            <a:r>
              <a:rPr lang="en-US" altLang="zh-CN" sz="1400" dirty="0" smtClean="0"/>
              <a:t>     </a:t>
            </a:r>
          </a:p>
          <a:p>
            <a:pPr>
              <a:lnSpc>
                <a:spcPts val="2400"/>
              </a:lnSpc>
            </a:pPr>
            <a:r>
              <a:rPr lang="en-US" altLang="zh-CN" sz="1400" dirty="0" smtClean="0"/>
              <a:t>   </a:t>
            </a:r>
            <a:r>
              <a:rPr lang="zh-CN" altLang="zh-CN" sz="1400" dirty="0" smtClean="0"/>
              <a:t>比</a:t>
            </a:r>
            <a:r>
              <a:rPr lang="zh-CN" altLang="zh-CN" sz="1400" dirty="0"/>
              <a:t>西关骑楼略晚，更趋于现代化，也</a:t>
            </a:r>
            <a:r>
              <a:rPr lang="zh-CN" altLang="zh-CN" sz="1400" dirty="0" smtClean="0"/>
              <a:t>更加简洁</a:t>
            </a:r>
            <a:r>
              <a:rPr lang="zh-CN" altLang="zh-CN" sz="1400" dirty="0"/>
              <a:t>。</a:t>
            </a:r>
            <a:r>
              <a:rPr lang="zh-CN" altLang="zh-CN" sz="1400" dirty="0" smtClean="0"/>
              <a:t>比如</a:t>
            </a:r>
            <a:r>
              <a:rPr lang="en-US" altLang="zh-CN" sz="1400" dirty="0" smtClean="0"/>
              <a:t>  </a:t>
            </a:r>
          </a:p>
          <a:p>
            <a:pPr>
              <a:lnSpc>
                <a:spcPts val="2400"/>
              </a:lnSpc>
            </a:pPr>
            <a:r>
              <a:rPr lang="en-US" altLang="zh-CN" sz="1400" dirty="0" smtClean="0"/>
              <a:t>                   </a:t>
            </a:r>
            <a:r>
              <a:rPr lang="zh-CN" altLang="zh-CN" sz="1400" dirty="0" smtClean="0"/>
              <a:t>说罗马</a:t>
            </a:r>
            <a:r>
              <a:rPr lang="zh-CN" altLang="zh-CN" sz="1400" dirty="0"/>
              <a:t>柱变为</a:t>
            </a:r>
            <a:r>
              <a:rPr lang="zh-CN" altLang="zh-CN" sz="1400" dirty="0" smtClean="0"/>
              <a:t>简单的</a:t>
            </a:r>
            <a:r>
              <a:rPr lang="zh-CN" altLang="zh-CN" sz="1400" dirty="0"/>
              <a:t>方柱、圆柱</a:t>
            </a:r>
            <a:r>
              <a:rPr lang="en-US" altLang="zh-CN" sz="1400" dirty="0" smtClean="0"/>
              <a:t>, </a:t>
            </a:r>
          </a:p>
          <a:p>
            <a:pPr>
              <a:lnSpc>
                <a:spcPts val="2400"/>
              </a:lnSpc>
            </a:pPr>
            <a:r>
              <a:rPr lang="en-US" altLang="zh-CN" sz="1400" dirty="0" smtClean="0"/>
              <a:t>                    </a:t>
            </a:r>
            <a:r>
              <a:rPr lang="zh-CN" altLang="zh-CN" sz="1400" dirty="0" smtClean="0"/>
              <a:t>细石米</a:t>
            </a:r>
            <a:r>
              <a:rPr lang="zh-CN" altLang="zh-CN" sz="1400" dirty="0"/>
              <a:t>墙</a:t>
            </a:r>
            <a:r>
              <a:rPr lang="zh-CN" altLang="zh-CN" sz="1400" dirty="0" smtClean="0"/>
              <a:t>代替清水</a:t>
            </a:r>
            <a:r>
              <a:rPr lang="zh-CN" altLang="zh-CN" sz="1400" dirty="0"/>
              <a:t>砖墙，</a:t>
            </a:r>
            <a:r>
              <a:rPr lang="zh-CN" altLang="en-US" sz="1400" dirty="0"/>
              <a:t>几</a:t>
            </a:r>
            <a:r>
              <a:rPr lang="zh-CN" altLang="zh-CN" sz="1400" dirty="0"/>
              <a:t>何</a:t>
            </a:r>
            <a:r>
              <a:rPr lang="zh-CN" altLang="zh-CN" sz="1400" dirty="0" smtClean="0"/>
              <a:t>图</a:t>
            </a:r>
            <a:endParaRPr lang="en-US" altLang="zh-CN" sz="1400" dirty="0" smtClean="0"/>
          </a:p>
          <a:p>
            <a:pPr>
              <a:lnSpc>
                <a:spcPts val="2400"/>
              </a:lnSpc>
            </a:pPr>
            <a:r>
              <a:rPr lang="en-US" altLang="zh-CN" sz="1400" dirty="0" smtClean="0"/>
              <a:t>                    </a:t>
            </a:r>
            <a:r>
              <a:rPr lang="zh-CN" altLang="zh-CN" sz="1400" dirty="0" smtClean="0"/>
              <a:t>案增多等等</a:t>
            </a:r>
            <a:r>
              <a:rPr lang="zh-CN" altLang="zh-CN" sz="1400" dirty="0"/>
              <a:t>。山花挑檐是东山</a:t>
            </a:r>
            <a:r>
              <a:rPr lang="zh-CN" altLang="zh-CN" sz="1400" dirty="0" smtClean="0"/>
              <a:t>骑</a:t>
            </a:r>
            <a:endParaRPr lang="en-US" altLang="zh-CN" sz="1400" dirty="0" smtClean="0"/>
          </a:p>
          <a:p>
            <a:pPr>
              <a:lnSpc>
                <a:spcPts val="2400"/>
              </a:lnSpc>
            </a:pPr>
            <a:r>
              <a:rPr lang="en-US" altLang="zh-CN" sz="1400" dirty="0" smtClean="0"/>
              <a:t>                    </a:t>
            </a:r>
            <a:r>
              <a:rPr lang="zh-CN" altLang="zh-CN" sz="1400" dirty="0" smtClean="0"/>
              <a:t>楼最为独特</a:t>
            </a:r>
            <a:r>
              <a:rPr lang="zh-CN" altLang="zh-CN" sz="1400" dirty="0"/>
              <a:t>之处，在正面墙挑</a:t>
            </a:r>
            <a:r>
              <a:rPr lang="zh-CN" altLang="zh-CN" sz="1400" dirty="0" smtClean="0"/>
              <a:t>出</a:t>
            </a:r>
            <a:r>
              <a:rPr lang="en-US" altLang="zh-CN" sz="1400" dirty="0" smtClean="0"/>
              <a:t>  </a:t>
            </a:r>
          </a:p>
          <a:p>
            <a:pPr>
              <a:lnSpc>
                <a:spcPts val="2400"/>
              </a:lnSpc>
            </a:pPr>
            <a:r>
              <a:rPr lang="en-US" altLang="zh-CN" sz="1400" dirty="0" smtClean="0"/>
              <a:t>                    </a:t>
            </a:r>
            <a:r>
              <a:rPr lang="zh-CN" altLang="zh-CN" sz="1400" dirty="0" smtClean="0"/>
              <a:t>拱形雨</a:t>
            </a:r>
            <a:r>
              <a:rPr lang="zh-CN" altLang="zh-CN" sz="1400" dirty="0"/>
              <a:t>篷，美观而且实用。</a:t>
            </a:r>
          </a:p>
        </p:txBody>
      </p:sp>
      <p:sp>
        <p:nvSpPr>
          <p:cNvPr id="42" name="弧 41">
            <a:extLst>
              <a:ext uri="{FF2B5EF4-FFF2-40B4-BE49-F238E27FC236}">
                <a16:creationId xmlns="" xmlns:a16="http://schemas.microsoft.com/office/drawing/2014/main" id="{30941240-E3C6-4241-A35B-BA7720C694B3}"/>
              </a:ext>
            </a:extLst>
          </p:cNvPr>
          <p:cNvSpPr/>
          <p:nvPr/>
        </p:nvSpPr>
        <p:spPr>
          <a:xfrm rot="16200000">
            <a:off x="4208981" y="1720088"/>
            <a:ext cx="834983" cy="834983"/>
          </a:xfrm>
          <a:prstGeom prst="arc">
            <a:avLst/>
          </a:prstGeom>
          <a:noFill/>
          <a:ln w="57150">
            <a:solidFill>
              <a:srgbClr val="ECC520"/>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cxnSp>
        <p:nvCxnSpPr>
          <p:cNvPr id="46" name="直线箭头连接符 45">
            <a:extLst>
              <a:ext uri="{FF2B5EF4-FFF2-40B4-BE49-F238E27FC236}">
                <a16:creationId xmlns="" xmlns:a16="http://schemas.microsoft.com/office/drawing/2014/main" id="{78576AE0-052E-0642-B174-1E7AE7753336}"/>
              </a:ext>
            </a:extLst>
          </p:cNvPr>
          <p:cNvCxnSpPr>
            <a:cxnSpLocks/>
          </p:cNvCxnSpPr>
          <p:nvPr/>
        </p:nvCxnSpPr>
        <p:spPr>
          <a:xfrm>
            <a:off x="4210499" y="2111441"/>
            <a:ext cx="0" cy="2533512"/>
          </a:xfrm>
          <a:prstGeom prst="straightConnector1">
            <a:avLst/>
          </a:prstGeom>
          <a:noFill/>
          <a:ln w="57150">
            <a:solidFill>
              <a:srgbClr val="ECC520"/>
            </a:solidFill>
            <a:prstDash val="lgDashDot"/>
          </a:ln>
        </p:spPr>
        <p:style>
          <a:lnRef idx="2">
            <a:schemeClr val="accent1">
              <a:shade val="50000"/>
            </a:schemeClr>
          </a:lnRef>
          <a:fillRef idx="1">
            <a:schemeClr val="accent1"/>
          </a:fillRef>
          <a:effectRef idx="0">
            <a:schemeClr val="accent1"/>
          </a:effectRef>
          <a:fontRef idx="minor">
            <a:schemeClr val="lt1"/>
          </a:fontRef>
        </p:style>
      </p:cxnSp>
      <p:sp>
        <p:nvSpPr>
          <p:cNvPr id="51" name="弧 50">
            <a:extLst>
              <a:ext uri="{FF2B5EF4-FFF2-40B4-BE49-F238E27FC236}">
                <a16:creationId xmlns="" xmlns:a16="http://schemas.microsoft.com/office/drawing/2014/main" id="{DC2FBB83-24D7-0140-8BFD-FAAC32A5583A}"/>
              </a:ext>
            </a:extLst>
          </p:cNvPr>
          <p:cNvSpPr/>
          <p:nvPr/>
        </p:nvSpPr>
        <p:spPr>
          <a:xfrm rot="10800000">
            <a:off x="4225016" y="4199021"/>
            <a:ext cx="834983" cy="834983"/>
          </a:xfrm>
          <a:prstGeom prst="arc">
            <a:avLst/>
          </a:prstGeom>
          <a:noFill/>
          <a:ln w="57150">
            <a:solidFill>
              <a:srgbClr val="ECC520"/>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cxnSp>
        <p:nvCxnSpPr>
          <p:cNvPr id="53" name="直线箭头连接符 52">
            <a:extLst>
              <a:ext uri="{FF2B5EF4-FFF2-40B4-BE49-F238E27FC236}">
                <a16:creationId xmlns="" xmlns:a16="http://schemas.microsoft.com/office/drawing/2014/main" id="{E4A10441-04E0-1042-8F78-5988E18E2047}"/>
              </a:ext>
            </a:extLst>
          </p:cNvPr>
          <p:cNvCxnSpPr>
            <a:cxnSpLocks/>
            <a:stCxn id="51" idx="0"/>
            <a:endCxn id="57" idx="0"/>
          </p:cNvCxnSpPr>
          <p:nvPr/>
        </p:nvCxnSpPr>
        <p:spPr>
          <a:xfrm>
            <a:off x="4642508" y="5034004"/>
            <a:ext cx="923945" cy="0"/>
          </a:xfrm>
          <a:prstGeom prst="straightConnector1">
            <a:avLst/>
          </a:prstGeom>
          <a:noFill/>
          <a:ln w="57150">
            <a:solidFill>
              <a:srgbClr val="ECC520"/>
            </a:solidFill>
            <a:prstDash val="lgDashDot"/>
          </a:ln>
        </p:spPr>
        <p:style>
          <a:lnRef idx="2">
            <a:schemeClr val="accent1">
              <a:shade val="50000"/>
            </a:schemeClr>
          </a:lnRef>
          <a:fillRef idx="1">
            <a:schemeClr val="accent1"/>
          </a:fillRef>
          <a:effectRef idx="0">
            <a:schemeClr val="accent1"/>
          </a:effectRef>
          <a:fontRef idx="minor">
            <a:schemeClr val="lt1"/>
          </a:fontRef>
        </p:style>
      </p:cxnSp>
      <p:sp>
        <p:nvSpPr>
          <p:cNvPr id="57" name="弧 56">
            <a:extLst>
              <a:ext uri="{FF2B5EF4-FFF2-40B4-BE49-F238E27FC236}">
                <a16:creationId xmlns="" xmlns:a16="http://schemas.microsoft.com/office/drawing/2014/main" id="{5212362E-148B-3E4B-8634-03DAF33AD109}"/>
              </a:ext>
            </a:extLst>
          </p:cNvPr>
          <p:cNvSpPr/>
          <p:nvPr/>
        </p:nvSpPr>
        <p:spPr>
          <a:xfrm>
            <a:off x="5148962" y="5034004"/>
            <a:ext cx="834983" cy="834983"/>
          </a:xfrm>
          <a:prstGeom prst="arc">
            <a:avLst/>
          </a:prstGeom>
          <a:noFill/>
          <a:ln w="57150">
            <a:solidFill>
              <a:srgbClr val="ECC520"/>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cxnSp>
        <p:nvCxnSpPr>
          <p:cNvPr id="60" name="直线箭头连接符 59">
            <a:extLst>
              <a:ext uri="{FF2B5EF4-FFF2-40B4-BE49-F238E27FC236}">
                <a16:creationId xmlns="" xmlns:a16="http://schemas.microsoft.com/office/drawing/2014/main" id="{7B886918-2639-424F-8EA0-A5BBC7F5D6F3}"/>
              </a:ext>
            </a:extLst>
          </p:cNvPr>
          <p:cNvCxnSpPr>
            <a:cxnSpLocks/>
          </p:cNvCxnSpPr>
          <p:nvPr/>
        </p:nvCxnSpPr>
        <p:spPr>
          <a:xfrm>
            <a:off x="5983577" y="5383554"/>
            <a:ext cx="0" cy="916149"/>
          </a:xfrm>
          <a:prstGeom prst="straightConnector1">
            <a:avLst/>
          </a:prstGeom>
          <a:noFill/>
          <a:ln w="57150">
            <a:solidFill>
              <a:srgbClr val="ECC520"/>
            </a:solidFill>
            <a:prstDash val="lgDashDot"/>
          </a:ln>
        </p:spPr>
        <p:style>
          <a:lnRef idx="2">
            <a:schemeClr val="accent1">
              <a:shade val="50000"/>
            </a:schemeClr>
          </a:lnRef>
          <a:fillRef idx="1">
            <a:schemeClr val="accent1"/>
          </a:fillRef>
          <a:effectRef idx="0">
            <a:schemeClr val="accent1"/>
          </a:effectRef>
          <a:fontRef idx="minor">
            <a:schemeClr val="lt1"/>
          </a:fontRef>
        </p:style>
      </p:cxnSp>
      <p:sp>
        <p:nvSpPr>
          <p:cNvPr id="63" name="弧 62">
            <a:extLst>
              <a:ext uri="{FF2B5EF4-FFF2-40B4-BE49-F238E27FC236}">
                <a16:creationId xmlns="" xmlns:a16="http://schemas.microsoft.com/office/drawing/2014/main" id="{77D0BEE0-91C5-784C-833C-F0002F3EC149}"/>
              </a:ext>
            </a:extLst>
          </p:cNvPr>
          <p:cNvSpPr/>
          <p:nvPr/>
        </p:nvSpPr>
        <p:spPr>
          <a:xfrm rot="10800000">
            <a:off x="5983577" y="5844510"/>
            <a:ext cx="834983" cy="834983"/>
          </a:xfrm>
          <a:prstGeom prst="arc">
            <a:avLst/>
          </a:prstGeom>
          <a:noFill/>
          <a:ln w="57150">
            <a:solidFill>
              <a:srgbClr val="ECC520"/>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cxnSp>
        <p:nvCxnSpPr>
          <p:cNvPr id="65" name="直线箭头连接符 64">
            <a:extLst>
              <a:ext uri="{FF2B5EF4-FFF2-40B4-BE49-F238E27FC236}">
                <a16:creationId xmlns="" xmlns:a16="http://schemas.microsoft.com/office/drawing/2014/main" id="{C7932F62-F974-4242-ABD0-D3010299E511}"/>
              </a:ext>
            </a:extLst>
          </p:cNvPr>
          <p:cNvCxnSpPr>
            <a:cxnSpLocks/>
            <a:endCxn id="74" idx="2"/>
          </p:cNvCxnSpPr>
          <p:nvPr/>
        </p:nvCxnSpPr>
        <p:spPr>
          <a:xfrm>
            <a:off x="6375205" y="6679493"/>
            <a:ext cx="2141036" cy="11925"/>
          </a:xfrm>
          <a:prstGeom prst="straightConnector1">
            <a:avLst/>
          </a:prstGeom>
          <a:noFill/>
          <a:ln w="57150">
            <a:solidFill>
              <a:srgbClr val="ECC520"/>
            </a:solidFill>
            <a:prstDash val="lgDashDot"/>
          </a:ln>
        </p:spPr>
        <p:style>
          <a:lnRef idx="2">
            <a:schemeClr val="accent1">
              <a:shade val="50000"/>
            </a:schemeClr>
          </a:lnRef>
          <a:fillRef idx="1">
            <a:schemeClr val="accent1"/>
          </a:fillRef>
          <a:effectRef idx="0">
            <a:schemeClr val="accent1"/>
          </a:effectRef>
          <a:fontRef idx="minor">
            <a:schemeClr val="lt1"/>
          </a:fontRef>
        </p:style>
      </p:cxnSp>
      <p:cxnSp>
        <p:nvCxnSpPr>
          <p:cNvPr id="70" name="直线箭头连接符 69">
            <a:extLst>
              <a:ext uri="{FF2B5EF4-FFF2-40B4-BE49-F238E27FC236}">
                <a16:creationId xmlns="" xmlns:a16="http://schemas.microsoft.com/office/drawing/2014/main" id="{F621C96F-F5AA-7D4B-8CBA-F6D3D65920C9}"/>
              </a:ext>
            </a:extLst>
          </p:cNvPr>
          <p:cNvCxnSpPr>
            <a:cxnSpLocks/>
          </p:cNvCxnSpPr>
          <p:nvPr/>
        </p:nvCxnSpPr>
        <p:spPr>
          <a:xfrm>
            <a:off x="8933733" y="2138614"/>
            <a:ext cx="0" cy="4161089"/>
          </a:xfrm>
          <a:prstGeom prst="straightConnector1">
            <a:avLst/>
          </a:prstGeom>
          <a:noFill/>
          <a:ln w="57150">
            <a:solidFill>
              <a:srgbClr val="ECC520"/>
            </a:solidFill>
            <a:prstDash val="lgDashDot"/>
          </a:ln>
        </p:spPr>
        <p:style>
          <a:lnRef idx="2">
            <a:schemeClr val="accent1">
              <a:shade val="50000"/>
            </a:schemeClr>
          </a:lnRef>
          <a:fillRef idx="1">
            <a:schemeClr val="accent1"/>
          </a:fillRef>
          <a:effectRef idx="0">
            <a:schemeClr val="accent1"/>
          </a:effectRef>
          <a:fontRef idx="minor">
            <a:schemeClr val="lt1"/>
          </a:fontRef>
        </p:style>
      </p:cxnSp>
      <p:sp>
        <p:nvSpPr>
          <p:cNvPr id="74" name="弧 73">
            <a:extLst>
              <a:ext uri="{FF2B5EF4-FFF2-40B4-BE49-F238E27FC236}">
                <a16:creationId xmlns="" xmlns:a16="http://schemas.microsoft.com/office/drawing/2014/main" id="{70B6D7F8-8BD3-284F-98C4-19FC7A6964B2}"/>
              </a:ext>
            </a:extLst>
          </p:cNvPr>
          <p:cNvSpPr/>
          <p:nvPr/>
        </p:nvSpPr>
        <p:spPr>
          <a:xfrm rot="5400000">
            <a:off x="8098750" y="5856435"/>
            <a:ext cx="834983" cy="834983"/>
          </a:xfrm>
          <a:prstGeom prst="arc">
            <a:avLst/>
          </a:prstGeom>
          <a:noFill/>
          <a:ln w="57150">
            <a:solidFill>
              <a:srgbClr val="ECC520"/>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pic>
        <p:nvPicPr>
          <p:cNvPr id="2050" name="Picture 2" descr="F:\骑楼图片\图片img_0863.jpg"/>
          <p:cNvPicPr>
            <a:picLocks noChangeAspect="1" noChangeArrowheads="1"/>
          </p:cNvPicPr>
          <p:nvPr/>
        </p:nvPicPr>
        <p:blipFill>
          <a:blip r:embed="rId3" cstate="print"/>
          <a:srcRect/>
          <a:stretch>
            <a:fillRect/>
          </a:stretch>
        </p:blipFill>
        <p:spPr bwMode="auto">
          <a:xfrm>
            <a:off x="4786314" y="5214950"/>
            <a:ext cx="1143008" cy="1428760"/>
          </a:xfrm>
          <a:prstGeom prst="flowChartAlternateProcess">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4" name="五角星 53"/>
          <p:cNvSpPr/>
          <p:nvPr/>
        </p:nvSpPr>
        <p:spPr>
          <a:xfrm rot="19963847">
            <a:off x="494396" y="257774"/>
            <a:ext cx="694063" cy="635981"/>
          </a:xfrm>
          <a:prstGeom prst="star5">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p>
        </p:txBody>
      </p:sp>
      <p:sp>
        <p:nvSpPr>
          <p:cNvPr id="55" name="五角星 54"/>
          <p:cNvSpPr/>
          <p:nvPr/>
        </p:nvSpPr>
        <p:spPr>
          <a:xfrm rot="2795260">
            <a:off x="7633365" y="64937"/>
            <a:ext cx="862857" cy="778262"/>
          </a:xfrm>
          <a:prstGeom prst="star5">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56" name="五角星 55"/>
          <p:cNvSpPr/>
          <p:nvPr/>
        </p:nvSpPr>
        <p:spPr>
          <a:xfrm rot="19963847">
            <a:off x="3757665" y="1212136"/>
            <a:ext cx="617031" cy="648869"/>
          </a:xfrm>
          <a:prstGeom prst="star5">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2" descr="E:\PPT背景图\kabg.gif"/>
          <p:cNvPicPr>
            <a:picLocks noChangeAspect="1" noChangeArrowheads="1"/>
          </p:cNvPicPr>
          <p:nvPr/>
        </p:nvPicPr>
        <p:blipFill>
          <a:blip r:embed="rId2"/>
          <a:srcRect/>
          <a:stretch>
            <a:fillRect/>
          </a:stretch>
        </p:blipFill>
        <p:spPr bwMode="auto">
          <a:xfrm>
            <a:off x="-1" y="0"/>
            <a:ext cx="9144001" cy="6858000"/>
          </a:xfrm>
          <a:prstGeom prst="rect">
            <a:avLst/>
          </a:prstGeom>
          <a:noFill/>
        </p:spPr>
      </p:pic>
      <p:grpSp>
        <p:nvGrpSpPr>
          <p:cNvPr id="85" name="组合 84"/>
          <p:cNvGrpSpPr/>
          <p:nvPr/>
        </p:nvGrpSpPr>
        <p:grpSpPr>
          <a:xfrm>
            <a:off x="4880459" y="5973855"/>
            <a:ext cx="4134104" cy="884145"/>
            <a:chOff x="4880459" y="5973855"/>
            <a:chExt cx="4134104" cy="884145"/>
          </a:xfrm>
        </p:grpSpPr>
        <p:pic>
          <p:nvPicPr>
            <p:cNvPr id="77" name="Picture 3" descr="F:\PPT背景图\460.gif"/>
            <p:cNvPicPr>
              <a:picLocks noChangeAspect="1" noChangeArrowheads="1"/>
            </p:cNvPicPr>
            <p:nvPr/>
          </p:nvPicPr>
          <p:blipFill>
            <a:blip r:embed="rId3">
              <a:clrChange>
                <a:clrFrom>
                  <a:srgbClr val="FFFFFF"/>
                </a:clrFrom>
                <a:clrTo>
                  <a:srgbClr val="FFFFFF">
                    <a:alpha val="0"/>
                  </a:srgbClr>
                </a:clrTo>
              </a:clrChange>
              <a:duotone>
                <a:prstClr val="black"/>
                <a:schemeClr val="accent2">
                  <a:lumMod val="50000"/>
                  <a:tint val="45000"/>
                  <a:satMod val="400000"/>
                </a:schemeClr>
              </a:duotone>
              <a:lum bright="30000"/>
            </a:blip>
            <a:srcRect t="63448" r="81374"/>
            <a:stretch>
              <a:fillRect/>
            </a:stretch>
          </p:blipFill>
          <p:spPr bwMode="auto">
            <a:xfrm rot="15710342">
              <a:off x="8143611" y="5987048"/>
              <a:ext cx="598898" cy="1143006"/>
            </a:xfrm>
            <a:prstGeom prst="rect">
              <a:avLst/>
            </a:prstGeom>
            <a:noFill/>
          </p:spPr>
        </p:pic>
        <p:pic>
          <p:nvPicPr>
            <p:cNvPr id="76" name="Picture 3" descr="F:\PPT背景图\460.gif"/>
            <p:cNvPicPr>
              <a:picLocks noChangeAspect="1" noChangeArrowheads="1"/>
            </p:cNvPicPr>
            <p:nvPr/>
          </p:nvPicPr>
          <p:blipFill>
            <a:blip r:embed="rId3">
              <a:clrChange>
                <a:clrFrom>
                  <a:srgbClr val="FFFFFF"/>
                </a:clrFrom>
                <a:clrTo>
                  <a:srgbClr val="FFFFFF">
                    <a:alpha val="0"/>
                  </a:srgbClr>
                </a:clrTo>
              </a:clrChange>
              <a:duotone>
                <a:prstClr val="black"/>
                <a:schemeClr val="accent2">
                  <a:lumMod val="50000"/>
                  <a:tint val="45000"/>
                  <a:satMod val="400000"/>
                </a:schemeClr>
              </a:duotone>
              <a:lum bright="30000"/>
            </a:blip>
            <a:srcRect t="63448" r="81374"/>
            <a:stretch>
              <a:fillRect/>
            </a:stretch>
          </p:blipFill>
          <p:spPr bwMode="auto">
            <a:xfrm rot="16200000" flipH="1">
              <a:off x="7134956" y="5808676"/>
              <a:ext cx="615945" cy="1143006"/>
            </a:xfrm>
            <a:prstGeom prst="rect">
              <a:avLst/>
            </a:prstGeom>
            <a:noFill/>
          </p:spPr>
        </p:pic>
        <p:pic>
          <p:nvPicPr>
            <p:cNvPr id="75" name="Picture 3" descr="F:\PPT背景图\460.gif"/>
            <p:cNvPicPr>
              <a:picLocks noChangeAspect="1" noChangeArrowheads="1"/>
            </p:cNvPicPr>
            <p:nvPr/>
          </p:nvPicPr>
          <p:blipFill>
            <a:blip r:embed="rId3">
              <a:clrChange>
                <a:clrFrom>
                  <a:srgbClr val="FFFFFF"/>
                </a:clrFrom>
                <a:clrTo>
                  <a:srgbClr val="FFFFFF">
                    <a:alpha val="0"/>
                  </a:srgbClr>
                </a:clrTo>
              </a:clrChange>
              <a:duotone>
                <a:prstClr val="black"/>
                <a:schemeClr val="accent2">
                  <a:lumMod val="50000"/>
                  <a:tint val="45000"/>
                  <a:satMod val="400000"/>
                </a:schemeClr>
              </a:duotone>
              <a:lum bright="30000"/>
            </a:blip>
            <a:srcRect t="63448" r="81374"/>
            <a:stretch>
              <a:fillRect/>
            </a:stretch>
          </p:blipFill>
          <p:spPr bwMode="auto">
            <a:xfrm rot="16442233">
              <a:off x="6149603" y="5947555"/>
              <a:ext cx="598898" cy="1143006"/>
            </a:xfrm>
            <a:prstGeom prst="rect">
              <a:avLst/>
            </a:prstGeom>
            <a:noFill/>
          </p:spPr>
        </p:pic>
        <p:pic>
          <p:nvPicPr>
            <p:cNvPr id="84" name="Picture 3" descr="F:\PPT背景图\460.gif"/>
            <p:cNvPicPr>
              <a:picLocks noChangeAspect="1" noChangeArrowheads="1"/>
            </p:cNvPicPr>
            <p:nvPr/>
          </p:nvPicPr>
          <p:blipFill>
            <a:blip r:embed="rId3">
              <a:clrChange>
                <a:clrFrom>
                  <a:srgbClr val="FFFFFF"/>
                </a:clrFrom>
                <a:clrTo>
                  <a:srgbClr val="FFFFFF">
                    <a:alpha val="0"/>
                  </a:srgbClr>
                </a:clrTo>
              </a:clrChange>
              <a:duotone>
                <a:prstClr val="black"/>
                <a:schemeClr val="accent2">
                  <a:lumMod val="50000"/>
                  <a:tint val="45000"/>
                  <a:satMod val="400000"/>
                </a:schemeClr>
              </a:duotone>
              <a:lum bright="30000"/>
            </a:blip>
            <a:srcRect t="63448" r="81374"/>
            <a:stretch>
              <a:fillRect/>
            </a:stretch>
          </p:blipFill>
          <p:spPr bwMode="auto">
            <a:xfrm rot="15925991" flipH="1">
              <a:off x="5143989" y="5710325"/>
              <a:ext cx="615945" cy="1143006"/>
            </a:xfrm>
            <a:prstGeom prst="rect">
              <a:avLst/>
            </a:prstGeom>
            <a:noFill/>
          </p:spPr>
        </p:pic>
      </p:grpSp>
      <p:cxnSp>
        <p:nvCxnSpPr>
          <p:cNvPr id="80" name="直接连接符 79"/>
          <p:cNvCxnSpPr/>
          <p:nvPr/>
        </p:nvCxnSpPr>
        <p:spPr>
          <a:xfrm rot="16200000" flipV="1">
            <a:off x="3714745" y="5214949"/>
            <a:ext cx="2286016" cy="1"/>
          </a:xfrm>
          <a:prstGeom prst="line">
            <a:avLst/>
          </a:prstGeom>
          <a:ln w="57150" cmpd="dbl">
            <a:prstDash val="lgDash"/>
          </a:ln>
        </p:spPr>
        <p:style>
          <a:lnRef idx="1">
            <a:schemeClr val="accent1"/>
          </a:lnRef>
          <a:fillRef idx="0">
            <a:schemeClr val="accent1"/>
          </a:fillRef>
          <a:effectRef idx="0">
            <a:schemeClr val="accent1"/>
          </a:effectRef>
          <a:fontRef idx="minor">
            <a:schemeClr val="tx1"/>
          </a:fontRef>
        </p:style>
      </p:cxnSp>
      <p:sp>
        <p:nvSpPr>
          <p:cNvPr id="61" name="饼形 60"/>
          <p:cNvSpPr/>
          <p:nvPr/>
        </p:nvSpPr>
        <p:spPr>
          <a:xfrm>
            <a:off x="5929322" y="1214422"/>
            <a:ext cx="4857784" cy="3857652"/>
          </a:xfrm>
          <a:prstGeom prst="pie">
            <a:avLst>
              <a:gd name="adj1" fmla="val 5400000"/>
              <a:gd name="adj2" fmla="val 16200000"/>
            </a:avLst>
          </a:prstGeom>
          <a:noFill/>
          <a:ln w="57150" cmpd="dbl">
            <a:solidFill>
              <a:schemeClr val="accent6">
                <a:lumMod val="75000"/>
              </a:schemeClr>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29" name="直接连接符 28"/>
          <p:cNvCxnSpPr/>
          <p:nvPr/>
        </p:nvCxnSpPr>
        <p:spPr>
          <a:xfrm>
            <a:off x="2571736" y="1714488"/>
            <a:ext cx="4143404" cy="1588"/>
          </a:xfrm>
          <a:prstGeom prst="line">
            <a:avLst/>
          </a:prstGeom>
          <a:ln w="57150" cmpd="dbl">
            <a:solidFill>
              <a:schemeClr val="accent4">
                <a:lumMod val="75000"/>
              </a:schemeClr>
            </a:solidFill>
            <a:prstDash val="dashDot"/>
          </a:ln>
        </p:spPr>
        <p:style>
          <a:lnRef idx="1">
            <a:schemeClr val="accent1"/>
          </a:lnRef>
          <a:fillRef idx="0">
            <a:schemeClr val="accent1"/>
          </a:fillRef>
          <a:effectRef idx="0">
            <a:schemeClr val="accent1"/>
          </a:effectRef>
          <a:fontRef idx="minor">
            <a:schemeClr val="tx1"/>
          </a:fontRef>
        </p:style>
      </p:cxnSp>
      <p:sp>
        <p:nvSpPr>
          <p:cNvPr id="16" name="饼形 15"/>
          <p:cNvSpPr/>
          <p:nvPr/>
        </p:nvSpPr>
        <p:spPr>
          <a:xfrm rot="16200000">
            <a:off x="-1535949" y="464323"/>
            <a:ext cx="4143404" cy="5357850"/>
          </a:xfrm>
          <a:prstGeom prst="pie">
            <a:avLst>
              <a:gd name="adj1" fmla="val 0"/>
              <a:gd name="adj2" fmla="val 10723619"/>
            </a:avLst>
          </a:prstGeom>
          <a:noFill/>
          <a:ln w="57150" cmpd="dbl">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上凸带形 1">
            <a:extLst>
              <a:ext uri="{FF2B5EF4-FFF2-40B4-BE49-F238E27FC236}">
                <a16:creationId xmlns="" xmlns:a16="http://schemas.microsoft.com/office/drawing/2014/main" id="{15DDA632-AFAD-4544-A504-B92611527A8D}"/>
              </a:ext>
            </a:extLst>
          </p:cNvPr>
          <p:cNvSpPr/>
          <p:nvPr/>
        </p:nvSpPr>
        <p:spPr>
          <a:xfrm>
            <a:off x="1714480" y="194570"/>
            <a:ext cx="5715040" cy="1000132"/>
          </a:xfrm>
          <a:prstGeom prst="ribbon2">
            <a:avLst>
              <a:gd name="adj1" fmla="val 16667"/>
              <a:gd name="adj2" fmla="val 71488"/>
            </a:avLst>
          </a:prstGeom>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2" name="TextBox 3">
            <a:extLst>
              <a:ext uri="{FF2B5EF4-FFF2-40B4-BE49-F238E27FC236}">
                <a16:creationId xmlns="" xmlns:a16="http://schemas.microsoft.com/office/drawing/2014/main" id="{FB530137-9D42-CA42-97A0-D8008F338B3D}"/>
              </a:ext>
            </a:extLst>
          </p:cNvPr>
          <p:cNvSpPr txBox="1"/>
          <p:nvPr/>
        </p:nvSpPr>
        <p:spPr>
          <a:xfrm>
            <a:off x="2786050" y="285728"/>
            <a:ext cx="3643338" cy="707886"/>
          </a:xfrm>
          <a:prstGeom prst="rect">
            <a:avLst/>
          </a:prstGeom>
          <a:noFill/>
        </p:spPr>
        <p:txBody>
          <a:bodyPr wrap="square" rtlCol="0">
            <a:spAutoFit/>
          </a:bodyPr>
          <a:lstStyle/>
          <a:p>
            <a:pPr algn="ctr"/>
            <a:r>
              <a:rPr lang="zh-CN" altLang="en-US" sz="4000" b="1" dirty="0">
                <a:ln>
                  <a:gradFill flip="none" rotWithShape="1">
                    <a:gsLst>
                      <a:gs pos="0">
                        <a:srgbClr val="DEF589"/>
                      </a:gs>
                      <a:gs pos="50000">
                        <a:schemeClr val="accent1">
                          <a:tint val="44500"/>
                          <a:satMod val="160000"/>
                        </a:schemeClr>
                      </a:gs>
                      <a:gs pos="100000">
                        <a:schemeClr val="accent1">
                          <a:tint val="23500"/>
                          <a:satMod val="160000"/>
                        </a:schemeClr>
                      </a:gs>
                    </a:gsLst>
                    <a:lin ang="16200000" scaled="1"/>
                    <a:tileRect/>
                  </a:gradFill>
                </a:ln>
                <a:latin typeface="华文彩云" pitchFamily="2" charset="-122"/>
                <a:ea typeface="华文彩云" pitchFamily="2" charset="-122"/>
              </a:rPr>
              <a:t>骑楼的类别</a:t>
            </a:r>
          </a:p>
        </p:txBody>
      </p:sp>
      <p:grpSp>
        <p:nvGrpSpPr>
          <p:cNvPr id="17" name="组合 16"/>
          <p:cNvGrpSpPr/>
          <p:nvPr/>
        </p:nvGrpSpPr>
        <p:grpSpPr>
          <a:xfrm>
            <a:off x="142844" y="1071546"/>
            <a:ext cx="714380" cy="3143272"/>
            <a:chOff x="142844" y="571480"/>
            <a:chExt cx="714380" cy="3143272"/>
          </a:xfrm>
        </p:grpSpPr>
        <p:grpSp>
          <p:nvGrpSpPr>
            <p:cNvPr id="10" name="组合 9"/>
            <p:cNvGrpSpPr/>
            <p:nvPr/>
          </p:nvGrpSpPr>
          <p:grpSpPr>
            <a:xfrm>
              <a:off x="142844" y="571480"/>
              <a:ext cx="714380" cy="3143272"/>
              <a:chOff x="428596" y="500042"/>
              <a:chExt cx="714380" cy="3143272"/>
            </a:xfrm>
          </p:grpSpPr>
          <p:sp>
            <p:nvSpPr>
              <p:cNvPr id="5" name="菱形 4"/>
              <p:cNvSpPr/>
              <p:nvPr/>
            </p:nvSpPr>
            <p:spPr>
              <a:xfrm>
                <a:off x="428596" y="1285860"/>
                <a:ext cx="714380" cy="785818"/>
              </a:xfrm>
              <a:prstGeom prst="diamond">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zh-CN" altLang="en-US"/>
              </a:p>
            </p:txBody>
          </p:sp>
          <p:sp>
            <p:nvSpPr>
              <p:cNvPr id="7" name="菱形 6"/>
              <p:cNvSpPr/>
              <p:nvPr/>
            </p:nvSpPr>
            <p:spPr>
              <a:xfrm>
                <a:off x="428596" y="500042"/>
                <a:ext cx="714380" cy="785818"/>
              </a:xfrm>
              <a:prstGeom prst="diamond">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zh-CN" altLang="en-US"/>
              </a:p>
            </p:txBody>
          </p:sp>
          <p:sp>
            <p:nvSpPr>
              <p:cNvPr id="8" name="菱形 7"/>
              <p:cNvSpPr/>
              <p:nvPr/>
            </p:nvSpPr>
            <p:spPr>
              <a:xfrm>
                <a:off x="428596" y="2071678"/>
                <a:ext cx="714380" cy="785818"/>
              </a:xfrm>
              <a:prstGeom prst="diamond">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zh-CN" altLang="en-US"/>
              </a:p>
            </p:txBody>
          </p:sp>
          <p:sp>
            <p:nvSpPr>
              <p:cNvPr id="9" name="菱形 8"/>
              <p:cNvSpPr/>
              <p:nvPr/>
            </p:nvSpPr>
            <p:spPr>
              <a:xfrm>
                <a:off x="428596" y="2857496"/>
                <a:ext cx="714380" cy="785818"/>
              </a:xfrm>
              <a:prstGeom prst="diamond">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zh-CN" altLang="en-US"/>
              </a:p>
            </p:txBody>
          </p:sp>
        </p:grpSp>
        <p:sp>
          <p:nvSpPr>
            <p:cNvPr id="11" name="TextBox 10"/>
            <p:cNvSpPr txBox="1"/>
            <p:nvPr/>
          </p:nvSpPr>
          <p:spPr>
            <a:xfrm>
              <a:off x="214282" y="642918"/>
              <a:ext cx="571504" cy="523220"/>
            </a:xfrm>
            <a:prstGeom prst="rect">
              <a:avLst/>
            </a:prstGeom>
            <a:noFill/>
          </p:spPr>
          <p:txBody>
            <a:bodyPr wrap="square" rtlCol="0">
              <a:spAutoFit/>
            </a:bodyPr>
            <a:lstStyle/>
            <a:p>
              <a:r>
                <a:rPr lang="zh-CN" altLang="en-US" sz="2800" b="1" dirty="0" smtClean="0">
                  <a:blipFill>
                    <a:blip r:embed="rId4"/>
                    <a:tile tx="0" ty="0" sx="100000" sy="100000" flip="none" algn="tl"/>
                  </a:blipFill>
                  <a:latin typeface="经典综艺体简" pitchFamily="49" charset="-122"/>
                  <a:ea typeface="经典综艺体简" pitchFamily="49" charset="-122"/>
                  <a:cs typeface="经典综艺体简" pitchFamily="49" charset="-122"/>
                </a:rPr>
                <a:t>仿</a:t>
              </a:r>
              <a:endParaRPr lang="zh-CN" altLang="en-US" sz="2800" b="1" dirty="0">
                <a:blipFill>
                  <a:blip r:embed="rId4"/>
                  <a:tile tx="0" ty="0" sx="100000" sy="100000" flip="none" algn="tl"/>
                </a:blipFill>
                <a:latin typeface="经典综艺体简" pitchFamily="49" charset="-122"/>
                <a:ea typeface="经典综艺体简" pitchFamily="49" charset="-122"/>
                <a:cs typeface="经典综艺体简" pitchFamily="49" charset="-122"/>
              </a:endParaRPr>
            </a:p>
          </p:txBody>
        </p:sp>
        <p:sp>
          <p:nvSpPr>
            <p:cNvPr id="12" name="矩形 11"/>
            <p:cNvSpPr/>
            <p:nvPr/>
          </p:nvSpPr>
          <p:spPr>
            <a:xfrm>
              <a:off x="214282" y="1500174"/>
              <a:ext cx="543739" cy="523220"/>
            </a:xfrm>
            <a:prstGeom prst="rect">
              <a:avLst/>
            </a:prstGeom>
          </p:spPr>
          <p:txBody>
            <a:bodyPr wrap="none">
              <a:spAutoFit/>
            </a:bodyPr>
            <a:lstStyle/>
            <a:p>
              <a:r>
                <a:rPr lang="zh-CN" altLang="en-US" sz="2800" b="1" dirty="0" smtClean="0">
                  <a:blipFill>
                    <a:blip r:embed="rId4"/>
                    <a:tile tx="0" ty="0" sx="100000" sy="100000" flip="none" algn="tl"/>
                  </a:blipFill>
                  <a:latin typeface="经典综艺体简" pitchFamily="49" charset="-122"/>
                  <a:ea typeface="经典综艺体简" pitchFamily="49" charset="-122"/>
                  <a:cs typeface="经典综艺体简" pitchFamily="49" charset="-122"/>
                </a:rPr>
                <a:t>哥</a:t>
              </a:r>
              <a:endParaRPr lang="zh-CN" altLang="en-US" sz="2800" b="1" dirty="0">
                <a:blipFill>
                  <a:blip r:embed="rId4"/>
                  <a:tile tx="0" ty="0" sx="100000" sy="100000" flip="none" algn="tl"/>
                </a:blipFill>
                <a:latin typeface="经典综艺体简" pitchFamily="49" charset="-122"/>
                <a:ea typeface="经典综艺体简" pitchFamily="49" charset="-122"/>
                <a:cs typeface="经典综艺体简" pitchFamily="49" charset="-122"/>
              </a:endParaRPr>
            </a:p>
          </p:txBody>
        </p:sp>
        <p:sp>
          <p:nvSpPr>
            <p:cNvPr id="13" name="矩形 12"/>
            <p:cNvSpPr/>
            <p:nvPr/>
          </p:nvSpPr>
          <p:spPr>
            <a:xfrm>
              <a:off x="214282" y="2285992"/>
              <a:ext cx="543739" cy="523220"/>
            </a:xfrm>
            <a:prstGeom prst="rect">
              <a:avLst/>
            </a:prstGeom>
          </p:spPr>
          <p:txBody>
            <a:bodyPr wrap="none">
              <a:spAutoFit/>
            </a:bodyPr>
            <a:lstStyle/>
            <a:p>
              <a:r>
                <a:rPr lang="zh-CN" altLang="en-US" sz="2800" b="1" dirty="0" smtClean="0">
                  <a:blipFill>
                    <a:blip r:embed="rId4"/>
                    <a:tile tx="0" ty="0" sx="100000" sy="100000" flip="none" algn="tl"/>
                  </a:blipFill>
                  <a:latin typeface="经典综艺体简" pitchFamily="49" charset="-122"/>
                  <a:ea typeface="经典综艺体简" pitchFamily="49" charset="-122"/>
                  <a:cs typeface="经典综艺体简" pitchFamily="49" charset="-122"/>
                </a:rPr>
                <a:t>特</a:t>
              </a:r>
              <a:endParaRPr lang="zh-CN" altLang="en-US" sz="2800" b="1" dirty="0">
                <a:blipFill>
                  <a:blip r:embed="rId4"/>
                  <a:tile tx="0" ty="0" sx="100000" sy="100000" flip="none" algn="tl"/>
                </a:blipFill>
                <a:latin typeface="经典综艺体简" pitchFamily="49" charset="-122"/>
                <a:ea typeface="经典综艺体简" pitchFamily="49" charset="-122"/>
                <a:cs typeface="经典综艺体简" pitchFamily="49" charset="-122"/>
              </a:endParaRPr>
            </a:p>
          </p:txBody>
        </p:sp>
        <p:sp>
          <p:nvSpPr>
            <p:cNvPr id="14" name="矩形 13"/>
            <p:cNvSpPr/>
            <p:nvPr/>
          </p:nvSpPr>
          <p:spPr>
            <a:xfrm>
              <a:off x="214282" y="3000372"/>
              <a:ext cx="543739" cy="523220"/>
            </a:xfrm>
            <a:prstGeom prst="rect">
              <a:avLst/>
            </a:prstGeom>
          </p:spPr>
          <p:txBody>
            <a:bodyPr wrap="none">
              <a:spAutoFit/>
            </a:bodyPr>
            <a:lstStyle/>
            <a:p>
              <a:r>
                <a:rPr lang="zh-CN" altLang="en-US" sz="2800" b="1" dirty="0" smtClean="0">
                  <a:blipFill>
                    <a:blip r:embed="rId4"/>
                    <a:tile tx="0" ty="0" sx="100000" sy="100000" flip="none" algn="tl"/>
                  </a:blipFill>
                  <a:latin typeface="经典综艺体简" pitchFamily="49" charset="-122"/>
                  <a:ea typeface="经典综艺体简" pitchFamily="49" charset="-122"/>
                  <a:cs typeface="经典综艺体简" pitchFamily="49" charset="-122"/>
                </a:rPr>
                <a:t>式</a:t>
              </a:r>
              <a:endParaRPr lang="zh-CN" altLang="en-US" sz="2800" b="1" dirty="0">
                <a:blipFill>
                  <a:blip r:embed="rId4"/>
                  <a:tile tx="0" ty="0" sx="100000" sy="100000" flip="none" algn="tl"/>
                </a:blipFill>
                <a:latin typeface="经典综艺体简" pitchFamily="49" charset="-122"/>
                <a:ea typeface="经典综艺体简" pitchFamily="49" charset="-122"/>
                <a:cs typeface="经典综艺体简" pitchFamily="49" charset="-122"/>
              </a:endParaRPr>
            </a:p>
          </p:txBody>
        </p:sp>
      </p:grpSp>
      <p:sp>
        <p:nvSpPr>
          <p:cNvPr id="3073" name="Rectangle 1"/>
          <p:cNvSpPr>
            <a:spLocks noChangeArrowheads="1"/>
          </p:cNvSpPr>
          <p:nvPr/>
        </p:nvSpPr>
        <p:spPr bwMode="auto">
          <a:xfrm>
            <a:off x="785786" y="1285860"/>
            <a:ext cx="2571768" cy="39267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nSpc>
                <a:spcPts val="2300"/>
              </a:lnSpc>
            </a:pPr>
            <a:r>
              <a:rPr lang="zh-CN" altLang="en-US" sz="1300" dirty="0" smtClean="0">
                <a:latin typeface="+mn-ea"/>
              </a:rPr>
              <a:t>这种形式在</a:t>
            </a:r>
            <a:endParaRPr lang="en-US" altLang="zh-CN" sz="1300" dirty="0" smtClean="0">
              <a:latin typeface="+mn-ea"/>
            </a:endParaRPr>
          </a:p>
          <a:p>
            <a:pPr>
              <a:lnSpc>
                <a:spcPts val="2300"/>
              </a:lnSpc>
            </a:pPr>
            <a:r>
              <a:rPr lang="zh-CN" altLang="en-US" sz="1300" dirty="0" smtClean="0">
                <a:latin typeface="+mn-ea"/>
              </a:rPr>
              <a:t>其他城市也较为少</a:t>
            </a:r>
            <a:endParaRPr lang="en-US" altLang="zh-CN" sz="1300" dirty="0" smtClean="0">
              <a:latin typeface="+mn-ea"/>
            </a:endParaRPr>
          </a:p>
          <a:p>
            <a:pPr>
              <a:lnSpc>
                <a:spcPts val="2300"/>
              </a:lnSpc>
            </a:pPr>
            <a:r>
              <a:rPr lang="zh-CN" altLang="en-US" sz="1300" dirty="0" smtClean="0">
                <a:latin typeface="+mn-ea"/>
              </a:rPr>
              <a:t>见。北京路新华书店以</a:t>
            </a:r>
            <a:endParaRPr lang="en-US" altLang="zh-CN" sz="1300" dirty="0" smtClean="0">
              <a:latin typeface="+mn-ea"/>
            </a:endParaRPr>
          </a:p>
          <a:p>
            <a:pPr>
              <a:lnSpc>
                <a:spcPts val="2300"/>
              </a:lnSpc>
            </a:pPr>
            <a:r>
              <a:rPr lang="zh-CN" altLang="en-US" sz="1300" dirty="0" smtClean="0">
                <a:latin typeface="+mn-ea"/>
              </a:rPr>
              <a:t>强烈的垂直线条和拉长的</a:t>
            </a:r>
            <a:endParaRPr lang="en-US" altLang="zh-CN" sz="1300" dirty="0" smtClean="0">
              <a:latin typeface="+mn-ea"/>
            </a:endParaRPr>
          </a:p>
          <a:p>
            <a:pPr>
              <a:lnSpc>
                <a:spcPts val="2300"/>
              </a:lnSpc>
            </a:pPr>
            <a:r>
              <a:rPr lang="zh-CN" altLang="en-US" sz="1300" dirty="0" smtClean="0">
                <a:latin typeface="+mn-ea"/>
              </a:rPr>
              <a:t>拱形窗表现了明显的哥特装</a:t>
            </a:r>
            <a:endParaRPr lang="en-US" altLang="zh-CN" sz="1300" dirty="0" smtClean="0">
              <a:latin typeface="+mn-ea"/>
            </a:endParaRPr>
          </a:p>
          <a:p>
            <a:pPr>
              <a:lnSpc>
                <a:spcPts val="2300"/>
              </a:lnSpc>
            </a:pPr>
            <a:r>
              <a:rPr lang="zh-CN" altLang="en-US" sz="1300" dirty="0" smtClean="0">
                <a:latin typeface="+mn-ea"/>
              </a:rPr>
              <a:t>饰意味。爱群大厦则将哥特</a:t>
            </a:r>
            <a:endParaRPr lang="en-US" altLang="zh-CN" sz="1300" dirty="0" smtClean="0">
              <a:latin typeface="+mn-ea"/>
            </a:endParaRPr>
          </a:p>
          <a:p>
            <a:pPr>
              <a:lnSpc>
                <a:spcPts val="2300"/>
              </a:lnSpc>
            </a:pPr>
            <a:r>
              <a:rPr lang="zh-CN" altLang="en-US" sz="1300" dirty="0" smtClean="0">
                <a:latin typeface="+mn-ea"/>
              </a:rPr>
              <a:t>风格加以灵活运用和改良，</a:t>
            </a:r>
            <a:endParaRPr lang="en-US" altLang="zh-CN" sz="1300" dirty="0" smtClean="0">
              <a:latin typeface="+mn-ea"/>
            </a:endParaRPr>
          </a:p>
          <a:p>
            <a:pPr>
              <a:lnSpc>
                <a:spcPts val="2300"/>
              </a:lnSpc>
            </a:pPr>
            <a:r>
              <a:rPr lang="zh-CN" altLang="en-US" sz="1300" dirty="0" smtClean="0">
                <a:latin typeface="+mn-ea"/>
              </a:rPr>
              <a:t>立面以垂直构图为主，设以</a:t>
            </a:r>
            <a:endParaRPr lang="en-US" altLang="zh-CN" sz="1300" dirty="0" smtClean="0">
              <a:latin typeface="+mn-ea"/>
            </a:endParaRPr>
          </a:p>
          <a:p>
            <a:pPr>
              <a:lnSpc>
                <a:spcPts val="2300"/>
              </a:lnSpc>
            </a:pPr>
            <a:r>
              <a:rPr lang="zh-CN" altLang="en-US" sz="1300" dirty="0" smtClean="0">
                <a:latin typeface="+mn-ea"/>
              </a:rPr>
              <a:t>仿哥特式窗，底层骑楼柱</a:t>
            </a:r>
            <a:endParaRPr lang="en-US" altLang="zh-CN" sz="1300" dirty="0" smtClean="0">
              <a:latin typeface="+mn-ea"/>
            </a:endParaRPr>
          </a:p>
          <a:p>
            <a:pPr>
              <a:lnSpc>
                <a:spcPts val="2300"/>
              </a:lnSpc>
            </a:pPr>
            <a:r>
              <a:rPr lang="zh-CN" altLang="en-US" sz="1300" dirty="0" smtClean="0">
                <a:latin typeface="+mn-ea"/>
              </a:rPr>
              <a:t>廊也处理为仿哥特式窗</a:t>
            </a:r>
            <a:endParaRPr lang="en-US" altLang="zh-CN" sz="1300" dirty="0" smtClean="0">
              <a:latin typeface="+mn-ea"/>
            </a:endParaRPr>
          </a:p>
          <a:p>
            <a:pPr>
              <a:lnSpc>
                <a:spcPts val="2300"/>
              </a:lnSpc>
            </a:pPr>
            <a:r>
              <a:rPr lang="zh-CN" altLang="en-US" sz="1300" dirty="0" smtClean="0">
                <a:latin typeface="+mn-ea"/>
              </a:rPr>
              <a:t>形式，使人感觉到</a:t>
            </a:r>
            <a:endParaRPr lang="en-US" altLang="zh-CN" sz="1300" dirty="0" smtClean="0">
              <a:latin typeface="+mn-ea"/>
            </a:endParaRPr>
          </a:p>
          <a:p>
            <a:pPr>
              <a:lnSpc>
                <a:spcPts val="2300"/>
              </a:lnSpc>
            </a:pPr>
            <a:r>
              <a:rPr lang="zh-CN" altLang="en-US" sz="1300" dirty="0" smtClean="0">
                <a:latin typeface="+mn-ea"/>
              </a:rPr>
              <a:t>浓厚的哥特风</a:t>
            </a:r>
            <a:endParaRPr lang="en-US" altLang="zh-CN" sz="1300" dirty="0" smtClean="0">
              <a:latin typeface="+mn-ea"/>
            </a:endParaRPr>
          </a:p>
          <a:p>
            <a:pPr>
              <a:lnSpc>
                <a:spcPts val="2300"/>
              </a:lnSpc>
            </a:pPr>
            <a:r>
              <a:rPr lang="zh-CN" altLang="en-US" sz="1300" dirty="0" smtClean="0">
                <a:latin typeface="+mn-ea"/>
              </a:rPr>
              <a:t>格。</a:t>
            </a:r>
            <a:endParaRPr lang="zh-CN" altLang="en-US" sz="1300" dirty="0">
              <a:latin typeface="+mn-ea"/>
            </a:endParaRPr>
          </a:p>
        </p:txBody>
      </p:sp>
      <p:grpSp>
        <p:nvGrpSpPr>
          <p:cNvPr id="45" name="组合 44"/>
          <p:cNvGrpSpPr/>
          <p:nvPr/>
        </p:nvGrpSpPr>
        <p:grpSpPr>
          <a:xfrm>
            <a:off x="3571868" y="1285860"/>
            <a:ext cx="1928826" cy="642942"/>
            <a:chOff x="3071802" y="1285860"/>
            <a:chExt cx="1928826" cy="642942"/>
          </a:xfrm>
        </p:grpSpPr>
        <p:grpSp>
          <p:nvGrpSpPr>
            <p:cNvPr id="24" name="组合 23"/>
            <p:cNvGrpSpPr/>
            <p:nvPr/>
          </p:nvGrpSpPr>
          <p:grpSpPr>
            <a:xfrm>
              <a:off x="3071802" y="1285860"/>
              <a:ext cx="1928826" cy="642942"/>
              <a:chOff x="3071802" y="1285860"/>
              <a:chExt cx="1928826" cy="642942"/>
            </a:xfrm>
          </p:grpSpPr>
          <p:sp>
            <p:nvSpPr>
              <p:cNvPr id="21" name="六边形 20"/>
              <p:cNvSpPr/>
              <p:nvPr/>
            </p:nvSpPr>
            <p:spPr>
              <a:xfrm>
                <a:off x="3071802" y="1285860"/>
                <a:ext cx="642942" cy="642942"/>
              </a:xfrm>
              <a:prstGeom prst="hexagon">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zh-CN" altLang="en-US"/>
              </a:p>
            </p:txBody>
          </p:sp>
          <p:sp>
            <p:nvSpPr>
              <p:cNvPr id="22" name="六边形 21"/>
              <p:cNvSpPr/>
              <p:nvPr/>
            </p:nvSpPr>
            <p:spPr>
              <a:xfrm>
                <a:off x="3714744" y="1285860"/>
                <a:ext cx="642942" cy="642942"/>
              </a:xfrm>
              <a:prstGeom prst="hexagon">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zh-CN" altLang="en-US"/>
              </a:p>
            </p:txBody>
          </p:sp>
          <p:sp>
            <p:nvSpPr>
              <p:cNvPr id="23" name="六边形 22"/>
              <p:cNvSpPr/>
              <p:nvPr/>
            </p:nvSpPr>
            <p:spPr>
              <a:xfrm>
                <a:off x="4357686" y="1285860"/>
                <a:ext cx="642942" cy="642942"/>
              </a:xfrm>
              <a:prstGeom prst="hexagon">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zh-CN" altLang="en-US"/>
              </a:p>
            </p:txBody>
          </p:sp>
        </p:grpSp>
        <p:sp>
          <p:nvSpPr>
            <p:cNvPr id="25" name="TextBox 24"/>
            <p:cNvSpPr txBox="1"/>
            <p:nvPr/>
          </p:nvSpPr>
          <p:spPr>
            <a:xfrm>
              <a:off x="3143240" y="1357298"/>
              <a:ext cx="500066" cy="523220"/>
            </a:xfrm>
            <a:prstGeom prst="rect">
              <a:avLst/>
            </a:prstGeom>
            <a:noFill/>
          </p:spPr>
          <p:txBody>
            <a:bodyPr wrap="square" rtlCol="0">
              <a:spAutoFit/>
            </a:bodyPr>
            <a:lstStyle/>
            <a:p>
              <a:r>
                <a:rPr lang="zh-CN" altLang="en-US" sz="2800" b="1" dirty="0" smtClean="0">
                  <a:blipFill>
                    <a:blip r:embed="rId5"/>
                    <a:tile tx="0" ty="0" sx="100000" sy="100000" flip="none" algn="tl"/>
                  </a:blipFill>
                  <a:latin typeface="经典综艺体简" pitchFamily="49" charset="-122"/>
                  <a:ea typeface="经典综艺体简" pitchFamily="49" charset="-122"/>
                  <a:cs typeface="经典综艺体简" pitchFamily="49" charset="-122"/>
                </a:rPr>
                <a:t>南</a:t>
              </a:r>
              <a:endParaRPr lang="zh-CN" altLang="en-US" sz="2800" b="1" dirty="0">
                <a:blipFill>
                  <a:blip r:embed="rId5"/>
                  <a:tile tx="0" ty="0" sx="100000" sy="100000" flip="none" algn="tl"/>
                </a:blipFill>
                <a:latin typeface="经典综艺体简" pitchFamily="49" charset="-122"/>
                <a:ea typeface="经典综艺体简" pitchFamily="49" charset="-122"/>
                <a:cs typeface="经典综艺体简" pitchFamily="49" charset="-122"/>
              </a:endParaRPr>
            </a:p>
          </p:txBody>
        </p:sp>
        <p:sp>
          <p:nvSpPr>
            <p:cNvPr id="26" name="矩形 25"/>
            <p:cNvSpPr/>
            <p:nvPr/>
          </p:nvSpPr>
          <p:spPr>
            <a:xfrm>
              <a:off x="3786182" y="1357298"/>
              <a:ext cx="543739" cy="523220"/>
            </a:xfrm>
            <a:prstGeom prst="rect">
              <a:avLst/>
            </a:prstGeom>
          </p:spPr>
          <p:txBody>
            <a:bodyPr wrap="none">
              <a:spAutoFit/>
            </a:bodyPr>
            <a:lstStyle/>
            <a:p>
              <a:r>
                <a:rPr lang="zh-CN" altLang="en-US" sz="2800" b="1" dirty="0" smtClean="0">
                  <a:blipFill>
                    <a:blip r:embed="rId5"/>
                    <a:tile tx="0" ty="0" sx="100000" sy="100000" flip="none" algn="tl"/>
                  </a:blipFill>
                  <a:latin typeface="经典综艺体简" pitchFamily="49" charset="-122"/>
                  <a:ea typeface="经典综艺体简" pitchFamily="49" charset="-122"/>
                  <a:cs typeface="经典综艺体简" pitchFamily="49" charset="-122"/>
                </a:rPr>
                <a:t>洋</a:t>
              </a:r>
              <a:endParaRPr lang="zh-CN" altLang="en-US" sz="2800" b="1" dirty="0">
                <a:blipFill>
                  <a:blip r:embed="rId5"/>
                  <a:tile tx="0" ty="0" sx="100000" sy="100000" flip="none" algn="tl"/>
                </a:blipFill>
                <a:latin typeface="经典综艺体简" pitchFamily="49" charset="-122"/>
                <a:ea typeface="经典综艺体简" pitchFamily="49" charset="-122"/>
                <a:cs typeface="经典综艺体简" pitchFamily="49" charset="-122"/>
              </a:endParaRPr>
            </a:p>
          </p:txBody>
        </p:sp>
        <p:sp>
          <p:nvSpPr>
            <p:cNvPr id="27" name="矩形 26"/>
            <p:cNvSpPr/>
            <p:nvPr/>
          </p:nvSpPr>
          <p:spPr>
            <a:xfrm>
              <a:off x="4429124" y="1357298"/>
              <a:ext cx="543739" cy="523220"/>
            </a:xfrm>
            <a:prstGeom prst="rect">
              <a:avLst/>
            </a:prstGeom>
          </p:spPr>
          <p:txBody>
            <a:bodyPr wrap="none">
              <a:spAutoFit/>
            </a:bodyPr>
            <a:lstStyle/>
            <a:p>
              <a:r>
                <a:rPr lang="zh-CN" altLang="en-US" sz="2800" b="1" dirty="0" smtClean="0">
                  <a:blipFill>
                    <a:blip r:embed="rId5"/>
                    <a:tile tx="0" ty="0" sx="100000" sy="100000" flip="none" algn="tl"/>
                  </a:blipFill>
                  <a:latin typeface="经典综艺体简" pitchFamily="49" charset="-122"/>
                  <a:ea typeface="经典综艺体简" pitchFamily="49" charset="-122"/>
                  <a:cs typeface="经典综艺体简" pitchFamily="49" charset="-122"/>
                </a:rPr>
                <a:t>式</a:t>
              </a:r>
              <a:endParaRPr lang="zh-CN" altLang="en-US" sz="2800" b="1" dirty="0">
                <a:blipFill>
                  <a:blip r:embed="rId5"/>
                  <a:tile tx="0" ty="0" sx="100000" sy="100000" flip="none" algn="tl"/>
                </a:blipFill>
                <a:latin typeface="经典综艺体简" pitchFamily="49" charset="-122"/>
                <a:ea typeface="经典综艺体简" pitchFamily="49" charset="-122"/>
                <a:cs typeface="经典综艺体简" pitchFamily="49" charset="-122"/>
              </a:endParaRPr>
            </a:p>
          </p:txBody>
        </p:sp>
      </p:grpSp>
      <p:sp>
        <p:nvSpPr>
          <p:cNvPr id="31" name="矩形 30"/>
          <p:cNvSpPr/>
          <p:nvPr/>
        </p:nvSpPr>
        <p:spPr>
          <a:xfrm>
            <a:off x="3000364" y="1928802"/>
            <a:ext cx="3357586" cy="2157001"/>
          </a:xfrm>
          <a:prstGeom prst="rect">
            <a:avLst/>
          </a:prstGeom>
        </p:spPr>
        <p:txBody>
          <a:bodyPr wrap="square">
            <a:spAutoFit/>
          </a:bodyPr>
          <a:lstStyle/>
          <a:p>
            <a:pPr>
              <a:lnSpc>
                <a:spcPts val="2300"/>
              </a:lnSpc>
            </a:pPr>
            <a:r>
              <a:rPr lang="zh-CN" altLang="en-US" sz="1300" dirty="0" smtClean="0"/>
              <a:t>这是一种在南洋地区非常独特且有创造  </a:t>
            </a:r>
            <a:endParaRPr lang="en-US" altLang="zh-CN" sz="1300" dirty="0" smtClean="0"/>
          </a:p>
          <a:p>
            <a:pPr>
              <a:lnSpc>
                <a:spcPts val="2300"/>
              </a:lnSpc>
            </a:pPr>
            <a:r>
              <a:rPr lang="en-US" altLang="zh-CN" sz="1300" dirty="0" smtClean="0"/>
              <a:t>    </a:t>
            </a:r>
            <a:r>
              <a:rPr lang="zh-CN" altLang="en-US" sz="1300" dirty="0" smtClean="0"/>
              <a:t>性的形式，即在女儿墙上开有一个或</a:t>
            </a:r>
            <a:endParaRPr lang="en-US" altLang="zh-CN" sz="1300" dirty="0" smtClean="0"/>
          </a:p>
          <a:p>
            <a:pPr>
              <a:lnSpc>
                <a:spcPts val="2300"/>
              </a:lnSpc>
            </a:pPr>
            <a:r>
              <a:rPr lang="en-US" altLang="zh-CN" sz="1300" dirty="0" smtClean="0"/>
              <a:t>       </a:t>
            </a:r>
            <a:r>
              <a:rPr lang="zh-CN" altLang="en-US" sz="1300" dirty="0" smtClean="0"/>
              <a:t>多个圆形或其它形状的洞口，其原</a:t>
            </a:r>
            <a:endParaRPr lang="en-US" altLang="zh-CN" sz="1300" dirty="0" smtClean="0"/>
          </a:p>
          <a:p>
            <a:pPr>
              <a:lnSpc>
                <a:spcPts val="2300"/>
              </a:lnSpc>
            </a:pPr>
            <a:r>
              <a:rPr lang="en-US" altLang="zh-CN" sz="1300" dirty="0" smtClean="0"/>
              <a:t>       </a:t>
            </a:r>
            <a:r>
              <a:rPr lang="zh-CN" altLang="en-US" sz="1300" dirty="0" smtClean="0"/>
              <a:t>本是为了预防南洋一带强烈的台风</a:t>
            </a:r>
            <a:endParaRPr lang="en-US" altLang="zh-CN" sz="1300" dirty="0" smtClean="0"/>
          </a:p>
          <a:p>
            <a:pPr>
              <a:lnSpc>
                <a:spcPts val="2300"/>
              </a:lnSpc>
            </a:pPr>
            <a:r>
              <a:rPr lang="en-US" altLang="zh-CN" sz="1300" dirty="0" smtClean="0"/>
              <a:t>       </a:t>
            </a:r>
            <a:r>
              <a:rPr lang="zh-CN" altLang="en-US" sz="1300" dirty="0" smtClean="0"/>
              <a:t>袭击，减少对建筑物的风负荷的技</a:t>
            </a:r>
            <a:endParaRPr lang="en-US" altLang="zh-CN" sz="1300" dirty="0" smtClean="0"/>
          </a:p>
          <a:p>
            <a:pPr>
              <a:lnSpc>
                <a:spcPts val="2300"/>
              </a:lnSpc>
            </a:pPr>
            <a:r>
              <a:rPr lang="en-US" altLang="zh-CN" sz="1300" dirty="0" smtClean="0"/>
              <a:t>      </a:t>
            </a:r>
            <a:r>
              <a:rPr lang="zh-CN" altLang="en-US" sz="1300" dirty="0" smtClean="0"/>
              <a:t>术处理，从而形成了独特的建筑艺</a:t>
            </a:r>
            <a:endParaRPr lang="en-US" altLang="zh-CN" sz="1300" dirty="0" smtClean="0"/>
          </a:p>
          <a:p>
            <a:pPr>
              <a:lnSpc>
                <a:spcPts val="2300"/>
              </a:lnSpc>
            </a:pPr>
            <a:r>
              <a:rPr lang="zh-CN" altLang="en-US" sz="1300" dirty="0" smtClean="0"/>
              <a:t>     术形态。</a:t>
            </a:r>
            <a:endParaRPr lang="zh-CN" altLang="en-US" sz="1300" dirty="0"/>
          </a:p>
        </p:txBody>
      </p:sp>
      <p:sp>
        <p:nvSpPr>
          <p:cNvPr id="35" name="爆炸形 1 34"/>
          <p:cNvSpPr/>
          <p:nvPr/>
        </p:nvSpPr>
        <p:spPr>
          <a:xfrm>
            <a:off x="8001024" y="142852"/>
            <a:ext cx="1000100" cy="928670"/>
          </a:xfrm>
          <a:prstGeom prst="irregularSeal1">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zh-CN" altLang="en-US">
              <a:blipFill>
                <a:blip r:embed="rId6"/>
                <a:tile tx="0" ty="0" sx="100000" sy="100000" flip="none" algn="tl"/>
              </a:blipFill>
            </a:endParaRPr>
          </a:p>
        </p:txBody>
      </p:sp>
      <p:sp>
        <p:nvSpPr>
          <p:cNvPr id="41" name="爆炸形 1 40"/>
          <p:cNvSpPr/>
          <p:nvPr/>
        </p:nvSpPr>
        <p:spPr>
          <a:xfrm>
            <a:off x="8001024" y="785794"/>
            <a:ext cx="1000100" cy="928670"/>
          </a:xfrm>
          <a:prstGeom prst="irregularSeal1">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zh-CN" altLang="en-US">
              <a:blipFill>
                <a:blip r:embed="rId6"/>
                <a:tile tx="0" ty="0" sx="100000" sy="100000" flip="none" algn="tl"/>
              </a:blipFill>
            </a:endParaRPr>
          </a:p>
        </p:txBody>
      </p:sp>
      <p:sp>
        <p:nvSpPr>
          <p:cNvPr id="42" name="爆炸形 1 41"/>
          <p:cNvSpPr/>
          <p:nvPr/>
        </p:nvSpPr>
        <p:spPr>
          <a:xfrm>
            <a:off x="8001024" y="1500174"/>
            <a:ext cx="1000100" cy="928670"/>
          </a:xfrm>
          <a:prstGeom prst="irregularSeal1">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zh-CN" altLang="en-US">
              <a:blipFill>
                <a:blip r:embed="rId6"/>
                <a:tile tx="0" ty="0" sx="100000" sy="100000" flip="none" algn="tl"/>
              </a:blipFill>
            </a:endParaRPr>
          </a:p>
        </p:txBody>
      </p:sp>
      <p:sp>
        <p:nvSpPr>
          <p:cNvPr id="43" name="爆炸形 1 42"/>
          <p:cNvSpPr/>
          <p:nvPr/>
        </p:nvSpPr>
        <p:spPr>
          <a:xfrm>
            <a:off x="8001024" y="2928934"/>
            <a:ext cx="1000100" cy="928670"/>
          </a:xfrm>
          <a:prstGeom prst="irregularSeal1">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zh-CN" altLang="en-US">
              <a:blipFill>
                <a:blip r:embed="rId6"/>
                <a:tile tx="0" ty="0" sx="100000" sy="100000" flip="none" algn="tl"/>
              </a:blipFill>
            </a:endParaRPr>
          </a:p>
        </p:txBody>
      </p:sp>
      <p:sp>
        <p:nvSpPr>
          <p:cNvPr id="44" name="爆炸形 1 43"/>
          <p:cNvSpPr/>
          <p:nvPr/>
        </p:nvSpPr>
        <p:spPr>
          <a:xfrm>
            <a:off x="8001024" y="2214554"/>
            <a:ext cx="1000100" cy="928670"/>
          </a:xfrm>
          <a:prstGeom prst="irregularSeal1">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zh-CN" altLang="en-US">
              <a:blipFill>
                <a:blip r:embed="rId6"/>
                <a:tile tx="0" ty="0" sx="100000" sy="100000" flip="none" algn="tl"/>
              </a:blipFill>
            </a:endParaRPr>
          </a:p>
        </p:txBody>
      </p:sp>
      <p:sp>
        <p:nvSpPr>
          <p:cNvPr id="40" name="TextBox 39"/>
          <p:cNvSpPr txBox="1"/>
          <p:nvPr/>
        </p:nvSpPr>
        <p:spPr>
          <a:xfrm>
            <a:off x="8215338" y="285728"/>
            <a:ext cx="500066" cy="523220"/>
          </a:xfrm>
          <a:prstGeom prst="rect">
            <a:avLst/>
          </a:prstGeom>
          <a:noFill/>
        </p:spPr>
        <p:txBody>
          <a:bodyPr wrap="square" rtlCol="0">
            <a:spAutoFit/>
          </a:bodyPr>
          <a:lstStyle/>
          <a:p>
            <a:r>
              <a:rPr lang="zh-CN" altLang="en-US" sz="2800" b="1" dirty="0" smtClean="0">
                <a:blipFill>
                  <a:blip r:embed="rId7"/>
                  <a:tile tx="0" ty="0" sx="100000" sy="100000" flip="none" algn="tl"/>
                </a:blipFill>
                <a:latin typeface="经典综艺体简" pitchFamily="49" charset="-122"/>
                <a:ea typeface="经典综艺体简" pitchFamily="49" charset="-122"/>
                <a:cs typeface="经典综艺体简" pitchFamily="49" charset="-122"/>
              </a:rPr>
              <a:t>古</a:t>
            </a:r>
            <a:endParaRPr lang="zh-CN" altLang="en-US" sz="2800" b="1" dirty="0">
              <a:blipFill>
                <a:blip r:embed="rId7"/>
                <a:tile tx="0" ty="0" sx="100000" sy="100000" flip="none" algn="tl"/>
              </a:blipFill>
              <a:latin typeface="经典综艺体简" pitchFamily="49" charset="-122"/>
              <a:ea typeface="经典综艺体简" pitchFamily="49" charset="-122"/>
              <a:cs typeface="经典综艺体简" pitchFamily="49" charset="-122"/>
            </a:endParaRPr>
          </a:p>
        </p:txBody>
      </p:sp>
      <p:sp>
        <p:nvSpPr>
          <p:cNvPr id="46" name="矩形 45"/>
          <p:cNvSpPr/>
          <p:nvPr/>
        </p:nvSpPr>
        <p:spPr>
          <a:xfrm>
            <a:off x="8215338" y="1000108"/>
            <a:ext cx="543739" cy="523220"/>
          </a:xfrm>
          <a:prstGeom prst="rect">
            <a:avLst/>
          </a:prstGeom>
        </p:spPr>
        <p:txBody>
          <a:bodyPr wrap="none">
            <a:spAutoFit/>
          </a:bodyPr>
          <a:lstStyle/>
          <a:p>
            <a:r>
              <a:rPr lang="zh-CN" altLang="en-US" sz="2800" b="1" dirty="0" smtClean="0">
                <a:blipFill>
                  <a:blip r:embed="rId7"/>
                  <a:tile tx="0" ty="0" sx="100000" sy="100000" flip="none" algn="tl"/>
                </a:blipFill>
                <a:latin typeface="经典综艺体简" pitchFamily="49" charset="-122"/>
                <a:ea typeface="经典综艺体简" pitchFamily="49" charset="-122"/>
                <a:cs typeface="经典综艺体简" pitchFamily="49" charset="-122"/>
              </a:rPr>
              <a:t>罗</a:t>
            </a:r>
            <a:endParaRPr lang="zh-CN" altLang="en-US" sz="2800" b="1" dirty="0">
              <a:blipFill>
                <a:blip r:embed="rId7"/>
                <a:tile tx="0" ty="0" sx="100000" sy="100000" flip="none" algn="tl"/>
              </a:blipFill>
              <a:latin typeface="经典综艺体简" pitchFamily="49" charset="-122"/>
              <a:ea typeface="经典综艺体简" pitchFamily="49" charset="-122"/>
              <a:cs typeface="经典综艺体简" pitchFamily="49" charset="-122"/>
            </a:endParaRPr>
          </a:p>
        </p:txBody>
      </p:sp>
      <p:sp>
        <p:nvSpPr>
          <p:cNvPr id="47" name="矩形 46"/>
          <p:cNvSpPr/>
          <p:nvPr/>
        </p:nvSpPr>
        <p:spPr>
          <a:xfrm>
            <a:off x="8215338" y="1714488"/>
            <a:ext cx="543739" cy="523220"/>
          </a:xfrm>
          <a:prstGeom prst="rect">
            <a:avLst/>
          </a:prstGeom>
        </p:spPr>
        <p:txBody>
          <a:bodyPr wrap="none">
            <a:spAutoFit/>
          </a:bodyPr>
          <a:lstStyle/>
          <a:p>
            <a:r>
              <a:rPr lang="zh-CN" altLang="en-US" sz="2800" b="1" dirty="0" smtClean="0">
                <a:blipFill>
                  <a:blip r:embed="rId7"/>
                  <a:tile tx="0" ty="0" sx="100000" sy="100000" flip="none" algn="tl"/>
                </a:blipFill>
                <a:latin typeface="经典综艺体简" pitchFamily="49" charset="-122"/>
                <a:ea typeface="经典综艺体简" pitchFamily="49" charset="-122"/>
                <a:cs typeface="经典综艺体简" pitchFamily="49" charset="-122"/>
              </a:rPr>
              <a:t>马</a:t>
            </a:r>
            <a:endParaRPr lang="zh-CN" altLang="en-US" sz="2800" b="1" dirty="0">
              <a:blipFill>
                <a:blip r:embed="rId7"/>
                <a:tile tx="0" ty="0" sx="100000" sy="100000" flip="none" algn="tl"/>
              </a:blipFill>
              <a:latin typeface="经典综艺体简" pitchFamily="49" charset="-122"/>
              <a:ea typeface="经典综艺体简" pitchFamily="49" charset="-122"/>
              <a:cs typeface="经典综艺体简" pitchFamily="49" charset="-122"/>
            </a:endParaRPr>
          </a:p>
        </p:txBody>
      </p:sp>
      <p:sp>
        <p:nvSpPr>
          <p:cNvPr id="54" name="爆炸形 1 53"/>
          <p:cNvSpPr/>
          <p:nvPr/>
        </p:nvSpPr>
        <p:spPr>
          <a:xfrm>
            <a:off x="8001024" y="3643314"/>
            <a:ext cx="1000100" cy="928670"/>
          </a:xfrm>
          <a:prstGeom prst="irregularSeal1">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zh-CN" altLang="en-US">
              <a:blipFill>
                <a:blip r:embed="rId6"/>
                <a:tile tx="0" ty="0" sx="100000" sy="100000" flip="none" algn="tl"/>
              </a:blipFill>
            </a:endParaRPr>
          </a:p>
        </p:txBody>
      </p:sp>
      <p:sp>
        <p:nvSpPr>
          <p:cNvPr id="56" name="矩形 55"/>
          <p:cNvSpPr/>
          <p:nvPr/>
        </p:nvSpPr>
        <p:spPr>
          <a:xfrm>
            <a:off x="8215338" y="2357430"/>
            <a:ext cx="543739" cy="523220"/>
          </a:xfrm>
          <a:prstGeom prst="rect">
            <a:avLst/>
          </a:prstGeom>
        </p:spPr>
        <p:txBody>
          <a:bodyPr wrap="none">
            <a:spAutoFit/>
          </a:bodyPr>
          <a:lstStyle/>
          <a:p>
            <a:r>
              <a:rPr lang="zh-CN" altLang="en-US" sz="2800" b="1" dirty="0" smtClean="0">
                <a:blipFill>
                  <a:blip r:embed="rId7"/>
                  <a:tile tx="0" ty="0" sx="100000" sy="100000" flip="none" algn="tl"/>
                </a:blipFill>
                <a:latin typeface="经典综艺体简" pitchFamily="49" charset="-122"/>
                <a:ea typeface="经典综艺体简" pitchFamily="49" charset="-122"/>
                <a:cs typeface="经典综艺体简" pitchFamily="49" charset="-122"/>
              </a:rPr>
              <a:t>券</a:t>
            </a:r>
            <a:endParaRPr lang="zh-CN" altLang="en-US" sz="2800" b="1" dirty="0">
              <a:blipFill>
                <a:blip r:embed="rId7"/>
                <a:tile tx="0" ty="0" sx="100000" sy="100000" flip="none" algn="tl"/>
              </a:blipFill>
              <a:latin typeface="经典综艺体简" pitchFamily="49" charset="-122"/>
              <a:ea typeface="经典综艺体简" pitchFamily="49" charset="-122"/>
              <a:cs typeface="经典综艺体简" pitchFamily="49" charset="-122"/>
            </a:endParaRPr>
          </a:p>
        </p:txBody>
      </p:sp>
      <p:sp>
        <p:nvSpPr>
          <p:cNvPr id="57" name="矩形 56"/>
          <p:cNvSpPr/>
          <p:nvPr/>
        </p:nvSpPr>
        <p:spPr>
          <a:xfrm>
            <a:off x="8215338" y="3071810"/>
            <a:ext cx="543739" cy="523220"/>
          </a:xfrm>
          <a:prstGeom prst="rect">
            <a:avLst/>
          </a:prstGeom>
        </p:spPr>
        <p:txBody>
          <a:bodyPr wrap="none">
            <a:spAutoFit/>
          </a:bodyPr>
          <a:lstStyle/>
          <a:p>
            <a:r>
              <a:rPr lang="zh-CN" altLang="en-US" sz="2800" b="1" dirty="0" smtClean="0">
                <a:blipFill>
                  <a:blip r:embed="rId7"/>
                  <a:tile tx="0" ty="0" sx="100000" sy="100000" flip="none" algn="tl"/>
                </a:blipFill>
                <a:latin typeface="经典综艺体简" pitchFamily="49" charset="-122"/>
                <a:ea typeface="经典综艺体简" pitchFamily="49" charset="-122"/>
                <a:cs typeface="经典综艺体简" pitchFamily="49" charset="-122"/>
              </a:rPr>
              <a:t>廊</a:t>
            </a:r>
            <a:endParaRPr lang="zh-CN" altLang="en-US" sz="2800" b="1" dirty="0">
              <a:blipFill>
                <a:blip r:embed="rId7"/>
                <a:tile tx="0" ty="0" sx="100000" sy="100000" flip="none" algn="tl"/>
              </a:blipFill>
              <a:latin typeface="经典综艺体简" pitchFamily="49" charset="-122"/>
              <a:ea typeface="经典综艺体简" pitchFamily="49" charset="-122"/>
              <a:cs typeface="经典综艺体简" pitchFamily="49" charset="-122"/>
            </a:endParaRPr>
          </a:p>
        </p:txBody>
      </p:sp>
      <p:sp>
        <p:nvSpPr>
          <p:cNvPr id="58" name="矩形 57"/>
          <p:cNvSpPr/>
          <p:nvPr/>
        </p:nvSpPr>
        <p:spPr>
          <a:xfrm>
            <a:off x="8215338" y="3786190"/>
            <a:ext cx="543739" cy="523220"/>
          </a:xfrm>
          <a:prstGeom prst="rect">
            <a:avLst/>
          </a:prstGeom>
        </p:spPr>
        <p:txBody>
          <a:bodyPr wrap="none">
            <a:spAutoFit/>
          </a:bodyPr>
          <a:lstStyle/>
          <a:p>
            <a:r>
              <a:rPr lang="zh-CN" altLang="en-US" sz="2800" b="1" dirty="0" smtClean="0">
                <a:blipFill>
                  <a:blip r:embed="rId7"/>
                  <a:tile tx="0" ty="0" sx="100000" sy="100000" flip="none" algn="tl"/>
                </a:blipFill>
                <a:latin typeface="经典综艺体简" pitchFamily="49" charset="-122"/>
                <a:ea typeface="经典综艺体简" pitchFamily="49" charset="-122"/>
                <a:cs typeface="经典综艺体简" pitchFamily="49" charset="-122"/>
              </a:rPr>
              <a:t>式</a:t>
            </a:r>
            <a:endParaRPr lang="zh-CN" altLang="en-US" sz="2800" b="1" dirty="0">
              <a:blipFill>
                <a:blip r:embed="rId7"/>
                <a:tile tx="0" ty="0" sx="100000" sy="100000" flip="none" algn="tl"/>
              </a:blipFill>
              <a:latin typeface="经典综艺体简" pitchFamily="49" charset="-122"/>
              <a:ea typeface="经典综艺体简" pitchFamily="49" charset="-122"/>
              <a:cs typeface="经典综艺体简" pitchFamily="49" charset="-122"/>
            </a:endParaRPr>
          </a:p>
        </p:txBody>
      </p:sp>
      <p:sp>
        <p:nvSpPr>
          <p:cNvPr id="2049" name="Rectangle 1"/>
          <p:cNvSpPr>
            <a:spLocks noChangeArrowheads="1"/>
          </p:cNvSpPr>
          <p:nvPr/>
        </p:nvSpPr>
        <p:spPr bwMode="auto">
          <a:xfrm>
            <a:off x="6072198" y="1428736"/>
            <a:ext cx="2357422" cy="33368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ts val="2300"/>
              </a:lnSpc>
              <a:spcBef>
                <a:spcPct val="0"/>
              </a:spcBef>
              <a:spcAft>
                <a:spcPct val="0"/>
              </a:spcAft>
              <a:buClrTx/>
              <a:buSzTx/>
              <a:buFontTx/>
              <a:buNone/>
              <a:tabLst/>
            </a:pPr>
            <a:r>
              <a:rPr kumimoji="0" lang="en-US" altLang="zh-CN" sz="1300" b="0" i="0" u="none" strike="noStrike" cap="none" normalizeH="0" baseline="0" dirty="0" smtClean="0">
                <a:ln>
                  <a:noFill/>
                </a:ln>
                <a:effectLst/>
                <a:latin typeface="+mn-ea"/>
                <a:cs typeface="Arial" pitchFamily="34" charset="0"/>
              </a:rPr>
              <a:t>             </a:t>
            </a:r>
            <a:r>
              <a:rPr kumimoji="0" lang="zh-CN" sz="1300" b="0" i="0" u="none" strike="noStrike" cap="none" normalizeH="0" baseline="0" dirty="0" smtClean="0">
                <a:ln>
                  <a:noFill/>
                </a:ln>
                <a:effectLst/>
                <a:latin typeface="+mn-ea"/>
                <a:cs typeface="Arial" pitchFamily="34" charset="0"/>
              </a:rPr>
              <a:t>这种形</a:t>
            </a:r>
            <a:endParaRPr kumimoji="0" lang="en-US" altLang="zh-CN" sz="13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300" dirty="0" smtClean="0">
                <a:latin typeface="+mn-ea"/>
                <a:cs typeface="Arial" pitchFamily="34" charset="0"/>
              </a:rPr>
              <a:t>        </a:t>
            </a:r>
            <a:r>
              <a:rPr kumimoji="0" lang="zh-CN" sz="1300" b="0" i="0" u="none" strike="noStrike" cap="none" normalizeH="0" baseline="0" dirty="0" smtClean="0">
                <a:ln>
                  <a:noFill/>
                </a:ln>
                <a:effectLst/>
                <a:latin typeface="+mn-ea"/>
                <a:cs typeface="Arial" pitchFamily="34" charset="0"/>
              </a:rPr>
              <a:t>式骑楼在其它</a:t>
            </a:r>
            <a:endParaRPr kumimoji="0" lang="en-US" altLang="zh-CN" sz="13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300" dirty="0" smtClean="0">
                <a:latin typeface="+mn-ea"/>
                <a:cs typeface="Arial" pitchFamily="34" charset="0"/>
              </a:rPr>
              <a:t>    </a:t>
            </a:r>
            <a:r>
              <a:rPr kumimoji="0" lang="zh-CN" sz="1300" b="0" i="0" u="none" strike="noStrike" cap="none" normalizeH="0" baseline="0" dirty="0" smtClean="0">
                <a:ln>
                  <a:noFill/>
                </a:ln>
                <a:effectLst/>
                <a:latin typeface="+mn-ea"/>
                <a:cs typeface="Arial" pitchFamily="34" charset="0"/>
              </a:rPr>
              <a:t>城市较少出现，在</a:t>
            </a:r>
            <a:endParaRPr kumimoji="0" lang="en-US" altLang="zh-CN" sz="13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300" dirty="0" smtClean="0">
                <a:latin typeface="+mn-ea"/>
                <a:cs typeface="Arial" pitchFamily="34" charset="0"/>
              </a:rPr>
              <a:t>  </a:t>
            </a:r>
            <a:r>
              <a:rPr kumimoji="0" lang="zh-CN" sz="1300" b="0" i="0" u="none" strike="noStrike" cap="none" normalizeH="0" baseline="0" dirty="0" smtClean="0">
                <a:ln>
                  <a:noFill/>
                </a:ln>
                <a:effectLst/>
                <a:latin typeface="+mn-ea"/>
                <a:cs typeface="Arial" pitchFamily="34" charset="0"/>
              </a:rPr>
              <a:t>广州却能找到不少实</a:t>
            </a:r>
            <a:endParaRPr kumimoji="0" lang="en-US" altLang="zh-CN" sz="13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kumimoji="0" lang="zh-CN" sz="1300" b="0" i="0" u="none" strike="noStrike" cap="none" normalizeH="0" baseline="0" dirty="0" smtClean="0">
                <a:ln>
                  <a:noFill/>
                </a:ln>
                <a:effectLst/>
                <a:latin typeface="+mn-ea"/>
                <a:cs typeface="Arial" pitchFamily="34" charset="0"/>
              </a:rPr>
              <a:t>例。底层骑楼为券柱式，</a:t>
            </a:r>
            <a:endParaRPr kumimoji="0" lang="en-US" altLang="zh-CN" sz="13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kumimoji="0" lang="zh-CN" sz="1300" b="0" i="0" u="none" strike="noStrike" cap="none" normalizeH="0" baseline="0" dirty="0" smtClean="0">
                <a:ln>
                  <a:noFill/>
                </a:ln>
                <a:effectLst/>
                <a:latin typeface="+mn-ea"/>
                <a:cs typeface="Arial" pitchFamily="34" charset="0"/>
              </a:rPr>
              <a:t>券心处以漩涡装饰，风</a:t>
            </a:r>
            <a:endParaRPr kumimoji="0" lang="en-US" altLang="zh-CN" sz="13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kumimoji="0" lang="zh-CN" sz="1300" b="0" i="0" u="none" strike="noStrike" cap="none" normalizeH="0" baseline="0" dirty="0" smtClean="0">
                <a:ln>
                  <a:noFill/>
                </a:ln>
                <a:effectLst/>
                <a:latin typeface="+mn-ea"/>
                <a:cs typeface="Arial" pitchFamily="34" charset="0"/>
              </a:rPr>
              <a:t>格雄伟，线角明朗而细</a:t>
            </a:r>
            <a:endParaRPr kumimoji="0" lang="en-US" altLang="zh-CN" sz="13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kumimoji="0" lang="en-US" altLang="zh-CN" sz="1300" b="0" i="0" u="none" strike="noStrike" cap="none" normalizeH="0" baseline="0" dirty="0" smtClean="0">
                <a:ln>
                  <a:noFill/>
                </a:ln>
                <a:effectLst/>
                <a:latin typeface="+mn-ea"/>
                <a:cs typeface="Arial" pitchFamily="34" charset="0"/>
              </a:rPr>
              <a:t>  </a:t>
            </a:r>
            <a:r>
              <a:rPr kumimoji="0" lang="zh-CN" sz="1300" b="0" i="0" u="none" strike="noStrike" cap="none" normalizeH="0" baseline="0" dirty="0" smtClean="0">
                <a:ln>
                  <a:noFill/>
                </a:ln>
                <a:effectLst/>
                <a:latin typeface="+mn-ea"/>
                <a:cs typeface="Arial" pitchFamily="34" charset="0"/>
              </a:rPr>
              <a:t>部丰富。一些部分还</a:t>
            </a:r>
            <a:endParaRPr kumimoji="0" lang="en-US" altLang="zh-CN" sz="13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300" dirty="0" smtClean="0">
                <a:latin typeface="+mn-ea"/>
                <a:cs typeface="Arial" pitchFamily="34" charset="0"/>
              </a:rPr>
              <a:t>   </a:t>
            </a:r>
            <a:r>
              <a:rPr kumimoji="0" lang="zh-CN" sz="1300" b="0" i="0" u="none" strike="noStrike" cap="none" normalizeH="0" baseline="0" dirty="0" smtClean="0">
                <a:ln>
                  <a:noFill/>
                </a:ln>
                <a:effectLst/>
                <a:latin typeface="+mn-ea"/>
                <a:cs typeface="Arial" pitchFamily="34" charset="0"/>
              </a:rPr>
              <a:t>运用简化了的罗马</a:t>
            </a:r>
            <a:endParaRPr kumimoji="0" lang="en-US" altLang="zh-CN" sz="13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300" dirty="0" smtClean="0">
                <a:latin typeface="+mn-ea"/>
                <a:cs typeface="Arial" pitchFamily="34" charset="0"/>
              </a:rPr>
              <a:t>      </a:t>
            </a:r>
            <a:r>
              <a:rPr kumimoji="0" lang="zh-CN" sz="1300" b="0" i="0" u="none" strike="noStrike" cap="none" normalizeH="0" baseline="0" dirty="0" smtClean="0">
                <a:ln>
                  <a:noFill/>
                </a:ln>
                <a:effectLst/>
                <a:latin typeface="+mn-ea"/>
                <a:cs typeface="Arial" pitchFamily="34" charset="0"/>
              </a:rPr>
              <a:t>柱式</a:t>
            </a:r>
            <a:r>
              <a:rPr lang="zh-CN" altLang="en-US" sz="1300" dirty="0" smtClean="0">
                <a:latin typeface="+mn-ea"/>
                <a:cs typeface="Arial" pitchFamily="34" charset="0"/>
              </a:rPr>
              <a:t>，</a:t>
            </a:r>
            <a:r>
              <a:rPr kumimoji="0" lang="zh-CN" sz="1300" b="0" i="0" u="none" strike="noStrike" cap="none" normalizeH="0" baseline="0" dirty="0" smtClean="0">
                <a:ln>
                  <a:noFill/>
                </a:ln>
                <a:effectLst/>
                <a:latin typeface="+mn-ea"/>
                <a:cs typeface="Arial" pitchFamily="34" charset="0"/>
              </a:rPr>
              <a:t>使其罗马</a:t>
            </a:r>
            <a:endParaRPr kumimoji="0" lang="en-US" altLang="zh-CN" sz="13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300" dirty="0" smtClean="0">
                <a:latin typeface="+mn-ea"/>
                <a:cs typeface="Arial" pitchFamily="34" charset="0"/>
              </a:rPr>
              <a:t>          </a:t>
            </a:r>
            <a:r>
              <a:rPr kumimoji="0" lang="zh-CN" sz="1300" b="0" i="0" u="none" strike="noStrike" cap="none" normalizeH="0" baseline="0" dirty="0" smtClean="0">
                <a:ln>
                  <a:noFill/>
                </a:ln>
                <a:effectLst/>
                <a:latin typeface="+mn-ea"/>
                <a:cs typeface="Arial" pitchFamily="34" charset="0"/>
              </a:rPr>
              <a:t>风格更为浓郁。</a:t>
            </a:r>
            <a:endParaRPr kumimoji="0" lang="zh-CN" sz="1300" b="0" i="0" u="none" strike="noStrike" cap="none" normalizeH="0" baseline="0" dirty="0" smtClean="0">
              <a:ln>
                <a:noFill/>
              </a:ln>
              <a:effectLst/>
              <a:latin typeface="+mn-ea"/>
              <a:cs typeface="宋体" pitchFamily="2" charset="-122"/>
            </a:endParaRPr>
          </a:p>
        </p:txBody>
      </p:sp>
      <p:cxnSp>
        <p:nvCxnSpPr>
          <p:cNvPr id="49" name="直接连接符 48"/>
          <p:cNvCxnSpPr/>
          <p:nvPr/>
        </p:nvCxnSpPr>
        <p:spPr>
          <a:xfrm rot="5400000">
            <a:off x="36481" y="5822173"/>
            <a:ext cx="1070776" cy="794"/>
          </a:xfrm>
          <a:prstGeom prst="line">
            <a:avLst/>
          </a:prstGeom>
          <a:ln w="57150" cmpd="dbl">
            <a:solidFill>
              <a:srgbClr val="4A7EBB"/>
            </a:solidFill>
            <a:prstDash val="lgDash"/>
          </a:ln>
        </p:spPr>
        <p:style>
          <a:lnRef idx="1">
            <a:schemeClr val="accent1"/>
          </a:lnRef>
          <a:fillRef idx="0">
            <a:schemeClr val="accent1"/>
          </a:fillRef>
          <a:effectRef idx="0">
            <a:schemeClr val="accent1"/>
          </a:effectRef>
          <a:fontRef idx="minor">
            <a:schemeClr val="tx1"/>
          </a:fontRef>
        </p:style>
      </p:cxnSp>
      <p:sp>
        <p:nvSpPr>
          <p:cNvPr id="51" name="弧 41">
            <a:extLst>
              <a:ext uri="{FF2B5EF4-FFF2-40B4-BE49-F238E27FC236}">
                <a16:creationId xmlns="" xmlns:a16="http://schemas.microsoft.com/office/drawing/2014/main" id="{30941240-E3C6-4241-A35B-BA7720C694B3}"/>
              </a:ext>
            </a:extLst>
          </p:cNvPr>
          <p:cNvSpPr/>
          <p:nvPr/>
        </p:nvSpPr>
        <p:spPr>
          <a:xfrm rot="10800000">
            <a:off x="571472" y="6237306"/>
            <a:ext cx="357190" cy="406404"/>
          </a:xfrm>
          <a:prstGeom prst="arc">
            <a:avLst/>
          </a:prstGeom>
          <a:noFill/>
          <a:ln w="57150" cmpd="dbl">
            <a:solidFill>
              <a:srgbClr val="4A7EBB"/>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cxnSp>
        <p:nvCxnSpPr>
          <p:cNvPr id="53" name="直接连接符 52"/>
          <p:cNvCxnSpPr/>
          <p:nvPr/>
        </p:nvCxnSpPr>
        <p:spPr>
          <a:xfrm>
            <a:off x="857224" y="6643710"/>
            <a:ext cx="3714776" cy="1588"/>
          </a:xfrm>
          <a:prstGeom prst="line">
            <a:avLst/>
          </a:prstGeom>
          <a:ln w="57150" cmpd="dbl">
            <a:prstDash val="lgDash"/>
          </a:ln>
        </p:spPr>
        <p:style>
          <a:lnRef idx="1">
            <a:schemeClr val="accent1"/>
          </a:lnRef>
          <a:fillRef idx="0">
            <a:schemeClr val="accent1"/>
          </a:fillRef>
          <a:effectRef idx="0">
            <a:schemeClr val="accent1"/>
          </a:effectRef>
          <a:fontRef idx="minor">
            <a:schemeClr val="tx1"/>
          </a:fontRef>
        </p:style>
      </p:cxnSp>
      <p:grpSp>
        <p:nvGrpSpPr>
          <p:cNvPr id="55" name="组合 54"/>
          <p:cNvGrpSpPr/>
          <p:nvPr/>
        </p:nvGrpSpPr>
        <p:grpSpPr>
          <a:xfrm>
            <a:off x="4500562" y="4143380"/>
            <a:ext cx="1045408" cy="2071702"/>
            <a:chOff x="3071802" y="4071942"/>
            <a:chExt cx="1045408" cy="2071702"/>
          </a:xfrm>
        </p:grpSpPr>
        <p:sp>
          <p:nvSpPr>
            <p:cNvPr id="59" name="五边形 58"/>
            <p:cNvSpPr/>
            <p:nvPr/>
          </p:nvSpPr>
          <p:spPr>
            <a:xfrm rot="5400000">
              <a:off x="2928926" y="4214818"/>
              <a:ext cx="785818" cy="500066"/>
            </a:xfrm>
            <a:prstGeom prst="homePlat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zh-CN" altLang="en-US"/>
            </a:p>
          </p:txBody>
        </p:sp>
        <p:sp>
          <p:nvSpPr>
            <p:cNvPr id="60" name="五边形 59"/>
            <p:cNvSpPr/>
            <p:nvPr/>
          </p:nvSpPr>
          <p:spPr>
            <a:xfrm rot="5400000">
              <a:off x="2928926" y="4857760"/>
              <a:ext cx="785818" cy="500066"/>
            </a:xfrm>
            <a:prstGeom prst="homePlat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zh-CN" altLang="en-US"/>
            </a:p>
          </p:txBody>
        </p:sp>
        <p:sp>
          <p:nvSpPr>
            <p:cNvPr id="62" name="五边形 61"/>
            <p:cNvSpPr/>
            <p:nvPr/>
          </p:nvSpPr>
          <p:spPr>
            <a:xfrm rot="5400000">
              <a:off x="3428992" y="4500570"/>
              <a:ext cx="785818" cy="500066"/>
            </a:xfrm>
            <a:prstGeom prst="homePlat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zh-CN" altLang="en-US"/>
            </a:p>
          </p:txBody>
        </p:sp>
        <p:sp>
          <p:nvSpPr>
            <p:cNvPr id="63" name="五边形 62"/>
            <p:cNvSpPr/>
            <p:nvPr/>
          </p:nvSpPr>
          <p:spPr>
            <a:xfrm rot="5400000">
              <a:off x="2928926" y="5500702"/>
              <a:ext cx="785818" cy="500066"/>
            </a:xfrm>
            <a:prstGeom prst="homePlat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zh-CN" altLang="en-US"/>
            </a:p>
          </p:txBody>
        </p:sp>
        <p:sp>
          <p:nvSpPr>
            <p:cNvPr id="64" name="五边形 63"/>
            <p:cNvSpPr/>
            <p:nvPr/>
          </p:nvSpPr>
          <p:spPr>
            <a:xfrm rot="5400000">
              <a:off x="3428992" y="5143512"/>
              <a:ext cx="785818" cy="500066"/>
            </a:xfrm>
            <a:prstGeom prst="homePlat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zh-CN" altLang="en-US"/>
            </a:p>
          </p:txBody>
        </p:sp>
        <p:sp>
          <p:nvSpPr>
            <p:cNvPr id="65" name="TextBox 64"/>
            <p:cNvSpPr txBox="1"/>
            <p:nvPr/>
          </p:nvSpPr>
          <p:spPr>
            <a:xfrm>
              <a:off x="3071802" y="4143380"/>
              <a:ext cx="500066" cy="523220"/>
            </a:xfrm>
            <a:prstGeom prst="rect">
              <a:avLst/>
            </a:prstGeom>
            <a:noFill/>
          </p:spPr>
          <p:txBody>
            <a:bodyPr wrap="square" rtlCol="0">
              <a:spAutoFit/>
            </a:bodyPr>
            <a:lstStyle/>
            <a:p>
              <a:r>
                <a:rPr lang="zh-CN" altLang="en-US" sz="2800" b="1" dirty="0" smtClean="0">
                  <a:blipFill>
                    <a:blip r:embed="rId8"/>
                    <a:tile tx="0" ty="0" sx="100000" sy="100000" flip="none" algn="tl"/>
                  </a:blipFill>
                </a:rPr>
                <a:t>仿</a:t>
              </a:r>
              <a:endParaRPr lang="zh-CN" altLang="en-US" sz="2800" b="1" dirty="0">
                <a:blipFill>
                  <a:blip r:embed="rId8"/>
                  <a:tile tx="0" ty="0" sx="100000" sy="100000" flip="none" algn="tl"/>
                </a:blipFill>
              </a:endParaRPr>
            </a:p>
          </p:txBody>
        </p:sp>
        <p:sp>
          <p:nvSpPr>
            <p:cNvPr id="67" name="矩形 66"/>
            <p:cNvSpPr/>
            <p:nvPr/>
          </p:nvSpPr>
          <p:spPr>
            <a:xfrm>
              <a:off x="3071802" y="4714884"/>
              <a:ext cx="545342" cy="523220"/>
            </a:xfrm>
            <a:prstGeom prst="rect">
              <a:avLst/>
            </a:prstGeom>
          </p:spPr>
          <p:txBody>
            <a:bodyPr wrap="none">
              <a:spAutoFit/>
            </a:bodyPr>
            <a:lstStyle/>
            <a:p>
              <a:r>
                <a:rPr lang="zh-CN" altLang="en-US" sz="2800" b="1" dirty="0" smtClean="0">
                  <a:blipFill>
                    <a:blip r:embed="rId8"/>
                    <a:tile tx="0" ty="0" sx="100000" sy="100000" flip="none" algn="tl"/>
                  </a:blipFill>
                </a:rPr>
                <a:t>巴</a:t>
              </a:r>
              <a:endParaRPr lang="zh-CN" altLang="en-US" sz="2800" b="1" dirty="0">
                <a:blipFill>
                  <a:blip r:embed="rId8"/>
                  <a:tile tx="0" ty="0" sx="100000" sy="100000" flip="none" algn="tl"/>
                </a:blipFill>
              </a:endParaRPr>
            </a:p>
          </p:txBody>
        </p:sp>
        <p:sp>
          <p:nvSpPr>
            <p:cNvPr id="68" name="矩形 67"/>
            <p:cNvSpPr/>
            <p:nvPr/>
          </p:nvSpPr>
          <p:spPr>
            <a:xfrm>
              <a:off x="3071802" y="5429264"/>
              <a:ext cx="545342" cy="523220"/>
            </a:xfrm>
            <a:prstGeom prst="rect">
              <a:avLst/>
            </a:prstGeom>
          </p:spPr>
          <p:txBody>
            <a:bodyPr wrap="square">
              <a:spAutoFit/>
            </a:bodyPr>
            <a:lstStyle/>
            <a:p>
              <a:r>
                <a:rPr lang="zh-CN" altLang="en-US" sz="2800" b="1" dirty="0" smtClean="0">
                  <a:blipFill>
                    <a:blip r:embed="rId8"/>
                    <a:tile tx="0" ty="0" sx="100000" sy="100000" flip="none" algn="tl"/>
                  </a:blipFill>
                </a:rPr>
                <a:t>洛</a:t>
              </a:r>
              <a:endParaRPr lang="zh-CN" altLang="en-US" sz="2800" b="1" dirty="0">
                <a:blipFill>
                  <a:blip r:embed="rId8"/>
                  <a:tile tx="0" ty="0" sx="100000" sy="100000" flip="none" algn="tl"/>
                </a:blipFill>
              </a:endParaRPr>
            </a:p>
          </p:txBody>
        </p:sp>
        <p:sp>
          <p:nvSpPr>
            <p:cNvPr id="69" name="矩形 68"/>
            <p:cNvSpPr/>
            <p:nvPr/>
          </p:nvSpPr>
          <p:spPr>
            <a:xfrm>
              <a:off x="3571868" y="4429132"/>
              <a:ext cx="545342" cy="523220"/>
            </a:xfrm>
            <a:prstGeom prst="rect">
              <a:avLst/>
            </a:prstGeom>
          </p:spPr>
          <p:txBody>
            <a:bodyPr wrap="none">
              <a:spAutoFit/>
            </a:bodyPr>
            <a:lstStyle/>
            <a:p>
              <a:r>
                <a:rPr lang="zh-CN" altLang="en-US" sz="2800" b="1" dirty="0" smtClean="0">
                  <a:blipFill>
                    <a:blip r:embed="rId8"/>
                    <a:tile tx="0" ty="0" sx="100000" sy="100000" flip="none" algn="tl"/>
                  </a:blipFill>
                </a:rPr>
                <a:t>克</a:t>
              </a:r>
              <a:endParaRPr lang="zh-CN" altLang="en-US" sz="2800" b="1" dirty="0">
                <a:blipFill>
                  <a:blip r:embed="rId8"/>
                  <a:tile tx="0" ty="0" sx="100000" sy="100000" flip="none" algn="tl"/>
                </a:blipFill>
              </a:endParaRPr>
            </a:p>
          </p:txBody>
        </p:sp>
        <p:sp>
          <p:nvSpPr>
            <p:cNvPr id="70" name="矩形 69"/>
            <p:cNvSpPr/>
            <p:nvPr/>
          </p:nvSpPr>
          <p:spPr>
            <a:xfrm>
              <a:off x="3571868" y="5072074"/>
              <a:ext cx="545342" cy="523220"/>
            </a:xfrm>
            <a:prstGeom prst="rect">
              <a:avLst/>
            </a:prstGeom>
          </p:spPr>
          <p:txBody>
            <a:bodyPr wrap="none">
              <a:spAutoFit/>
            </a:bodyPr>
            <a:lstStyle/>
            <a:p>
              <a:r>
                <a:rPr lang="zh-CN" altLang="en-US" sz="2800" b="1" dirty="0" smtClean="0">
                  <a:blipFill>
                    <a:blip r:embed="rId8"/>
                    <a:tile tx="0" ty="0" sx="100000" sy="100000" flip="none" algn="tl"/>
                  </a:blipFill>
                </a:rPr>
                <a:t>式</a:t>
              </a:r>
              <a:endParaRPr lang="zh-CN" altLang="en-US" sz="2800" b="1" dirty="0">
                <a:blipFill>
                  <a:blip r:embed="rId8"/>
                  <a:tile tx="0" ty="0" sx="100000" sy="100000" flip="none" algn="tl"/>
                </a:blipFill>
              </a:endParaRPr>
            </a:p>
          </p:txBody>
        </p:sp>
      </p:grpSp>
      <p:sp>
        <p:nvSpPr>
          <p:cNvPr id="3" name="Rectangle 1"/>
          <p:cNvSpPr>
            <a:spLocks noChangeArrowheads="1"/>
          </p:cNvSpPr>
          <p:nvPr/>
        </p:nvSpPr>
        <p:spPr bwMode="auto">
          <a:xfrm>
            <a:off x="642910" y="4143380"/>
            <a:ext cx="3857652" cy="245195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ts val="2300"/>
              </a:lnSpc>
              <a:spcBef>
                <a:spcPct val="0"/>
              </a:spcBef>
              <a:spcAft>
                <a:spcPct val="0"/>
              </a:spcAft>
              <a:buClrTx/>
              <a:buSzTx/>
              <a:buFontTx/>
              <a:buNone/>
              <a:tabLst/>
            </a:pPr>
            <a:r>
              <a:rPr kumimoji="0" lang="en-US" altLang="zh-CN" sz="1300" b="0" i="0" u="none" strike="noStrike" cap="none" normalizeH="0" baseline="0" dirty="0" smtClean="0">
                <a:ln>
                  <a:noFill/>
                </a:ln>
                <a:effectLst/>
                <a:latin typeface="+mn-ea"/>
                <a:cs typeface="Arial" pitchFamily="34" charset="0"/>
              </a:rPr>
              <a:t>                           </a:t>
            </a:r>
            <a:r>
              <a:rPr kumimoji="0" lang="zh-CN" sz="1300" b="0" i="0" u="none" strike="noStrike" cap="none" normalizeH="0" baseline="0" dirty="0" smtClean="0">
                <a:ln>
                  <a:noFill/>
                </a:ln>
                <a:effectLst/>
                <a:latin typeface="+mn-ea"/>
                <a:cs typeface="Arial" pitchFamily="34" charset="0"/>
              </a:rPr>
              <a:t>这种形式</a:t>
            </a:r>
            <a:r>
              <a:rPr kumimoji="0" lang="zh-CN" altLang="en-US" sz="1300" b="0" i="0" u="none" strike="noStrike" cap="none" normalizeH="0" baseline="0" dirty="0" smtClean="0">
                <a:ln>
                  <a:noFill/>
                </a:ln>
                <a:effectLst/>
                <a:latin typeface="+mn-ea"/>
                <a:cs typeface="Arial" pitchFamily="34" charset="0"/>
              </a:rPr>
              <a:t>在东</a:t>
            </a:r>
            <a:r>
              <a:rPr kumimoji="0" lang="zh-CN" sz="1300" b="0" i="0" u="none" strike="noStrike" cap="none" normalizeH="0" baseline="0" dirty="0" smtClean="0">
                <a:ln>
                  <a:noFill/>
                </a:ln>
                <a:effectLst/>
                <a:latin typeface="+mn-ea"/>
                <a:cs typeface="Arial" pitchFamily="34" charset="0"/>
              </a:rPr>
              <a:t>南亚</a:t>
            </a:r>
            <a:endParaRPr kumimoji="0" lang="en-US" altLang="zh-CN" sz="13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kumimoji="0" lang="en-US" altLang="zh-CN" sz="1300" b="0" i="0" u="none" strike="noStrike" cap="none" normalizeH="0" baseline="0" dirty="0" smtClean="0">
                <a:ln>
                  <a:noFill/>
                </a:ln>
                <a:effectLst/>
                <a:latin typeface="+mn-ea"/>
                <a:cs typeface="Arial" pitchFamily="34" charset="0"/>
              </a:rPr>
              <a:t>                        </a:t>
            </a:r>
            <a:r>
              <a:rPr kumimoji="0" lang="zh-CN" sz="1300" b="0" i="0" u="none" strike="noStrike" cap="none" normalizeH="0" baseline="0" dirty="0" smtClean="0">
                <a:ln>
                  <a:noFill/>
                </a:ln>
                <a:effectLst/>
                <a:latin typeface="+mn-ea"/>
                <a:cs typeface="Arial" pitchFamily="34" charset="0"/>
              </a:rPr>
              <a:t>一带和我国南方城市的</a:t>
            </a:r>
            <a:r>
              <a:rPr kumimoji="0" lang="en-US" altLang="zh-CN" sz="1300" b="0" i="0" u="none" strike="noStrike" cap="none" normalizeH="0" baseline="0" dirty="0" smtClean="0">
                <a:ln>
                  <a:noFill/>
                </a:ln>
                <a:effectLst/>
                <a:latin typeface="+mn-ea"/>
                <a:cs typeface="Arial" pitchFamily="34" charset="0"/>
              </a:rPr>
              <a:t>   </a:t>
            </a: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300" dirty="0" smtClean="0">
                <a:latin typeface="+mn-ea"/>
                <a:cs typeface="Arial" pitchFamily="34" charset="0"/>
              </a:rPr>
              <a:t>                   </a:t>
            </a:r>
            <a:r>
              <a:rPr kumimoji="0" lang="zh-CN" sz="1300" b="0" i="0" u="none" strike="noStrike" cap="none" normalizeH="0" baseline="0" dirty="0" smtClean="0">
                <a:ln>
                  <a:noFill/>
                </a:ln>
                <a:effectLst/>
                <a:latin typeface="+mn-ea"/>
                <a:cs typeface="Arial" pitchFamily="34" charset="0"/>
              </a:rPr>
              <a:t>骑楼中被普遍采用。这些</a:t>
            </a:r>
            <a:r>
              <a:rPr lang="zh-CN" altLang="en-US" sz="1300" dirty="0" smtClean="0">
                <a:latin typeface="+mn-ea"/>
                <a:cs typeface="Arial" pitchFamily="34" charset="0"/>
              </a:rPr>
              <a:t>巴</a:t>
            </a:r>
            <a:endParaRPr lang="en-US" altLang="zh-CN" sz="1300" dirty="0" smtClean="0">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300" dirty="0" smtClean="0">
                <a:latin typeface="+mn-ea"/>
                <a:cs typeface="Arial" pitchFamily="34" charset="0"/>
              </a:rPr>
              <a:t>           </a:t>
            </a:r>
            <a:r>
              <a:rPr lang="zh-CN" altLang="en-US" sz="1300" dirty="0" smtClean="0">
                <a:latin typeface="+mn-ea"/>
                <a:cs typeface="Arial" pitchFamily="34" charset="0"/>
              </a:rPr>
              <a:t>洛克</a:t>
            </a:r>
            <a:r>
              <a:rPr kumimoji="0" lang="zh-CN" altLang="en-US" sz="1300" b="0" i="0" u="none" strike="noStrike" cap="none" normalizeH="0" baseline="0" dirty="0" smtClean="0">
                <a:ln>
                  <a:noFill/>
                </a:ln>
                <a:effectLst/>
                <a:latin typeface="+mn-ea"/>
                <a:cs typeface="Arial" pitchFamily="34" charset="0"/>
              </a:rPr>
              <a:t>装饰既不同于古典式的严谨，也区别于</a:t>
            </a:r>
            <a:r>
              <a:rPr kumimoji="0" lang="en-US" altLang="zh-CN" sz="1300" b="0" i="0" u="none" strike="noStrike" cap="none" normalizeH="0" baseline="0" dirty="0" smtClean="0">
                <a:ln>
                  <a:noFill/>
                </a:ln>
                <a:effectLst/>
                <a:latin typeface="+mn-ea"/>
                <a:cs typeface="Arial" pitchFamily="34" charset="0"/>
              </a:rPr>
              <a:t>17</a:t>
            </a:r>
            <a:r>
              <a:rPr kumimoji="0" lang="zh-CN" altLang="en-US" sz="1300" b="0" i="0" u="none" strike="noStrike" cap="none" normalizeH="0" baseline="0" dirty="0" smtClean="0">
                <a:ln>
                  <a:noFill/>
                </a:ln>
                <a:effectLst/>
                <a:latin typeface="+mn-ea"/>
                <a:cs typeface="Arial" pitchFamily="34" charset="0"/>
              </a:rPr>
              <a:t>世纪巴洛克风格的繁琐与追求曲线、动感，而是在构图稳定的基础上加上巴洛克装饰。在广州的骑楼中，巴洛克装饰多运用在山花装饰及女儿墙的曲线中。</a:t>
            </a:r>
            <a:endParaRPr kumimoji="0" lang="zh-CN" altLang="en-US" sz="1300" b="0" i="0" u="none" strike="noStrike" cap="none" normalizeH="0" baseline="0" dirty="0" smtClean="0">
              <a:ln>
                <a:noFill/>
              </a:ln>
              <a:effectLst/>
              <a:latin typeface="+mn-ea"/>
              <a:cs typeface="宋体" pitchFamily="2" charset="-122"/>
            </a:endParaRPr>
          </a:p>
        </p:txBody>
      </p:sp>
      <p:cxnSp>
        <p:nvCxnSpPr>
          <p:cNvPr id="71" name="直接连接符 70"/>
          <p:cNvCxnSpPr/>
          <p:nvPr/>
        </p:nvCxnSpPr>
        <p:spPr>
          <a:xfrm>
            <a:off x="3000364" y="4071942"/>
            <a:ext cx="3357586" cy="1588"/>
          </a:xfrm>
          <a:prstGeom prst="line">
            <a:avLst/>
          </a:prstGeom>
          <a:ln w="57150" cmpd="dbl">
            <a:solidFill>
              <a:schemeClr val="accent4">
                <a:lumMod val="50000"/>
              </a:schemeClr>
            </a:solidFill>
            <a:prstDash val="dashDot"/>
          </a:ln>
        </p:spPr>
        <p:style>
          <a:lnRef idx="1">
            <a:schemeClr val="accent1"/>
          </a:lnRef>
          <a:fillRef idx="0">
            <a:schemeClr val="accent1"/>
          </a:fillRef>
          <a:effectRef idx="0">
            <a:schemeClr val="accent1"/>
          </a:effectRef>
          <a:fontRef idx="minor">
            <a:schemeClr val="tx1"/>
          </a:fontRef>
        </p:style>
      </p:cxnSp>
      <p:sp>
        <p:nvSpPr>
          <p:cNvPr id="78" name="弧 41">
            <a:extLst>
              <a:ext uri="{FF2B5EF4-FFF2-40B4-BE49-F238E27FC236}">
                <a16:creationId xmlns="" xmlns:a16="http://schemas.microsoft.com/office/drawing/2014/main" id="{30941240-E3C6-4241-A35B-BA7720C694B3}"/>
              </a:ext>
            </a:extLst>
          </p:cNvPr>
          <p:cNvSpPr/>
          <p:nvPr/>
        </p:nvSpPr>
        <p:spPr>
          <a:xfrm rot="5400000">
            <a:off x="4453731" y="6261913"/>
            <a:ext cx="357190" cy="406404"/>
          </a:xfrm>
          <a:prstGeom prst="arc">
            <a:avLst/>
          </a:prstGeom>
          <a:noFill/>
          <a:ln w="57150" cmpd="dbl">
            <a:solidFill>
              <a:srgbClr val="4A7EBB"/>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2" name="太阳形 71"/>
          <p:cNvSpPr/>
          <p:nvPr/>
        </p:nvSpPr>
        <p:spPr>
          <a:xfrm rot="20554378">
            <a:off x="929688" y="72464"/>
            <a:ext cx="571504" cy="571504"/>
          </a:xfrm>
          <a:prstGeom prst="sun">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zh-CN" altLang="en-US"/>
          </a:p>
        </p:txBody>
      </p:sp>
      <p:sp>
        <p:nvSpPr>
          <p:cNvPr id="73" name="十字星 72"/>
          <p:cNvSpPr/>
          <p:nvPr/>
        </p:nvSpPr>
        <p:spPr>
          <a:xfrm rot="20134064">
            <a:off x="428596" y="500042"/>
            <a:ext cx="357190" cy="357190"/>
          </a:xfrm>
          <a:prstGeom prst="star4">
            <a:avLst/>
          </a:prstGeom>
          <a:gradFill>
            <a:gsLst>
              <a:gs pos="0">
                <a:srgbClr val="D6B19C"/>
              </a:gs>
              <a:gs pos="30000">
                <a:srgbClr val="D49E6C"/>
              </a:gs>
              <a:gs pos="70000">
                <a:srgbClr val="A65528"/>
              </a:gs>
              <a:gs pos="100000">
                <a:srgbClr val="66301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十字星 73"/>
          <p:cNvSpPr/>
          <p:nvPr/>
        </p:nvSpPr>
        <p:spPr>
          <a:xfrm rot="1657287">
            <a:off x="1337198" y="697255"/>
            <a:ext cx="307421" cy="297068"/>
          </a:xfrm>
          <a:prstGeom prst="star4">
            <a:avLst/>
          </a:prstGeom>
          <a:gradFill>
            <a:gsLst>
              <a:gs pos="0">
                <a:srgbClr val="D6B19C"/>
              </a:gs>
              <a:gs pos="30000">
                <a:srgbClr val="D49E6C"/>
              </a:gs>
              <a:gs pos="70000">
                <a:srgbClr val="A65528"/>
              </a:gs>
              <a:gs pos="100000">
                <a:srgbClr val="66301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52" name="Picture 4" descr="F:\骑楼图片\图片img_0866.jpg"/>
          <p:cNvPicPr>
            <a:picLocks noChangeAspect="1" noChangeArrowheads="1"/>
          </p:cNvPicPr>
          <p:nvPr/>
        </p:nvPicPr>
        <p:blipFill>
          <a:blip r:embed="rId9" cstate="print"/>
          <a:srcRect/>
          <a:stretch>
            <a:fillRect/>
          </a:stretch>
        </p:blipFill>
        <p:spPr bwMode="auto">
          <a:xfrm>
            <a:off x="6143636" y="4572008"/>
            <a:ext cx="1897354" cy="178595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 xmlns:p14="http://schemas.microsoft.com/office/powerpoint/2010/main" val="39598943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2" descr="E:\PPT背景图\kabg.gif"/>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11" name="饼形 10"/>
          <p:cNvSpPr/>
          <p:nvPr/>
        </p:nvSpPr>
        <p:spPr>
          <a:xfrm>
            <a:off x="-2214610" y="-1357346"/>
            <a:ext cx="5715040" cy="5357850"/>
          </a:xfrm>
          <a:prstGeom prst="pie">
            <a:avLst>
              <a:gd name="adj1" fmla="val 0"/>
              <a:gd name="adj2" fmla="val 5399993"/>
            </a:avLst>
          </a:prstGeom>
          <a:noFill/>
          <a:ln w="57150">
            <a:solidFill>
              <a:schemeClr val="accent4">
                <a:lumMod val="60000"/>
                <a:lumOff val="40000"/>
              </a:schemeClr>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椭圆 12"/>
          <p:cNvSpPr/>
          <p:nvPr/>
        </p:nvSpPr>
        <p:spPr>
          <a:xfrm>
            <a:off x="214282" y="1643050"/>
            <a:ext cx="914400" cy="9144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928662" y="1142984"/>
            <a:ext cx="914400" cy="9144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上凸带形 1">
            <a:extLst>
              <a:ext uri="{FF2B5EF4-FFF2-40B4-BE49-F238E27FC236}">
                <a16:creationId xmlns="" xmlns:a16="http://schemas.microsoft.com/office/drawing/2014/main" id="{13146258-AB98-6D45-9881-A1EA57A0E5EC}"/>
              </a:ext>
            </a:extLst>
          </p:cNvPr>
          <p:cNvSpPr/>
          <p:nvPr/>
        </p:nvSpPr>
        <p:spPr>
          <a:xfrm>
            <a:off x="1785918" y="214290"/>
            <a:ext cx="5715040" cy="1000132"/>
          </a:xfrm>
          <a:prstGeom prst="ribbon2">
            <a:avLst>
              <a:gd name="adj1" fmla="val 16667"/>
              <a:gd name="adj2" fmla="val 71488"/>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p>
        </p:txBody>
      </p:sp>
      <p:sp>
        <p:nvSpPr>
          <p:cNvPr id="5" name="TextBox 3">
            <a:extLst>
              <a:ext uri="{FF2B5EF4-FFF2-40B4-BE49-F238E27FC236}">
                <a16:creationId xmlns="" xmlns:a16="http://schemas.microsoft.com/office/drawing/2014/main" id="{CE560B9C-DDC4-F74A-8B02-85E5186EB1D8}"/>
              </a:ext>
            </a:extLst>
          </p:cNvPr>
          <p:cNvSpPr txBox="1"/>
          <p:nvPr/>
        </p:nvSpPr>
        <p:spPr>
          <a:xfrm>
            <a:off x="2786050" y="285728"/>
            <a:ext cx="3643338" cy="707886"/>
          </a:xfrm>
          <a:prstGeom prst="rect">
            <a:avLst/>
          </a:prstGeom>
          <a:noFill/>
        </p:spPr>
        <p:txBody>
          <a:bodyPr wrap="square" rtlCol="0">
            <a:spAutoFit/>
          </a:bodyPr>
          <a:lstStyle/>
          <a:p>
            <a:pPr algn="ctr"/>
            <a:r>
              <a:rPr lang="zh-CN" altLang="en-US" sz="4000" b="1">
                <a:ln>
                  <a:gradFill flip="none" rotWithShape="1">
                    <a:gsLst>
                      <a:gs pos="0">
                        <a:srgbClr val="DEF589"/>
                      </a:gs>
                      <a:gs pos="50000">
                        <a:schemeClr val="accent1">
                          <a:tint val="44500"/>
                          <a:satMod val="160000"/>
                        </a:schemeClr>
                      </a:gs>
                      <a:gs pos="100000">
                        <a:schemeClr val="accent1">
                          <a:tint val="23500"/>
                          <a:satMod val="160000"/>
                        </a:schemeClr>
                      </a:gs>
                    </a:gsLst>
                    <a:lin ang="16200000" scaled="1"/>
                    <a:tileRect/>
                  </a:gradFill>
                </a:ln>
                <a:latin typeface="华文彩云" pitchFamily="2" charset="-122"/>
                <a:ea typeface="华文彩云" pitchFamily="2" charset="-122"/>
              </a:rPr>
              <a:t>拆迁与保护</a:t>
            </a:r>
            <a:endParaRPr lang="zh-CN" altLang="en-US" sz="4000" b="1" dirty="0">
              <a:ln>
                <a:gradFill flip="none" rotWithShape="1">
                  <a:gsLst>
                    <a:gs pos="0">
                      <a:srgbClr val="DEF589"/>
                    </a:gs>
                    <a:gs pos="50000">
                      <a:schemeClr val="accent1">
                        <a:tint val="44500"/>
                        <a:satMod val="160000"/>
                      </a:schemeClr>
                    </a:gs>
                    <a:gs pos="100000">
                      <a:schemeClr val="accent1">
                        <a:tint val="23500"/>
                        <a:satMod val="160000"/>
                      </a:schemeClr>
                    </a:gs>
                  </a:gsLst>
                  <a:lin ang="16200000" scaled="1"/>
                  <a:tileRect/>
                </a:gradFill>
              </a:ln>
              <a:latin typeface="华文彩云" pitchFamily="2" charset="-122"/>
              <a:ea typeface="华文彩云" pitchFamily="2" charset="-122"/>
            </a:endParaRPr>
          </a:p>
        </p:txBody>
      </p:sp>
      <p:sp>
        <p:nvSpPr>
          <p:cNvPr id="6" name="同心圆 5"/>
          <p:cNvSpPr/>
          <p:nvPr/>
        </p:nvSpPr>
        <p:spPr>
          <a:xfrm>
            <a:off x="214282" y="1643050"/>
            <a:ext cx="914400" cy="914400"/>
          </a:xfrm>
          <a:prstGeom prst="donut">
            <a:avLst>
              <a:gd name="adj" fmla="val 12580"/>
            </a:avLst>
          </a:prstGeom>
          <a:solidFill>
            <a:srgbClr val="E12BE1"/>
          </a:solidFill>
          <a:ln>
            <a:solidFill>
              <a:srgbClr val="B52D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同心圆 6"/>
          <p:cNvSpPr/>
          <p:nvPr/>
        </p:nvSpPr>
        <p:spPr>
          <a:xfrm>
            <a:off x="928662" y="1142984"/>
            <a:ext cx="914400" cy="914400"/>
          </a:xfrm>
          <a:prstGeom prst="donut">
            <a:avLst>
              <a:gd name="adj" fmla="val 12580"/>
            </a:avLst>
          </a:prstGeom>
          <a:solidFill>
            <a:srgbClr val="E12BE1"/>
          </a:solidFill>
          <a:ln>
            <a:solidFill>
              <a:srgbClr val="B52D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TextBox 8"/>
          <p:cNvSpPr txBox="1"/>
          <p:nvPr/>
        </p:nvSpPr>
        <p:spPr>
          <a:xfrm>
            <a:off x="1071538" y="1285860"/>
            <a:ext cx="714380" cy="584775"/>
          </a:xfrm>
          <a:prstGeom prst="rect">
            <a:avLst/>
          </a:prstGeom>
          <a:noFill/>
        </p:spPr>
        <p:txBody>
          <a:bodyPr wrap="square" rtlCol="0">
            <a:spAutoFit/>
            <a:scene3d>
              <a:camera prst="perspectiveLeft"/>
              <a:lightRig rig="flat" dir="tl">
                <a:rot lat="0" lon="0" rev="6600000"/>
              </a:lightRig>
            </a:scene3d>
            <a:sp3d extrusionH="50800" contourW="19050">
              <a:bevelT w="38100" h="31750" prst="artDeco"/>
              <a:bevelB w="57150" h="38100" prst="artDeco"/>
              <a:contourClr>
                <a:schemeClr val="accent6">
                  <a:lumMod val="50000"/>
                </a:schemeClr>
              </a:contourClr>
            </a:sp3d>
          </a:bodyPr>
          <a:lstStyle/>
          <a:p>
            <a:r>
              <a:rPr lang="zh-CN" altLang="en-US" sz="3200" b="1" dirty="0" smtClean="0">
                <a:ln w="11430"/>
                <a:gradFill flip="none" rotWithShape="1">
                  <a:gsLst>
                    <a:gs pos="0">
                      <a:schemeClr val="accent2">
                        <a:lumMod val="40000"/>
                        <a:lumOff val="60000"/>
                      </a:schemeClr>
                    </a:gs>
                    <a:gs pos="75000">
                      <a:schemeClr val="accent2">
                        <a:tint val="90000"/>
                        <a:shade val="60000"/>
                        <a:satMod val="240000"/>
                      </a:schemeClr>
                    </a:gs>
                    <a:gs pos="100000">
                      <a:schemeClr val="accent2">
                        <a:tint val="100000"/>
                        <a:shade val="50000"/>
                        <a:satMod val="240000"/>
                      </a:schemeClr>
                    </a:gs>
                  </a:gsLst>
                  <a:lin ang="2700000" scaled="1"/>
                  <a:tileRect/>
                </a:gradFill>
                <a:effectLst>
                  <a:outerShdw dist="39000" dir="5460000" algn="tl">
                    <a:schemeClr val="accent4">
                      <a:lumMod val="60000"/>
                      <a:lumOff val="40000"/>
                    </a:schemeClr>
                  </a:outerShdw>
                </a:effectLst>
                <a:latin typeface="华文琥珀" pitchFamily="2" charset="-122"/>
                <a:ea typeface="华文琥珀" pitchFamily="2" charset="-122"/>
              </a:rPr>
              <a:t>迁</a:t>
            </a:r>
            <a:endParaRPr lang="zh-CN" altLang="en-US" sz="3200" b="1" dirty="0">
              <a:ln w="11430"/>
              <a:gradFill flip="none" rotWithShape="1">
                <a:gsLst>
                  <a:gs pos="0">
                    <a:schemeClr val="accent2">
                      <a:lumMod val="40000"/>
                      <a:lumOff val="60000"/>
                    </a:schemeClr>
                  </a:gs>
                  <a:gs pos="75000">
                    <a:schemeClr val="accent2">
                      <a:tint val="90000"/>
                      <a:shade val="60000"/>
                      <a:satMod val="240000"/>
                    </a:schemeClr>
                  </a:gs>
                  <a:gs pos="100000">
                    <a:schemeClr val="accent2">
                      <a:tint val="100000"/>
                      <a:shade val="50000"/>
                      <a:satMod val="240000"/>
                    </a:schemeClr>
                  </a:gs>
                </a:gsLst>
                <a:lin ang="2700000" scaled="1"/>
                <a:tileRect/>
              </a:gradFill>
              <a:effectLst>
                <a:outerShdw dist="39000" dir="5460000" algn="tl">
                  <a:schemeClr val="accent4">
                    <a:lumMod val="60000"/>
                    <a:lumOff val="40000"/>
                  </a:schemeClr>
                </a:outerShdw>
              </a:effectLst>
              <a:latin typeface="华文琥珀" pitchFamily="2" charset="-122"/>
              <a:ea typeface="华文琥珀" pitchFamily="2" charset="-122"/>
            </a:endParaRPr>
          </a:p>
        </p:txBody>
      </p:sp>
      <p:sp>
        <p:nvSpPr>
          <p:cNvPr id="10" name="矩形 9"/>
          <p:cNvSpPr/>
          <p:nvPr/>
        </p:nvSpPr>
        <p:spPr>
          <a:xfrm>
            <a:off x="357158" y="1785926"/>
            <a:ext cx="595035" cy="584775"/>
          </a:xfrm>
          <a:prstGeom prst="rect">
            <a:avLst/>
          </a:prstGeom>
        </p:spPr>
        <p:txBody>
          <a:bodyPr wrap="none">
            <a:spAutoFit/>
            <a:scene3d>
              <a:camera prst="perspectiveLeft"/>
              <a:lightRig rig="flat" dir="tl">
                <a:rot lat="0" lon="0" rev="6600000"/>
              </a:lightRig>
            </a:scene3d>
            <a:sp3d extrusionH="50800" contourW="19050">
              <a:bevelT w="38100" h="31750" prst="artDeco"/>
              <a:bevelB w="57150" h="38100" prst="artDeco"/>
              <a:contourClr>
                <a:schemeClr val="accent2">
                  <a:shade val="75000"/>
                </a:schemeClr>
              </a:contourClr>
            </a:sp3d>
          </a:bodyPr>
          <a:lstStyle/>
          <a:p>
            <a:r>
              <a:rPr lang="zh-CN" altLang="en-US" sz="3200" b="1" dirty="0" smtClean="0">
                <a:ln w="11430"/>
                <a:gradFill flip="none" rotWithShape="1">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0" scaled="1"/>
                  <a:tileRect/>
                </a:gradFill>
                <a:effectLst>
                  <a:outerShdw dist="39370" dir="5460000" algn="tl">
                    <a:schemeClr val="accent4">
                      <a:lumMod val="60000"/>
                      <a:lumOff val="40000"/>
                    </a:schemeClr>
                  </a:outerShdw>
                </a:effectLst>
                <a:latin typeface="华文琥珀" pitchFamily="2" charset="-122"/>
                <a:ea typeface="华文琥珀" pitchFamily="2" charset="-122"/>
              </a:rPr>
              <a:t>拆</a:t>
            </a:r>
            <a:endParaRPr lang="zh-CN" altLang="en-US" sz="3200" b="1" dirty="0">
              <a:ln w="11430"/>
              <a:gradFill flip="none" rotWithShape="1">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0" scaled="1"/>
                <a:tileRect/>
              </a:gradFill>
              <a:effectLst>
                <a:outerShdw dist="39370" dir="5460000" algn="tl">
                  <a:schemeClr val="accent4">
                    <a:lumMod val="60000"/>
                    <a:lumOff val="40000"/>
                  </a:schemeClr>
                </a:outerShdw>
              </a:effectLst>
              <a:latin typeface="华文琥珀" pitchFamily="2" charset="-122"/>
              <a:ea typeface="华文琥珀" pitchFamily="2" charset="-122"/>
            </a:endParaRPr>
          </a:p>
        </p:txBody>
      </p:sp>
      <p:sp>
        <p:nvSpPr>
          <p:cNvPr id="16" name="矩形 15"/>
          <p:cNvSpPr/>
          <p:nvPr/>
        </p:nvSpPr>
        <p:spPr>
          <a:xfrm>
            <a:off x="571472" y="1428736"/>
            <a:ext cx="2786082" cy="2451953"/>
          </a:xfrm>
          <a:prstGeom prst="rect">
            <a:avLst/>
          </a:prstGeom>
        </p:spPr>
        <p:txBody>
          <a:bodyPr wrap="square">
            <a:spAutoFit/>
          </a:bodyPr>
          <a:lstStyle/>
          <a:p>
            <a:pPr>
              <a:lnSpc>
                <a:spcPts val="2300"/>
              </a:lnSpc>
            </a:pPr>
            <a:r>
              <a:rPr lang="zh-CN" altLang="en-US" sz="1400" dirty="0" smtClean="0"/>
              <a:t>                                 从二十世纪</a:t>
            </a:r>
            <a:r>
              <a:rPr lang="en-US" sz="1400" dirty="0" smtClean="0"/>
              <a:t>90</a:t>
            </a:r>
            <a:r>
              <a:rPr lang="zh-CN" altLang="en-US" sz="1400" dirty="0" smtClean="0"/>
              <a:t>年  </a:t>
            </a:r>
            <a:endParaRPr lang="en-US" altLang="zh-CN" sz="1400" dirty="0" smtClean="0"/>
          </a:p>
          <a:p>
            <a:pPr>
              <a:lnSpc>
                <a:spcPts val="2300"/>
              </a:lnSpc>
            </a:pPr>
            <a:r>
              <a:rPr lang="en-US" altLang="zh-CN" sz="1400" dirty="0" smtClean="0"/>
              <a:t>                               </a:t>
            </a:r>
            <a:r>
              <a:rPr lang="zh-CN" altLang="en-US" sz="1400" dirty="0" smtClean="0"/>
              <a:t>代起，广州骑楼</a:t>
            </a:r>
            <a:endParaRPr lang="en-US" altLang="zh-CN" sz="1400" dirty="0" smtClean="0"/>
          </a:p>
          <a:p>
            <a:pPr>
              <a:lnSpc>
                <a:spcPts val="2300"/>
              </a:lnSpc>
            </a:pPr>
            <a:r>
              <a:rPr lang="en-US" altLang="zh-CN" sz="1400" dirty="0" smtClean="0"/>
              <a:t>                </a:t>
            </a:r>
            <a:r>
              <a:rPr lang="zh-CN" altLang="en-US" sz="1400" dirty="0" smtClean="0"/>
              <a:t>开始遭到拆迁的厄运。 </a:t>
            </a:r>
            <a:endParaRPr lang="en-US" altLang="zh-CN" sz="1400" dirty="0" smtClean="0"/>
          </a:p>
          <a:p>
            <a:pPr>
              <a:lnSpc>
                <a:spcPts val="2300"/>
              </a:lnSpc>
            </a:pPr>
            <a:r>
              <a:rPr lang="en-US" sz="1400" dirty="0" smtClean="0"/>
              <a:t>            1990</a:t>
            </a:r>
            <a:r>
              <a:rPr lang="zh-CN" altLang="en-US" sz="1400" dirty="0" smtClean="0"/>
              <a:t>年代初，广州沿中</a:t>
            </a:r>
            <a:endParaRPr lang="en-US" altLang="zh-CN" sz="1400" dirty="0" smtClean="0"/>
          </a:p>
          <a:p>
            <a:pPr>
              <a:lnSpc>
                <a:spcPts val="2300"/>
              </a:lnSpc>
            </a:pPr>
            <a:r>
              <a:rPr lang="zh-CN" altLang="en-US" sz="1400" dirty="0" smtClean="0"/>
              <a:t>   山路修建地铁一号线，引入</a:t>
            </a:r>
            <a:endParaRPr lang="en-US" altLang="zh-CN" sz="1400" dirty="0" smtClean="0"/>
          </a:p>
          <a:p>
            <a:pPr>
              <a:lnSpc>
                <a:spcPts val="2300"/>
              </a:lnSpc>
            </a:pPr>
            <a:r>
              <a:rPr lang="zh-CN" altLang="en-US" sz="1400" dirty="0" smtClean="0"/>
              <a:t>   开发商沿线发展物业，</a:t>
            </a:r>
            <a:endParaRPr lang="en-US" altLang="zh-CN" sz="1400" dirty="0" smtClean="0"/>
          </a:p>
          <a:p>
            <a:pPr>
              <a:lnSpc>
                <a:spcPts val="2300"/>
              </a:lnSpc>
            </a:pPr>
            <a:r>
              <a:rPr lang="zh-CN" altLang="en-US" sz="1400" dirty="0" smtClean="0"/>
              <a:t>    骑楼成为建设阻碍，</a:t>
            </a:r>
            <a:endParaRPr lang="en-US" altLang="zh-CN" sz="1400" dirty="0" smtClean="0"/>
          </a:p>
          <a:p>
            <a:pPr>
              <a:lnSpc>
                <a:spcPts val="2300"/>
              </a:lnSpc>
            </a:pPr>
            <a:r>
              <a:rPr lang="zh-CN" altLang="en-US" sz="1400" dirty="0" smtClean="0"/>
              <a:t>    开始被拆迁。</a:t>
            </a:r>
            <a:endParaRPr lang="zh-CN" altLang="en-US" sz="1400" dirty="0"/>
          </a:p>
        </p:txBody>
      </p:sp>
      <p:sp>
        <p:nvSpPr>
          <p:cNvPr id="17" name="圆角矩形 16"/>
          <p:cNvSpPr/>
          <p:nvPr/>
        </p:nvSpPr>
        <p:spPr>
          <a:xfrm>
            <a:off x="3571868" y="1357298"/>
            <a:ext cx="5143536" cy="2714644"/>
          </a:xfrm>
          <a:prstGeom prst="roundRect">
            <a:avLst/>
          </a:prstGeom>
          <a:noFill/>
          <a:ln w="57150">
            <a:solidFill>
              <a:schemeClr val="accent2">
                <a:lumMod val="75000"/>
              </a:schemeClr>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7929586" y="1071546"/>
            <a:ext cx="1057308" cy="1008254"/>
            <a:chOff x="7929586" y="1071546"/>
            <a:chExt cx="1057308" cy="1008254"/>
          </a:xfrm>
        </p:grpSpPr>
        <p:sp>
          <p:nvSpPr>
            <p:cNvPr id="18" name="心形 17"/>
            <p:cNvSpPr/>
            <p:nvPr/>
          </p:nvSpPr>
          <p:spPr>
            <a:xfrm>
              <a:off x="7929586" y="1071546"/>
              <a:ext cx="1057308" cy="1008254"/>
            </a:xfrm>
            <a:prstGeom prst="heart">
              <a:avLst/>
            </a:prstGeom>
            <a:solidFill>
              <a:schemeClr val="accent2">
                <a:lumMod val="60000"/>
                <a:lumOff val="4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心形 18"/>
            <p:cNvSpPr/>
            <p:nvPr/>
          </p:nvSpPr>
          <p:spPr>
            <a:xfrm>
              <a:off x="8072462" y="1285860"/>
              <a:ext cx="785818" cy="714380"/>
            </a:xfrm>
            <a:prstGeom prst="heart">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7929586" y="1857364"/>
            <a:ext cx="1057308" cy="1008254"/>
            <a:chOff x="7929586" y="1071546"/>
            <a:chExt cx="1057308" cy="1008254"/>
          </a:xfrm>
        </p:grpSpPr>
        <p:sp>
          <p:nvSpPr>
            <p:cNvPr id="23" name="心形 22"/>
            <p:cNvSpPr/>
            <p:nvPr/>
          </p:nvSpPr>
          <p:spPr>
            <a:xfrm>
              <a:off x="7929586" y="1071546"/>
              <a:ext cx="1057308" cy="1008254"/>
            </a:xfrm>
            <a:prstGeom prst="heart">
              <a:avLst/>
            </a:prstGeom>
            <a:solidFill>
              <a:schemeClr val="accent2">
                <a:lumMod val="60000"/>
                <a:lumOff val="4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心形 23"/>
            <p:cNvSpPr/>
            <p:nvPr/>
          </p:nvSpPr>
          <p:spPr>
            <a:xfrm>
              <a:off x="8072462" y="1285860"/>
              <a:ext cx="785818" cy="714380"/>
            </a:xfrm>
            <a:prstGeom prst="heart">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TextBox 24"/>
          <p:cNvSpPr txBox="1"/>
          <p:nvPr/>
        </p:nvSpPr>
        <p:spPr>
          <a:xfrm>
            <a:off x="8143900" y="1357298"/>
            <a:ext cx="646331" cy="646331"/>
          </a:xfrm>
          <a:prstGeom prst="rect">
            <a:avLst/>
          </a:prstGeom>
          <a:noFill/>
        </p:spPr>
        <p:txBody>
          <a:bodyPr wrap="none" rtlCol="0">
            <a:spAutoFit/>
            <a:scene3d>
              <a:camera prst="perspectiveRight"/>
              <a:lightRig rig="threePt" dir="t"/>
            </a:scene3d>
            <a:sp3d prstMaterial="metal">
              <a:bevelT w="38100" h="38100"/>
            </a:sp3d>
          </a:bodyPr>
          <a:lstStyle/>
          <a:p>
            <a:r>
              <a:rPr lang="zh-CN" altLang="en-US"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latin typeface="华文琥珀" pitchFamily="2" charset="-122"/>
                <a:ea typeface="华文琥珀" pitchFamily="2" charset="-122"/>
              </a:rPr>
              <a:t>保</a:t>
            </a:r>
            <a:endParaRPr lang="zh-CN" altLang="en-US"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latin typeface="华文琥珀" pitchFamily="2" charset="-122"/>
              <a:ea typeface="华文琥珀" pitchFamily="2" charset="-122"/>
            </a:endParaRPr>
          </a:p>
        </p:txBody>
      </p:sp>
      <p:sp>
        <p:nvSpPr>
          <p:cNvPr id="28" name="矩形 27"/>
          <p:cNvSpPr/>
          <p:nvPr/>
        </p:nvSpPr>
        <p:spPr>
          <a:xfrm>
            <a:off x="8143900" y="2143116"/>
            <a:ext cx="646331" cy="646331"/>
          </a:xfrm>
          <a:prstGeom prst="rect">
            <a:avLst/>
          </a:prstGeom>
        </p:spPr>
        <p:txBody>
          <a:bodyPr wrap="none">
            <a:spAutoFit/>
            <a:scene3d>
              <a:camera prst="perspectiveRight"/>
              <a:lightRig rig="threePt" dir="t"/>
            </a:scene3d>
            <a:sp3d prstMaterial="metal">
              <a:bevelT w="38100" h="38100"/>
            </a:sp3d>
          </a:bodyPr>
          <a:lstStyle/>
          <a:p>
            <a:r>
              <a:rPr lang="zh-CN" altLang="en-US"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latin typeface="华文琥珀" pitchFamily="2" charset="-122"/>
                <a:ea typeface="华文琥珀" pitchFamily="2" charset="-122"/>
              </a:rPr>
              <a:t>护</a:t>
            </a:r>
            <a:endParaRPr lang="zh-CN" altLang="en-US"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latin typeface="华文琥珀" pitchFamily="2" charset="-122"/>
              <a:ea typeface="华文琥珀" pitchFamily="2" charset="-122"/>
            </a:endParaRPr>
          </a:p>
        </p:txBody>
      </p:sp>
      <p:sp>
        <p:nvSpPr>
          <p:cNvPr id="2049" name="Rectangle 1"/>
          <p:cNvSpPr>
            <a:spLocks noChangeArrowheads="1"/>
          </p:cNvSpPr>
          <p:nvPr/>
        </p:nvSpPr>
        <p:spPr bwMode="auto">
          <a:xfrm>
            <a:off x="3643306" y="1357298"/>
            <a:ext cx="4929222"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ts val="2400"/>
              </a:lnSpc>
              <a:spcBef>
                <a:spcPct val="0"/>
              </a:spcBef>
              <a:spcAft>
                <a:spcPct val="0"/>
              </a:spcAft>
              <a:buClrTx/>
              <a:buSzTx/>
              <a:buFontTx/>
              <a:buNone/>
              <a:tabLst/>
            </a:pPr>
            <a:r>
              <a:rPr kumimoji="0" lang="en-US" altLang="zh-CN" sz="1400" b="0" i="0" u="none" strike="noStrike" cap="none" normalizeH="0" baseline="0" dirty="0" smtClean="0">
                <a:ln>
                  <a:noFill/>
                </a:ln>
                <a:effectLst/>
                <a:latin typeface="+mn-ea"/>
                <a:cs typeface="Arial" pitchFamily="34" charset="0"/>
              </a:rPr>
              <a:t>    </a:t>
            </a:r>
            <a:r>
              <a:rPr kumimoji="0" lang="zh-CN" sz="1400" b="0" i="0" u="none" strike="noStrike" cap="none" normalizeH="0" baseline="0" dirty="0" smtClean="0">
                <a:ln>
                  <a:noFill/>
                </a:ln>
                <a:effectLst/>
                <a:latin typeface="+mn-ea"/>
                <a:cs typeface="Arial" pitchFamily="34" charset="0"/>
              </a:rPr>
              <a:t>二十世纪九十年代末期，广州骑楼作为岭南建筑</a:t>
            </a:r>
            <a:endParaRPr kumimoji="0" lang="en-US" altLang="zh-CN" sz="14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400"/>
              </a:lnSpc>
              <a:spcBef>
                <a:spcPct val="0"/>
              </a:spcBef>
              <a:spcAft>
                <a:spcPct val="0"/>
              </a:spcAft>
              <a:buClrTx/>
              <a:buSzTx/>
              <a:buFontTx/>
              <a:buNone/>
              <a:tabLst/>
            </a:pPr>
            <a:r>
              <a:rPr kumimoji="0" lang="zh-CN" sz="1400" b="0" i="0" u="none" strike="noStrike" cap="none" normalizeH="0" baseline="0" dirty="0" smtClean="0">
                <a:ln>
                  <a:noFill/>
                </a:ln>
                <a:effectLst/>
                <a:latin typeface="+mn-ea"/>
                <a:cs typeface="Arial" pitchFamily="34" charset="0"/>
              </a:rPr>
              <a:t>文化特色受到关注，保护广州骑楼的呼声开始响起。</a:t>
            </a:r>
            <a:endParaRPr kumimoji="0" lang="en-US" altLang="zh-CN" sz="14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400"/>
              </a:lnSpc>
              <a:spcBef>
                <a:spcPct val="0"/>
              </a:spcBef>
              <a:spcAft>
                <a:spcPct val="0"/>
              </a:spcAft>
              <a:buClrTx/>
              <a:buSzTx/>
              <a:buFontTx/>
              <a:buNone/>
              <a:tabLst/>
            </a:pPr>
            <a:r>
              <a:rPr kumimoji="0" lang="en-US" altLang="zh-CN" sz="1400" b="0" i="0" u="none" strike="noStrike" cap="none" normalizeH="0" baseline="0" dirty="0" smtClean="0">
                <a:ln>
                  <a:noFill/>
                </a:ln>
                <a:effectLst/>
                <a:latin typeface="+mn-ea"/>
                <a:cs typeface="Arial" pitchFamily="34" charset="0"/>
              </a:rPr>
              <a:t>1998</a:t>
            </a:r>
            <a:r>
              <a:rPr kumimoji="0" lang="zh-CN" altLang="en-US" sz="1400" b="0" i="0" u="none" strike="noStrike" cap="none" normalizeH="0" baseline="0" dirty="0" smtClean="0">
                <a:ln>
                  <a:noFill/>
                </a:ln>
                <a:effectLst/>
                <a:latin typeface="+mn-ea"/>
                <a:cs typeface="Arial" pitchFamily="34" charset="0"/>
              </a:rPr>
              <a:t>年</a:t>
            </a:r>
            <a:r>
              <a:rPr kumimoji="0" lang="en-US" altLang="zh-CN" sz="1400" b="0" i="0" u="none" strike="noStrike" cap="none" normalizeH="0" baseline="0" dirty="0" smtClean="0">
                <a:ln>
                  <a:noFill/>
                </a:ln>
                <a:effectLst/>
                <a:latin typeface="+mn-ea"/>
                <a:cs typeface="Arial" pitchFamily="34" charset="0"/>
              </a:rPr>
              <a:t>6</a:t>
            </a:r>
            <a:r>
              <a:rPr kumimoji="0" lang="zh-CN" altLang="en-US" sz="1400" b="0" i="0" u="none" strike="noStrike" cap="none" normalizeH="0" baseline="0" dirty="0" smtClean="0">
                <a:ln>
                  <a:noFill/>
                </a:ln>
                <a:effectLst/>
                <a:latin typeface="+mn-ea"/>
                <a:cs typeface="Arial" pitchFamily="34" charset="0"/>
              </a:rPr>
              <a:t>月</a:t>
            </a:r>
            <a:r>
              <a:rPr kumimoji="0" lang="en-US" altLang="zh-CN" sz="1400" b="0" i="0" u="none" strike="noStrike" cap="none" normalizeH="0" baseline="0" dirty="0" smtClean="0">
                <a:ln>
                  <a:noFill/>
                </a:ln>
                <a:effectLst/>
                <a:latin typeface="+mn-ea"/>
                <a:cs typeface="Arial" pitchFamily="34" charset="0"/>
              </a:rPr>
              <a:t>12</a:t>
            </a:r>
            <a:r>
              <a:rPr kumimoji="0" lang="zh-CN" altLang="en-US" sz="1400" b="0" i="0" u="none" strike="noStrike" cap="none" normalizeH="0" baseline="0" dirty="0" smtClean="0">
                <a:ln>
                  <a:noFill/>
                </a:ln>
                <a:effectLst/>
                <a:latin typeface="+mn-ea"/>
                <a:cs typeface="Arial" pitchFamily="34" charset="0"/>
              </a:rPr>
              <a:t>日通过的</a:t>
            </a:r>
            <a:r>
              <a:rPr kumimoji="0" lang="en-US" altLang="zh-CN" sz="1400" b="0" i="0" u="none" strike="noStrike" cap="none" normalizeH="0" baseline="0" dirty="0" smtClean="0">
                <a:ln>
                  <a:noFill/>
                </a:ln>
                <a:effectLst/>
                <a:latin typeface="+mn-ea"/>
                <a:cs typeface="Arial" pitchFamily="34" charset="0"/>
              </a:rPr>
              <a:t>《</a:t>
            </a:r>
            <a:r>
              <a:rPr kumimoji="0" lang="zh-CN" altLang="en-US" sz="1400" b="0" i="0" u="none" strike="noStrike" cap="none" normalizeH="0" baseline="0" dirty="0" smtClean="0">
                <a:ln>
                  <a:noFill/>
                </a:ln>
                <a:effectLst/>
                <a:latin typeface="+mn-ea"/>
                <a:cs typeface="Arial" pitchFamily="34" charset="0"/>
              </a:rPr>
              <a:t>广州历史文化名城保护条例</a:t>
            </a:r>
            <a:endParaRPr kumimoji="0" lang="en-US" altLang="zh-CN" sz="14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400"/>
              </a:lnSpc>
              <a:spcBef>
                <a:spcPct val="0"/>
              </a:spcBef>
              <a:spcAft>
                <a:spcPct val="0"/>
              </a:spcAft>
              <a:buClrTx/>
              <a:buSzTx/>
              <a:buFontTx/>
              <a:buNone/>
              <a:tabLst/>
            </a:pPr>
            <a:r>
              <a:rPr kumimoji="0" lang="zh-CN" altLang="en-US" sz="1400" b="0" i="0" u="none" strike="noStrike" cap="none" normalizeH="0" baseline="0" dirty="0" smtClean="0">
                <a:ln>
                  <a:noFill/>
                </a:ln>
                <a:effectLst/>
                <a:latin typeface="+mn-ea"/>
                <a:cs typeface="Arial" pitchFamily="34" charset="0"/>
              </a:rPr>
              <a:t>提出：“在名城内，文物古迹比较集中的区域，或比</a:t>
            </a:r>
            <a:endParaRPr kumimoji="0" lang="en-US" altLang="zh-CN" sz="14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400"/>
              </a:lnSpc>
              <a:spcBef>
                <a:spcPct val="0"/>
              </a:spcBef>
              <a:spcAft>
                <a:spcPct val="0"/>
              </a:spcAft>
              <a:buClrTx/>
              <a:buSzTx/>
              <a:buFontTx/>
              <a:buNone/>
              <a:tabLst/>
            </a:pPr>
            <a:r>
              <a:rPr kumimoji="0" lang="zh-CN" altLang="en-US" sz="1400" b="0" i="0" u="none" strike="noStrike" cap="none" normalizeH="0" baseline="0" dirty="0" smtClean="0">
                <a:ln>
                  <a:noFill/>
                </a:ln>
                <a:effectLst/>
                <a:latin typeface="+mn-ea"/>
                <a:cs typeface="Arial" pitchFamily="34" charset="0"/>
              </a:rPr>
              <a:t>较完整地体现某一历史时期传统风貌或民族地方特色的</a:t>
            </a:r>
            <a:endParaRPr kumimoji="0" lang="en-US" altLang="zh-CN" sz="14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400"/>
              </a:lnSpc>
              <a:spcBef>
                <a:spcPct val="0"/>
              </a:spcBef>
              <a:spcAft>
                <a:spcPct val="0"/>
              </a:spcAft>
              <a:buClrTx/>
              <a:buSzTx/>
              <a:buFontTx/>
              <a:buNone/>
              <a:tabLst/>
            </a:pPr>
            <a:r>
              <a:rPr kumimoji="0" lang="zh-CN" altLang="en-US" sz="1400" b="0" i="0" u="none" strike="noStrike" cap="none" normalizeH="0" baseline="0" dirty="0" smtClean="0">
                <a:ln>
                  <a:noFill/>
                </a:ln>
                <a:effectLst/>
                <a:latin typeface="+mn-ea"/>
                <a:cs typeface="Arial" pitchFamily="34" charset="0"/>
              </a:rPr>
              <a:t>街区、建筑群、镇、村寨、风景名胜，应当划定为历史文化保护区”。</a:t>
            </a:r>
            <a:r>
              <a:rPr kumimoji="0" lang="en-US" altLang="zh-CN" sz="1400" b="0" i="0" u="none" strike="noStrike" cap="none" normalizeH="0" baseline="0" dirty="0" smtClean="0">
                <a:ln>
                  <a:noFill/>
                </a:ln>
                <a:effectLst/>
                <a:latin typeface="+mn-ea"/>
                <a:cs typeface="Arial" pitchFamily="34" charset="0"/>
              </a:rPr>
              <a:t>《</a:t>
            </a:r>
            <a:r>
              <a:rPr kumimoji="0" lang="zh-CN" altLang="en-US" sz="1400" b="0" i="0" u="none" strike="noStrike" cap="none" normalizeH="0" baseline="0" dirty="0" smtClean="0">
                <a:ln>
                  <a:noFill/>
                </a:ln>
                <a:effectLst/>
                <a:latin typeface="+mn-ea"/>
                <a:cs typeface="Arial" pitchFamily="34" charset="0"/>
              </a:rPr>
              <a:t>广州市城市规划审批技术标准与准则</a:t>
            </a:r>
            <a:r>
              <a:rPr kumimoji="0" lang="en-US" altLang="zh-CN" sz="1400" b="0" i="0" u="none" strike="noStrike" cap="none" normalizeH="0" baseline="0" dirty="0" smtClean="0">
                <a:ln>
                  <a:noFill/>
                </a:ln>
                <a:effectLst/>
                <a:latin typeface="+mn-ea"/>
                <a:cs typeface="Arial" pitchFamily="34" charset="0"/>
              </a:rPr>
              <a:t>》</a:t>
            </a:r>
            <a:r>
              <a:rPr kumimoji="0" lang="zh-CN" altLang="en-US" sz="1400" b="0" i="0" u="none" strike="noStrike" cap="none" normalizeH="0" baseline="0" dirty="0" smtClean="0">
                <a:ln>
                  <a:noFill/>
                </a:ln>
                <a:effectLst/>
                <a:latin typeface="+mn-ea"/>
                <a:cs typeface="Arial" pitchFamily="34" charset="0"/>
              </a:rPr>
              <a:t>中第</a:t>
            </a:r>
            <a:r>
              <a:rPr kumimoji="0" lang="en-US" altLang="zh-CN" sz="1400" b="0" i="0" u="none" strike="noStrike" cap="none" normalizeH="0" baseline="0" dirty="0" smtClean="0">
                <a:ln>
                  <a:noFill/>
                </a:ln>
                <a:effectLst/>
                <a:latin typeface="+mn-ea"/>
                <a:cs typeface="Arial" pitchFamily="34" charset="0"/>
              </a:rPr>
              <a:t>7</a:t>
            </a:r>
            <a:r>
              <a:rPr kumimoji="0" lang="zh-CN" altLang="en-US" sz="1400" b="0" i="0" u="none" strike="noStrike" cap="none" normalizeH="0" baseline="0" dirty="0" smtClean="0">
                <a:ln>
                  <a:noFill/>
                </a:ln>
                <a:effectLst/>
                <a:latin typeface="+mn-ea"/>
                <a:cs typeface="Arial" pitchFamily="34" charset="0"/>
              </a:rPr>
              <a:t>节对各种骑楼建筑的保护、更新、改造和新建作出了明确规定。</a:t>
            </a:r>
            <a:endParaRPr kumimoji="0" lang="zh-CN" altLang="en-US" sz="1400" b="0" i="0" u="none" strike="noStrike" cap="none" normalizeH="0" baseline="0" dirty="0" smtClean="0">
              <a:ln>
                <a:noFill/>
              </a:ln>
              <a:effectLst/>
              <a:latin typeface="+mn-ea"/>
              <a:cs typeface="宋体" pitchFamily="2" charset="-122"/>
            </a:endParaRPr>
          </a:p>
        </p:txBody>
      </p:sp>
      <p:grpSp>
        <p:nvGrpSpPr>
          <p:cNvPr id="42" name="组合 41"/>
          <p:cNvGrpSpPr/>
          <p:nvPr/>
        </p:nvGrpSpPr>
        <p:grpSpPr>
          <a:xfrm>
            <a:off x="214282" y="4071942"/>
            <a:ext cx="2285984" cy="2571744"/>
            <a:chOff x="0" y="4286256"/>
            <a:chExt cx="2285984" cy="2571744"/>
          </a:xfrm>
        </p:grpSpPr>
        <p:grpSp>
          <p:nvGrpSpPr>
            <p:cNvPr id="32" name="组合 31"/>
            <p:cNvGrpSpPr/>
            <p:nvPr/>
          </p:nvGrpSpPr>
          <p:grpSpPr>
            <a:xfrm>
              <a:off x="0" y="4286256"/>
              <a:ext cx="1214446" cy="1200152"/>
              <a:chOff x="214282" y="4143380"/>
              <a:chExt cx="1214446" cy="1200152"/>
            </a:xfrm>
          </p:grpSpPr>
          <p:sp>
            <p:nvSpPr>
              <p:cNvPr id="30" name="菱形 29"/>
              <p:cNvSpPr/>
              <p:nvPr/>
            </p:nvSpPr>
            <p:spPr>
              <a:xfrm>
                <a:off x="214282" y="4143380"/>
                <a:ext cx="1214446" cy="1200152"/>
              </a:xfrm>
              <a:prstGeom prst="diamond">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菱形 30"/>
              <p:cNvSpPr/>
              <p:nvPr/>
            </p:nvSpPr>
            <p:spPr>
              <a:xfrm>
                <a:off x="357158" y="4286256"/>
                <a:ext cx="914400" cy="914400"/>
              </a:xfrm>
              <a:prstGeom prst="diamond">
                <a:avLst/>
              </a:prstGeom>
              <a:solidFill>
                <a:schemeClr val="bg1"/>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32"/>
            <p:cNvGrpSpPr/>
            <p:nvPr/>
          </p:nvGrpSpPr>
          <p:grpSpPr>
            <a:xfrm>
              <a:off x="1071538" y="5657848"/>
              <a:ext cx="1214446" cy="1200152"/>
              <a:chOff x="214282" y="4143380"/>
              <a:chExt cx="1214446" cy="1200152"/>
            </a:xfrm>
          </p:grpSpPr>
          <p:sp>
            <p:nvSpPr>
              <p:cNvPr id="34" name="菱形 33"/>
              <p:cNvSpPr/>
              <p:nvPr/>
            </p:nvSpPr>
            <p:spPr>
              <a:xfrm>
                <a:off x="214282" y="4143380"/>
                <a:ext cx="1214446" cy="1200152"/>
              </a:xfrm>
              <a:prstGeom prst="diamond">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菱形 34"/>
              <p:cNvSpPr/>
              <p:nvPr/>
            </p:nvSpPr>
            <p:spPr>
              <a:xfrm>
                <a:off x="357158" y="4286256"/>
                <a:ext cx="914400" cy="914400"/>
              </a:xfrm>
              <a:prstGeom prst="diamond">
                <a:avLst/>
              </a:prstGeom>
              <a:solidFill>
                <a:schemeClr val="bg1"/>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785786" y="4714884"/>
              <a:ext cx="1214446" cy="1200152"/>
              <a:chOff x="214282" y="4143380"/>
              <a:chExt cx="1214446" cy="1200152"/>
            </a:xfrm>
          </p:grpSpPr>
          <p:sp>
            <p:nvSpPr>
              <p:cNvPr id="37" name="菱形 36"/>
              <p:cNvSpPr/>
              <p:nvPr/>
            </p:nvSpPr>
            <p:spPr>
              <a:xfrm>
                <a:off x="214282" y="4143380"/>
                <a:ext cx="1214446" cy="1200152"/>
              </a:xfrm>
              <a:prstGeom prst="diamond">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菱形 37"/>
              <p:cNvSpPr/>
              <p:nvPr/>
            </p:nvSpPr>
            <p:spPr>
              <a:xfrm>
                <a:off x="357158" y="4286256"/>
                <a:ext cx="914400" cy="914400"/>
              </a:xfrm>
              <a:prstGeom prst="diamond">
                <a:avLst/>
              </a:prstGeom>
              <a:solidFill>
                <a:schemeClr val="bg1"/>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214282" y="5286388"/>
              <a:ext cx="1214446" cy="1200152"/>
              <a:chOff x="214282" y="4143380"/>
              <a:chExt cx="1214446" cy="1200152"/>
            </a:xfrm>
          </p:grpSpPr>
          <p:sp>
            <p:nvSpPr>
              <p:cNvPr id="40" name="菱形 39"/>
              <p:cNvSpPr/>
              <p:nvPr/>
            </p:nvSpPr>
            <p:spPr>
              <a:xfrm>
                <a:off x="214282" y="4143380"/>
                <a:ext cx="1214446" cy="1200152"/>
              </a:xfrm>
              <a:prstGeom prst="diamond">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菱形 40"/>
              <p:cNvSpPr/>
              <p:nvPr/>
            </p:nvSpPr>
            <p:spPr>
              <a:xfrm>
                <a:off x="357158" y="4286256"/>
                <a:ext cx="914400" cy="914400"/>
              </a:xfrm>
              <a:prstGeom prst="diamond">
                <a:avLst/>
              </a:prstGeom>
              <a:solidFill>
                <a:schemeClr val="bg1"/>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3" name="TextBox 42"/>
          <p:cNvSpPr txBox="1"/>
          <p:nvPr/>
        </p:nvSpPr>
        <p:spPr>
          <a:xfrm>
            <a:off x="500034" y="4357694"/>
            <a:ext cx="646331" cy="646331"/>
          </a:xfrm>
          <a:prstGeom prst="rect">
            <a:avLst/>
          </a:prstGeom>
          <a:noFill/>
        </p:spPr>
        <p:txBody>
          <a:bodyPr wrap="none" rtlCol="0">
            <a:spAutoFit/>
            <a:scene3d>
              <a:camera prst="perspectiveRight"/>
              <a:lightRig rig="threePt" dir="t"/>
            </a:scene3d>
            <a:sp3d extrusionH="57150">
              <a:bevelT w="38100" h="38100" prst="artDeco"/>
              <a:bevelB w="38100" h="38100" prst="artDeco"/>
            </a:sp3d>
          </a:bodyPr>
          <a:lstStyle/>
          <a:p>
            <a:r>
              <a:rPr lang="zh-CN" altLang="en-US"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琥珀" pitchFamily="2" charset="-122"/>
                <a:ea typeface="华文琥珀" pitchFamily="2" charset="-122"/>
              </a:rPr>
              <a:t>保</a:t>
            </a:r>
            <a:endParaRPr lang="zh-CN" altLang="en-US"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琥珀" pitchFamily="2" charset="-122"/>
              <a:ea typeface="华文琥珀" pitchFamily="2" charset="-122"/>
            </a:endParaRPr>
          </a:p>
        </p:txBody>
      </p:sp>
      <p:sp>
        <p:nvSpPr>
          <p:cNvPr id="44" name="矩形 43"/>
          <p:cNvSpPr/>
          <p:nvPr/>
        </p:nvSpPr>
        <p:spPr>
          <a:xfrm>
            <a:off x="1357290" y="4786322"/>
            <a:ext cx="646331" cy="646331"/>
          </a:xfrm>
          <a:prstGeom prst="rect">
            <a:avLst/>
          </a:prstGeom>
        </p:spPr>
        <p:txBody>
          <a:bodyPr wrap="none">
            <a:spAutoFit/>
            <a:scene3d>
              <a:camera prst="perspectiveRight"/>
              <a:lightRig rig="threePt" dir="t"/>
            </a:scene3d>
            <a:sp3d extrusionH="57150">
              <a:bevelT w="38100" h="38100" prst="artDeco"/>
              <a:bevelB w="38100" h="38100" prst="artDeco"/>
            </a:sp3d>
          </a:bodyPr>
          <a:lstStyle/>
          <a:p>
            <a:r>
              <a:rPr lang="zh-CN" altLang="en-US"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琥珀" pitchFamily="2" charset="-122"/>
                <a:ea typeface="华文琥珀" pitchFamily="2" charset="-122"/>
              </a:rPr>
              <a:t>护</a:t>
            </a:r>
            <a:endParaRPr lang="zh-CN" altLang="en-US"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琥珀" pitchFamily="2" charset="-122"/>
              <a:ea typeface="华文琥珀" pitchFamily="2" charset="-122"/>
            </a:endParaRPr>
          </a:p>
        </p:txBody>
      </p:sp>
      <p:sp>
        <p:nvSpPr>
          <p:cNvPr id="45" name="矩形 44"/>
          <p:cNvSpPr/>
          <p:nvPr/>
        </p:nvSpPr>
        <p:spPr>
          <a:xfrm>
            <a:off x="714348" y="5357826"/>
            <a:ext cx="646331" cy="646331"/>
          </a:xfrm>
          <a:prstGeom prst="rect">
            <a:avLst/>
          </a:prstGeom>
        </p:spPr>
        <p:txBody>
          <a:bodyPr wrap="none">
            <a:spAutoFit/>
            <a:scene3d>
              <a:camera prst="perspectiveRight"/>
              <a:lightRig rig="threePt" dir="t"/>
            </a:scene3d>
            <a:sp3d extrusionH="57150">
              <a:bevelT w="38100" h="38100" prst="artDeco"/>
              <a:bevelB w="38100" h="38100" prst="artDeco"/>
            </a:sp3d>
          </a:bodyPr>
          <a:lstStyle/>
          <a:p>
            <a:r>
              <a:rPr lang="zh-CN" altLang="en-US"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琥珀" pitchFamily="2" charset="-122"/>
                <a:ea typeface="华文琥珀" pitchFamily="2" charset="-122"/>
              </a:rPr>
              <a:t>措</a:t>
            </a:r>
            <a:endParaRPr lang="zh-CN" altLang="en-US"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琥珀" pitchFamily="2" charset="-122"/>
              <a:ea typeface="华文琥珀" pitchFamily="2" charset="-122"/>
            </a:endParaRPr>
          </a:p>
        </p:txBody>
      </p:sp>
      <p:sp>
        <p:nvSpPr>
          <p:cNvPr id="46" name="矩形 45"/>
          <p:cNvSpPr/>
          <p:nvPr/>
        </p:nvSpPr>
        <p:spPr>
          <a:xfrm>
            <a:off x="1571604" y="5715016"/>
            <a:ext cx="646331" cy="646331"/>
          </a:xfrm>
          <a:prstGeom prst="rect">
            <a:avLst/>
          </a:prstGeom>
        </p:spPr>
        <p:txBody>
          <a:bodyPr wrap="none">
            <a:spAutoFit/>
            <a:scene3d>
              <a:camera prst="perspectiveRight"/>
              <a:lightRig rig="threePt" dir="t"/>
            </a:scene3d>
            <a:sp3d extrusionH="57150">
              <a:bevelT w="38100" h="38100" prst="artDeco"/>
              <a:bevelB w="38100" h="38100" prst="artDeco"/>
            </a:sp3d>
          </a:bodyPr>
          <a:lstStyle/>
          <a:p>
            <a:r>
              <a:rPr lang="zh-CN" altLang="en-US"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琥珀" pitchFamily="2" charset="-122"/>
                <a:ea typeface="华文琥珀" pitchFamily="2" charset="-122"/>
              </a:rPr>
              <a:t>施</a:t>
            </a:r>
            <a:endParaRPr lang="zh-CN" altLang="en-US"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琥珀" pitchFamily="2" charset="-122"/>
              <a:ea typeface="华文琥珀" pitchFamily="2" charset="-122"/>
            </a:endParaRPr>
          </a:p>
        </p:txBody>
      </p:sp>
      <p:sp>
        <p:nvSpPr>
          <p:cNvPr id="2050" name="Rectangle 2"/>
          <p:cNvSpPr>
            <a:spLocks noChangeArrowheads="1"/>
          </p:cNvSpPr>
          <p:nvPr/>
        </p:nvSpPr>
        <p:spPr bwMode="auto">
          <a:xfrm>
            <a:off x="1142976" y="2786058"/>
            <a:ext cx="5572164" cy="36317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ts val="2300"/>
              </a:lnSpc>
              <a:spcBef>
                <a:spcPct val="0"/>
              </a:spcBef>
              <a:spcAft>
                <a:spcPct val="0"/>
              </a:spcAft>
              <a:buClrTx/>
              <a:buSzTx/>
              <a:buFontTx/>
              <a:buNone/>
              <a:tabLst/>
            </a:pPr>
            <a:r>
              <a:rPr kumimoji="0" lang="en-US" altLang="zh-CN" sz="1400" b="0" i="0" u="none" strike="noStrike" cap="none" normalizeH="0" baseline="0" dirty="0" smtClean="0">
                <a:ln>
                  <a:noFill/>
                </a:ln>
                <a:effectLst/>
                <a:latin typeface="+mn-ea"/>
                <a:cs typeface="Arial" pitchFamily="34" charset="0"/>
              </a:rPr>
              <a:t>                     </a:t>
            </a:r>
            <a:r>
              <a:rPr kumimoji="0" lang="zh-CN" altLang="zh-CN" sz="1400" b="0" i="0" u="none" strike="noStrike" cap="none" normalizeH="0" baseline="0" dirty="0" smtClean="0">
                <a:ln>
                  <a:noFill/>
                </a:ln>
                <a:effectLst/>
                <a:latin typeface="+mn-ea"/>
                <a:cs typeface="Arial" pitchFamily="34" charset="0"/>
              </a:rPr>
              <a:t>《</a:t>
            </a:r>
            <a:r>
              <a:rPr kumimoji="0" lang="zh-CN" sz="1400" b="0" i="0" u="none" strike="noStrike" cap="none" normalizeH="0" baseline="0" dirty="0" smtClean="0">
                <a:ln>
                  <a:noFill/>
                </a:ln>
                <a:effectLst/>
                <a:latin typeface="+mn-ea"/>
                <a:cs typeface="Arial" pitchFamily="34" charset="0"/>
              </a:rPr>
              <a:t>广</a:t>
            </a:r>
            <a:endParaRPr kumimoji="0" lang="en-US" altLang="zh-CN" sz="14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400" dirty="0" smtClean="0">
                <a:latin typeface="+mn-ea"/>
                <a:cs typeface="Arial" pitchFamily="34" charset="0"/>
              </a:rPr>
              <a:t>                  </a:t>
            </a:r>
            <a:r>
              <a:rPr kumimoji="0" lang="zh-CN" sz="1400" b="0" i="0" u="none" strike="noStrike" cap="none" normalizeH="0" baseline="0" dirty="0" smtClean="0">
                <a:ln>
                  <a:noFill/>
                </a:ln>
                <a:effectLst/>
                <a:latin typeface="+mn-ea"/>
                <a:cs typeface="Arial" pitchFamily="34" charset="0"/>
              </a:rPr>
              <a:t>州市骑</a:t>
            </a:r>
            <a:endParaRPr kumimoji="0" lang="en-US" altLang="zh-CN" sz="14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400" dirty="0" smtClean="0">
                <a:latin typeface="+mn-ea"/>
                <a:cs typeface="Arial" pitchFamily="34" charset="0"/>
              </a:rPr>
              <a:t>              </a:t>
            </a:r>
            <a:r>
              <a:rPr kumimoji="0" lang="zh-CN" sz="1400" b="0" i="0" u="none" strike="noStrike" cap="none" normalizeH="0" baseline="0" dirty="0" smtClean="0">
                <a:ln>
                  <a:noFill/>
                </a:ln>
                <a:effectLst/>
                <a:latin typeface="+mn-ea"/>
                <a:cs typeface="Arial" pitchFamily="34" charset="0"/>
              </a:rPr>
              <a:t>楼街保护与</a:t>
            </a:r>
            <a:endParaRPr kumimoji="0" lang="en-US" altLang="zh-CN" sz="14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400" dirty="0" smtClean="0">
                <a:latin typeface="+mn-ea"/>
                <a:cs typeface="Arial" pitchFamily="34" charset="0"/>
              </a:rPr>
              <a:t>         </a:t>
            </a:r>
            <a:r>
              <a:rPr kumimoji="0" lang="zh-CN" sz="1400" b="0" i="0" u="none" strike="noStrike" cap="none" normalizeH="0" baseline="0" dirty="0" smtClean="0">
                <a:ln>
                  <a:noFill/>
                </a:ln>
                <a:effectLst/>
                <a:latin typeface="+mn-ea"/>
                <a:cs typeface="Arial" pitchFamily="34" charset="0"/>
              </a:rPr>
              <a:t>开发规划</a:t>
            </a:r>
            <a:r>
              <a:rPr kumimoji="0" lang="zh-CN" altLang="zh-CN" sz="1400" b="0" i="0" u="none" strike="noStrike" cap="none" normalizeH="0" baseline="0" dirty="0" smtClean="0">
                <a:ln>
                  <a:noFill/>
                </a:ln>
                <a:effectLst/>
                <a:latin typeface="+mn-ea"/>
                <a:cs typeface="Arial" pitchFamily="34" charset="0"/>
              </a:rPr>
              <a:t>》</a:t>
            </a:r>
            <a:r>
              <a:rPr kumimoji="0" lang="zh-CN" sz="1400" b="0" i="0" u="none" strike="noStrike" cap="none" normalizeH="0" baseline="0" dirty="0" smtClean="0">
                <a:ln>
                  <a:noFill/>
                </a:ln>
                <a:effectLst/>
                <a:latin typeface="+mn-ea"/>
                <a:cs typeface="Arial" pitchFamily="34" charset="0"/>
              </a:rPr>
              <a:t>将广州</a:t>
            </a:r>
            <a:endParaRPr kumimoji="0" lang="en-US" altLang="zh-CN" sz="14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kumimoji="0" lang="zh-CN" sz="1400" b="0" i="0" u="none" strike="noStrike" cap="none" normalizeH="0" baseline="0" dirty="0" smtClean="0">
                <a:ln>
                  <a:noFill/>
                </a:ln>
                <a:effectLst/>
                <a:latin typeface="+mn-ea"/>
                <a:cs typeface="Arial" pitchFamily="34" charset="0"/>
              </a:rPr>
              <a:t>市现存骑楼划分为三大片区，</a:t>
            </a:r>
            <a:endParaRPr kumimoji="0" lang="en-US" altLang="zh-CN" sz="14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400" dirty="0" smtClean="0">
                <a:latin typeface="+mn-ea"/>
                <a:cs typeface="Arial" pitchFamily="34" charset="0"/>
              </a:rPr>
              <a:t>       </a:t>
            </a:r>
            <a:r>
              <a:rPr kumimoji="0" lang="zh-CN" sz="1400" b="0" i="0" u="none" strike="noStrike" cap="none" normalizeH="0" baseline="0" dirty="0" smtClean="0">
                <a:ln>
                  <a:noFill/>
                </a:ln>
                <a:effectLst/>
                <a:latin typeface="+mn-ea"/>
                <a:cs typeface="Arial" pitchFamily="34" charset="0"/>
              </a:rPr>
              <a:t>即广州市骑楼街保护和开发的总体格局：以人民南</a:t>
            </a:r>
            <a:r>
              <a:rPr kumimoji="0" lang="en-US" altLang="zh-CN" sz="1400" b="0" i="0" u="none" strike="noStrike" cap="none" normalizeH="0" baseline="0" dirty="0" smtClean="0">
                <a:ln>
                  <a:noFill/>
                </a:ln>
                <a:effectLst/>
                <a:latin typeface="+mn-ea"/>
                <a:cs typeface="Arial" pitchFamily="34" charset="0"/>
              </a:rPr>
              <a:t>—</a:t>
            </a:r>
            <a:r>
              <a:rPr kumimoji="0" lang="zh-CN" altLang="en-US" sz="1400" b="0" i="0" u="none" strike="noStrike" cap="none" normalizeH="0" baseline="0" dirty="0" smtClean="0">
                <a:ln>
                  <a:noFill/>
                </a:ln>
                <a:effectLst/>
                <a:latin typeface="+mn-ea"/>
                <a:cs typeface="Arial" pitchFamily="34" charset="0"/>
              </a:rPr>
              <a:t>长堤一</a:t>
            </a:r>
            <a:endParaRPr kumimoji="0" lang="en-US" altLang="zh-CN" sz="14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400" dirty="0" smtClean="0">
                <a:latin typeface="+mn-ea"/>
                <a:cs typeface="Arial" pitchFamily="34" charset="0"/>
              </a:rPr>
              <a:t>         </a:t>
            </a:r>
            <a:r>
              <a:rPr kumimoji="0" lang="zh-CN" altLang="en-US" sz="1400" b="0" i="0" u="none" strike="noStrike" cap="none" normalizeH="0" baseline="0" dirty="0" smtClean="0">
                <a:ln>
                  <a:noFill/>
                </a:ln>
                <a:effectLst/>
                <a:latin typeface="+mn-ea"/>
                <a:cs typeface="Arial" pitchFamily="34" charset="0"/>
              </a:rPr>
              <a:t>带市级商业中心为核心的“骑楼风貌区”；以第十甫路</a:t>
            </a:r>
            <a:r>
              <a:rPr kumimoji="0" lang="en-US" altLang="zh-CN" sz="1400" b="0" i="0" u="none" strike="noStrike" cap="none" normalizeH="0" baseline="0" dirty="0" smtClean="0">
                <a:ln>
                  <a:noFill/>
                </a:ln>
                <a:effectLst/>
                <a:latin typeface="+mn-ea"/>
                <a:cs typeface="Arial" pitchFamily="34" charset="0"/>
              </a:rPr>
              <a:t>—</a:t>
            </a: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400" dirty="0" smtClean="0">
                <a:latin typeface="+mn-ea"/>
                <a:cs typeface="Arial" pitchFamily="34" charset="0"/>
              </a:rPr>
              <a:t>            </a:t>
            </a:r>
            <a:r>
              <a:rPr kumimoji="0" lang="zh-CN" altLang="en-US" sz="1400" b="0" i="0" u="none" strike="noStrike" cap="none" normalizeH="0" baseline="0" dirty="0" smtClean="0">
                <a:ln>
                  <a:noFill/>
                </a:ln>
                <a:effectLst/>
                <a:latin typeface="+mn-ea"/>
                <a:cs typeface="Arial" pitchFamily="34" charset="0"/>
              </a:rPr>
              <a:t>上下九一带市级商业中心为核心的“西片骑楼街区”；</a:t>
            </a:r>
            <a:endParaRPr kumimoji="0" lang="en-US" altLang="zh-CN" sz="14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400" dirty="0" smtClean="0">
                <a:latin typeface="+mn-ea"/>
                <a:cs typeface="Arial" pitchFamily="34" charset="0"/>
              </a:rPr>
              <a:t>          </a:t>
            </a:r>
            <a:r>
              <a:rPr kumimoji="0" lang="zh-CN" altLang="en-US" sz="1400" b="0" i="0" u="none" strike="noStrike" cap="none" normalizeH="0" baseline="0" dirty="0" smtClean="0">
                <a:ln>
                  <a:noFill/>
                </a:ln>
                <a:effectLst/>
                <a:latin typeface="+mn-ea"/>
                <a:cs typeface="Arial" pitchFamily="34" charset="0"/>
              </a:rPr>
              <a:t>以北京路</a:t>
            </a:r>
            <a:r>
              <a:rPr kumimoji="0" lang="en-US" altLang="zh-CN" sz="1400" b="0" i="0" u="none" strike="noStrike" cap="none" normalizeH="0" baseline="0" dirty="0" smtClean="0">
                <a:ln>
                  <a:noFill/>
                </a:ln>
                <a:effectLst/>
                <a:latin typeface="+mn-ea"/>
                <a:cs typeface="Arial" pitchFamily="34" charset="0"/>
              </a:rPr>
              <a:t>—</a:t>
            </a:r>
            <a:r>
              <a:rPr kumimoji="0" lang="zh-CN" altLang="en-US" sz="1400" b="0" i="0" u="none" strike="noStrike" cap="none" normalizeH="0" baseline="0" dirty="0" smtClean="0">
                <a:ln>
                  <a:noFill/>
                </a:ln>
                <a:effectLst/>
                <a:latin typeface="+mn-ea"/>
                <a:cs typeface="Arial" pitchFamily="34" charset="0"/>
              </a:rPr>
              <a:t>中山路一带市级商业中心为核心的“东片骑楼</a:t>
            </a:r>
            <a:endParaRPr kumimoji="0" lang="en-US" altLang="zh-CN" sz="14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400" dirty="0" smtClean="0">
                <a:latin typeface="+mn-ea"/>
                <a:cs typeface="Arial" pitchFamily="34" charset="0"/>
              </a:rPr>
              <a:t>            </a:t>
            </a:r>
            <a:r>
              <a:rPr kumimoji="0" lang="zh-CN" altLang="en-US" sz="1400" b="0" i="0" u="none" strike="noStrike" cap="none" normalizeH="0" baseline="0" dirty="0" smtClean="0">
                <a:ln>
                  <a:noFill/>
                </a:ln>
                <a:effectLst/>
                <a:latin typeface="+mn-ea"/>
                <a:cs typeface="Arial" pitchFamily="34" charset="0"/>
              </a:rPr>
              <a:t>街区”。然后分为“核心保护段”、“重点改造段”、</a:t>
            </a:r>
            <a:endParaRPr kumimoji="0" lang="en-US" altLang="zh-CN" sz="14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400" dirty="0" smtClean="0">
                <a:latin typeface="+mn-ea"/>
                <a:cs typeface="Arial" pitchFamily="34" charset="0"/>
              </a:rPr>
              <a:t>               </a:t>
            </a:r>
            <a:r>
              <a:rPr kumimoji="0" lang="zh-CN" altLang="en-US" sz="1400" b="0" i="0" u="none" strike="noStrike" cap="none" normalizeH="0" baseline="0" dirty="0" smtClean="0">
                <a:ln>
                  <a:noFill/>
                </a:ln>
                <a:effectLst/>
                <a:latin typeface="+mn-ea"/>
                <a:cs typeface="Arial" pitchFamily="34" charset="0"/>
              </a:rPr>
              <a:t>“风貌协调段”以及“建设开发段”</a:t>
            </a:r>
            <a:r>
              <a:rPr kumimoji="0" lang="en-US" altLang="zh-CN" sz="1400" b="0" i="0" u="none" strike="noStrike" cap="none" normalizeH="0" baseline="0" dirty="0" smtClean="0">
                <a:ln>
                  <a:noFill/>
                </a:ln>
                <a:effectLst/>
                <a:latin typeface="+mn-ea"/>
                <a:cs typeface="Arial" pitchFamily="34" charset="0"/>
              </a:rPr>
              <a:t>4</a:t>
            </a:r>
            <a:r>
              <a:rPr kumimoji="0" lang="zh-CN" altLang="en-US" sz="1400" b="0" i="0" u="none" strike="noStrike" cap="none" normalizeH="0" baseline="0" dirty="0" smtClean="0">
                <a:ln>
                  <a:noFill/>
                </a:ln>
                <a:effectLst/>
                <a:latin typeface="+mn-ea"/>
                <a:cs typeface="Arial" pitchFamily="34" charset="0"/>
              </a:rPr>
              <a:t>种类型，不同</a:t>
            </a:r>
            <a:endParaRPr kumimoji="0" lang="en-US" altLang="zh-CN" sz="1400" b="0" i="0" u="none" strike="noStrike" cap="none" normalizeH="0" baseline="0" dirty="0" smtClean="0">
              <a:ln>
                <a:noFill/>
              </a:ln>
              <a:effectLst/>
              <a:latin typeface="+mn-ea"/>
              <a:cs typeface="Arial" pitchFamily="34" charset="0"/>
            </a:endParaRPr>
          </a:p>
          <a:p>
            <a:pPr marL="0" marR="0" lvl="0" indent="0" algn="l" defTabSz="914400" rtl="0" eaLnBrk="1" fontAlgn="base" latinLnBrk="0" hangingPunct="1">
              <a:lnSpc>
                <a:spcPts val="2300"/>
              </a:lnSpc>
              <a:spcBef>
                <a:spcPct val="0"/>
              </a:spcBef>
              <a:spcAft>
                <a:spcPct val="0"/>
              </a:spcAft>
              <a:buClrTx/>
              <a:buSzTx/>
              <a:buFontTx/>
              <a:buNone/>
              <a:tabLst/>
            </a:pPr>
            <a:r>
              <a:rPr lang="en-US" altLang="zh-CN" sz="1400" dirty="0" smtClean="0">
                <a:latin typeface="+mn-ea"/>
                <a:cs typeface="Arial" pitchFamily="34" charset="0"/>
              </a:rPr>
              <a:t>                </a:t>
            </a:r>
            <a:r>
              <a:rPr kumimoji="0" lang="zh-CN" altLang="en-US" sz="1400" b="0" i="0" u="none" strike="noStrike" cap="none" normalizeH="0" baseline="0" dirty="0" smtClean="0">
                <a:ln>
                  <a:noFill/>
                </a:ln>
                <a:effectLst/>
                <a:latin typeface="+mn-ea"/>
                <a:cs typeface="Arial" pitchFamily="34" charset="0"/>
              </a:rPr>
              <a:t>类型将采取不同的保护、改造方针和措施。</a:t>
            </a:r>
            <a:endParaRPr kumimoji="0" lang="zh-CN" altLang="en-US" sz="1400" b="0" i="0" u="none" strike="noStrike" cap="none" normalizeH="0" baseline="0" dirty="0" smtClean="0">
              <a:ln>
                <a:noFill/>
              </a:ln>
              <a:effectLst/>
              <a:latin typeface="+mn-ea"/>
              <a:cs typeface="宋体" pitchFamily="2" charset="-122"/>
            </a:endParaRPr>
          </a:p>
        </p:txBody>
      </p:sp>
      <p:sp>
        <p:nvSpPr>
          <p:cNvPr id="50" name="弧形 49"/>
          <p:cNvSpPr/>
          <p:nvPr/>
        </p:nvSpPr>
        <p:spPr>
          <a:xfrm rot="5400000">
            <a:off x="6000760" y="5572140"/>
            <a:ext cx="914400" cy="914400"/>
          </a:xfrm>
          <a:prstGeom prst="arc">
            <a:avLst/>
          </a:prstGeom>
          <a:ln w="57150">
            <a:solidFill>
              <a:schemeClr val="accent6">
                <a:lumMod val="75000"/>
              </a:schemeClr>
            </a:solidFill>
            <a:prstDash val="dash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55" name="直接连接符 54"/>
          <p:cNvCxnSpPr/>
          <p:nvPr/>
        </p:nvCxnSpPr>
        <p:spPr>
          <a:xfrm rot="10800000">
            <a:off x="2000232" y="6500834"/>
            <a:ext cx="4286280" cy="1588"/>
          </a:xfrm>
          <a:prstGeom prst="line">
            <a:avLst/>
          </a:prstGeom>
          <a:ln w="57150">
            <a:solidFill>
              <a:schemeClr val="accent6">
                <a:lumMod val="75000"/>
              </a:schemeClr>
            </a:solidFill>
            <a:prstDash val="dashDot"/>
          </a:ln>
        </p:spPr>
        <p:style>
          <a:lnRef idx="1">
            <a:schemeClr val="accent1"/>
          </a:lnRef>
          <a:fillRef idx="0">
            <a:schemeClr val="accent1"/>
          </a:fillRef>
          <a:effectRef idx="0">
            <a:schemeClr val="accent1"/>
          </a:effectRef>
          <a:fontRef idx="minor">
            <a:schemeClr val="tx1"/>
          </a:fontRef>
        </p:style>
      </p:cxnSp>
      <p:pic>
        <p:nvPicPr>
          <p:cNvPr id="2051" name="Picture 3" descr="F:\骑楼图片\图片img_0867.jpg"/>
          <p:cNvPicPr>
            <a:picLocks noChangeAspect="1" noChangeArrowheads="1"/>
          </p:cNvPicPr>
          <p:nvPr/>
        </p:nvPicPr>
        <p:blipFill>
          <a:blip r:embed="rId3" cstate="print"/>
          <a:srcRect/>
          <a:stretch>
            <a:fillRect/>
          </a:stretch>
        </p:blipFill>
        <p:spPr bwMode="auto">
          <a:xfrm flipH="1">
            <a:off x="6858016" y="4143380"/>
            <a:ext cx="1608610" cy="2000264"/>
          </a:xfrm>
          <a:prstGeom prst="round2Diag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48" name="半闭框 47"/>
          <p:cNvSpPr/>
          <p:nvPr/>
        </p:nvSpPr>
        <p:spPr>
          <a:xfrm>
            <a:off x="142844" y="142852"/>
            <a:ext cx="1143008" cy="1357322"/>
          </a:xfrm>
          <a:prstGeom prst="halfFrame">
            <a:avLst/>
          </a:prstGeom>
          <a:gradFill>
            <a:gsLst>
              <a:gs pos="0">
                <a:srgbClr val="5E9EFF"/>
              </a:gs>
              <a:gs pos="39999">
                <a:srgbClr val="85C2FF"/>
              </a:gs>
              <a:gs pos="70000">
                <a:srgbClr val="C4D6EB"/>
              </a:gs>
              <a:gs pos="100000">
                <a:srgbClr val="FFEBFA"/>
              </a:gs>
            </a:gsLst>
            <a:lin ang="16200000" scaled="0"/>
          </a:gradFill>
        </p:spPr>
        <p:style>
          <a:lnRef idx="1">
            <a:schemeClr val="accent5"/>
          </a:lnRef>
          <a:fillRef idx="3">
            <a:schemeClr val="accent5"/>
          </a:fillRef>
          <a:effectRef idx="2">
            <a:schemeClr val="accent5"/>
          </a:effectRef>
          <a:fontRef idx="minor">
            <a:schemeClr val="lt1"/>
          </a:fontRef>
        </p:style>
        <p:txBody>
          <a:bodyPr rtlCol="0" anchor="ctr"/>
          <a:lstStyle/>
          <a:p>
            <a:pPr algn="ctr"/>
            <a:endParaRPr lang="zh-CN" altLang="en-US">
              <a:solidFill>
                <a:schemeClr val="tx1"/>
              </a:solidFill>
            </a:endParaRPr>
          </a:p>
        </p:txBody>
      </p:sp>
      <p:sp>
        <p:nvSpPr>
          <p:cNvPr id="49" name="半闭框 48"/>
          <p:cNvSpPr/>
          <p:nvPr/>
        </p:nvSpPr>
        <p:spPr>
          <a:xfrm rot="10800000">
            <a:off x="7858148" y="5357826"/>
            <a:ext cx="1143008" cy="1357322"/>
          </a:xfrm>
          <a:prstGeom prst="halfFrame">
            <a:avLst/>
          </a:prstGeom>
          <a:gradFill>
            <a:gsLst>
              <a:gs pos="0">
                <a:srgbClr val="5E9EFF"/>
              </a:gs>
              <a:gs pos="39999">
                <a:srgbClr val="85C2FF"/>
              </a:gs>
              <a:gs pos="70000">
                <a:srgbClr val="C4D6EB"/>
              </a:gs>
              <a:gs pos="100000">
                <a:srgbClr val="FFEBFA"/>
              </a:gs>
            </a:gsLst>
            <a:lin ang="16200000" scaled="0"/>
          </a:gradFill>
        </p:spPr>
        <p:style>
          <a:lnRef idx="1">
            <a:schemeClr val="accent5"/>
          </a:lnRef>
          <a:fillRef idx="3">
            <a:schemeClr val="accent5"/>
          </a:fillRef>
          <a:effectRef idx="2">
            <a:schemeClr val="accent5"/>
          </a:effectRef>
          <a:fontRef idx="minor">
            <a:schemeClr val="lt1"/>
          </a:fontRef>
        </p:style>
        <p:txBody>
          <a:bodyPr rtlCol="0" anchor="ctr"/>
          <a:lstStyle/>
          <a:p>
            <a:pPr algn="ctr"/>
            <a:endParaRPr lang="zh-CN" altLang="en-US">
              <a:solidFill>
                <a:schemeClr val="tx1"/>
              </a:solidFill>
            </a:endParaRPr>
          </a:p>
        </p:txBody>
      </p:sp>
      <p:pic>
        <p:nvPicPr>
          <p:cNvPr id="3074" name="Picture 2" descr="E:\PPT背景图\636.gif"/>
          <p:cNvPicPr>
            <a:picLocks noChangeAspect="1" noChangeArrowheads="1"/>
          </p:cNvPicPr>
          <p:nvPr/>
        </p:nvPicPr>
        <p:blipFill>
          <a:blip r:embed="rId4">
            <a:clrChange>
              <a:clrFrom>
                <a:srgbClr val="FFFFFF"/>
              </a:clrFrom>
              <a:clrTo>
                <a:srgbClr val="FFFFFF">
                  <a:alpha val="0"/>
                </a:srgbClr>
              </a:clrTo>
            </a:clrChange>
          </a:blip>
          <a:srcRect l="15517" t="32075" r="24138" b="28302"/>
          <a:stretch>
            <a:fillRect/>
          </a:stretch>
        </p:blipFill>
        <p:spPr bwMode="auto">
          <a:xfrm rot="20604916">
            <a:off x="7648434" y="433204"/>
            <a:ext cx="623695" cy="623695"/>
          </a:xfrm>
          <a:prstGeom prst="rect">
            <a:avLst/>
          </a:prstGeom>
          <a:noFill/>
        </p:spPr>
      </p:pic>
      <p:pic>
        <p:nvPicPr>
          <p:cNvPr id="51" name="Picture 2" descr="E:\PPT背景图\636.gif"/>
          <p:cNvPicPr>
            <a:picLocks noChangeAspect="1" noChangeArrowheads="1"/>
          </p:cNvPicPr>
          <p:nvPr/>
        </p:nvPicPr>
        <p:blipFill>
          <a:blip r:embed="rId4">
            <a:clrChange>
              <a:clrFrom>
                <a:srgbClr val="FFFFFF"/>
              </a:clrFrom>
              <a:clrTo>
                <a:srgbClr val="FFFFFF">
                  <a:alpha val="0"/>
                </a:srgbClr>
              </a:clrTo>
            </a:clrChange>
          </a:blip>
          <a:srcRect l="15517" t="32075" r="24138" b="28302"/>
          <a:stretch>
            <a:fillRect/>
          </a:stretch>
        </p:blipFill>
        <p:spPr bwMode="auto">
          <a:xfrm rot="1036527">
            <a:off x="8412078" y="268154"/>
            <a:ext cx="427739" cy="427739"/>
          </a:xfrm>
          <a:prstGeom prst="rect">
            <a:avLst/>
          </a:prstGeom>
          <a:noFill/>
        </p:spPr>
      </p:pic>
      <p:sp>
        <p:nvSpPr>
          <p:cNvPr id="52" name="菱形 51"/>
          <p:cNvSpPr/>
          <p:nvPr/>
        </p:nvSpPr>
        <p:spPr>
          <a:xfrm rot="1914891">
            <a:off x="96016" y="6005902"/>
            <a:ext cx="428596" cy="485796"/>
          </a:xfrm>
          <a:prstGeom prst="diamond">
            <a:avLst/>
          </a:prstGeom>
          <a:gradFill>
            <a:gsLst>
              <a:gs pos="0">
                <a:srgbClr val="DDEBCF"/>
              </a:gs>
              <a:gs pos="50000">
                <a:srgbClr val="9CB86E"/>
              </a:gs>
              <a:gs pos="100000">
                <a:srgbClr val="156B13"/>
              </a:gs>
            </a:gsLst>
            <a:lin ang="16200000" scaled="0"/>
          </a:gradFill>
          <a:ln w="381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菱形 52"/>
          <p:cNvSpPr/>
          <p:nvPr/>
        </p:nvSpPr>
        <p:spPr>
          <a:xfrm rot="6971844">
            <a:off x="754497" y="6551618"/>
            <a:ext cx="269574" cy="257295"/>
          </a:xfrm>
          <a:prstGeom prst="diamond">
            <a:avLst/>
          </a:prstGeom>
          <a:gradFill>
            <a:gsLst>
              <a:gs pos="0">
                <a:srgbClr val="DDEBCF"/>
              </a:gs>
              <a:gs pos="50000">
                <a:srgbClr val="9CB86E"/>
              </a:gs>
              <a:gs pos="100000">
                <a:srgbClr val="156B13"/>
              </a:gs>
            </a:gsLst>
            <a:lin ang="16200000" scaled="0"/>
          </a:gradFill>
          <a:ln w="381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 xmlns:p14="http://schemas.microsoft.com/office/powerpoint/2010/main" val="1405181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zd\桌面\图片\41.jpg"/>
          <p:cNvPicPr>
            <a:picLocks noChangeAspect="1" noChangeArrowheads="1"/>
          </p:cNvPicPr>
          <p:nvPr/>
        </p:nvPicPr>
        <p:blipFill>
          <a:blip r:embed="rId2">
            <a:lum contrast="20000"/>
          </a:blip>
          <a:srcRect/>
          <a:stretch>
            <a:fillRect/>
          </a:stretch>
        </p:blipFill>
        <p:spPr bwMode="auto">
          <a:xfrm>
            <a:off x="2" y="0"/>
            <a:ext cx="9143998" cy="6859611"/>
          </a:xfrm>
          <a:prstGeom prst="rect">
            <a:avLst/>
          </a:prstGeom>
          <a:noFill/>
        </p:spPr>
      </p:pic>
      <p:grpSp>
        <p:nvGrpSpPr>
          <p:cNvPr id="19" name="组合 18"/>
          <p:cNvGrpSpPr/>
          <p:nvPr/>
        </p:nvGrpSpPr>
        <p:grpSpPr>
          <a:xfrm>
            <a:off x="1857356" y="2857496"/>
            <a:ext cx="857256" cy="3501256"/>
            <a:chOff x="1643042" y="2857496"/>
            <a:chExt cx="857256" cy="3501256"/>
          </a:xfrm>
        </p:grpSpPr>
        <p:grpSp>
          <p:nvGrpSpPr>
            <p:cNvPr id="17" name="组合 16"/>
            <p:cNvGrpSpPr/>
            <p:nvPr/>
          </p:nvGrpSpPr>
          <p:grpSpPr>
            <a:xfrm>
              <a:off x="1643042" y="2857496"/>
              <a:ext cx="857256" cy="3501256"/>
              <a:chOff x="1643042" y="2857496"/>
              <a:chExt cx="714380" cy="3501256"/>
            </a:xfrm>
            <a:solidFill>
              <a:srgbClr val="F7D575"/>
            </a:solidFill>
          </p:grpSpPr>
          <p:cxnSp>
            <p:nvCxnSpPr>
              <p:cNvPr id="11" name="直接连接符 10"/>
              <p:cNvCxnSpPr/>
              <p:nvPr/>
            </p:nvCxnSpPr>
            <p:spPr>
              <a:xfrm rot="5400000" flipH="1" flipV="1">
                <a:off x="928662" y="5286388"/>
                <a:ext cx="2143140" cy="1588"/>
              </a:xfrm>
              <a:prstGeom prst="line">
                <a:avLst/>
              </a:prstGeom>
              <a:grpFill/>
              <a:ln w="19050">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4" name="菱形 13"/>
              <p:cNvSpPr/>
              <p:nvPr/>
            </p:nvSpPr>
            <p:spPr>
              <a:xfrm>
                <a:off x="1643042" y="2857496"/>
                <a:ext cx="714380" cy="1343028"/>
              </a:xfrm>
              <a:prstGeom prst="diamond">
                <a:avLst/>
              </a:prstGeom>
              <a:grp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zh-CN" altLang="en-US"/>
              </a:p>
            </p:txBody>
          </p:sp>
        </p:grpSp>
        <p:sp>
          <p:nvSpPr>
            <p:cNvPr id="18" name="TextBox 17"/>
            <p:cNvSpPr txBox="1"/>
            <p:nvPr/>
          </p:nvSpPr>
          <p:spPr>
            <a:xfrm>
              <a:off x="1714480" y="3071810"/>
              <a:ext cx="714380" cy="923330"/>
            </a:xfrm>
            <a:prstGeom prst="rect">
              <a:avLst/>
            </a:prstGeom>
            <a:noFill/>
          </p:spPr>
          <p:txBody>
            <a:bodyPr wrap="square" rtlCol="0">
              <a:spAutoFit/>
            </a:bodyPr>
            <a:lstStyle/>
            <a:p>
              <a:r>
                <a:rPr lang="en-US" altLang="zh-CN"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隶书" pitchFamily="2" charset="-122"/>
                  <a:ea typeface="华文隶书" pitchFamily="2" charset="-122"/>
                </a:rPr>
                <a:t>T</a:t>
              </a:r>
              <a:endParaRPr lang="zh-CN" altLang="en-U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隶书" pitchFamily="2" charset="-122"/>
                <a:ea typeface="华文隶书" pitchFamily="2" charset="-122"/>
              </a:endParaRPr>
            </a:p>
          </p:txBody>
        </p:sp>
      </p:grpSp>
      <p:grpSp>
        <p:nvGrpSpPr>
          <p:cNvPr id="28" name="组合 27"/>
          <p:cNvGrpSpPr/>
          <p:nvPr/>
        </p:nvGrpSpPr>
        <p:grpSpPr>
          <a:xfrm>
            <a:off x="2786050" y="2643182"/>
            <a:ext cx="857436" cy="3715571"/>
            <a:chOff x="2428860" y="2643182"/>
            <a:chExt cx="857436" cy="3715571"/>
          </a:xfrm>
        </p:grpSpPr>
        <p:cxnSp>
          <p:nvCxnSpPr>
            <p:cNvPr id="23" name="直接连接符 22"/>
            <p:cNvCxnSpPr/>
            <p:nvPr/>
          </p:nvCxnSpPr>
          <p:spPr>
            <a:xfrm rot="5400000" flipH="1" flipV="1">
              <a:off x="1643276" y="5142829"/>
              <a:ext cx="2429687" cy="2162"/>
            </a:xfrm>
            <a:prstGeom prst="line">
              <a:avLst/>
            </a:prstGeom>
            <a:solidFill>
              <a:srgbClr val="F7D575"/>
            </a:solidFill>
            <a:ln w="19050">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2428860" y="2643182"/>
              <a:ext cx="857436" cy="1343028"/>
              <a:chOff x="2429274" y="2857496"/>
              <a:chExt cx="857436" cy="1343028"/>
            </a:xfrm>
          </p:grpSpPr>
          <p:sp>
            <p:nvSpPr>
              <p:cNvPr id="24" name="菱形 23"/>
              <p:cNvSpPr/>
              <p:nvPr/>
            </p:nvSpPr>
            <p:spPr>
              <a:xfrm>
                <a:off x="2429274" y="2857496"/>
                <a:ext cx="857436" cy="1343028"/>
              </a:xfrm>
              <a:prstGeom prst="diamond">
                <a:avLst/>
              </a:prstGeom>
              <a:solidFill>
                <a:srgbClr val="F7D575"/>
              </a:solid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zh-CN" altLang="en-US"/>
              </a:p>
            </p:txBody>
          </p:sp>
          <p:sp>
            <p:nvSpPr>
              <p:cNvPr id="22" name="TextBox 21"/>
              <p:cNvSpPr txBox="1"/>
              <p:nvPr/>
            </p:nvSpPr>
            <p:spPr>
              <a:xfrm>
                <a:off x="2500298" y="3071810"/>
                <a:ext cx="714380" cy="923330"/>
              </a:xfrm>
              <a:prstGeom prst="rect">
                <a:avLst/>
              </a:prstGeom>
              <a:noFill/>
            </p:spPr>
            <p:txBody>
              <a:bodyPr wrap="square" rtlCol="0">
                <a:spAutoFit/>
              </a:bodyPr>
              <a:lstStyle/>
              <a:p>
                <a:r>
                  <a:rPr lang="en-US" altLang="zh-CN"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隶书" pitchFamily="2" charset="-122"/>
                    <a:ea typeface="华文隶书" pitchFamily="2" charset="-122"/>
                  </a:rPr>
                  <a:t>H</a:t>
                </a:r>
                <a:endParaRPr lang="zh-CN" altLang="en-U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隶书" pitchFamily="2" charset="-122"/>
                  <a:ea typeface="华文隶书" pitchFamily="2" charset="-122"/>
                </a:endParaRPr>
              </a:p>
            </p:txBody>
          </p:sp>
        </p:grpSp>
      </p:grpSp>
      <p:cxnSp>
        <p:nvCxnSpPr>
          <p:cNvPr id="34" name="直接连接符 33"/>
          <p:cNvCxnSpPr/>
          <p:nvPr/>
        </p:nvCxnSpPr>
        <p:spPr>
          <a:xfrm rot="5400000" flipH="1" flipV="1">
            <a:off x="3000363" y="5143513"/>
            <a:ext cx="2428894" cy="1588"/>
          </a:xfrm>
          <a:prstGeom prst="line">
            <a:avLst/>
          </a:prstGeom>
          <a:solidFill>
            <a:srgbClr val="F7D575"/>
          </a:solidFill>
          <a:ln w="19050">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36" name="菱形 35"/>
          <p:cNvSpPr/>
          <p:nvPr/>
        </p:nvSpPr>
        <p:spPr>
          <a:xfrm>
            <a:off x="3786182" y="2571744"/>
            <a:ext cx="857436" cy="1343028"/>
          </a:xfrm>
          <a:prstGeom prst="diamond">
            <a:avLst/>
          </a:prstGeom>
          <a:solidFill>
            <a:schemeClr val="accent2">
              <a:lumMod val="40000"/>
              <a:lumOff val="60000"/>
            </a:schemeClr>
          </a:solid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zh-CN" altLang="en-US"/>
          </a:p>
        </p:txBody>
      </p:sp>
      <p:sp>
        <p:nvSpPr>
          <p:cNvPr id="40" name="TextBox 39"/>
          <p:cNvSpPr txBox="1"/>
          <p:nvPr/>
        </p:nvSpPr>
        <p:spPr>
          <a:xfrm>
            <a:off x="3857620" y="2714620"/>
            <a:ext cx="714380" cy="923330"/>
          </a:xfrm>
          <a:prstGeom prst="rect">
            <a:avLst/>
          </a:prstGeom>
          <a:noFill/>
        </p:spPr>
        <p:txBody>
          <a:bodyPr wrap="square" rtlCol="0">
            <a:spAutoFit/>
          </a:bodyPr>
          <a:lstStyle/>
          <a:p>
            <a:r>
              <a:rPr lang="en-US" altLang="zh-CN"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隶书" pitchFamily="2" charset="-122"/>
                <a:ea typeface="华文隶书" pitchFamily="2" charset="-122"/>
              </a:rPr>
              <a:t>A</a:t>
            </a:r>
            <a:endParaRPr lang="zh-CN" altLang="en-U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隶书" pitchFamily="2" charset="-122"/>
              <a:ea typeface="华文隶书" pitchFamily="2" charset="-122"/>
            </a:endParaRPr>
          </a:p>
        </p:txBody>
      </p:sp>
      <p:grpSp>
        <p:nvGrpSpPr>
          <p:cNvPr id="73" name="组合 72"/>
          <p:cNvGrpSpPr/>
          <p:nvPr/>
        </p:nvGrpSpPr>
        <p:grpSpPr>
          <a:xfrm>
            <a:off x="4714876" y="928670"/>
            <a:ext cx="857436" cy="2715437"/>
            <a:chOff x="4786314" y="928670"/>
            <a:chExt cx="857436" cy="2715437"/>
          </a:xfrm>
        </p:grpSpPr>
        <p:cxnSp>
          <p:nvCxnSpPr>
            <p:cNvPr id="46" name="直接连接符 45"/>
            <p:cNvCxnSpPr/>
            <p:nvPr/>
          </p:nvCxnSpPr>
          <p:spPr>
            <a:xfrm rot="5400000">
              <a:off x="4536662" y="1606950"/>
              <a:ext cx="1357324" cy="763"/>
            </a:xfrm>
            <a:prstGeom prst="line">
              <a:avLst/>
            </a:prstGeom>
            <a:solidFill>
              <a:srgbClr val="F7D575"/>
            </a:solidFill>
            <a:ln w="19050">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47" name="菱形 46"/>
            <p:cNvSpPr/>
            <p:nvPr/>
          </p:nvSpPr>
          <p:spPr>
            <a:xfrm>
              <a:off x="4786314" y="2285991"/>
              <a:ext cx="857436" cy="1358116"/>
            </a:xfrm>
            <a:prstGeom prst="diamond">
              <a:avLst/>
            </a:prstGeom>
            <a:solidFill>
              <a:schemeClr val="accent2">
                <a:lumMod val="40000"/>
                <a:lumOff val="60000"/>
              </a:schemeClr>
            </a:solid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zh-CN" altLang="en-US"/>
            </a:p>
          </p:txBody>
        </p:sp>
        <p:sp>
          <p:nvSpPr>
            <p:cNvPr id="45" name="TextBox 44"/>
            <p:cNvSpPr txBox="1"/>
            <p:nvPr/>
          </p:nvSpPr>
          <p:spPr>
            <a:xfrm>
              <a:off x="4786314" y="2500305"/>
              <a:ext cx="714380" cy="923330"/>
            </a:xfrm>
            <a:prstGeom prst="rect">
              <a:avLst/>
            </a:prstGeom>
            <a:noFill/>
          </p:spPr>
          <p:txBody>
            <a:bodyPr wrap="square" rtlCol="0">
              <a:spAutoFit/>
            </a:bodyPr>
            <a:lstStyle/>
            <a:p>
              <a:r>
                <a:rPr lang="en-US" altLang="zh-CN"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隶书" pitchFamily="2" charset="-122"/>
                  <a:ea typeface="华文隶书" pitchFamily="2" charset="-122"/>
                </a:rPr>
                <a:t>N</a:t>
              </a:r>
              <a:endParaRPr lang="zh-CN" altLang="en-U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隶书" pitchFamily="2" charset="-122"/>
                <a:ea typeface="华文隶书" pitchFamily="2" charset="-122"/>
              </a:endParaRPr>
            </a:p>
          </p:txBody>
        </p:sp>
      </p:grpSp>
      <p:grpSp>
        <p:nvGrpSpPr>
          <p:cNvPr id="74" name="组合 73"/>
          <p:cNvGrpSpPr/>
          <p:nvPr/>
        </p:nvGrpSpPr>
        <p:grpSpPr>
          <a:xfrm>
            <a:off x="5572132" y="928670"/>
            <a:ext cx="857436" cy="3215503"/>
            <a:chOff x="5643570" y="928670"/>
            <a:chExt cx="857436" cy="3215503"/>
          </a:xfrm>
        </p:grpSpPr>
        <p:cxnSp>
          <p:nvCxnSpPr>
            <p:cNvPr id="56" name="直接连接符 55"/>
            <p:cNvCxnSpPr>
              <a:endCxn id="58" idx="0"/>
            </p:cNvCxnSpPr>
            <p:nvPr/>
          </p:nvCxnSpPr>
          <p:spPr>
            <a:xfrm rot="5400000">
              <a:off x="5143931" y="1857027"/>
              <a:ext cx="1857388" cy="673"/>
            </a:xfrm>
            <a:prstGeom prst="line">
              <a:avLst/>
            </a:prstGeom>
            <a:solidFill>
              <a:srgbClr val="F7D575"/>
            </a:solidFill>
            <a:ln w="19050">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58" name="菱形 57"/>
            <p:cNvSpPr/>
            <p:nvPr/>
          </p:nvSpPr>
          <p:spPr>
            <a:xfrm>
              <a:off x="5643570" y="2786057"/>
              <a:ext cx="857436" cy="1358116"/>
            </a:xfrm>
            <a:prstGeom prst="diamond">
              <a:avLst/>
            </a:prstGeom>
            <a:solidFill>
              <a:schemeClr val="accent3">
                <a:lumMod val="60000"/>
                <a:lumOff val="40000"/>
              </a:schemeClr>
            </a:solid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zh-CN" altLang="en-US"/>
            </a:p>
          </p:txBody>
        </p:sp>
        <p:sp>
          <p:nvSpPr>
            <p:cNvPr id="59" name="TextBox 58"/>
            <p:cNvSpPr txBox="1"/>
            <p:nvPr/>
          </p:nvSpPr>
          <p:spPr>
            <a:xfrm>
              <a:off x="5715008" y="3000371"/>
              <a:ext cx="714380" cy="923330"/>
            </a:xfrm>
            <a:prstGeom prst="rect">
              <a:avLst/>
            </a:prstGeom>
            <a:noFill/>
          </p:spPr>
          <p:txBody>
            <a:bodyPr wrap="square" rtlCol="0">
              <a:spAutoFit/>
            </a:bodyPr>
            <a:lstStyle/>
            <a:p>
              <a:r>
                <a:rPr lang="en-US" altLang="zh-CN"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隶书" pitchFamily="2" charset="-122"/>
                  <a:ea typeface="华文隶书" pitchFamily="2" charset="-122"/>
                </a:rPr>
                <a:t>K</a:t>
              </a:r>
              <a:endParaRPr lang="zh-CN" altLang="en-U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隶书" pitchFamily="2" charset="-122"/>
                <a:ea typeface="华文隶书" pitchFamily="2" charset="-122"/>
              </a:endParaRPr>
            </a:p>
          </p:txBody>
        </p:sp>
      </p:grpSp>
      <p:grpSp>
        <p:nvGrpSpPr>
          <p:cNvPr id="75" name="组合 74"/>
          <p:cNvGrpSpPr/>
          <p:nvPr/>
        </p:nvGrpSpPr>
        <p:grpSpPr>
          <a:xfrm>
            <a:off x="6500826" y="1000108"/>
            <a:ext cx="857436" cy="3572693"/>
            <a:chOff x="6500826" y="1000108"/>
            <a:chExt cx="857436" cy="3572693"/>
          </a:xfrm>
        </p:grpSpPr>
        <p:cxnSp>
          <p:nvCxnSpPr>
            <p:cNvPr id="64" name="直接连接符 63"/>
            <p:cNvCxnSpPr>
              <a:endCxn id="66" idx="0"/>
            </p:cNvCxnSpPr>
            <p:nvPr/>
          </p:nvCxnSpPr>
          <p:spPr>
            <a:xfrm rot="5400000">
              <a:off x="5822548" y="2107105"/>
              <a:ext cx="2214577" cy="583"/>
            </a:xfrm>
            <a:prstGeom prst="line">
              <a:avLst/>
            </a:prstGeom>
            <a:solidFill>
              <a:srgbClr val="F7D575"/>
            </a:solidFill>
            <a:ln w="19050">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66" name="菱形 65"/>
            <p:cNvSpPr/>
            <p:nvPr/>
          </p:nvSpPr>
          <p:spPr>
            <a:xfrm>
              <a:off x="6500826" y="3214685"/>
              <a:ext cx="857436" cy="1358116"/>
            </a:xfrm>
            <a:prstGeom prst="diamond">
              <a:avLst/>
            </a:prstGeom>
            <a:solidFill>
              <a:schemeClr val="accent3">
                <a:lumMod val="60000"/>
                <a:lumOff val="40000"/>
              </a:schemeClr>
            </a:solid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zh-CN" altLang="en-US"/>
            </a:p>
          </p:txBody>
        </p:sp>
        <p:sp>
          <p:nvSpPr>
            <p:cNvPr id="67" name="TextBox 66"/>
            <p:cNvSpPr txBox="1"/>
            <p:nvPr/>
          </p:nvSpPr>
          <p:spPr>
            <a:xfrm>
              <a:off x="6643702" y="3357561"/>
              <a:ext cx="714380" cy="923330"/>
            </a:xfrm>
            <a:prstGeom prst="rect">
              <a:avLst/>
            </a:prstGeom>
            <a:noFill/>
          </p:spPr>
          <p:txBody>
            <a:bodyPr wrap="square" rtlCol="0">
              <a:spAutoFit/>
            </a:bodyPr>
            <a:lstStyle/>
            <a:p>
              <a:r>
                <a:rPr lang="en-US" altLang="zh-CN"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隶书" pitchFamily="2" charset="-122"/>
                  <a:ea typeface="华文隶书" pitchFamily="2" charset="-122"/>
                </a:rPr>
                <a:t>S</a:t>
              </a:r>
              <a:endParaRPr lang="zh-CN" altLang="en-U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华文隶书" pitchFamily="2" charset="-122"/>
                <a:ea typeface="华文隶书" pitchFamily="2" charset="-122"/>
              </a:endParaRPr>
            </a:p>
          </p:txBody>
        </p:sp>
      </p:grpSp>
      <p:pic>
        <p:nvPicPr>
          <p:cNvPr id="3075" name="Picture 3" descr="E:\PPT背景图\636.gif"/>
          <p:cNvPicPr>
            <a:picLocks noChangeAspect="1" noChangeArrowheads="1"/>
          </p:cNvPicPr>
          <p:nvPr/>
        </p:nvPicPr>
        <p:blipFill>
          <a:blip r:embed="rId3">
            <a:clrChange>
              <a:clrFrom>
                <a:srgbClr val="FFFFFF"/>
              </a:clrFrom>
              <a:clrTo>
                <a:srgbClr val="FFFFFF">
                  <a:alpha val="0"/>
                </a:srgbClr>
              </a:clrTo>
            </a:clrChange>
          </a:blip>
          <a:srcRect l="17241" t="28847" r="22413" b="30769"/>
          <a:stretch>
            <a:fillRect/>
          </a:stretch>
        </p:blipFill>
        <p:spPr bwMode="auto">
          <a:xfrm rot="18951556">
            <a:off x="761227" y="3190127"/>
            <a:ext cx="571504" cy="571504"/>
          </a:xfrm>
          <a:prstGeom prst="rect">
            <a:avLst/>
          </a:prstGeom>
          <a:noFill/>
        </p:spPr>
      </p:pic>
      <p:pic>
        <p:nvPicPr>
          <p:cNvPr id="29" name="Picture 3" descr="E:\PPT背景图\636.gif"/>
          <p:cNvPicPr>
            <a:picLocks noChangeAspect="1" noChangeArrowheads="1"/>
          </p:cNvPicPr>
          <p:nvPr/>
        </p:nvPicPr>
        <p:blipFill>
          <a:blip r:embed="rId3">
            <a:clrChange>
              <a:clrFrom>
                <a:srgbClr val="FFFFFF"/>
              </a:clrFrom>
              <a:clrTo>
                <a:srgbClr val="FFFFFF">
                  <a:alpha val="0"/>
                </a:srgbClr>
              </a:clrTo>
            </a:clrChange>
          </a:blip>
          <a:srcRect l="17241" t="28847" r="22413" b="30769"/>
          <a:stretch>
            <a:fillRect/>
          </a:stretch>
        </p:blipFill>
        <p:spPr bwMode="auto">
          <a:xfrm rot="11658348">
            <a:off x="5152065" y="4294817"/>
            <a:ext cx="464754" cy="464754"/>
          </a:xfrm>
          <a:prstGeom prst="rect">
            <a:avLst/>
          </a:prstGeom>
          <a:noFill/>
        </p:spPr>
      </p:pic>
      <p:pic>
        <p:nvPicPr>
          <p:cNvPr id="30" name="Picture 3" descr="E:\PPT背景图\636.gif"/>
          <p:cNvPicPr>
            <a:picLocks noChangeAspect="1" noChangeArrowheads="1"/>
          </p:cNvPicPr>
          <p:nvPr/>
        </p:nvPicPr>
        <p:blipFill>
          <a:blip r:embed="rId3">
            <a:clrChange>
              <a:clrFrom>
                <a:srgbClr val="FF99CC"/>
              </a:clrFrom>
              <a:clrTo>
                <a:srgbClr val="FF99CC">
                  <a:alpha val="0"/>
                </a:srgbClr>
              </a:clrTo>
            </a:clrChange>
          </a:blip>
          <a:srcRect l="17241" t="28847" r="22413" b="30769"/>
          <a:stretch>
            <a:fillRect/>
          </a:stretch>
        </p:blipFill>
        <p:spPr bwMode="auto">
          <a:xfrm rot="20621272">
            <a:off x="2520573" y="1504306"/>
            <a:ext cx="737193" cy="737193"/>
          </a:xfrm>
          <a:prstGeom prst="rect">
            <a:avLst/>
          </a:prstGeom>
          <a:noFill/>
        </p:spPr>
      </p:pic>
      <p:pic>
        <p:nvPicPr>
          <p:cNvPr id="1027" name="Picture 3" descr="E:\PPT背景图\617.gif"/>
          <p:cNvPicPr>
            <a:picLocks noChangeAspect="1" noChangeArrowheads="1"/>
          </p:cNvPicPr>
          <p:nvPr/>
        </p:nvPicPr>
        <p:blipFill>
          <a:blip r:embed="rId4"/>
          <a:srcRect/>
          <a:stretch>
            <a:fillRect/>
          </a:stretch>
        </p:blipFill>
        <p:spPr bwMode="auto">
          <a:xfrm>
            <a:off x="6715140" y="4786322"/>
            <a:ext cx="2171700" cy="1914525"/>
          </a:xfrm>
          <a:prstGeom prst="rect">
            <a:avLst/>
          </a:prstGeom>
          <a:noFill/>
        </p:spPr>
      </p:pic>
      <p:pic>
        <p:nvPicPr>
          <p:cNvPr id="33" name="Picture 3" descr="E:\PPT背景图\617.gif"/>
          <p:cNvPicPr>
            <a:picLocks noChangeAspect="1" noChangeArrowheads="1"/>
          </p:cNvPicPr>
          <p:nvPr/>
        </p:nvPicPr>
        <p:blipFill>
          <a:blip r:embed="rId4"/>
          <a:srcRect/>
          <a:stretch>
            <a:fillRect/>
          </a:stretch>
        </p:blipFill>
        <p:spPr bwMode="auto">
          <a:xfrm rot="10800000">
            <a:off x="285720" y="142852"/>
            <a:ext cx="2171700" cy="1914525"/>
          </a:xfrm>
          <a:prstGeom prst="rect">
            <a:avLst/>
          </a:prstGeom>
          <a:noFill/>
        </p:spPr>
      </p:pic>
      <p:pic>
        <p:nvPicPr>
          <p:cNvPr id="35" name="Picture 3" descr="E:\PPT背景图\636.gif"/>
          <p:cNvPicPr>
            <a:picLocks noChangeAspect="1" noChangeArrowheads="1"/>
          </p:cNvPicPr>
          <p:nvPr/>
        </p:nvPicPr>
        <p:blipFill>
          <a:blip r:embed="rId3">
            <a:clrChange>
              <a:clrFrom>
                <a:srgbClr val="FFFFFF"/>
              </a:clrFrom>
              <a:clrTo>
                <a:srgbClr val="FFFFFF">
                  <a:alpha val="0"/>
                </a:srgbClr>
              </a:clrTo>
            </a:clrChange>
          </a:blip>
          <a:srcRect l="17241" t="28847" r="22413" b="30769"/>
          <a:stretch>
            <a:fillRect/>
          </a:stretch>
        </p:blipFill>
        <p:spPr bwMode="auto">
          <a:xfrm rot="8076038">
            <a:off x="6211567" y="4769476"/>
            <a:ext cx="1017946" cy="1017946"/>
          </a:xfrm>
          <a:prstGeom prst="rect">
            <a:avLst/>
          </a:prstGeom>
          <a:noFill/>
        </p:spPr>
      </p:pic>
      <p:pic>
        <p:nvPicPr>
          <p:cNvPr id="37" name="Picture 3" descr="E:\PPT背景图\636.gif"/>
          <p:cNvPicPr>
            <a:picLocks noChangeAspect="1" noChangeArrowheads="1"/>
          </p:cNvPicPr>
          <p:nvPr/>
        </p:nvPicPr>
        <p:blipFill>
          <a:blip r:embed="rId3">
            <a:clrChange>
              <a:clrFrom>
                <a:srgbClr val="FFFFFF"/>
              </a:clrFrom>
              <a:clrTo>
                <a:srgbClr val="FFFFFF">
                  <a:alpha val="0"/>
                </a:srgbClr>
              </a:clrTo>
            </a:clrChange>
          </a:blip>
          <a:srcRect l="17241" t="28847" r="22413" b="30769"/>
          <a:stretch>
            <a:fillRect/>
          </a:stretch>
        </p:blipFill>
        <p:spPr bwMode="auto">
          <a:xfrm rot="2697553">
            <a:off x="7619242" y="2416350"/>
            <a:ext cx="649603" cy="649603"/>
          </a:xfrm>
          <a:prstGeom prst="rect">
            <a:avLst/>
          </a:prstGeom>
          <a:noFill/>
        </p:spPr>
      </p:pic>
      <p:pic>
        <p:nvPicPr>
          <p:cNvPr id="38" name="Picture 3" descr="E:\PPT背景图\636.gif"/>
          <p:cNvPicPr>
            <a:picLocks noChangeAspect="1" noChangeArrowheads="1"/>
          </p:cNvPicPr>
          <p:nvPr/>
        </p:nvPicPr>
        <p:blipFill>
          <a:blip r:embed="rId3">
            <a:clrChange>
              <a:clrFrom>
                <a:srgbClr val="FFFFFF"/>
              </a:clrFrom>
              <a:clrTo>
                <a:srgbClr val="FFFFFF">
                  <a:alpha val="0"/>
                </a:srgbClr>
              </a:clrTo>
            </a:clrChange>
          </a:blip>
          <a:srcRect l="17241" t="28847" r="22413" b="30769"/>
          <a:stretch>
            <a:fillRect/>
          </a:stretch>
        </p:blipFill>
        <p:spPr bwMode="auto">
          <a:xfrm rot="14133676">
            <a:off x="1009102" y="4366696"/>
            <a:ext cx="778356" cy="778356"/>
          </a:xfrm>
          <a:prstGeom prst="rect">
            <a:avLst/>
          </a:prstGeom>
          <a:noFill/>
        </p:spPr>
      </p:pic>
      <p:pic>
        <p:nvPicPr>
          <p:cNvPr id="39" name="Picture 3" descr="E:\PPT背景图\636.gif"/>
          <p:cNvPicPr>
            <a:picLocks noChangeAspect="1" noChangeArrowheads="1"/>
          </p:cNvPicPr>
          <p:nvPr/>
        </p:nvPicPr>
        <p:blipFill>
          <a:blip r:embed="rId3">
            <a:clrChange>
              <a:clrFrom>
                <a:srgbClr val="FFFFFF"/>
              </a:clrFrom>
              <a:clrTo>
                <a:srgbClr val="FFFFFF">
                  <a:alpha val="0"/>
                </a:srgbClr>
              </a:clrTo>
            </a:clrChange>
          </a:blip>
          <a:srcRect l="17241" t="28847" r="22413" b="30769"/>
          <a:stretch>
            <a:fillRect/>
          </a:stretch>
        </p:blipFill>
        <p:spPr bwMode="auto">
          <a:xfrm rot="2420366">
            <a:off x="4553249" y="5408873"/>
            <a:ext cx="373181" cy="373181"/>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571</TotalTime>
  <Words>1670</Words>
  <Application>Microsoft Office PowerPoint</Application>
  <PresentationFormat>全屏显示(4:3)</PresentationFormat>
  <Paragraphs>168</Paragraphs>
  <Slides>8</Slides>
  <Notes>0</Notes>
  <HiddenSlides>0</HiddenSlides>
  <MMClips>0</MMClips>
  <ScaleCrop>false</ScaleCrop>
  <HeadingPairs>
    <vt:vector size="4" baseType="variant">
      <vt:variant>
        <vt:lpstr>主题</vt:lpstr>
      </vt:variant>
      <vt:variant>
        <vt:i4>1</vt:i4>
      </vt:variant>
      <vt:variant>
        <vt:lpstr>幻灯片标题</vt:lpstr>
      </vt:variant>
      <vt:variant>
        <vt:i4>8</vt:i4>
      </vt:variant>
    </vt:vector>
  </HeadingPairs>
  <TitlesOfParts>
    <vt:vector size="9" baseType="lpstr">
      <vt:lpstr>Office 主题</vt:lpstr>
      <vt:lpstr>幻灯片 1</vt:lpstr>
      <vt:lpstr>幻灯片 2</vt:lpstr>
      <vt:lpstr>幻灯片 3</vt:lpstr>
      <vt:lpstr>幻灯片 4</vt:lpstr>
      <vt:lpstr>幻灯片 5</vt:lpstr>
      <vt:lpstr>幻灯片 6</vt:lpstr>
      <vt:lpstr>幻灯片 7</vt:lpstr>
      <vt:lpstr>幻灯片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zdfz</cp:lastModifiedBy>
  <cp:revision>87</cp:revision>
  <dcterms:modified xsi:type="dcterms:W3CDTF">2019-04-22T01:29:51Z</dcterms:modified>
</cp:coreProperties>
</file>