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7" r:id="rId3"/>
    <p:sldId id="324" r:id="rId4"/>
    <p:sldId id="270" r:id="rId5"/>
    <p:sldId id="259" r:id="rId6"/>
    <p:sldId id="326" r:id="rId7"/>
    <p:sldId id="325" r:id="rId8"/>
    <p:sldId id="277" r:id="rId9"/>
    <p:sldId id="271" r:id="rId10"/>
    <p:sldId id="262" r:id="rId11"/>
    <p:sldId id="278" r:id="rId12"/>
    <p:sldId id="273" r:id="rId13"/>
    <p:sldId id="263" r:id="rId14"/>
    <p:sldId id="328" r:id="rId15"/>
    <p:sldId id="281" r:id="rId16"/>
    <p:sldId id="283" r:id="rId17"/>
    <p:sldId id="282" r:id="rId18"/>
    <p:sldId id="284" r:id="rId19"/>
    <p:sldId id="265" r:id="rId20"/>
    <p:sldId id="319" r:id="rId21"/>
    <p:sldId id="331" r:id="rId22"/>
    <p:sldId id="332" r:id="rId23"/>
    <p:sldId id="333" r:id="rId24"/>
    <p:sldId id="266" r:id="rId25"/>
    <p:sldId id="267" r:id="rId26"/>
    <p:sldId id="329" r:id="rId27"/>
    <p:sldId id="268" r:id="rId28"/>
    <p:sldId id="320" r:id="rId29"/>
    <p:sldId id="321" r:id="rId30"/>
    <p:sldId id="323" r:id="rId31"/>
    <p:sldId id="330" r:id="rId32"/>
  </p:sldIdLst>
  <p:sldSz cx="9144000" cy="6858000" type="screen4x3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50000"/>
      </a:spcBef>
      <a:spcAft>
        <a:spcPct val="0"/>
      </a:spcAft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FD1"/>
    <a:srgbClr val="FFFFDD"/>
    <a:srgbClr val="F6310A"/>
    <a:srgbClr val="FFFF00"/>
    <a:srgbClr val="FF7C80"/>
    <a:srgbClr val="FF0000"/>
    <a:srgbClr val="FFDDDD"/>
    <a:srgbClr val="FFFF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83" d="100"/>
          <a:sy n="83" d="100"/>
        </p:scale>
        <p:origin x="10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gs" Target="tags/tag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1E93EB1-87F8-4BEA-9BA1-F69152C61C59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4A4A69A2-3C36-4E33-AE49-69E1AB620E05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6F363-3B17-4BBD-BC84-34A5F11CD0CC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84B69-4366-4A24-B712-3496D230E3C9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8D99B3-B667-4FE9-AB19-B00CC179429A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4C1EA-5BEA-44D8-81CC-F0A5E491B5D3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6F3A8-CBD6-4522-9276-F4CD719EA0C3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69F8C-8AA6-410E-AC31-FBAA298EC2AC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1B684-F32B-444B-98ED-3167E7DD0CD0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1131F-4E01-434F-9912-313A068B92C0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20EA6-2E77-408F-9F44-DCC159075C00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DE3DC-55E3-4133-86AF-6420BDB21A6A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DA2AF-2BBA-4826-9DB7-543AB17A9528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400" noProof="1" dirty="0">
                <a:latin typeface="Arial" panose="020B0604020202020204" pitchFamily="34" charset="0"/>
              </a:defRPr>
            </a:lvl1pPr>
          </a:lstStyle>
          <a:p>
            <a:fld id="{2575B9DF-9DCD-4ACE-9D7A-4056A7885E21}" type="slidenum">
              <a:rPr lang="en-US" altLang="zh-CN"/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hyperlink" Target="&#26410;&#26469;&#29983;&#27963;&#65292;&#20320;&#19981;&#25954;&#24819;&#35937;.flv" TargetMode="Externa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3.xml"/><Relationship Id="rId1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1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4"/>
          <p:cNvSpPr>
            <a:spLocks noChangeArrowheads="1" noChangeShapeType="1" noTextEdit="1"/>
          </p:cNvSpPr>
          <p:nvPr/>
        </p:nvSpPr>
        <p:spPr bwMode="auto">
          <a:xfrm>
            <a:off x="899592" y="3717032"/>
            <a:ext cx="7776864" cy="191876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ts val="0"/>
              </a:spcBef>
            </a:pPr>
            <a:r>
              <a:rPr lang="en-US" altLang="zh-CN" sz="3600" b="1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endParaRPr lang="en-US" altLang="zh-CN" sz="3600" b="1" dirty="0" smtClean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altLang="zh-CN" sz="3600" b="1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LOOKING INTO THE FUTURE</a:t>
            </a:r>
            <a:endParaRPr lang="zh-CN" altLang="en-US" sz="3600" b="1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556792"/>
            <a:ext cx="8208912" cy="4896544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 smtClean="0">
                <a:latin typeface="Times New Roman" panose="02020603050405020304" pitchFamily="18" charset="0"/>
              </a:rPr>
              <a:t>To learn to describe a picture and express ideas about the information you get from the picture;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 smtClean="0">
                <a:latin typeface="Times New Roman" panose="02020603050405020304" pitchFamily="18" charset="0"/>
              </a:rPr>
              <a:t>To read and learn how smart homes make life easier;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 smtClean="0">
                <a:latin typeface="Times New Roman" panose="02020603050405020304" pitchFamily="18" charset="0"/>
              </a:rPr>
              <a:t>To learn to collect information from a practical writing;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 smtClean="0">
                <a:latin typeface="Times New Roman" panose="02020603050405020304" pitchFamily="18" charset="0"/>
              </a:rPr>
              <a:t>To express your opinions on advantages and disadvantages of smart homes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endParaRPr lang="en-US" altLang="zh-CN" b="1" dirty="0" smtClean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44" y="548680"/>
            <a:ext cx="6696744" cy="11409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413420" y="3666973"/>
            <a:ext cx="8324947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3230" indent="-44323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b="1" dirty="0"/>
              <a:t>1. What might the picture be about?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b="1" dirty="0"/>
              <a:t>2. What are your predictions about the future</a:t>
            </a:r>
            <a:r>
              <a:rPr lang="en-US" altLang="zh-CN" b="1" dirty="0" smtClean="0"/>
              <a:t>?</a:t>
            </a:r>
            <a:endParaRPr lang="en-US" altLang="zh-CN" b="1" dirty="0"/>
          </a:p>
        </p:txBody>
      </p:sp>
      <p:sp>
        <p:nvSpPr>
          <p:cNvPr id="14339" name="WordArt 8"/>
          <p:cNvSpPr>
            <a:spLocks noChangeArrowheads="1" noChangeShapeType="1" noTextEdit="1"/>
          </p:cNvSpPr>
          <p:nvPr/>
        </p:nvSpPr>
        <p:spPr bwMode="auto">
          <a:xfrm>
            <a:off x="529455" y="1772816"/>
            <a:ext cx="4076475" cy="57655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</a:bodyPr>
          <a:lstStyle/>
          <a:p>
            <a:pPr algn="ctr">
              <a:lnSpc>
                <a:spcPct val="110000"/>
              </a:lnSpc>
            </a:pPr>
            <a:r>
              <a:rPr lang="en-US" altLang="zh-CN" b="1" dirty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Look and discuss</a:t>
            </a:r>
            <a:endParaRPr lang="zh-CN" altLang="en-US" b="1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5536" y="2530508"/>
            <a:ext cx="7848871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1" dirty="0" smtClean="0">
                <a:solidFill>
                  <a:srgbClr val="0000FF"/>
                </a:solidFill>
              </a:rPr>
              <a:t>Look at the picture on page 13 and discuss the following questions.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0688"/>
            <a:ext cx="8597106" cy="4824536"/>
          </a:xfrm>
          <a:prstGeom prst="rect">
            <a:avLst/>
          </a:prstGeom>
        </p:spPr>
      </p:pic>
      <p:pic>
        <p:nvPicPr>
          <p:cNvPr id="4" name="图片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13" y="5589240"/>
            <a:ext cx="108012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87027" y="2788010"/>
            <a:ext cx="324036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0000"/>
                </a:solidFill>
              </a:rPr>
              <a:t>Disadvantages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0000FF"/>
                </a:solidFill>
              </a:rPr>
              <a:t>high cost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0000FF"/>
                </a:solidFill>
              </a:rPr>
              <a:t>…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3568" y="1611636"/>
            <a:ext cx="7848872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  <a:spcBef>
                <a:spcPct val="20000"/>
              </a:spcBef>
            </a:pPr>
            <a:r>
              <a:rPr lang="en-US" altLang="zh-CN" b="1" dirty="0"/>
              <a:t>3. What might be some of the advantages and disadvantages of life in the future?</a:t>
            </a:r>
            <a:endParaRPr lang="en-US" altLang="zh-CN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1259632" y="2787342"/>
            <a:ext cx="360040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0000"/>
                </a:solidFill>
              </a:rPr>
              <a:t>Advantages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0000FF"/>
                </a:solidFill>
              </a:rPr>
              <a:t>convenient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0000FF"/>
                </a:solidFill>
              </a:rPr>
              <a:t>…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899592" y="980728"/>
            <a:ext cx="799288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best way to predict the future is to create it.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Peter Drucker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4"/>
          <p:cNvSpPr>
            <a:spLocks noChangeArrowheads="1" noChangeShapeType="1" noTextEdit="1"/>
          </p:cNvSpPr>
          <p:nvPr/>
        </p:nvSpPr>
        <p:spPr bwMode="auto">
          <a:xfrm>
            <a:off x="683568" y="2132856"/>
            <a:ext cx="7560840" cy="720080"/>
          </a:xfrm>
          <a:prstGeom prst="rect">
            <a:avLst/>
          </a:prstGeom>
          <a:solidFill>
            <a:srgbClr val="008FD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cs typeface="Times New Roman" panose="02020603050405020304" pitchFamily="18" charset="0"/>
              </a:rPr>
              <a:t>Live in a futuristic house</a:t>
            </a:r>
            <a:endParaRPr lang="zh-CN" altLang="en-US" sz="3600" b="1" kern="10" dirty="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17487" y="663948"/>
            <a:ext cx="88077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i="1" dirty="0">
                <a:solidFill>
                  <a:srgbClr val="0000FF"/>
                </a:solidFill>
              </a:rPr>
              <a:t>Before you read, discuss these questions in groups.</a:t>
            </a:r>
            <a:endParaRPr lang="en-US" altLang="zh-CN" b="1" i="1" dirty="0">
              <a:solidFill>
                <a:srgbClr val="0000FF"/>
              </a:solidFill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217487" y="1284374"/>
            <a:ext cx="822611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3230" indent="-44323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 dirty="0"/>
              <a:t>1. What does it mean when we say that something such as a phone is “smart”?</a:t>
            </a:r>
            <a:endParaRPr lang="en-US" altLang="zh-CN" b="1" dirty="0"/>
          </a:p>
        </p:txBody>
      </p:sp>
      <p:pic>
        <p:nvPicPr>
          <p:cNvPr id="19460" name="Picture 6" descr="智能手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2"/>
          <a:stretch>
            <a:fillRect/>
          </a:stretch>
        </p:blipFill>
        <p:spPr bwMode="auto">
          <a:xfrm>
            <a:off x="1187624" y="3957636"/>
            <a:ext cx="3894137" cy="243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7" descr="智能手机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5" t="4016" r="22775" b="7433"/>
          <a:stretch>
            <a:fillRect/>
          </a:stretch>
        </p:blipFill>
        <p:spPr bwMode="auto">
          <a:xfrm>
            <a:off x="5436096" y="3957636"/>
            <a:ext cx="2088232" cy="24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708415" y="2333882"/>
            <a:ext cx="777654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Something has a “brain” like a human </a:t>
            </a:r>
            <a:r>
              <a:rPr lang="en-US" altLang="zh-CN" b="1" dirty="0" smtClean="0">
                <a:solidFill>
                  <a:srgbClr val="FF0000"/>
                </a:solidFill>
              </a:rPr>
              <a:t>being. </a:t>
            </a:r>
            <a:r>
              <a:rPr lang="en-US" altLang="zh-CN" b="1" dirty="0">
                <a:solidFill>
                  <a:srgbClr val="FF0000"/>
                </a:solidFill>
              </a:rPr>
              <a:t>It can “think” and do what its owner commands to do.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467891" y="980728"/>
            <a:ext cx="82089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/>
            <a:r>
              <a:rPr lang="en-US" altLang="zh-CN" b="1" dirty="0"/>
              <a:t>2. What do you think a “smart” house can do that other houses </a:t>
            </a:r>
            <a:r>
              <a:rPr lang="en-US" altLang="zh-CN" b="1" dirty="0" smtClean="0"/>
              <a:t>cannot</a:t>
            </a:r>
            <a:r>
              <a:rPr lang="en-US" altLang="zh-CN" b="1" dirty="0"/>
              <a:t>?</a:t>
            </a:r>
            <a:endParaRPr lang="en-US" altLang="zh-CN" b="1" dirty="0"/>
          </a:p>
        </p:txBody>
      </p:sp>
      <p:pic>
        <p:nvPicPr>
          <p:cNvPr id="20483" name="Picture 5" descr="只能房子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" b="5183"/>
          <a:stretch>
            <a:fillRect/>
          </a:stretch>
        </p:blipFill>
        <p:spPr bwMode="auto">
          <a:xfrm>
            <a:off x="2411759" y="2348880"/>
            <a:ext cx="4321175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未来家庭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379" y="19140"/>
            <a:ext cx="4032125" cy="268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未来家庭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5" y="26844"/>
            <a:ext cx="4932363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 descr="未来家庭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5" y="2564904"/>
            <a:ext cx="9023109" cy="430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539552" y="1340768"/>
            <a:ext cx="8136904" cy="5262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rgbClr val="FF0000"/>
                </a:solidFill>
              </a:rPr>
              <a:t>Identify purpose and audience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/>
              <a:t>The </a:t>
            </a:r>
            <a:r>
              <a:rPr lang="en-US" altLang="zh-CN" b="1" dirty="0" smtClean="0"/>
              <a:t>types </a:t>
            </a:r>
            <a:r>
              <a:rPr lang="en-US" altLang="zh-CN" b="1" dirty="0"/>
              <a:t>of phrases used in a passage help identify its purpose. For example, the phrase </a:t>
            </a:r>
            <a:r>
              <a:rPr lang="en-US" altLang="zh-CN" b="1" i="1" dirty="0"/>
              <a:t>in my opinion</a:t>
            </a:r>
            <a:r>
              <a:rPr lang="en-US" altLang="zh-CN" b="1" dirty="0"/>
              <a:t> tells us that place emphasis onthe passage is likely meant to persuade. And a text that uses imperatives is likely meant to instruct. </a:t>
            </a:r>
            <a:r>
              <a:rPr lang="en-US" altLang="zh-CN" b="1" dirty="0">
                <a:solidFill>
                  <a:srgbClr val="0000FF"/>
                </a:solidFill>
              </a:rPr>
              <a:t>A passage’s content helps identify its audience. For example, a passage that gives tips on looking after pets would have pets owners as its audience.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2656"/>
            <a:ext cx="5141670" cy="12854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410899" y="1268760"/>
            <a:ext cx="81359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i="1" dirty="0">
                <a:solidFill>
                  <a:srgbClr val="0000FF"/>
                </a:solidFill>
              </a:rPr>
              <a:t>Skim the text and answer these questions.</a:t>
            </a:r>
            <a:endParaRPr lang="en-US" altLang="zh-CN" b="1" i="1" dirty="0">
              <a:solidFill>
                <a:srgbClr val="0000FF"/>
              </a:solidFill>
            </a:endParaRP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395288" y="1883121"/>
            <a:ext cx="8064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/>
              <a:t>1. What’s the purpose of the text?</a:t>
            </a:r>
            <a:endParaRPr lang="en-US" altLang="zh-CN" b="1" dirty="0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899592" y="2389088"/>
            <a:ext cx="784887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To </a:t>
            </a:r>
            <a:r>
              <a:rPr lang="en-US" altLang="zh-CN" b="1" dirty="0" smtClean="0">
                <a:solidFill>
                  <a:srgbClr val="FF0000"/>
                </a:solidFill>
              </a:rPr>
              <a:t>tell / inform </a:t>
            </a:r>
            <a:r>
              <a:rPr lang="en-US" altLang="zh-CN" b="1" dirty="0">
                <a:solidFill>
                  <a:srgbClr val="FF0000"/>
                </a:solidFill>
              </a:rPr>
              <a:t>people how smart homes make life easier.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26629" name="Text Box 9"/>
          <p:cNvSpPr txBox="1">
            <a:spLocks noChangeArrowheads="1"/>
          </p:cNvSpPr>
          <p:nvPr/>
        </p:nvSpPr>
        <p:spPr bwMode="auto">
          <a:xfrm>
            <a:off x="395288" y="3392834"/>
            <a:ext cx="80645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/>
              <a:t>2. Who is the intended audience of the text?</a:t>
            </a:r>
            <a:endParaRPr lang="en-US" altLang="zh-CN" b="1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899592" y="3972271"/>
            <a:ext cx="78488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The text is for those who need new technology to help them solve problems in daily </a:t>
            </a:r>
            <a:r>
              <a:rPr lang="en-US" altLang="zh-CN" b="1" dirty="0" smtClean="0">
                <a:solidFill>
                  <a:srgbClr val="FF0000"/>
                </a:solidFill>
              </a:rPr>
              <a:t>house life</a:t>
            </a:r>
            <a:r>
              <a:rPr lang="en-US" altLang="zh-CN" b="1" dirty="0">
                <a:solidFill>
                  <a:srgbClr val="FF0000"/>
                </a:solidFill>
              </a:rPr>
              <a:t>.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143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1187277" y="1852300"/>
            <a:ext cx="6337076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b="1" i="1" dirty="0">
                <a:solidFill>
                  <a:srgbClr val="0000FF"/>
                </a:solidFill>
              </a:rPr>
              <a:t>What can we learn from the title?</a:t>
            </a:r>
            <a:endParaRPr lang="en-US" altLang="zh-CN" b="1" i="1" dirty="0">
              <a:solidFill>
                <a:srgbClr val="0000FF"/>
              </a:solidFill>
            </a:endParaRP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827584" y="2512246"/>
            <a:ext cx="68405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b="1" dirty="0"/>
              <a:t>Smart homes to make life easier</a:t>
            </a:r>
            <a:endParaRPr lang="en-US" altLang="zh-CN" b="1" dirty="0"/>
          </a:p>
        </p:txBody>
      </p:sp>
      <p:sp>
        <p:nvSpPr>
          <p:cNvPr id="32774" name="Oval 6"/>
          <p:cNvSpPr>
            <a:spLocks noChangeArrowheads="1"/>
          </p:cNvSpPr>
          <p:nvPr/>
        </p:nvSpPr>
        <p:spPr bwMode="auto">
          <a:xfrm>
            <a:off x="5939334" y="2512246"/>
            <a:ext cx="1152525" cy="647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4859387" y="3214020"/>
            <a:ext cx="38167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more comfortable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859387" y="3786710"/>
            <a:ext cx="381672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more quickly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4859387" y="4294140"/>
            <a:ext cx="3816722" cy="115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15000"/>
              </a:spcBef>
            </a:pPr>
            <a:r>
              <a:rPr lang="en-US" altLang="zh-CN" b="1" dirty="0">
                <a:solidFill>
                  <a:srgbClr val="FF0000"/>
                </a:solidFill>
              </a:rPr>
              <a:t>more convenient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spcBef>
                <a:spcPct val="15000"/>
              </a:spcBef>
            </a:pPr>
            <a:r>
              <a:rPr lang="en-US" altLang="zh-CN" b="1" dirty="0">
                <a:solidFill>
                  <a:srgbClr val="FF0000"/>
                </a:solidFill>
              </a:rPr>
              <a:t>…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1215105" y="2478114"/>
            <a:ext cx="2636468" cy="647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115616" y="3206322"/>
            <a:ext cx="21602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00" b="1" dirty="0" smtClean="0">
                <a:solidFill>
                  <a:srgbClr val="FF0000"/>
                </a:solidFill>
              </a:rPr>
              <a:t>topic</a:t>
            </a:r>
            <a:endParaRPr lang="zh-CN" altLang="en-US" sz="3400" b="1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308304" y="2530752"/>
            <a:ext cx="21602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00" b="1" dirty="0" smtClean="0">
                <a:solidFill>
                  <a:srgbClr val="FF0000"/>
                </a:solidFill>
              </a:rPr>
              <a:t>focus</a:t>
            </a:r>
            <a:endParaRPr lang="zh-CN" altLang="en-US" sz="3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/>
      <p:bldP spid="32775" grpId="0"/>
      <p:bldP spid="32776" grpId="0"/>
      <p:bldP spid="32777" grpId="0"/>
      <p:bldP spid="9" grpId="0" animBg="1"/>
      <p:bldP spid="2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48541" y="4348808"/>
            <a:ext cx="8176043" cy="15732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/>
              <a:t>These smart homes will keep us secure, save our energy, and provide </a:t>
            </a:r>
            <a:r>
              <a:rPr lang="en-US" altLang="zh-CN" b="1" dirty="0" smtClean="0"/>
              <a:t>a more </a:t>
            </a:r>
            <a:r>
              <a:rPr lang="en-US" altLang="zh-CN" b="1" dirty="0"/>
              <a:t>comfortable environment to live in.</a:t>
            </a:r>
            <a:endParaRPr lang="en-US" altLang="zh-CN" b="1" dirty="0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47978" y="1916832"/>
            <a:ext cx="8176606" cy="228600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rgbClr val="FF0000"/>
                </a:solidFill>
              </a:rPr>
              <a:t>tips: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/>
              <a:t>The writer will tell readers’ the main idea of his passage at the beginning. So usually, we can get it from the first paragraph.</a:t>
            </a:r>
            <a:endParaRPr lang="en-US" altLang="zh-CN" b="1" dirty="0"/>
          </a:p>
        </p:txBody>
      </p:sp>
      <p:sp>
        <p:nvSpPr>
          <p:cNvPr id="2" name="矩形 1"/>
          <p:cNvSpPr/>
          <p:nvPr/>
        </p:nvSpPr>
        <p:spPr>
          <a:xfrm>
            <a:off x="447978" y="766626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Read the text quickly and get the main idea of the </a:t>
            </a:r>
            <a:r>
              <a:rPr lang="en-US" altLang="zh-CN" b="1" dirty="0" smtClean="0">
                <a:solidFill>
                  <a:srgbClr val="0000FF"/>
                </a:solidFill>
              </a:rPr>
              <a:t>text</a:t>
            </a:r>
            <a:r>
              <a:rPr lang="en-US" altLang="zh-CN" b="1" dirty="0">
                <a:solidFill>
                  <a:srgbClr val="0000FF"/>
                </a:solidFill>
              </a:rPr>
              <a:t>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1" animBg="1"/>
      <p:bldP spid="3482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5"/>
          <p:cNvSpPr txBox="1">
            <a:spLocks noChangeArrowheads="1"/>
          </p:cNvSpPr>
          <p:nvPr/>
        </p:nvSpPr>
        <p:spPr bwMode="auto">
          <a:xfrm>
            <a:off x="2158502" y="2020233"/>
            <a:ext cx="468094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b="1" i="1" dirty="0">
                <a:solidFill>
                  <a:srgbClr val="0000FF"/>
                </a:solidFill>
              </a:rPr>
              <a:t>sub-titles of the text</a:t>
            </a:r>
            <a:endParaRPr lang="en-US" altLang="zh-CN" b="1" i="1" dirty="0">
              <a:solidFill>
                <a:srgbClr val="0000FF"/>
              </a:solidFill>
            </a:endParaRP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698750" y="2746126"/>
            <a:ext cx="38877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 smtClean="0"/>
              <a:t>Intelligent </a:t>
            </a:r>
            <a:r>
              <a:rPr lang="en-US" altLang="zh-CN" b="1" dirty="0"/>
              <a:t>control</a:t>
            </a:r>
            <a:endParaRPr lang="en-US" altLang="zh-CN" b="1" dirty="0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2698750" y="3547758"/>
            <a:ext cx="40322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/>
              <a:t>Regular health checks</a:t>
            </a:r>
            <a:endParaRPr lang="en-US" altLang="zh-CN" b="1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698750" y="4349390"/>
            <a:ext cx="43211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/>
              <a:t>No more disasters</a:t>
            </a:r>
            <a:endParaRPr lang="en-US" altLang="zh-CN" b="1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465930" y="1916656"/>
            <a:ext cx="8353425" cy="2238375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1" dirty="0"/>
              <a:t>This text has several sub-titles. They will help us get what the writer wants to tell us more quickly. From the sub-titles, we can know the structure of the text easily.</a:t>
            </a:r>
            <a:endParaRPr lang="en-US" altLang="zh-CN" b="1" dirty="0"/>
          </a:p>
        </p:txBody>
      </p:sp>
      <p:sp>
        <p:nvSpPr>
          <p:cNvPr id="2" name="矩形 1"/>
          <p:cNvSpPr/>
          <p:nvPr/>
        </p:nvSpPr>
        <p:spPr>
          <a:xfrm>
            <a:off x="611560" y="1150225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Draw the simple outline of the </a:t>
            </a:r>
            <a:r>
              <a:rPr lang="en-US" altLang="zh-CN" b="1" dirty="0" smtClean="0">
                <a:solidFill>
                  <a:srgbClr val="0000FF"/>
                </a:solidFill>
              </a:rPr>
              <a:t>text.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439513" y="759730"/>
            <a:ext cx="6192688" cy="584775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b="1" dirty="0"/>
              <a:t>Smart homes to make life easier</a:t>
            </a:r>
            <a:endParaRPr lang="en-US" altLang="zh-CN" b="1" dirty="0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4352377" y="1320602"/>
            <a:ext cx="366960" cy="663952"/>
          </a:xfrm>
          <a:prstGeom prst="downArrow">
            <a:avLst>
              <a:gd name="adj1" fmla="val 50000"/>
              <a:gd name="adj2" fmla="val 43915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</p:spPr>
        <p:txBody>
          <a:bodyPr wrap="none" anchor="ctr">
            <a:spAutoFit/>
          </a:bodyPr>
          <a:lstStyle/>
          <a:p>
            <a:endParaRPr lang="zh-CN" altLang="en-US" b="1"/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362443" y="1988840"/>
            <a:ext cx="8602045" cy="156966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/>
              <a:t>These smart homes will keep us secure, save our energy, and provide more comfortable environment to live in.</a:t>
            </a:r>
            <a:endParaRPr lang="en-US" altLang="zh-CN" b="1" dirty="0"/>
          </a:p>
        </p:txBody>
      </p:sp>
      <p:sp>
        <p:nvSpPr>
          <p:cNvPr id="35848" name="AutoShape 8"/>
          <p:cNvSpPr/>
          <p:nvPr/>
        </p:nvSpPr>
        <p:spPr bwMode="auto">
          <a:xfrm rot="5400000">
            <a:off x="4281897" y="300697"/>
            <a:ext cx="651296" cy="7236893"/>
          </a:xfrm>
          <a:prstGeom prst="leftBrace">
            <a:avLst>
              <a:gd name="adj1" fmla="val 0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>
            <a:spAutoFit/>
          </a:bodyPr>
          <a:lstStyle/>
          <a:p>
            <a:endParaRPr lang="zh-CN" altLang="en-US" sz="5500" b="1" dirty="0"/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467544" y="4308495"/>
            <a:ext cx="2233613" cy="106680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 smtClean="0"/>
              <a:t>Intelligent </a:t>
            </a:r>
            <a:r>
              <a:rPr lang="en-US" altLang="zh-CN" b="1" dirty="0"/>
              <a:t>control</a:t>
            </a:r>
            <a:endParaRPr lang="en-US" altLang="zh-CN" b="1" dirty="0"/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3492327" y="4323010"/>
            <a:ext cx="2520950" cy="106680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/>
              <a:t>Regular health checks</a:t>
            </a:r>
            <a:endParaRPr lang="en-US" altLang="zh-CN" b="1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6846193" y="4331574"/>
            <a:ext cx="1871662" cy="106680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/>
              <a:t>No more disasters</a:t>
            </a:r>
            <a:endParaRPr lang="en-US" altLang="zh-CN" b="1" dirty="0"/>
          </a:p>
        </p:txBody>
      </p:sp>
      <p:sp>
        <p:nvSpPr>
          <p:cNvPr id="35852" name="Line 12"/>
          <p:cNvSpPr>
            <a:spLocks noChangeShapeType="1"/>
          </p:cNvSpPr>
          <p:nvPr/>
        </p:nvSpPr>
        <p:spPr bwMode="auto">
          <a:xfrm>
            <a:off x="4716016" y="2478168"/>
            <a:ext cx="230346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/>
          </a:p>
        </p:txBody>
      </p:sp>
      <p:grpSp>
        <p:nvGrpSpPr>
          <p:cNvPr id="35856" name="Group 16"/>
          <p:cNvGrpSpPr/>
          <p:nvPr/>
        </p:nvGrpSpPr>
        <p:grpSpPr bwMode="auto">
          <a:xfrm>
            <a:off x="539600" y="2478168"/>
            <a:ext cx="8101013" cy="476250"/>
            <a:chOff x="90" y="1253"/>
            <a:chExt cx="5103" cy="300"/>
          </a:xfrm>
        </p:grpSpPr>
        <p:sp>
          <p:nvSpPr>
            <p:cNvPr id="25611" name="Line 13"/>
            <p:cNvSpPr>
              <a:spLocks noChangeShapeType="1"/>
            </p:cNvSpPr>
            <p:nvPr/>
          </p:nvSpPr>
          <p:spPr bwMode="auto">
            <a:xfrm>
              <a:off x="4377" y="1253"/>
              <a:ext cx="81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25612" name="Line 14"/>
            <p:cNvSpPr>
              <a:spLocks noChangeShapeType="1"/>
            </p:cNvSpPr>
            <p:nvPr/>
          </p:nvSpPr>
          <p:spPr bwMode="auto">
            <a:xfrm flipV="1">
              <a:off x="90" y="1544"/>
              <a:ext cx="771" cy="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</p:grpSp>
      <p:sp>
        <p:nvSpPr>
          <p:cNvPr id="35855" name="Line 15"/>
          <p:cNvSpPr>
            <a:spLocks noChangeShapeType="1"/>
          </p:cNvSpPr>
          <p:nvPr/>
        </p:nvSpPr>
        <p:spPr bwMode="auto">
          <a:xfrm flipV="1">
            <a:off x="2554733" y="2962773"/>
            <a:ext cx="4465638" cy="19451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  <p:bldP spid="35846" grpId="0" animBg="1"/>
      <p:bldP spid="35848" grpId="0" animBg="1"/>
      <p:bldP spid="35849" grpId="0" animBg="1"/>
      <p:bldP spid="35850" grpId="0" animBg="1"/>
      <p:bldP spid="35851" grpId="0" animBg="1"/>
      <p:bldP spid="35852" grpId="0" animBg="1"/>
      <p:bldP spid="3585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395858" y="1539385"/>
            <a:ext cx="835305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Read the text again and fill in the table below.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395858" y="2124502"/>
            <a:ext cx="856863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/>
              <a:t>In the future, what will smart homes do about…?</a:t>
            </a:r>
            <a:endParaRPr lang="en-US" altLang="zh-CN" b="1" dirty="0"/>
          </a:p>
        </p:txBody>
      </p:sp>
      <p:graphicFrame>
        <p:nvGraphicFramePr>
          <p:cNvPr id="16409" name="Group 25"/>
          <p:cNvGraphicFramePr>
            <a:graphicFrameLocks noGrp="1"/>
          </p:cNvGraphicFramePr>
          <p:nvPr/>
        </p:nvGraphicFramePr>
        <p:xfrm>
          <a:off x="977007" y="2844582"/>
          <a:ext cx="7489080" cy="3392730"/>
        </p:xfrm>
        <a:graphic>
          <a:graphicData uri="http://schemas.openxmlformats.org/drawingml/2006/table">
            <a:tbl>
              <a:tblPr/>
              <a:tblGrid>
                <a:gridCol w="3852391"/>
                <a:gridCol w="3636689"/>
              </a:tblGrid>
              <a:tr h="8636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doors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dinners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TVs, computers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beds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water pipes, electrical wires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toilets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lights, 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music, or TV 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programmes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02" y="476672"/>
            <a:ext cx="4942113" cy="12355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8" name="Group 28"/>
          <p:cNvGraphicFramePr>
            <a:graphicFrameLocks noGrp="1"/>
          </p:cNvGraphicFramePr>
          <p:nvPr/>
        </p:nvGraphicFramePr>
        <p:xfrm>
          <a:off x="251520" y="620688"/>
          <a:ext cx="8642350" cy="5688930"/>
        </p:xfrm>
        <a:graphic>
          <a:graphicData uri="http://schemas.openxmlformats.org/drawingml/2006/table">
            <a:tbl>
              <a:tblPr/>
              <a:tblGrid>
                <a:gridCol w="4322763"/>
                <a:gridCol w="4319587"/>
              </a:tblGrid>
              <a:tr h="11721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doors 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dinners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TVs, computers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beds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9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water pipes, electric wires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toilets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93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lights, 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music, or TV 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programmes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71700" name="Text Box 20"/>
          <p:cNvSpPr txBox="1">
            <a:spLocks noChangeArrowheads="1"/>
          </p:cNvSpPr>
          <p:nvPr/>
        </p:nvSpPr>
        <p:spPr bwMode="auto">
          <a:xfrm>
            <a:off x="324545" y="1135808"/>
            <a:ext cx="3095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automatic control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1" name="Text Box 21"/>
          <p:cNvSpPr txBox="1">
            <a:spLocks noChangeArrowheads="1"/>
          </p:cNvSpPr>
          <p:nvPr/>
        </p:nvSpPr>
        <p:spPr bwMode="auto">
          <a:xfrm>
            <a:off x="4644133" y="1135807"/>
            <a:ext cx="3527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already prepared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3" name="Text Box 23"/>
          <p:cNvSpPr txBox="1">
            <a:spLocks noChangeArrowheads="1"/>
          </p:cNvSpPr>
          <p:nvPr/>
        </p:nvSpPr>
        <p:spPr bwMode="auto">
          <a:xfrm>
            <a:off x="324545" y="2354847"/>
            <a:ext cx="36004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energy-efficient mode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4644133" y="2170039"/>
            <a:ext cx="41767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record how well you sleep</a:t>
            </a:r>
            <a:r>
              <a:rPr lang="zh-CN" altLang="en-US" sz="2800" b="1" dirty="0">
                <a:solidFill>
                  <a:srgbClr val="FF0000"/>
                </a:solidFill>
              </a:rPr>
              <a:t>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check your body weight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5" name="Text Box 25"/>
          <p:cNvSpPr txBox="1">
            <a:spLocks noChangeArrowheads="1"/>
          </p:cNvSpPr>
          <p:nvPr/>
        </p:nvSpPr>
        <p:spPr bwMode="auto">
          <a:xfrm>
            <a:off x="324545" y="5516985"/>
            <a:ext cx="3095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be ready for you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6" name="Text Box 26"/>
          <p:cNvSpPr txBox="1">
            <a:spLocks noChangeArrowheads="1"/>
          </p:cNvSpPr>
          <p:nvPr/>
        </p:nvSpPr>
        <p:spPr bwMode="auto">
          <a:xfrm>
            <a:off x="302841" y="3573885"/>
            <a:ext cx="4176713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detect the problem and provide you with relevant information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1709" name="Text Box 29"/>
          <p:cNvSpPr txBox="1">
            <a:spLocks noChangeArrowheads="1"/>
          </p:cNvSpPr>
          <p:nvPr/>
        </p:nvSpPr>
        <p:spPr bwMode="auto">
          <a:xfrm>
            <a:off x="4644133" y="3553671"/>
            <a:ext cx="3960812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keep constant track and warn you early about something abnormal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1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1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0" grpId="0"/>
      <p:bldP spid="71701" grpId="0"/>
      <p:bldP spid="71703" grpId="0"/>
      <p:bldP spid="71704" grpId="0"/>
      <p:bldP spid="71705" grpId="0"/>
      <p:bldP spid="71706" grpId="0"/>
      <p:bldP spid="71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568" y="1165633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</a:rPr>
              <a:t>Intelligent controls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3568" y="2952931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Go into an energy-efficient mode automatically.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3568" y="3981771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Response according to your routine and preferences.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3568" y="5076873"/>
            <a:ext cx="582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Response to voice commands.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5308" y="1782199"/>
            <a:ext cx="76957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According to Para. 2, How does the intelligent or automatic control function?</a:t>
            </a:r>
            <a:endParaRPr lang="zh-CN" altLang="en-US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71600" y="1551970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</a:rPr>
              <a:t>Regular health checks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1600" y="3305319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Monitor your health with beds and toilets</a:t>
            </a:r>
            <a:r>
              <a:rPr lang="en-US" altLang="zh-CN" b="1" dirty="0">
                <a:solidFill>
                  <a:srgbClr val="FF0000"/>
                </a:solidFill>
              </a:rPr>
              <a:t>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7656" y="4428401"/>
            <a:ext cx="734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Give you suggestions on health problems.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1600" y="2208753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How does the smart homes check your general health?</a:t>
            </a:r>
            <a:endParaRPr lang="zh-CN" altLang="en-US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6676" y="1592743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</a:rPr>
              <a:t>No more disasters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5576" y="3257850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Detect problems with devices in the home, like a water pipe and the electrical wiring.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5576" y="4434157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Provide with the relevant information.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5576" y="5148481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Fix the problem.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5576" y="2180632"/>
            <a:ext cx="80039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How dose the smart homes make sure that no more disasters happen in your home? </a:t>
            </a:r>
            <a:endParaRPr lang="zh-CN" altLang="en-US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467544" y="980728"/>
            <a:ext cx="849706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Complete the summary using the correct forms of the words from the text.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539749" y="2204864"/>
            <a:ext cx="7993063" cy="3293209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b="1" dirty="0">
                <a:solidFill>
                  <a:srgbClr val="FF0000"/>
                </a:solidFill>
              </a:rPr>
              <a:t>tips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/>
              <a:t>Think over the key information in the text and then read the summary, paying attention to the beginning letter. The beginning letter can give you a clue to choose the right word.</a:t>
            </a:r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323528" y="656104"/>
            <a:ext cx="8533581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1" dirty="0"/>
              <a:t>A smart home is one that </a:t>
            </a:r>
            <a:r>
              <a:rPr lang="en-US" altLang="zh-CN" b="1" dirty="0" err="1"/>
              <a:t>i</a:t>
            </a:r>
            <a:r>
              <a:rPr lang="en-US" altLang="zh-CN" b="1" dirty="0"/>
              <a:t>_________ computers into the structure of the building itself. In this way, many of the things that we now do ourselves will become a_________. For example, the smart home could control the air conditioning and lights so that you would no longer have to turn s_________ on and off, making your home more energy-e_________. The smart home could also m________ itself to make sure that everything is working as </a:t>
            </a:r>
            <a:r>
              <a:rPr lang="en-US" altLang="zh-CN" b="1" dirty="0" smtClean="0"/>
              <a:t>it</a:t>
            </a:r>
            <a:endParaRPr lang="en-US" altLang="zh-CN" b="1" dirty="0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860470" y="671384"/>
            <a:ext cx="28079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ntegrates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399378" y="2274768"/>
            <a:ext cx="28079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utomatic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923631" y="3891121"/>
            <a:ext cx="23408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witches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6182581" y="4415800"/>
            <a:ext cx="19898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fficient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5497872" y="4986169"/>
            <a:ext cx="1754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onitor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  <p:bldP spid="18439" grpId="0"/>
      <p:bldP spid="18440" grpId="0"/>
      <p:bldP spid="1844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467544" y="1340768"/>
            <a:ext cx="8424936" cy="3884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1" dirty="0" smtClean="0"/>
              <a:t>should</a:t>
            </a:r>
            <a:r>
              <a:rPr lang="en-US" altLang="zh-CN" b="1" dirty="0"/>
              <a:t>, and send you w_________ if there is a problem. Such smart homes could even be programmed to d_______ your health problems, and then give you r________ advice as to the food you should eat or if you should see a doctor. So in a sense, smart homes will lead us to living </a:t>
            </a:r>
            <a:r>
              <a:rPr lang="en-US" altLang="zh-CN" b="1" dirty="0" smtClean="0"/>
              <a:t>smarter </a:t>
            </a:r>
            <a:r>
              <a:rPr lang="en-US" altLang="zh-CN" b="1" dirty="0"/>
              <a:t>lives.</a:t>
            </a:r>
            <a:endParaRPr lang="en-US" altLang="zh-CN" b="1" dirty="0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499992" y="1358153"/>
            <a:ext cx="18736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 smtClean="0">
                <a:solidFill>
                  <a:srgbClr val="FF0000"/>
                </a:solidFill>
              </a:rPr>
              <a:t>arnings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3529980" y="2405675"/>
            <a:ext cx="152010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etect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5660627" y="2950344"/>
            <a:ext cx="19898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 err="1">
                <a:solidFill>
                  <a:srgbClr val="FF0000"/>
                </a:solidFill>
              </a:rPr>
              <a:t>elevant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  <p:bldP spid="18443" grpId="0"/>
      <p:bldP spid="184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611509" y="1945566"/>
            <a:ext cx="7561659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Work in groups. Discuss these questions.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611509" y="2492956"/>
            <a:ext cx="820896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2425" indent="-352425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60000"/>
              </a:spcBef>
            </a:pPr>
            <a:r>
              <a:rPr lang="en-US" altLang="zh-CN" b="1"/>
              <a:t>1. In what way is the home of tomorrow already the home of today?</a:t>
            </a:r>
            <a:endParaRPr lang="en-US" altLang="zh-CN" b="1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043608" y="3659540"/>
            <a:ext cx="7632700" cy="1569660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/>
              <a:t>You can compare the home today and that of tomorrow. Then you can find out the things that have been in today’s home.</a:t>
            </a:r>
            <a:endParaRPr lang="en-US" altLang="zh-CN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515" y="709838"/>
            <a:ext cx="4925646" cy="1231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539551" y="1196752"/>
            <a:ext cx="8101781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3230" indent="-44323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5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 dirty="0"/>
              <a:t>2. What might be some of the disadvantages of smart homes?</a:t>
            </a:r>
            <a:endParaRPr lang="en-US" altLang="zh-CN" b="1" dirty="0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666006" y="2420888"/>
            <a:ext cx="7848872" cy="2800767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/>
              <a:t>Does it have anything unsecure?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/>
              <a:t>Will your information be known by others?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/>
              <a:t>What if there is something wrong with your smart phone?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altLang="zh-CN" b="1" dirty="0"/>
              <a:t>… </a:t>
            </a:r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250825" y="282575"/>
            <a:ext cx="86423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Think of the items you use in your home now and what they may be better used in the future. Show your ideas to the other group members.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250825" y="1881188"/>
            <a:ext cx="6337399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/>
              <a:t>The following may help you</a:t>
            </a:r>
            <a:r>
              <a:rPr lang="zh-CN" altLang="en-US" b="1" dirty="0"/>
              <a:t>：</a:t>
            </a:r>
            <a:endParaRPr lang="zh-CN" altLang="en-US" b="1" dirty="0"/>
          </a:p>
        </p:txBody>
      </p:sp>
      <p:pic>
        <p:nvPicPr>
          <p:cNvPr id="34820" name="Picture 6" descr="智能机器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74" y="2549153"/>
            <a:ext cx="3287712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7" descr="智能家居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74" y="4469607"/>
            <a:ext cx="3028950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8" descr="智能家居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0" y="2565400"/>
            <a:ext cx="3594100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9" descr="智能家居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437063"/>
            <a:ext cx="3278188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627" y="1162940"/>
            <a:ext cx="5790721" cy="140196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9552" y="2564904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Read the passage several times and underline the language points that you are not familiar with.</a:t>
            </a:r>
            <a:endParaRPr lang="en-US" altLang="zh-CN" b="1" dirty="0" smtClean="0"/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What may the future car look like? Write a passage to describe it.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COMMONDATA" val="eyJoZGlkIjoiYTc2ZGZiNzZiNDVlOGViOWVmM2JhOTY0NGJkNjUyYzgifQ==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5574</Words>
  <Application>WPS 演示</Application>
  <PresentationFormat>全屏显示(4:3)</PresentationFormat>
  <Paragraphs>220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Arial</vt:lpstr>
      <vt:lpstr>宋体</vt:lpstr>
      <vt:lpstr>Wingdings</vt:lpstr>
      <vt:lpstr>Times New Roman</vt:lpstr>
      <vt:lpstr>微软雅黑</vt:lpstr>
      <vt:lpstr>Calibri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htyz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痞子</cp:lastModifiedBy>
  <cp:revision>119</cp:revision>
  <dcterms:created xsi:type="dcterms:W3CDTF">2020-02-15T05:31:00Z</dcterms:created>
  <dcterms:modified xsi:type="dcterms:W3CDTF">2022-09-14T10:02:16Z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2052-11.1.0.11830</vt:lpwstr>
  </property>
  <property fmtid="{D5CDD505-2E9C-101B-9397-08002B2CF9AE}" pid="3" name="ICV">
    <vt:lpwstr>050D9F40732C4333AB927F9F2A0F1E5C</vt:lpwstr>
  </property>
</Properties>
</file>