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5" r:id="rId3"/>
    <p:sldId id="287" r:id="rId5"/>
    <p:sldId id="288" r:id="rId6"/>
    <p:sldId id="289" r:id="rId7"/>
    <p:sldId id="291" r:id="rId8"/>
    <p:sldId id="301" r:id="rId9"/>
    <p:sldId id="299" r:id="rId10"/>
    <p:sldId id="300" r:id="rId11"/>
    <p:sldId id="292" r:id="rId12"/>
    <p:sldId id="302" r:id="rId13"/>
    <p:sldId id="293" r:id="rId14"/>
    <p:sldId id="295" r:id="rId15"/>
    <p:sldId id="277" r:id="rId16"/>
    <p:sldId id="296" r:id="rId17"/>
    <p:sldId id="298" r:id="rId1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83"/>
    <p:restoredTop sz="94660"/>
  </p:normalViewPr>
  <p:slideViewPr>
    <p:cSldViewPr showGuides="1">
      <p:cViewPr varScale="1">
        <p:scale>
          <a:sx n="113" d="100"/>
          <a:sy n="113" d="100"/>
        </p:scale>
        <p:origin x="-4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7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7" Type="http://schemas.openxmlformats.org/officeDocument/2006/relationships/image" Target="../media/image18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4274" name="页眉占位符 542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54275" name="日期占位符 54274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54276" name="幻灯片图像占位符 54275"/>
          <p:cNvSpPr>
            <a:spLocks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4277" name="文本占位符 54276"/>
          <p:cNvSpPr>
            <a:spLocks noGrp="1"/>
          </p:cNvSpPr>
          <p:nvPr>
            <p:ph type="body" sz="quarter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4278" name="页脚占位符 54277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54279" name="灯片编号占位符 54278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98306" name="幻灯片图像占位符 98305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98307" name="文本占位符 9830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99330" name="幻灯片图像占位符 99329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99331" name="文本占位符 9933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0354" name="幻灯片图像占位符 100353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0355" name="文本占位符 10035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1378" name="幻灯片图像占位符 101377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1379" name="文本占位符 1013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2402" name="幻灯片图像占位符 102401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2403" name="文本占位符 10240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3426" name="幻灯片图像占位符 103425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3427" name="文本占位符 1034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4450" name="幻灯片图像占位符 104449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4451" name="文本占位符 10445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5474" name="幻灯片图像占位符 105473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5475" name="文本占位符 1054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6498" name="幻灯片图像占位符 106497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6499" name="文本占位符 10649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7522" name="幻灯片图像占位符 107521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7523" name="文本占位符 1075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8546" name="幻灯片图像占位符 108545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8547" name="文本占位符 10854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09570" name="幻灯片图像占位符 109569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09571" name="文本占位符 1095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10594" name="幻灯片图像占位符 110593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11618" name="幻灯片图像占位符 111617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11619" name="文本占位符 1116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>
                <a:latin typeface="Comic Sans MS" panose="030F0702030302020204" pitchFamily="66" charset="0"/>
              </a:rPr>
            </a:fld>
            <a:endParaRPr lang="zh-CN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12642" name="幻灯片图像占位符 112641"/>
          <p:cNvSpPr>
            <a:spLocks noTextEdit="1"/>
          </p:cNvSpPr>
          <p:nvPr>
            <p:ph type="sldImg"/>
          </p:nvPr>
        </p:nvSpPr>
        <p:spPr>
          <a:ln/>
        </p:spPr>
      </p:sp>
      <p:sp>
        <p:nvSpPr>
          <p:cNvPr id="112643" name="文本占位符 11264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5714" name="标题 115713"/>
          <p:cNvSpPr>
            <a:spLocks noGrp="1" noRot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15715" name="副标题 115714"/>
          <p:cNvSpPr>
            <a:spLocks noGrp="1" noRot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15716" name="日期占位符 115715"/>
          <p:cNvSpPr>
            <a:spLocks noGrp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17" name="页脚占位符 115716"/>
          <p:cNvSpPr>
            <a:spLocks noGrp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18" name="灯片编号占位符 115717"/>
          <p:cNvSpPr>
            <a:spLocks noGrp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0583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9569" y="685800"/>
            <a:ext cx="2135981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84119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4690" name="标题 114689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14691" name="文本占位符 114690"/>
          <p:cNvSpPr>
            <a:spLocks noGrp="1" noRot="1"/>
          </p:cNvSpPr>
          <p:nvPr>
            <p:ph type="body" idx="1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4692" name="日期占位符 114691"/>
          <p:cNvSpPr>
            <a:spLocks noGrp="1"/>
          </p:cNvSpPr>
          <p:nvPr>
            <p:ph type="dt" sz="half" idx="2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4693" name="页脚占位符 114692"/>
          <p:cNvSpPr>
            <a:spLocks noGrp="1"/>
          </p:cNvSpPr>
          <p:nvPr>
            <p:ph type="ftr" sz="quarter" idx="3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4694" name="灯片编号占位符 114693"/>
          <p:cNvSpPr>
            <a:spLocks noGrp="1"/>
          </p:cNvSpPr>
          <p:nvPr>
            <p:ph type="sldNum" sz="quarter" idx="4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7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1" Type="http://schemas.openxmlformats.org/officeDocument/2006/relationships/notesSlide" Target="../notesSlides/notesSlide6.xml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7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8.wmf"/><Relationship Id="rId11" Type="http://schemas.openxmlformats.org/officeDocument/2006/relationships/notesSlide" Target="../notesSlides/notesSlide8.xml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wmf"/><Relationship Id="rId8" Type="http://schemas.openxmlformats.org/officeDocument/2006/relationships/image" Target="../media/image15.wmf"/><Relationship Id="rId7" Type="http://schemas.openxmlformats.org/officeDocument/2006/relationships/oleObject" Target="../embeddings/oleObject12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0.bin"/><Relationship Id="rId20" Type="http://schemas.openxmlformats.org/officeDocument/2006/relationships/notesSlide" Target="../notesSlides/notesSlide11.xml"/><Relationship Id="rId2" Type="http://schemas.openxmlformats.org/officeDocument/2006/relationships/image" Target="../media/image12.wmf"/><Relationship Id="rId19" Type="http://schemas.openxmlformats.org/officeDocument/2006/relationships/vmlDrawing" Target="../drawings/vmlDrawing3.vml"/><Relationship Id="rId18" Type="http://schemas.openxmlformats.org/officeDocument/2006/relationships/slideLayout" Target="../slideLayouts/slideLayout13.xml"/><Relationship Id="rId17" Type="http://schemas.openxmlformats.org/officeDocument/2006/relationships/image" Target="../media/image19.wmf"/><Relationship Id="rId16" Type="http://schemas.openxmlformats.org/officeDocument/2006/relationships/oleObject" Target="../embeddings/oleObject16.bin"/><Relationship Id="rId15" Type="http://schemas.openxmlformats.org/officeDocument/2006/relationships/image" Target="../media/image18.wmf"/><Relationship Id="rId14" Type="http://schemas.openxmlformats.org/officeDocument/2006/relationships/oleObject" Target="../embeddings/oleObject15.bin"/><Relationship Id="rId13" Type="http://schemas.openxmlformats.org/officeDocument/2006/relationships/image" Target="../media/image17.wmf"/><Relationship Id="rId12" Type="http://schemas.openxmlformats.org/officeDocument/2006/relationships/oleObject" Target="../embeddings/oleObject14.bin"/><Relationship Id="rId11" Type="http://schemas.openxmlformats.org/officeDocument/2006/relationships/image" Target="../media/image16.wmf"/><Relationship Id="rId10" Type="http://schemas.openxmlformats.org/officeDocument/2006/relationships/oleObject" Target="../embeddings/oleObject13.bin"/><Relationship Id="rId1" Type="http://schemas.openxmlformats.org/officeDocument/2006/relationships/oleObject" Target="../embeddings/oleObject9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10" name="矩形 94209"/>
          <p:cNvSpPr/>
          <p:nvPr/>
        </p:nvSpPr>
        <p:spPr>
          <a:xfrm>
            <a:off x="684213" y="1700213"/>
            <a:ext cx="7416800" cy="2016125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60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25.2</a:t>
            </a:r>
            <a:r>
              <a:rPr lang="zh-CN" altLang="en-US" sz="60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用列举法求概率</a:t>
            </a:r>
            <a:br>
              <a:rPr lang="zh-CN" altLang="en-US" sz="60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</a:br>
            <a:r>
              <a:rPr lang="zh-CN" altLang="en-US" sz="60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</a:t>
            </a:r>
            <a:r>
              <a:rPr lang="en-US" altLang="zh-CN" sz="60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</a:t>
            </a:r>
            <a:r>
              <a:rPr lang="zh-CN" altLang="en-US" sz="6000" b="1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课时</a:t>
            </a:r>
            <a:endParaRPr lang="zh-CN" altLang="en-US" sz="6000" b="1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标题 56321"/>
          <p:cNvSpPr>
            <a:spLocks noGrp="1" noRot="1"/>
          </p:cNvSpPr>
          <p:nvPr>
            <p:ph type="title"/>
          </p:nvPr>
        </p:nvSpPr>
        <p:spPr>
          <a:xfrm>
            <a:off x="2854325" y="887413"/>
            <a:ext cx="3362325" cy="836612"/>
          </a:xfrm>
          <a:solidFill>
            <a:schemeClr val="bg1">
              <a:alpha val="100000"/>
            </a:schemeClr>
          </a:solidFill>
          <a:ln w="76200" cmpd="tri">
            <a:solidFill>
              <a:schemeClr val="tx1"/>
            </a:solidFill>
            <a:miter/>
          </a:ln>
        </p:spPr>
        <p:txBody>
          <a:bodyPr anchor="ctr"/>
          <a:p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一</a:t>
            </a:r>
            <a:r>
              <a:rPr lang="en-US" altLang="zh-CN" b="1" dirty="0">
                <a:solidFill>
                  <a:schemeClr val="tx1"/>
                </a:solidFill>
                <a:ea typeface="华文行楷" panose="02010800040101010101" pitchFamily="2" charset="-122"/>
              </a:rPr>
              <a:t>.</a:t>
            </a:r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复习引入</a:t>
            </a:r>
            <a:endParaRPr lang="zh-CN" altLang="en-US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  <p:sp>
        <p:nvSpPr>
          <p:cNvPr id="56323" name="文本占位符 56322"/>
          <p:cNvSpPr>
            <a:spLocks noGrp="1" noRot="1"/>
          </p:cNvSpPr>
          <p:nvPr>
            <p:ph type="body" idx="1"/>
          </p:nvPr>
        </p:nvSpPr>
        <p:spPr>
          <a:xfrm>
            <a:off x="323850" y="1412875"/>
            <a:ext cx="8424863" cy="2232025"/>
          </a:xfrm>
          <a:ln/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u="sng" dirty="0">
                <a:solidFill>
                  <a:srgbClr val="FF0000"/>
                </a:solidFill>
              </a:rPr>
              <a:t>必然事件</a:t>
            </a:r>
            <a:r>
              <a:rPr lang="en-US" altLang="zh-CN" b="1" u="sng">
                <a:solidFill>
                  <a:srgbClr val="FF0000"/>
                </a:solidFill>
              </a:rPr>
              <a:t>:</a:t>
            </a:r>
            <a:r>
              <a:rPr lang="zh-CN" altLang="en-US" b="1" dirty="0"/>
              <a:t>在一定条件下必然发生的事件</a:t>
            </a:r>
            <a:r>
              <a:rPr lang="en-US" altLang="zh-CN" b="1"/>
              <a:t>.</a:t>
            </a:r>
            <a:endParaRPr lang="en-US" altLang="zh-CN" b="1"/>
          </a:p>
          <a:p>
            <a:pPr>
              <a:lnSpc>
                <a:spcPct val="90000"/>
              </a:lnSpc>
              <a:buNone/>
            </a:pPr>
            <a:r>
              <a:rPr lang="zh-CN" altLang="en-US" b="1" u="sng" dirty="0">
                <a:solidFill>
                  <a:srgbClr val="FF0000"/>
                </a:solidFill>
              </a:rPr>
              <a:t>不可能事件</a:t>
            </a:r>
            <a:r>
              <a:rPr lang="en-US" altLang="zh-CN" b="1">
                <a:solidFill>
                  <a:srgbClr val="FF0000"/>
                </a:solidFill>
              </a:rPr>
              <a:t>:</a:t>
            </a:r>
            <a:r>
              <a:rPr lang="zh-CN" altLang="en-US" b="1" dirty="0"/>
              <a:t>在一定条件下不可能发生的事件</a:t>
            </a:r>
            <a:r>
              <a:rPr lang="en-US" altLang="zh-CN" b="1"/>
              <a:t>.</a:t>
            </a:r>
            <a:endParaRPr lang="en-US" altLang="zh-CN" b="1"/>
          </a:p>
          <a:p>
            <a:pPr>
              <a:lnSpc>
                <a:spcPct val="90000"/>
              </a:lnSpc>
              <a:buNone/>
            </a:pPr>
            <a:r>
              <a:rPr lang="zh-CN" altLang="en-US" b="1" u="sng" dirty="0">
                <a:solidFill>
                  <a:srgbClr val="FF0000"/>
                </a:solidFill>
              </a:rPr>
              <a:t>随机事件</a:t>
            </a:r>
            <a:r>
              <a:rPr lang="en-US" altLang="zh-CN" b="1" dirty="0"/>
              <a:t>:</a:t>
            </a:r>
            <a:r>
              <a:rPr lang="zh-CN" altLang="en-US" b="1" dirty="0"/>
              <a:t>在一定条件下可能发生也可能不发生的事件</a:t>
            </a:r>
            <a:r>
              <a:rPr lang="en-US" altLang="zh-CN" b="1"/>
              <a:t>.</a:t>
            </a:r>
            <a:endParaRPr lang="en-US" altLang="zh-CN" b="1"/>
          </a:p>
        </p:txBody>
      </p:sp>
      <p:sp>
        <p:nvSpPr>
          <p:cNvPr id="56324" name="矩形 56323"/>
          <p:cNvSpPr/>
          <p:nvPr/>
        </p:nvSpPr>
        <p:spPr>
          <a:xfrm>
            <a:off x="179388" y="3500438"/>
            <a:ext cx="24844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Verdana" panose="020B0604030504040204" pitchFamily="34" charset="0"/>
              </a:rPr>
              <a:t>概率的定义</a:t>
            </a:r>
            <a:r>
              <a:rPr lang="en-US" altLang="zh-CN" sz="3200" b="1">
                <a:latin typeface="Verdana" panose="020B0604030504040204" pitchFamily="34" charset="0"/>
              </a:rPr>
              <a:t>:</a:t>
            </a:r>
            <a:endParaRPr lang="en-US" altLang="zh-CN" sz="3200" b="1">
              <a:latin typeface="Verdana" panose="020B0604030504040204" pitchFamily="34" charset="0"/>
            </a:endParaRPr>
          </a:p>
        </p:txBody>
      </p:sp>
      <p:sp>
        <p:nvSpPr>
          <p:cNvPr id="56325" name="矩形 56324"/>
          <p:cNvSpPr/>
          <p:nvPr/>
        </p:nvSpPr>
        <p:spPr>
          <a:xfrm>
            <a:off x="2484438" y="3500438"/>
            <a:ext cx="6192837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Verdana" panose="020B0604030504040204" pitchFamily="34" charset="0"/>
              </a:rPr>
              <a:t>事件</a:t>
            </a:r>
            <a:r>
              <a:rPr lang="en-US" altLang="zh-CN" sz="3200" b="1" dirty="0">
                <a:latin typeface="Verdana" panose="020B0604030504040204" pitchFamily="34" charset="0"/>
              </a:rPr>
              <a:t>A</a:t>
            </a:r>
            <a:r>
              <a:rPr lang="zh-CN" altLang="en-US" sz="3200" b="1" dirty="0">
                <a:latin typeface="Verdana" panose="020B0604030504040204" pitchFamily="34" charset="0"/>
              </a:rPr>
              <a:t>发生的频率</a:t>
            </a:r>
            <a:r>
              <a:rPr lang="en-US" altLang="zh-CN" sz="3200" b="1" err="1">
                <a:latin typeface="Verdana" panose="020B0604030504040204" pitchFamily="34" charset="0"/>
              </a:rPr>
              <a:t>m/n</a:t>
            </a:r>
            <a:r>
              <a:rPr lang="zh-CN" altLang="en-US" sz="3200" b="1" dirty="0">
                <a:latin typeface="Verdana" panose="020B0604030504040204" pitchFamily="34" charset="0"/>
              </a:rPr>
              <a:t>接近于某个常数，这时就把这个常数叫做</a:t>
            </a:r>
            <a:r>
              <a:rPr lang="zh-CN" altLang="en-US" sz="3200" b="1" u="sng" dirty="0">
                <a:solidFill>
                  <a:srgbClr val="FF0000"/>
                </a:solidFill>
                <a:latin typeface="Verdana" panose="020B0604030504040204" pitchFamily="34" charset="0"/>
              </a:rPr>
              <a:t>事件</a:t>
            </a:r>
            <a:r>
              <a:rPr lang="en-US" altLang="zh-CN" sz="3200" b="1" u="sng" dirty="0">
                <a:solidFill>
                  <a:srgbClr val="FF0000"/>
                </a:solidFill>
                <a:latin typeface="Verdana" panose="020B0604030504040204" pitchFamily="34" charset="0"/>
              </a:rPr>
              <a:t>A</a:t>
            </a:r>
            <a:r>
              <a:rPr lang="zh-CN" altLang="en-US" sz="3200" b="1" u="sng" dirty="0">
                <a:solidFill>
                  <a:srgbClr val="FF0000"/>
                </a:solidFill>
                <a:latin typeface="Verdana" panose="020B0604030504040204" pitchFamily="34" charset="0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</a:rPr>
              <a:t>概率，</a:t>
            </a:r>
            <a:r>
              <a:rPr lang="zh-CN" altLang="en-US" sz="3200" b="1" dirty="0">
                <a:latin typeface="Verdana" panose="020B0604030504040204" pitchFamily="34" charset="0"/>
              </a:rPr>
              <a:t>记作</a:t>
            </a:r>
            <a:r>
              <a:rPr lang="en-US" altLang="zh-CN" sz="3200" b="1" dirty="0">
                <a:latin typeface="Verdana" panose="020B0604030504040204" pitchFamily="34" charset="0"/>
              </a:rPr>
              <a:t>P</a:t>
            </a:r>
            <a:r>
              <a:rPr lang="zh-CN" altLang="en-US" sz="3200" b="1" dirty="0">
                <a:latin typeface="Verdana" panose="020B0604030504040204" pitchFamily="34" charset="0"/>
              </a:rPr>
              <a:t>（</a:t>
            </a:r>
            <a:r>
              <a:rPr lang="en-US" altLang="zh-CN" sz="3200" b="1" dirty="0">
                <a:latin typeface="Verdana" panose="020B0604030504040204" pitchFamily="34" charset="0"/>
              </a:rPr>
              <a:t>A</a:t>
            </a:r>
            <a:r>
              <a:rPr lang="zh-CN" altLang="en-US" sz="3200" b="1" dirty="0">
                <a:latin typeface="Verdana" panose="020B0604030504040204" pitchFamily="34" charset="0"/>
              </a:rPr>
              <a:t>）</a:t>
            </a:r>
            <a:r>
              <a:rPr lang="en-US" altLang="zh-CN" sz="3200" b="1">
                <a:latin typeface="Verdana" panose="020B0604030504040204" pitchFamily="34" charset="0"/>
              </a:rPr>
              <a:t>.</a:t>
            </a:r>
            <a:endParaRPr lang="en-US" altLang="zh-CN" sz="3200" b="1">
              <a:latin typeface="Verdana" panose="020B0604030504040204" pitchFamily="34" charset="0"/>
            </a:endParaRPr>
          </a:p>
        </p:txBody>
      </p:sp>
      <p:sp>
        <p:nvSpPr>
          <p:cNvPr id="56326" name="矩形 56325"/>
          <p:cNvSpPr/>
          <p:nvPr/>
        </p:nvSpPr>
        <p:spPr>
          <a:xfrm>
            <a:off x="250825" y="5157788"/>
            <a:ext cx="86042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Verdana" panose="020B0604030504040204" pitchFamily="34" charset="0"/>
              </a:rPr>
              <a:t>        0≤P(A) ≤1.</a:t>
            </a:r>
            <a:endParaRPr lang="en-US" altLang="zh-CN" sz="3200" b="1">
              <a:latin typeface="Verdana" panose="020B0604030504040204" pitchFamily="34" charset="0"/>
            </a:endParaRPr>
          </a:p>
          <a:p>
            <a:r>
              <a:rPr lang="zh-CN" altLang="en-US" sz="3200" b="1" dirty="0">
                <a:latin typeface="Verdana" panose="020B0604030504040204" pitchFamily="34" charset="0"/>
              </a:rPr>
              <a:t>必然事件的概率是</a:t>
            </a:r>
            <a:r>
              <a:rPr lang="en-US" altLang="zh-CN" sz="3200" b="1" dirty="0">
                <a:latin typeface="Verdana" panose="020B0604030504040204" pitchFamily="34" charset="0"/>
              </a:rPr>
              <a:t>1</a:t>
            </a:r>
            <a:r>
              <a:rPr lang="zh-CN" altLang="en-US" sz="3200" b="1" dirty="0">
                <a:latin typeface="Verdana" panose="020B0604030504040204" pitchFamily="34" charset="0"/>
              </a:rPr>
              <a:t>，不可能事件的概率是</a:t>
            </a:r>
            <a:r>
              <a:rPr lang="en-US" altLang="zh-CN" sz="3200" b="1">
                <a:latin typeface="Verdana" panose="020B0604030504040204" pitchFamily="34" charset="0"/>
              </a:rPr>
              <a:t>0.</a:t>
            </a:r>
            <a:endParaRPr lang="en-US" altLang="zh-CN" sz="3200" b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5" grpId="0"/>
      <p:bldP spid="563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标题 57345"/>
          <p:cNvSpPr>
            <a:spLocks noGrp="1" noRot="1"/>
          </p:cNvSpPr>
          <p:nvPr>
            <p:ph type="title"/>
          </p:nvPr>
        </p:nvSpPr>
        <p:spPr>
          <a:xfrm>
            <a:off x="1116013" y="5589588"/>
            <a:ext cx="5724525" cy="720725"/>
          </a:xfrm>
          <a:ln/>
        </p:spPr>
        <p:txBody>
          <a:bodyPr anchor="ctr"/>
          <a:p>
            <a:r>
              <a:rPr lang="zh-CN" altLang="en-US" sz="4000" b="1" dirty="0">
                <a:solidFill>
                  <a:schemeClr val="tx1"/>
                </a:solidFill>
                <a:ea typeface="华文行楷" panose="02010800040101010101" pitchFamily="2" charset="-122"/>
              </a:rPr>
              <a:t>等可能性事件</a:t>
            </a:r>
            <a:endParaRPr lang="zh-CN" altLang="en-US" sz="4000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  <p:sp>
        <p:nvSpPr>
          <p:cNvPr id="57347" name="文本占位符 57346"/>
          <p:cNvSpPr>
            <a:spLocks noGrp="1" noRot="1"/>
          </p:cNvSpPr>
          <p:nvPr>
            <p:ph type="body" idx="1"/>
          </p:nvPr>
        </p:nvSpPr>
        <p:spPr>
          <a:xfrm>
            <a:off x="107950" y="1035050"/>
            <a:ext cx="8964613" cy="4456113"/>
          </a:xfrm>
          <a:ln/>
        </p:spPr>
        <p:txBody>
          <a:bodyPr/>
          <a:p>
            <a:r>
              <a:rPr lang="zh-CN" altLang="en-US" b="1" dirty="0"/>
              <a:t>问题</a:t>
            </a:r>
            <a:r>
              <a:rPr lang="en-US" altLang="zh-CN" b="1" dirty="0"/>
              <a:t>1.</a:t>
            </a:r>
            <a:r>
              <a:rPr lang="zh-CN" altLang="en-US" b="1" dirty="0"/>
              <a:t>掷一枚硬币，落地后会出现几种结果？ </a:t>
            </a:r>
            <a:endParaRPr lang="zh-CN" altLang="en-US" b="1" dirty="0"/>
          </a:p>
          <a:p>
            <a:pPr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。正反面向上</a:t>
            </a: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</a:rPr>
              <a:t>种可能性相等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 dirty="0"/>
              <a:t>问题</a:t>
            </a:r>
            <a:r>
              <a:rPr lang="en-US" altLang="zh-CN" b="1" dirty="0"/>
              <a:t>2.</a:t>
            </a:r>
            <a:r>
              <a:rPr lang="zh-CN" altLang="en-US" b="1" dirty="0"/>
              <a:t>抛掷一个骰子，它落地时向上的点数有几种可能？</a:t>
            </a:r>
            <a:endParaRPr lang="zh-CN" altLang="en-US" b="1" dirty="0"/>
          </a:p>
          <a:p>
            <a:pPr>
              <a:buNone/>
            </a:pPr>
            <a:r>
              <a:rPr lang="zh-CN" altLang="en-US" b="1"/>
              <a:t>        </a:t>
            </a:r>
            <a:r>
              <a:rPr lang="en-US" altLang="zh-CN" b="1" dirty="0">
                <a:solidFill>
                  <a:srgbClr val="FF0000"/>
                </a:solidFill>
              </a:rPr>
              <a:t>6</a:t>
            </a:r>
            <a:r>
              <a:rPr lang="zh-CN" altLang="en-US" b="1" dirty="0">
                <a:solidFill>
                  <a:srgbClr val="FF0000"/>
                </a:solidFill>
              </a:rPr>
              <a:t>种等可能的结果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 dirty="0"/>
              <a:t>问题</a:t>
            </a:r>
            <a:r>
              <a:rPr lang="en-US" altLang="zh-CN" b="1" dirty="0"/>
              <a:t>3.</a:t>
            </a:r>
            <a:r>
              <a:rPr lang="zh-CN" altLang="en-US" b="1" dirty="0"/>
              <a:t>从分别标有</a:t>
            </a:r>
            <a:r>
              <a:rPr lang="en-US" altLang="zh-CN" b="1" dirty="0"/>
              <a:t>1.2.3.4.5.</a:t>
            </a:r>
            <a:r>
              <a:rPr lang="zh-CN" altLang="en-US" b="1" dirty="0"/>
              <a:t>的</a:t>
            </a:r>
            <a:r>
              <a:rPr lang="en-US" altLang="zh-CN" b="1" dirty="0"/>
              <a:t>5</a:t>
            </a:r>
            <a:r>
              <a:rPr lang="zh-CN" altLang="en-US" b="1" dirty="0"/>
              <a:t>根纸签中随机抽取一根，抽出的签上的标号有几种可能？</a:t>
            </a:r>
            <a:endParaRPr lang="zh-CN" altLang="en-US" b="1" dirty="0"/>
          </a:p>
          <a:p>
            <a:pPr>
              <a:buNone/>
            </a:pPr>
            <a:r>
              <a:rPr lang="zh-CN" altLang="en-US" b="1"/>
              <a:t>        </a:t>
            </a:r>
            <a:r>
              <a:rPr lang="en-US" altLang="zh-CN" b="1" dirty="0">
                <a:solidFill>
                  <a:srgbClr val="FF0000"/>
                </a:solidFill>
              </a:rPr>
              <a:t>5</a:t>
            </a:r>
            <a:r>
              <a:rPr lang="zh-CN" altLang="en-US" b="1" dirty="0">
                <a:solidFill>
                  <a:srgbClr val="FF0000"/>
                </a:solidFill>
              </a:rPr>
              <a:t>种等可能的结果</a:t>
            </a:r>
            <a:r>
              <a:rPr lang="zh-CN" altLang="en-US" b="1" dirty="0"/>
              <a:t>。</a:t>
            </a:r>
            <a:endParaRPr lang="zh-CN" altLang="en-US" b="1" dirty="0"/>
          </a:p>
        </p:txBody>
      </p:sp>
      <p:sp>
        <p:nvSpPr>
          <p:cNvPr id="57349" name="矩形 57348"/>
          <p:cNvSpPr/>
          <p:nvPr/>
        </p:nvSpPr>
        <p:spPr>
          <a:xfrm>
            <a:off x="2555875" y="188913"/>
            <a:ext cx="3240088" cy="836612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一</a:t>
            </a:r>
            <a:r>
              <a:rPr lang="en-US" altLang="zh-CN" b="1" dirty="0">
                <a:solidFill>
                  <a:schemeClr val="tx1"/>
                </a:solidFill>
                <a:ea typeface="华文行楷" panose="02010800040101010101" pitchFamily="2" charset="-122"/>
              </a:rPr>
              <a:t>.</a:t>
            </a:r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复习引入</a:t>
            </a:r>
            <a:endParaRPr lang="zh-CN" altLang="en-US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7347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charRg st="23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7347">
                                            <p:txEl>
                                              <p:charRg st="23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charRg st="37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7347">
                                            <p:txEl>
                                              <p:charRg st="37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charRg st="64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7347">
                                            <p:txEl>
                                              <p:charRg st="64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charRg st="81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7347">
                                            <p:txEl>
                                              <p:charRg st="81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charRg st="128" end="1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7347">
                                            <p:txEl>
                                              <p:charRg st="128" end="1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animBg="1"/>
      <p:bldP spid="57347" grpId="0" animBg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矩形 58369"/>
          <p:cNvSpPr/>
          <p:nvPr/>
        </p:nvSpPr>
        <p:spPr>
          <a:xfrm>
            <a:off x="1476375" y="1268413"/>
            <a:ext cx="4248150" cy="936625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800" b="1" dirty="0">
                <a:ea typeface="华文行楷" panose="02010800040101010101" pitchFamily="2" charset="-122"/>
              </a:rPr>
              <a:t>等可能性事件</a:t>
            </a:r>
            <a:endParaRPr lang="zh-CN" altLang="en-US" sz="4800" b="1" dirty="0">
              <a:ea typeface="华文行楷" panose="02010800040101010101" pitchFamily="2" charset="-122"/>
            </a:endParaRPr>
          </a:p>
        </p:txBody>
      </p:sp>
      <p:sp>
        <p:nvSpPr>
          <p:cNvPr id="58371" name="文本框 58370"/>
          <p:cNvSpPr txBox="1"/>
          <p:nvPr/>
        </p:nvSpPr>
        <p:spPr>
          <a:xfrm>
            <a:off x="539750" y="2276475"/>
            <a:ext cx="60483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等可能性事件的两种特征：</a:t>
            </a:r>
            <a:endParaRPr lang="zh-CN" altLang="en-US" sz="3200" b="1" dirty="0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r>
              <a:rPr lang="en-US" altLang="zh-CN" sz="32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1.</a:t>
            </a:r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出现的结果有限多个</a:t>
            </a:r>
            <a:r>
              <a:rPr lang="en-US" altLang="zh-CN" sz="3200" b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;</a:t>
            </a:r>
            <a:endParaRPr lang="en-US" altLang="zh-CN" sz="3200" b="1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r>
              <a:rPr lang="en-US" altLang="zh-CN" sz="32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2.</a:t>
            </a:r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各结果发生的可能性相等；</a:t>
            </a:r>
            <a:endParaRPr lang="zh-CN" altLang="en-US" sz="3200" b="1" dirty="0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</a:endParaRPr>
          </a:p>
        </p:txBody>
      </p:sp>
      <p:sp>
        <p:nvSpPr>
          <p:cNvPr id="58372" name="文本框 58371"/>
          <p:cNvSpPr txBox="1"/>
          <p:nvPr/>
        </p:nvSpPr>
        <p:spPr>
          <a:xfrm>
            <a:off x="684213" y="3933825"/>
            <a:ext cx="752633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      </a:t>
            </a:r>
            <a:r>
              <a:rPr lang="zh-CN" altLang="en-US" sz="36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等可能性事件的概率可以用列举法而求得。</a:t>
            </a:r>
            <a:endParaRPr lang="zh-CN" altLang="en-US" sz="3600" b="1" dirty="0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</a:endParaRPr>
          </a:p>
        </p:txBody>
      </p:sp>
      <p:sp>
        <p:nvSpPr>
          <p:cNvPr id="58373" name="矩形 58372"/>
          <p:cNvSpPr/>
          <p:nvPr/>
        </p:nvSpPr>
        <p:spPr>
          <a:xfrm>
            <a:off x="684213" y="5084763"/>
            <a:ext cx="7488237" cy="1311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 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列举法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</a:rPr>
              <a:t>就是把要数的对象列举出来分析求解的方法．</a:t>
            </a:r>
            <a:endParaRPr lang="zh-CN" altLang="en-US" sz="4000" b="1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8374" name="矩形 58373"/>
          <p:cNvSpPr/>
          <p:nvPr/>
        </p:nvSpPr>
        <p:spPr>
          <a:xfrm>
            <a:off x="2555875" y="188913"/>
            <a:ext cx="3240088" cy="836612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二</a:t>
            </a:r>
            <a:r>
              <a:rPr lang="en-US" altLang="zh-CN" b="1" dirty="0">
                <a:solidFill>
                  <a:schemeClr val="tx1"/>
                </a:solidFill>
                <a:ea typeface="华文行楷" panose="02010800040101010101" pitchFamily="2" charset="-122"/>
              </a:rPr>
              <a:t>.</a:t>
            </a:r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进入新课</a:t>
            </a:r>
            <a:endParaRPr lang="zh-CN" altLang="en-US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charRg st="13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charRg st="26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animBg="1"/>
      <p:bldP spid="58372" grpId="0"/>
      <p:bldP spid="583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517" name="图片 64516" descr="{A5E4A445-8A2E-4552-97BC-C09CD7E9B4D8}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0813" y="100013"/>
            <a:ext cx="5219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4518" name="直接连接符 64517"/>
          <p:cNvSpPr/>
          <p:nvPr/>
        </p:nvSpPr>
        <p:spPr>
          <a:xfrm>
            <a:off x="4787900" y="3716338"/>
            <a:ext cx="1512888" cy="0"/>
          </a:xfrm>
          <a:prstGeom prst="line">
            <a:avLst/>
          </a:prstGeom>
          <a:ln w="4762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19" name="直接连接符 64518"/>
          <p:cNvSpPr/>
          <p:nvPr/>
        </p:nvSpPr>
        <p:spPr>
          <a:xfrm>
            <a:off x="4787900" y="5013325"/>
            <a:ext cx="1512888" cy="0"/>
          </a:xfrm>
          <a:prstGeom prst="line">
            <a:avLst/>
          </a:prstGeom>
          <a:ln w="4762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20" name="直接连接符 64519"/>
          <p:cNvSpPr/>
          <p:nvPr/>
        </p:nvSpPr>
        <p:spPr>
          <a:xfrm>
            <a:off x="4787900" y="3716338"/>
            <a:ext cx="0" cy="1296987"/>
          </a:xfrm>
          <a:prstGeom prst="line">
            <a:avLst/>
          </a:prstGeom>
          <a:ln w="4127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21" name="直接连接符 64520"/>
          <p:cNvSpPr/>
          <p:nvPr/>
        </p:nvSpPr>
        <p:spPr>
          <a:xfrm>
            <a:off x="6300788" y="3716338"/>
            <a:ext cx="0" cy="1296987"/>
          </a:xfrm>
          <a:prstGeom prst="line">
            <a:avLst/>
          </a:prstGeom>
          <a:ln w="41275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4522" name="文本框 64521"/>
          <p:cNvSpPr txBox="1"/>
          <p:nvPr/>
        </p:nvSpPr>
        <p:spPr>
          <a:xfrm>
            <a:off x="179388" y="1052513"/>
            <a:ext cx="3635375" cy="5643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如图：计算机扫雷游戏，在</a:t>
            </a:r>
            <a:r>
              <a:rPr lang="en-US" altLang="zh-CN" sz="2800" b="1" dirty="0">
                <a:latin typeface="Arial" panose="020B0604020202020204" pitchFamily="34" charset="0"/>
              </a:rPr>
              <a:t>9×9</a:t>
            </a:r>
            <a:r>
              <a:rPr lang="zh-CN" altLang="en-US" sz="2800" b="1" dirty="0">
                <a:latin typeface="Arial" panose="020B0604020202020204" pitchFamily="34" charset="0"/>
              </a:rPr>
              <a:t>个小方格中，随机埋藏着</a:t>
            </a:r>
            <a:r>
              <a:rPr lang="en-US" altLang="zh-CN" sz="2800" b="1" dirty="0">
                <a:latin typeface="Arial" panose="020B0604020202020204" pitchFamily="34" charset="0"/>
              </a:rPr>
              <a:t>10</a:t>
            </a:r>
            <a:r>
              <a:rPr lang="zh-CN" altLang="en-US" sz="2800" b="1" dirty="0">
                <a:latin typeface="Arial" panose="020B0604020202020204" pitchFamily="34" charset="0"/>
              </a:rPr>
              <a:t>个地雷，每个小方格只有</a:t>
            </a:r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个地雷，，小王开始随机踩一个小方格，标号为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，在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的周围的正方形中有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个地雷，我们把这个区域记为</a:t>
            </a:r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区，</a:t>
            </a:r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区外记为</a:t>
            </a:r>
            <a:r>
              <a:rPr lang="en-US" altLang="zh-CN" sz="2800" b="1" dirty="0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区，，下一步小王应该踩在</a:t>
            </a:r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区还是</a:t>
            </a:r>
            <a:r>
              <a:rPr lang="en-US" altLang="zh-CN" sz="2800" b="1" dirty="0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区？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4526" name="文本框 64525"/>
          <p:cNvSpPr txBox="1"/>
          <p:nvPr/>
        </p:nvSpPr>
        <p:spPr>
          <a:xfrm>
            <a:off x="3921125" y="1978025"/>
            <a:ext cx="5292725" cy="946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由于</a:t>
            </a:r>
            <a:r>
              <a:rPr lang="en-US" altLang="zh-CN" sz="2800" b="1" dirty="0">
                <a:latin typeface="Arial" panose="020B0604020202020204" pitchFamily="34" charset="0"/>
              </a:rPr>
              <a:t>3/8</a:t>
            </a:r>
            <a:r>
              <a:rPr lang="zh-CN" altLang="en-US" sz="2800" b="1" dirty="0">
                <a:latin typeface="Arial" panose="020B0604020202020204" pitchFamily="34" charset="0"/>
              </a:rPr>
              <a:t>大于</a:t>
            </a:r>
            <a:r>
              <a:rPr lang="en-US" altLang="zh-CN" sz="2800" b="1" dirty="0">
                <a:latin typeface="Arial" panose="020B0604020202020204" pitchFamily="34" charset="0"/>
              </a:rPr>
              <a:t>7/72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所以第二步应踩</a:t>
            </a:r>
            <a:r>
              <a:rPr lang="en-US" altLang="zh-CN" sz="2800" b="1" dirty="0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区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4527" name="矩形 64526"/>
          <p:cNvSpPr/>
          <p:nvPr/>
        </p:nvSpPr>
        <p:spPr>
          <a:xfrm>
            <a:off x="3708400" y="106363"/>
            <a:ext cx="5472113" cy="946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解：</a:t>
            </a:r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区有</a:t>
            </a:r>
            <a:r>
              <a:rPr lang="en-US" altLang="zh-CN" sz="2800" b="1" dirty="0">
                <a:latin typeface="Arial" panose="020B0604020202020204" pitchFamily="34" charset="0"/>
              </a:rPr>
              <a:t>8</a:t>
            </a:r>
            <a:r>
              <a:rPr lang="zh-CN" altLang="en-US" sz="2800" b="1" dirty="0">
                <a:latin typeface="Arial" panose="020B0604020202020204" pitchFamily="34" charset="0"/>
              </a:rPr>
              <a:t>格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个雷，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       遇雷的概率为</a:t>
            </a:r>
            <a:r>
              <a:rPr lang="en-US" altLang="zh-CN" sz="2800" b="1" dirty="0">
                <a:latin typeface="Arial" panose="020B0604020202020204" pitchFamily="34" charset="0"/>
              </a:rPr>
              <a:t>3/8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4529" name="矩形 64528"/>
          <p:cNvSpPr/>
          <p:nvPr/>
        </p:nvSpPr>
        <p:spPr>
          <a:xfrm>
            <a:off x="3971925" y="1042988"/>
            <a:ext cx="5208588" cy="946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区有</a:t>
            </a:r>
            <a:r>
              <a:rPr lang="en-US" altLang="zh-CN" sz="2800" b="1" dirty="0">
                <a:latin typeface="Arial" panose="020B0604020202020204" pitchFamily="34" charset="0"/>
              </a:rPr>
              <a:t>9×9-9=72</a:t>
            </a:r>
            <a:r>
              <a:rPr lang="zh-CN" altLang="en-US" sz="2800" b="1" dirty="0">
                <a:latin typeface="Arial" panose="020B0604020202020204" pitchFamily="34" charset="0"/>
              </a:rPr>
              <a:t>个小方格，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还有</a:t>
            </a:r>
            <a:r>
              <a:rPr lang="en-US" altLang="zh-CN" sz="2800" b="1" dirty="0">
                <a:latin typeface="Arial" panose="020B0604020202020204" pitchFamily="34" charset="0"/>
              </a:rPr>
              <a:t>10-3=7</a:t>
            </a:r>
            <a:r>
              <a:rPr lang="zh-CN" altLang="en-US" sz="2800" b="1" dirty="0">
                <a:latin typeface="Arial" panose="020B0604020202020204" pitchFamily="34" charset="0"/>
              </a:rPr>
              <a:t>个地雷，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4531" name="矩形 64530"/>
          <p:cNvSpPr/>
          <p:nvPr/>
        </p:nvSpPr>
        <p:spPr>
          <a:xfrm>
            <a:off x="3960813" y="2909888"/>
            <a:ext cx="5219700" cy="519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遇到地雷的概率为</a:t>
            </a:r>
            <a:r>
              <a:rPr lang="en-US" altLang="zh-CN" sz="2800" b="1" dirty="0">
                <a:latin typeface="Arial" panose="020B0604020202020204" pitchFamily="34" charset="0"/>
              </a:rPr>
              <a:t>7/72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4532" name="文本框 64531"/>
          <p:cNvSpPr txBox="1"/>
          <p:nvPr/>
        </p:nvSpPr>
        <p:spPr>
          <a:xfrm>
            <a:off x="395288" y="260350"/>
            <a:ext cx="1008062" cy="655638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例</a:t>
            </a:r>
            <a:r>
              <a:rPr lang="en-US" altLang="zh-CN" sz="3200" b="1">
                <a:latin typeface="Arial" panose="020B0604020202020204" pitchFamily="34" charset="0"/>
                <a:ea typeface="华文行楷" panose="02010800040101010101" pitchFamily="2" charset="-122"/>
              </a:rPr>
              <a:t>1</a:t>
            </a:r>
            <a:endParaRPr lang="en-US" altLang="zh-CN" sz="3200" b="1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4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4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4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6" grpId="0" animBg="1"/>
      <p:bldP spid="64527" grpId="0" animBg="1"/>
      <p:bldP spid="64529" grpId="0" animBg="1"/>
      <p:bldP spid="645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文本占位符 82945"/>
          <p:cNvSpPr>
            <a:spLocks noGrp="1" noRot="1"/>
          </p:cNvSpPr>
          <p:nvPr>
            <p:ph type="body" sz="half" idx="1"/>
          </p:nvPr>
        </p:nvSpPr>
        <p:spPr>
          <a:xfrm>
            <a:off x="457200" y="1600200"/>
            <a:ext cx="8291513" cy="4525963"/>
          </a:xfrm>
          <a:ln/>
        </p:spPr>
        <p:txBody>
          <a:bodyPr/>
          <a:p>
            <a:pPr marL="457200" indent="-457200">
              <a:lnSpc>
                <a:spcPct val="8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400" b="1" dirty="0">
                <a:ea typeface="黑体" panose="02010609060101010101" pitchFamily="2" charset="-122"/>
              </a:rPr>
              <a:t>1.</a:t>
            </a:r>
            <a:r>
              <a:rPr lang="zh-CN" altLang="en-US" sz="2400" b="1" dirty="0">
                <a:ea typeface="黑体" panose="02010609060101010101" pitchFamily="2" charset="-122"/>
              </a:rPr>
              <a:t>（北京）从</a:t>
            </a:r>
            <a:r>
              <a:rPr lang="en-US" altLang="zh-CN" sz="2400" b="1" dirty="0"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2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3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5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6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7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8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9</a:t>
            </a:r>
            <a:r>
              <a:rPr lang="zh-CN" altLang="en-US" sz="2400" b="1" dirty="0"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ea typeface="黑体" panose="02010609060101010101" pitchFamily="2" charset="-122"/>
              </a:rPr>
              <a:t>10</a:t>
            </a:r>
            <a:r>
              <a:rPr lang="zh-CN" altLang="en-US" sz="2400" b="1" dirty="0">
                <a:ea typeface="黑体" panose="02010609060101010101" pitchFamily="2" charset="-122"/>
              </a:rPr>
              <a:t>这十个数中随机取出一个数，取出的数是</a:t>
            </a:r>
            <a:r>
              <a:rPr lang="en-US" altLang="zh-CN" sz="2400" b="1" dirty="0">
                <a:ea typeface="黑体" panose="02010609060101010101" pitchFamily="2" charset="-122"/>
              </a:rPr>
              <a:t>3</a:t>
            </a:r>
            <a:r>
              <a:rPr lang="zh-CN" altLang="en-US" sz="2400" b="1" dirty="0">
                <a:ea typeface="黑体" panose="02010609060101010101" pitchFamily="2" charset="-122"/>
              </a:rPr>
              <a:t>的倍数的概率是（     ）</a:t>
            </a:r>
            <a:endParaRPr lang="zh-CN" altLang="en-US" sz="2400" b="1" dirty="0">
              <a:ea typeface="黑体" panose="02010609060101010101" pitchFamily="2" charset="-122"/>
            </a:endParaRPr>
          </a:p>
          <a:p>
            <a:pPr marL="457200" indent="-457200">
              <a:lnSpc>
                <a:spcPct val="8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400" b="1">
                <a:ea typeface="黑体" panose="02010609060101010101" pitchFamily="2" charset="-122"/>
              </a:rPr>
              <a:t>     </a:t>
            </a:r>
            <a:endParaRPr lang="zh-CN" altLang="en-US" sz="2400" b="1">
              <a:ea typeface="黑体" panose="02010609060101010101" pitchFamily="2" charset="-122"/>
            </a:endParaRPr>
          </a:p>
          <a:p>
            <a:pPr marL="457200" indent="-457200">
              <a:lnSpc>
                <a:spcPct val="8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400" b="1">
                <a:ea typeface="黑体" panose="02010609060101010101" pitchFamily="2" charset="-122"/>
              </a:rPr>
              <a:t>         </a:t>
            </a:r>
            <a:r>
              <a:rPr lang="en-US" altLang="zh-CN" sz="2400" b="1">
                <a:ea typeface="黑体" panose="02010609060101010101" pitchFamily="2" charset="-122"/>
              </a:rPr>
              <a:t>(A)               (B)                 (C)                (D) </a:t>
            </a:r>
            <a:endParaRPr lang="en-US" altLang="zh-CN" sz="2400" b="1">
              <a:ea typeface="黑体" panose="02010609060101010101" pitchFamily="2" charset="-122"/>
            </a:endParaRPr>
          </a:p>
          <a:p>
            <a:pPr marL="457200" indent="-457200">
              <a:lnSpc>
                <a:spcPct val="8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</a:pPr>
            <a:endParaRPr lang="en-US" altLang="zh-CN" sz="2400" b="1">
              <a:ea typeface="黑体" panose="02010609060101010101" pitchFamily="2" charset="-122"/>
            </a:endParaRPr>
          </a:p>
          <a:p>
            <a:pPr marL="457200" indent="-457200">
              <a:lnSpc>
                <a:spcPct val="8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endParaRPr lang="en-US" altLang="zh-CN" sz="2400" b="1">
              <a:ea typeface="黑体" panose="02010609060101010101" pitchFamily="2" charset="-122"/>
            </a:endParaRPr>
          </a:p>
          <a:p>
            <a:pPr marL="457200" indent="-457200">
              <a:lnSpc>
                <a:spcPct val="8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400" b="1" dirty="0">
                <a:ea typeface="黑体" panose="02010609060101010101" pitchFamily="2" charset="-122"/>
              </a:rPr>
              <a:t>2.</a:t>
            </a:r>
            <a:r>
              <a:rPr lang="zh-CN" altLang="en-US" sz="2400" b="1" dirty="0">
                <a:ea typeface="黑体" panose="02010609060101010101" pitchFamily="2" charset="-122"/>
              </a:rPr>
              <a:t>（四川南充）甲箱装有</a:t>
            </a:r>
            <a:r>
              <a:rPr lang="en-US" altLang="zh-CN" sz="2400" b="1" dirty="0">
                <a:ea typeface="黑体" panose="02010609060101010101" pitchFamily="2" charset="-122"/>
              </a:rPr>
              <a:t>40</a:t>
            </a:r>
            <a:r>
              <a:rPr lang="zh-CN" altLang="en-US" sz="2400" b="1" dirty="0">
                <a:ea typeface="黑体" panose="02010609060101010101" pitchFamily="2" charset="-122"/>
              </a:rPr>
              <a:t>个红球和</a:t>
            </a:r>
            <a:r>
              <a:rPr lang="en-US" altLang="zh-CN" sz="2400" b="1" dirty="0">
                <a:ea typeface="黑体" panose="02010609060101010101" pitchFamily="2" charset="-122"/>
              </a:rPr>
              <a:t>10</a:t>
            </a:r>
            <a:r>
              <a:rPr lang="zh-CN" altLang="en-US" sz="2400" b="1" dirty="0">
                <a:ea typeface="黑体" panose="02010609060101010101" pitchFamily="2" charset="-122"/>
              </a:rPr>
              <a:t>个黑球，乙箱装有</a:t>
            </a:r>
            <a:r>
              <a:rPr lang="en-US" altLang="zh-CN" sz="2400" b="1" dirty="0">
                <a:ea typeface="黑体" panose="02010609060101010101" pitchFamily="2" charset="-122"/>
              </a:rPr>
              <a:t>60</a:t>
            </a:r>
            <a:r>
              <a:rPr lang="zh-CN" altLang="en-US" sz="2400" b="1" dirty="0">
                <a:ea typeface="黑体" panose="02010609060101010101" pitchFamily="2" charset="-122"/>
              </a:rPr>
              <a:t>个红球、</a:t>
            </a:r>
            <a:r>
              <a:rPr lang="en-US" altLang="zh-CN" sz="2400" b="1" dirty="0">
                <a:ea typeface="黑体" panose="02010609060101010101" pitchFamily="2" charset="-122"/>
              </a:rPr>
              <a:t>40</a:t>
            </a:r>
            <a:r>
              <a:rPr lang="zh-CN" altLang="en-US" sz="2400" b="1" dirty="0">
                <a:ea typeface="黑体" panose="02010609060101010101" pitchFamily="2" charset="-122"/>
              </a:rPr>
              <a:t>个黑球和</a:t>
            </a:r>
            <a:r>
              <a:rPr lang="en-US" altLang="zh-CN" sz="2400" b="1" dirty="0">
                <a:ea typeface="黑体" panose="02010609060101010101" pitchFamily="2" charset="-122"/>
              </a:rPr>
              <a:t>50</a:t>
            </a:r>
            <a:r>
              <a:rPr lang="zh-CN" altLang="en-US" sz="2400" b="1" dirty="0">
                <a:ea typeface="黑体" panose="02010609060101010101" pitchFamily="2" charset="-122"/>
              </a:rPr>
              <a:t>个白球．这些球除了颜色外没有其他区别．搅匀两箱中的球，从箱中分别任意摸出一个球．正确说法是（      ）</a:t>
            </a:r>
            <a:br>
              <a:rPr lang="zh-CN" altLang="en-US" sz="2400" b="1" dirty="0">
                <a:ea typeface="黑体" panose="02010609060101010101" pitchFamily="2" charset="-122"/>
              </a:rPr>
            </a:br>
            <a:r>
              <a:rPr lang="zh-CN" altLang="en-US" sz="2400" b="1" dirty="0"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ea typeface="黑体" panose="02010609060101010101" pitchFamily="2" charset="-122"/>
              </a:rPr>
              <a:t>A</a:t>
            </a:r>
            <a:r>
              <a:rPr lang="zh-CN" altLang="en-US" sz="2400" b="1" dirty="0">
                <a:ea typeface="黑体" panose="02010609060101010101" pitchFamily="2" charset="-122"/>
              </a:rPr>
              <a:t>）从甲箱摸到黑球的概率较大</a:t>
            </a:r>
            <a:br>
              <a:rPr lang="zh-CN" altLang="en-US" sz="2400" b="1" dirty="0">
                <a:ea typeface="黑体" panose="02010609060101010101" pitchFamily="2" charset="-122"/>
              </a:rPr>
            </a:br>
            <a:r>
              <a:rPr lang="zh-CN" altLang="en-US" sz="2400" b="1" dirty="0"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ea typeface="黑体" panose="02010609060101010101" pitchFamily="2" charset="-122"/>
              </a:rPr>
              <a:t>B</a:t>
            </a:r>
            <a:r>
              <a:rPr lang="zh-CN" altLang="en-US" sz="2400" b="1" dirty="0">
                <a:ea typeface="黑体" panose="02010609060101010101" pitchFamily="2" charset="-122"/>
              </a:rPr>
              <a:t>）从乙箱摸到黑球的概率较大</a:t>
            </a:r>
            <a:br>
              <a:rPr lang="zh-CN" altLang="en-US" sz="2400" b="1" dirty="0">
                <a:ea typeface="黑体" panose="02010609060101010101" pitchFamily="2" charset="-122"/>
              </a:rPr>
            </a:br>
            <a:r>
              <a:rPr lang="zh-CN" altLang="en-US" sz="2400" b="1" dirty="0"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ea typeface="黑体" panose="02010609060101010101" pitchFamily="2" charset="-122"/>
              </a:rPr>
              <a:t>C</a:t>
            </a:r>
            <a:r>
              <a:rPr lang="zh-CN" altLang="en-US" sz="2400" b="1" dirty="0">
                <a:ea typeface="黑体" panose="02010609060101010101" pitchFamily="2" charset="-122"/>
              </a:rPr>
              <a:t>）从甲、乙两箱摸到黑球的概率相等</a:t>
            </a:r>
            <a:br>
              <a:rPr lang="zh-CN" altLang="en-US" sz="2400" b="1" dirty="0">
                <a:ea typeface="黑体" panose="02010609060101010101" pitchFamily="2" charset="-122"/>
              </a:rPr>
            </a:br>
            <a:r>
              <a:rPr lang="zh-CN" altLang="en-US" sz="2400" b="1" dirty="0">
                <a:ea typeface="黑体" panose="02010609060101010101" pitchFamily="2" charset="-122"/>
              </a:rPr>
              <a:t>（</a:t>
            </a:r>
            <a:r>
              <a:rPr lang="en-US" altLang="zh-CN" sz="2400" b="1" dirty="0">
                <a:ea typeface="黑体" panose="02010609060101010101" pitchFamily="2" charset="-122"/>
              </a:rPr>
              <a:t>D</a:t>
            </a:r>
            <a:r>
              <a:rPr lang="zh-CN" altLang="en-US" sz="2400" b="1" dirty="0">
                <a:ea typeface="黑体" panose="02010609060101010101" pitchFamily="2" charset="-122"/>
              </a:rPr>
              <a:t>）无法比较从甲、乙两箱摸到黑球的概率</a:t>
            </a:r>
            <a:endParaRPr lang="zh-CN" altLang="en-US" sz="2400" b="1" dirty="0">
              <a:ea typeface="黑体" panose="02010609060101010101" pitchFamily="2" charset="-122"/>
            </a:endParaRPr>
          </a:p>
        </p:txBody>
      </p:sp>
      <p:graphicFrame>
        <p:nvGraphicFramePr>
          <p:cNvPr id="82948" name="对象 82947"/>
          <p:cNvGraphicFramePr/>
          <p:nvPr/>
        </p:nvGraphicFramePr>
        <p:xfrm>
          <a:off x="1835150" y="2349500"/>
          <a:ext cx="393700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39700" imgH="393700" progId="Equation.3">
                  <p:embed/>
                </p:oleObj>
              </mc:Choice>
              <mc:Fallback>
                <p:oleObj name="" r:id="rId1" imgW="139700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835150" y="2349500"/>
                        <a:ext cx="393700" cy="908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50" name="对象 82949"/>
          <p:cNvGraphicFramePr/>
          <p:nvPr/>
        </p:nvGraphicFramePr>
        <p:xfrm>
          <a:off x="5435600" y="2349500"/>
          <a:ext cx="430213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39700" imgH="393700" progId="Equation.3">
                  <p:embed/>
                </p:oleObj>
              </mc:Choice>
              <mc:Fallback>
                <p:oleObj name="" r:id="rId3" imgW="1397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435600" y="2349500"/>
                        <a:ext cx="430213" cy="101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52" name="对象 82951"/>
          <p:cNvGraphicFramePr/>
          <p:nvPr/>
        </p:nvGraphicFramePr>
        <p:xfrm>
          <a:off x="3563938" y="2420938"/>
          <a:ext cx="5270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203200" imgH="393065" progId="Equation.3">
                  <p:embed/>
                </p:oleObj>
              </mc:Choice>
              <mc:Fallback>
                <p:oleObj name="" r:id="rId5" imgW="203200" imgH="393065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63938" y="2420938"/>
                        <a:ext cx="52705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53" name="矩形 82952"/>
          <p:cNvSpPr/>
          <p:nvPr/>
        </p:nvSpPr>
        <p:spPr>
          <a:xfrm>
            <a:off x="611188" y="404813"/>
            <a:ext cx="3744912" cy="719137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600" b="1" dirty="0">
                <a:solidFill>
                  <a:schemeClr val="tx1"/>
                </a:solidFill>
                <a:ea typeface="华文行楷" panose="02010800040101010101" pitchFamily="2" charset="-122"/>
              </a:rPr>
              <a:t>走进中考</a:t>
            </a:r>
            <a:endParaRPr lang="zh-CN" altLang="en-US" sz="3600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  <p:graphicFrame>
        <p:nvGraphicFramePr>
          <p:cNvPr id="82957" name="内容占位符 82956"/>
          <p:cNvGraphicFramePr/>
          <p:nvPr>
            <p:ph sz="half" idx="2"/>
          </p:nvPr>
        </p:nvGraphicFramePr>
        <p:xfrm>
          <a:off x="7265988" y="2624138"/>
          <a:ext cx="404812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152400" imgH="393065" progId="Equation.3">
                  <p:embed/>
                </p:oleObj>
              </mc:Choice>
              <mc:Fallback>
                <p:oleObj name="" r:id="rId7" imgW="152400" imgH="39306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7572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265988" y="2624138"/>
                        <a:ext cx="404812" cy="8667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文本框 80897"/>
          <p:cNvSpPr txBox="1"/>
          <p:nvPr/>
        </p:nvSpPr>
        <p:spPr>
          <a:xfrm>
            <a:off x="179388" y="1341438"/>
            <a:ext cx="8532812" cy="277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</a:t>
            </a:r>
            <a:r>
              <a:rPr lang="zh-CN" altLang="en-US" sz="3200" b="1" dirty="0">
                <a:latin typeface="Arial" panose="020B0604020202020204" pitchFamily="34" charset="0"/>
              </a:rPr>
              <a:t>掷两枚硬币，求下列事件的概率：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）两枚硬币正面全部朝上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）两枚硬币全部反面朝上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）一枚硬币正面朝上，一枚硬币反面朝上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80899" name="文本框 80898"/>
          <p:cNvSpPr txBox="1"/>
          <p:nvPr/>
        </p:nvSpPr>
        <p:spPr>
          <a:xfrm>
            <a:off x="250825" y="4437063"/>
            <a:ext cx="7993063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解：我们把掷两枚硬币所能产生的结果全部列举出来，它们是：正正、正反、反正、反反。所有的结果共有</a:t>
            </a:r>
            <a:r>
              <a:rPr lang="en-US" altLang="zh-CN" sz="3200" b="1" dirty="0">
                <a:latin typeface="Arial" panose="020B0604020202020204" pitchFamily="34" charset="0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</a:rPr>
              <a:t>个，并且这四个结果出现的可能性相等。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80900" name="文本框 80899"/>
          <p:cNvSpPr txBox="1"/>
          <p:nvPr/>
        </p:nvSpPr>
        <p:spPr>
          <a:xfrm>
            <a:off x="395288" y="260350"/>
            <a:ext cx="1008062" cy="655638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例</a:t>
            </a:r>
            <a:r>
              <a:rPr lang="en-US" altLang="zh-CN" sz="3200" b="1">
                <a:latin typeface="Arial" panose="020B0604020202020204" pitchFamily="34" charset="0"/>
                <a:ea typeface="华文行楷" panose="02010800040101010101" pitchFamily="2" charset="-122"/>
              </a:rPr>
              <a:t>2</a:t>
            </a:r>
            <a:endParaRPr lang="en-US" altLang="zh-CN" sz="3200" b="1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文本框 81921"/>
          <p:cNvSpPr txBox="1"/>
          <p:nvPr/>
        </p:nvSpPr>
        <p:spPr>
          <a:xfrm>
            <a:off x="250825" y="260350"/>
            <a:ext cx="8569325" cy="1798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）所有的结果中，满足两枚硬币全部正面朝上（记为事件</a:t>
            </a:r>
            <a:r>
              <a:rPr lang="en-US" altLang="zh-CN" sz="3200" b="1" dirty="0"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latin typeface="Arial" panose="020B0604020202020204" pitchFamily="34" charset="0"/>
              </a:rPr>
              <a:t>）的结果只有一个，即“正正”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所以        </a:t>
            </a:r>
            <a:r>
              <a:rPr lang="en-US" altLang="zh-CN" sz="3200" b="1" dirty="0">
                <a:latin typeface="Arial" panose="020B0604020202020204" pitchFamily="34" charset="0"/>
              </a:rPr>
              <a:t>P</a:t>
            </a: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latin typeface="Arial" panose="020B0604020202020204" pitchFamily="34" charset="0"/>
              </a:rPr>
              <a:t>）</a:t>
            </a:r>
            <a:r>
              <a:rPr lang="en-US" altLang="zh-CN" sz="3200" b="1">
                <a:latin typeface="Arial" panose="020B0604020202020204" pitchFamily="34" charset="0"/>
              </a:rPr>
              <a:t>=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81923" name="文本框 81922"/>
          <p:cNvSpPr txBox="1"/>
          <p:nvPr/>
        </p:nvSpPr>
        <p:spPr>
          <a:xfrm>
            <a:off x="179388" y="2276475"/>
            <a:ext cx="8713787" cy="1798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）所有的结果中，满足两枚硬币全部反面朝上（记为事件</a:t>
            </a:r>
            <a:r>
              <a:rPr lang="en-US" altLang="zh-CN" sz="3200" b="1" dirty="0">
                <a:latin typeface="Arial" panose="020B0604020202020204" pitchFamily="34" charset="0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</a:rPr>
              <a:t>）的结果只有一个，即“反反”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所以         </a:t>
            </a:r>
            <a:r>
              <a:rPr lang="en-US" altLang="zh-CN" sz="3200" b="1" dirty="0">
                <a:latin typeface="Arial" panose="020B0604020202020204" pitchFamily="34" charset="0"/>
              </a:rPr>
              <a:t>P</a:t>
            </a: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</a:rPr>
              <a:t>）</a:t>
            </a:r>
            <a:r>
              <a:rPr lang="en-US" altLang="zh-CN" sz="3200" b="1">
                <a:latin typeface="Arial" panose="020B0604020202020204" pitchFamily="34" charset="0"/>
              </a:rPr>
              <a:t>=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81924" name="文本框 81923"/>
          <p:cNvSpPr txBox="1"/>
          <p:nvPr/>
        </p:nvSpPr>
        <p:spPr>
          <a:xfrm>
            <a:off x="179388" y="4508500"/>
            <a:ext cx="882015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）所有的结果中，满足一枚硬币正面朝上，一枚硬币反面朝上（记为事件</a:t>
            </a:r>
            <a:r>
              <a:rPr lang="en-US" altLang="zh-CN" sz="3200" b="1" dirty="0">
                <a:latin typeface="Arial" panose="020B0604020202020204" pitchFamily="34" charset="0"/>
              </a:rPr>
              <a:t>C</a:t>
            </a:r>
            <a:r>
              <a:rPr lang="zh-CN" altLang="en-US" sz="3200" b="1" dirty="0">
                <a:latin typeface="Arial" panose="020B0604020202020204" pitchFamily="34" charset="0"/>
              </a:rPr>
              <a:t>）的结果共有</a:t>
            </a:r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个，即“正反”“反正”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所以          </a:t>
            </a:r>
            <a:r>
              <a:rPr lang="en-US" altLang="zh-CN" sz="3200" b="1" dirty="0">
                <a:latin typeface="Arial" panose="020B0604020202020204" pitchFamily="34" charset="0"/>
              </a:rPr>
              <a:t>P</a:t>
            </a:r>
            <a:r>
              <a:rPr lang="zh-CN" altLang="en-US" sz="3200" b="1" dirty="0">
                <a:latin typeface="Arial" panose="020B0604020202020204" pitchFamily="34" charset="0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</a:rPr>
              <a:t>C</a:t>
            </a:r>
            <a:r>
              <a:rPr lang="zh-CN" altLang="en-US" sz="3200" b="1" dirty="0">
                <a:latin typeface="Arial" panose="020B0604020202020204" pitchFamily="34" charset="0"/>
              </a:rPr>
              <a:t>）</a:t>
            </a:r>
            <a:r>
              <a:rPr lang="en-US" altLang="zh-CN" sz="3200" b="1">
                <a:latin typeface="Arial" panose="020B0604020202020204" pitchFamily="34" charset="0"/>
              </a:rPr>
              <a:t>=      =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graphicFrame>
        <p:nvGraphicFramePr>
          <p:cNvPr id="81925" name="内容占位符 81924"/>
          <p:cNvGraphicFramePr/>
          <p:nvPr>
            <p:ph sz="quarter" idx="1"/>
          </p:nvPr>
        </p:nvGraphicFramePr>
        <p:xfrm>
          <a:off x="3695700" y="1268413"/>
          <a:ext cx="588963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52400" imgH="393065" progId="Equation.3">
                  <p:embed/>
                </p:oleObj>
              </mc:Choice>
              <mc:Fallback>
                <p:oleObj name="" r:id="rId1" imgW="152400" imgH="393065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7572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695700" y="1268413"/>
                        <a:ext cx="588963" cy="10080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6" name="内容占位符 81925"/>
          <p:cNvGraphicFramePr/>
          <p:nvPr>
            <p:ph sz="quarter" idx="2"/>
          </p:nvPr>
        </p:nvGraphicFramePr>
        <p:xfrm>
          <a:off x="3709988" y="3305175"/>
          <a:ext cx="490537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52400" imgH="393065" progId="Equation.3">
                  <p:embed/>
                </p:oleObj>
              </mc:Choice>
              <mc:Fallback>
                <p:oleObj name="" r:id="rId3" imgW="152400" imgH="39306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7572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709988" y="3305175"/>
                        <a:ext cx="490537" cy="10509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7" name="内容占位符 81926"/>
          <p:cNvGraphicFramePr/>
          <p:nvPr>
            <p:ph sz="quarter" idx="3"/>
          </p:nvPr>
        </p:nvGraphicFramePr>
        <p:xfrm>
          <a:off x="3948113" y="5721350"/>
          <a:ext cx="407987" cy="1052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152400" imgH="393065" progId="Equation.3">
                  <p:embed/>
                </p:oleObj>
              </mc:Choice>
              <mc:Fallback>
                <p:oleObj name="" r:id="rId5" imgW="152400" imgH="3930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7572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948113" y="5721350"/>
                        <a:ext cx="407987" cy="105251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8" name="内容占位符 81927"/>
          <p:cNvGraphicFramePr/>
          <p:nvPr>
            <p:ph sz="quarter" idx="4"/>
          </p:nvPr>
        </p:nvGraphicFramePr>
        <p:xfrm>
          <a:off x="4840288" y="5761038"/>
          <a:ext cx="379412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152400" imgH="393065" progId="Equation.3">
                  <p:embed/>
                </p:oleObj>
              </mc:Choice>
              <mc:Fallback>
                <p:oleObj name="" r:id="rId7" imgW="152400" imgH="393065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7572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840288" y="5761038"/>
                        <a:ext cx="379412" cy="9810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7" name="文本占位符 67586"/>
          <p:cNvSpPr>
            <a:spLocks noGrp="1" noRot="1"/>
          </p:cNvSpPr>
          <p:nvPr>
            <p:ph type="body" idx="1"/>
          </p:nvPr>
        </p:nvSpPr>
        <p:spPr>
          <a:xfrm>
            <a:off x="179388" y="1341438"/>
            <a:ext cx="8675687" cy="5111750"/>
          </a:xfrm>
          <a:ln/>
        </p:spPr>
        <p:txBody>
          <a:bodyPr/>
          <a:p>
            <a:pPr algn="just">
              <a:buNone/>
            </a:pPr>
            <a:r>
              <a:rPr lang="en-US" altLang="zh-CN" sz="2800" b="1" dirty="0"/>
              <a:t>1.</a:t>
            </a:r>
            <a:r>
              <a:rPr lang="zh-CN" altLang="en-US" sz="2800" b="1" dirty="0"/>
              <a:t>（湖北荆州）屏幕上有四张卡片，卡片上分别有大写的英文字母“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Z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E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X”</a:t>
            </a:r>
            <a:r>
              <a:rPr lang="zh-CN" altLang="en-US" sz="2800" b="1" dirty="0"/>
              <a:t>，现已将字母隐藏．只要用手指触摸其中一张，上面的字母就会显现出来．某同学任意触摸其中２张，上面显现的英文字母都是中心对称图形的概率是</a:t>
            </a:r>
            <a:r>
              <a:rPr lang="zh-CN" altLang="en-US" sz="2800" b="1" u="sng" dirty="0"/>
              <a:t>             </a:t>
            </a:r>
            <a:r>
              <a:rPr lang="zh-CN" altLang="en-US" sz="2800" b="1" dirty="0"/>
              <a:t>．</a:t>
            </a:r>
            <a:endParaRPr lang="zh-CN" altLang="en-US" sz="2800" b="1" dirty="0"/>
          </a:p>
          <a:p>
            <a:pPr algn="just">
              <a:buNone/>
            </a:pPr>
            <a:r>
              <a:rPr lang="en-US" altLang="zh-CN" sz="2800" b="1" dirty="0"/>
              <a:t>2.</a:t>
            </a:r>
            <a:r>
              <a:rPr lang="zh-CN" altLang="en-US" sz="2800" b="1" dirty="0"/>
              <a:t>（湖南株洲）从，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，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，</a:t>
            </a:r>
            <a:r>
              <a:rPr lang="en-US" altLang="zh-CN" sz="2800" b="1">
                <a:latin typeface="Arial" panose="020B0604020202020204" pitchFamily="34" charset="0"/>
              </a:rPr>
              <a:t>…</a:t>
            </a:r>
            <a:r>
              <a:rPr lang="zh-CN" altLang="en-US" sz="2800" b="1" dirty="0"/>
              <a:t>，，</a:t>
            </a:r>
            <a:r>
              <a:rPr lang="en-US" altLang="zh-CN" sz="2800" b="1" dirty="0"/>
              <a:t>20</a:t>
            </a:r>
            <a:r>
              <a:rPr lang="zh-CN" altLang="en-US" sz="2800" b="1" dirty="0"/>
              <a:t>这二十个整数中任意取一个数，这个数是的倍数的概率是</a:t>
            </a:r>
            <a:r>
              <a:rPr lang="zh-CN" altLang="en-US" sz="2800" b="1" u="sng" dirty="0"/>
              <a:t>          </a:t>
            </a:r>
            <a:r>
              <a:rPr lang="zh-CN" altLang="en-US" sz="2800" b="1" dirty="0"/>
              <a:t>．</a:t>
            </a:r>
            <a:endParaRPr lang="zh-CN" altLang="en-US" sz="2800" b="1" dirty="0"/>
          </a:p>
          <a:p>
            <a:pPr algn="just">
              <a:buNone/>
            </a:pPr>
            <a:r>
              <a:rPr lang="en-US" altLang="zh-CN" sz="2800" b="1" dirty="0"/>
              <a:t>3.</a:t>
            </a:r>
            <a:r>
              <a:rPr lang="zh-CN" altLang="en-US" sz="2800" b="1" dirty="0"/>
              <a:t>（湖南益阳）有三张大小、形状完全相同的卡片，卡片上分别写有数字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，从这三张卡片中随机同时抽取两张，用抽出的卡片上的数字组成两位数，这个两位数是偶数的概率是</a:t>
            </a:r>
            <a:r>
              <a:rPr lang="zh-CN" altLang="en-US" sz="2800" b="1" u="sng" dirty="0"/>
              <a:t>　　　</a:t>
            </a:r>
            <a:r>
              <a:rPr lang="zh-CN" altLang="en-US" sz="2800" b="1" dirty="0"/>
              <a:t>．</a:t>
            </a:r>
            <a:r>
              <a:rPr lang="zh-CN" altLang="en-US" sz="2800" dirty="0"/>
              <a:t> </a:t>
            </a:r>
            <a:endParaRPr lang="zh-CN" altLang="en-US" sz="2800"/>
          </a:p>
        </p:txBody>
      </p:sp>
      <p:sp>
        <p:nvSpPr>
          <p:cNvPr id="67594" name="矩形 67593"/>
          <p:cNvSpPr/>
          <p:nvPr/>
        </p:nvSpPr>
        <p:spPr>
          <a:xfrm>
            <a:off x="684213" y="288925"/>
            <a:ext cx="3240087" cy="836613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三</a:t>
            </a:r>
            <a:r>
              <a:rPr lang="en-US" altLang="zh-CN" b="1" dirty="0">
                <a:solidFill>
                  <a:schemeClr val="tx1"/>
                </a:solidFill>
                <a:ea typeface="华文行楷" panose="02010800040101010101" pitchFamily="2" charset="-122"/>
              </a:rPr>
              <a:t>.</a:t>
            </a:r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随堂练习</a:t>
            </a:r>
            <a:endParaRPr lang="zh-CN" altLang="en-US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  <p:sp>
        <p:nvSpPr>
          <p:cNvPr id="67595" name="文本框 67594"/>
          <p:cNvSpPr txBox="1"/>
          <p:nvPr/>
        </p:nvSpPr>
        <p:spPr>
          <a:xfrm>
            <a:off x="4356100" y="476250"/>
            <a:ext cx="28797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67596" name="矩形 67595"/>
          <p:cNvSpPr/>
          <p:nvPr/>
        </p:nvSpPr>
        <p:spPr>
          <a:xfrm>
            <a:off x="4211638" y="333375"/>
            <a:ext cx="3529012" cy="719138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600" b="1" dirty="0">
                <a:solidFill>
                  <a:schemeClr val="tx1"/>
                </a:solidFill>
                <a:ea typeface="华文行楷" panose="02010800040101010101" pitchFamily="2" charset="-122"/>
              </a:rPr>
              <a:t>走进</a:t>
            </a:r>
            <a:r>
              <a:rPr lang="en-US" altLang="zh-CN" sz="3600" b="1" dirty="0">
                <a:solidFill>
                  <a:schemeClr val="tx1"/>
                </a:solidFill>
                <a:ea typeface="华文行楷" panose="02010800040101010101" pitchFamily="2" charset="-122"/>
              </a:rPr>
              <a:t>2010</a:t>
            </a:r>
            <a:r>
              <a:rPr lang="zh-CN" altLang="en-US" sz="3600" b="1" dirty="0">
                <a:solidFill>
                  <a:schemeClr val="tx1"/>
                </a:solidFill>
                <a:ea typeface="华文行楷" panose="02010800040101010101" pitchFamily="2" charset="-122"/>
              </a:rPr>
              <a:t>中考</a:t>
            </a:r>
            <a:endParaRPr lang="zh-CN" altLang="en-US" sz="3600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矩形 90113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0115" name="矩形 90114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0116" name="矩形 90115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90123" name="图片 90122" descr="512765666313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25750" y="3548063"/>
            <a:ext cx="142875" cy="371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25" name="矩形 90124"/>
          <p:cNvSpPr/>
          <p:nvPr/>
        </p:nvSpPr>
        <p:spPr>
          <a:xfrm>
            <a:off x="395288" y="1338263"/>
            <a:ext cx="7993062" cy="22272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133350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在猜一商品价格的游戏中，参与者事先不知道该商品的价格，主持人要求他从图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的四张卡片中任意拿走一张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使剩下的卡片从左到右连成一个三位数，该数就是他猜的价格．若商品的价格是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360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元，那么他一次就能猜中的概率是</a:t>
            </a:r>
            <a:r>
              <a:rPr lang="en-US" altLang="zh-CN" sz="2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800" b="1" u="sng">
              <a:latin typeface="Arial" panose="020B0604020202020204" pitchFamily="34" charset="0"/>
            </a:endParaRPr>
          </a:p>
        </p:txBody>
      </p:sp>
      <p:sp>
        <p:nvSpPr>
          <p:cNvPr id="90131" name="矩形 90130"/>
          <p:cNvSpPr>
            <a:spLocks noChangeAspect="1"/>
          </p:cNvSpPr>
          <p:nvPr/>
        </p:nvSpPr>
        <p:spPr>
          <a:xfrm>
            <a:off x="2627313" y="3789363"/>
            <a:ext cx="5299075" cy="17160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90144" name="组合 90143"/>
          <p:cNvGrpSpPr/>
          <p:nvPr/>
        </p:nvGrpSpPr>
        <p:grpSpPr>
          <a:xfrm>
            <a:off x="2987675" y="4102100"/>
            <a:ext cx="4032250" cy="1509713"/>
            <a:chOff x="1882" y="2584"/>
            <a:chExt cx="2540" cy="951"/>
          </a:xfrm>
        </p:grpSpPr>
        <p:sp>
          <p:nvSpPr>
            <p:cNvPr id="90132" name="文本框 90131"/>
            <p:cNvSpPr txBox="1">
              <a:spLocks noChangeAspect="1"/>
            </p:cNvSpPr>
            <p:nvPr/>
          </p:nvSpPr>
          <p:spPr>
            <a:xfrm>
              <a:off x="1882" y="2584"/>
              <a:ext cx="543" cy="945"/>
            </a:xfrm>
            <a:prstGeom prst="rect">
              <a:avLst/>
            </a:prstGeom>
            <a:solidFill>
              <a:srgbClr val="00FF00"/>
            </a:solidFill>
            <a:ln w="76200" cap="flat" cmpd="tri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 altLang="zh-CN" sz="3200" b="1">
                <a:latin typeface="Arial" panose="020B0604020202020204" pitchFamily="34" charset="0"/>
              </a:endParaRPr>
            </a:p>
            <a:p>
              <a:r>
                <a:rPr lang="en-US" altLang="zh-CN" sz="3200" b="1">
                  <a:latin typeface="Arial" panose="020B0604020202020204" pitchFamily="34" charset="0"/>
                </a:rPr>
                <a:t> 3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90141" name="文本框 90140"/>
            <p:cNvSpPr txBox="1">
              <a:spLocks noChangeAspect="1"/>
            </p:cNvSpPr>
            <p:nvPr/>
          </p:nvSpPr>
          <p:spPr>
            <a:xfrm>
              <a:off x="2562" y="2584"/>
              <a:ext cx="513" cy="945"/>
            </a:xfrm>
            <a:prstGeom prst="rect">
              <a:avLst/>
            </a:prstGeom>
            <a:solidFill>
              <a:srgbClr val="00FF00"/>
            </a:solidFill>
            <a:ln w="76200" cap="flat" cmpd="tri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 altLang="zh-CN" sz="3200" b="1">
                <a:latin typeface="Arial" panose="020B0604020202020204" pitchFamily="34" charset="0"/>
              </a:endParaRPr>
            </a:p>
            <a:p>
              <a:r>
                <a:rPr lang="en-US" altLang="zh-CN" sz="3200" b="1">
                  <a:latin typeface="Arial" panose="020B0604020202020204" pitchFamily="34" charset="0"/>
                </a:rPr>
                <a:t> 6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90142" name="文本框 90141"/>
            <p:cNvSpPr txBox="1">
              <a:spLocks noChangeAspect="1"/>
            </p:cNvSpPr>
            <p:nvPr/>
          </p:nvSpPr>
          <p:spPr>
            <a:xfrm>
              <a:off x="3243" y="2590"/>
              <a:ext cx="513" cy="945"/>
            </a:xfrm>
            <a:prstGeom prst="rect">
              <a:avLst/>
            </a:prstGeom>
            <a:solidFill>
              <a:srgbClr val="00FF00"/>
            </a:solidFill>
            <a:ln w="76200" cap="flat" cmpd="tri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 altLang="zh-CN" sz="3200" b="1">
                <a:latin typeface="Arial" panose="020B0604020202020204" pitchFamily="34" charset="0"/>
              </a:endParaRPr>
            </a:p>
            <a:p>
              <a:r>
                <a:rPr lang="en-US" altLang="zh-CN" sz="3200" b="1">
                  <a:latin typeface="Arial" panose="020B0604020202020204" pitchFamily="34" charset="0"/>
                </a:rPr>
                <a:t> 5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sp>
          <p:nvSpPr>
            <p:cNvPr id="90143" name="文本框 90142"/>
            <p:cNvSpPr txBox="1">
              <a:spLocks noChangeAspect="1"/>
            </p:cNvSpPr>
            <p:nvPr/>
          </p:nvSpPr>
          <p:spPr>
            <a:xfrm>
              <a:off x="3923" y="2584"/>
              <a:ext cx="499" cy="945"/>
            </a:xfrm>
            <a:prstGeom prst="rect">
              <a:avLst/>
            </a:prstGeom>
            <a:solidFill>
              <a:srgbClr val="00FF00"/>
            </a:solidFill>
            <a:ln w="76200" cap="flat" cmpd="tri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 altLang="zh-CN" sz="3200" b="1">
                <a:latin typeface="Arial" panose="020B0604020202020204" pitchFamily="34" charset="0"/>
              </a:endParaRPr>
            </a:p>
            <a:p>
              <a:r>
                <a:rPr lang="en-US" altLang="zh-CN" sz="3200" b="1">
                  <a:latin typeface="Arial" panose="020B0604020202020204" pitchFamily="34" charset="0"/>
                </a:rPr>
                <a:t> 0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3" name="矩形 68612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15" name="矩形 68614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17" name="矩形 68616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34" name="文本框 68633"/>
          <p:cNvSpPr txBox="1"/>
          <p:nvPr/>
        </p:nvSpPr>
        <p:spPr>
          <a:xfrm>
            <a:off x="323850" y="404813"/>
            <a:ext cx="8496300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5.</a:t>
            </a:r>
            <a:r>
              <a:rPr lang="zh-CN" altLang="en-US" sz="2800" b="1" dirty="0">
                <a:latin typeface="Arial" panose="020B0604020202020204" pitchFamily="34" charset="0"/>
              </a:rPr>
              <a:t>（哈尔滨）一个袋子里装有</a:t>
            </a:r>
            <a:r>
              <a:rPr lang="en-US" altLang="zh-CN" sz="2800" b="1" dirty="0">
                <a:latin typeface="Arial" panose="020B0604020202020204" pitchFamily="34" charset="0"/>
              </a:rPr>
              <a:t>8</a:t>
            </a:r>
            <a:r>
              <a:rPr lang="zh-CN" altLang="en-US" sz="2800" b="1" dirty="0">
                <a:latin typeface="Arial" panose="020B0604020202020204" pitchFamily="34" charset="0"/>
              </a:rPr>
              <a:t>个球，其中</a:t>
            </a:r>
            <a:r>
              <a:rPr lang="en-US" altLang="zh-CN" sz="2800" b="1" dirty="0">
                <a:latin typeface="Arial" panose="020B0604020202020204" pitchFamily="34" charset="0"/>
              </a:rPr>
              <a:t>6</a:t>
            </a:r>
            <a:r>
              <a:rPr lang="zh-CN" altLang="en-US" sz="2800" b="1" dirty="0">
                <a:latin typeface="Arial" panose="020B0604020202020204" pitchFamily="34" charset="0"/>
              </a:rPr>
              <a:t>个红球</a:t>
            </a:r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个绿球，这些球除颜色外，形状、大小、质地等完全相同．搅匀后，在看不到球的条件下，随机从这个袋子中摸出一个红球的概率是（      ）．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  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）          （</a:t>
            </a:r>
            <a:r>
              <a:rPr lang="en-US" altLang="zh-CN" sz="2800" b="1" dirty="0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）             （</a:t>
            </a:r>
            <a:r>
              <a:rPr lang="en-US" altLang="zh-CN" sz="2800" b="1" dirty="0">
                <a:latin typeface="Arial" panose="020B0604020202020204" pitchFamily="34" charset="0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</a:rPr>
              <a:t>）            （</a:t>
            </a:r>
            <a:r>
              <a:rPr lang="en-US" altLang="zh-CN" sz="2800" b="1" dirty="0">
                <a:latin typeface="Arial" panose="020B0604020202020204" pitchFamily="34" charset="0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</a:rPr>
              <a:t>）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aphicFrame>
        <p:nvGraphicFramePr>
          <p:cNvPr id="68635" name="内容占位符 68634"/>
          <p:cNvGraphicFramePr/>
          <p:nvPr>
            <p:ph sz="quarter" idx="1"/>
          </p:nvPr>
        </p:nvGraphicFramePr>
        <p:xfrm>
          <a:off x="1287463" y="2624138"/>
          <a:ext cx="342900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39700" imgH="393700" progId="Equation.3">
                  <p:embed/>
                </p:oleObj>
              </mc:Choice>
              <mc:Fallback>
                <p:oleObj name="" r:id="rId1" imgW="139700" imgH="3937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87463" y="2624138"/>
                        <a:ext cx="342900" cy="8032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37" name="内容占位符 68636"/>
          <p:cNvGraphicFramePr/>
          <p:nvPr>
            <p:ph sz="quarter" idx="2"/>
          </p:nvPr>
        </p:nvGraphicFramePr>
        <p:xfrm>
          <a:off x="5695950" y="2624138"/>
          <a:ext cx="374650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152400" imgH="393065" progId="Equation.3">
                  <p:embed/>
                </p:oleObj>
              </mc:Choice>
              <mc:Fallback>
                <p:oleObj name="" r:id="rId3" imgW="152400" imgH="393065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695950" y="2624138"/>
                        <a:ext cx="374650" cy="8032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0" name="内容占位符 68639"/>
          <p:cNvGraphicFramePr/>
          <p:nvPr>
            <p:ph sz="quarter" idx="3"/>
          </p:nvPr>
        </p:nvGraphicFramePr>
        <p:xfrm>
          <a:off x="3305175" y="2624138"/>
          <a:ext cx="374650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152400" imgH="393065" progId="Equation.3">
                  <p:embed/>
                </p:oleObj>
              </mc:Choice>
              <mc:Fallback>
                <p:oleObj name="" r:id="rId5" imgW="152400" imgH="393065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305175" y="2624138"/>
                        <a:ext cx="374650" cy="8032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43" name="内容占位符 68642"/>
          <p:cNvGraphicFramePr/>
          <p:nvPr>
            <p:ph sz="quarter" idx="4"/>
          </p:nvPr>
        </p:nvGraphicFramePr>
        <p:xfrm>
          <a:off x="7862888" y="2622550"/>
          <a:ext cx="376237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152400" imgH="393065" progId="Equation.3">
                  <p:embed/>
                </p:oleObj>
              </mc:Choice>
              <mc:Fallback>
                <p:oleObj name="" r:id="rId7" imgW="152400" imgH="393065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862888" y="2622550"/>
                        <a:ext cx="376237" cy="8048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646" name="图片 68645" descr="512765666313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25750" y="3548063"/>
            <a:ext cx="142875" cy="371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70" name="文本框 68669"/>
          <p:cNvSpPr txBox="1"/>
          <p:nvPr/>
        </p:nvSpPr>
        <p:spPr>
          <a:xfrm>
            <a:off x="250825" y="3357563"/>
            <a:ext cx="8642350" cy="3081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6.</a:t>
            </a:r>
            <a:r>
              <a:rPr lang="zh-CN" altLang="en-US" sz="2800" b="1" dirty="0">
                <a:latin typeface="Arial" panose="020B0604020202020204" pitchFamily="34" charset="0"/>
              </a:rPr>
              <a:t>（浙江义乌）小明打算暑假里的某天到上海世博会一日游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上午可以先从台湾馆、香港馆、韩国馆中随机选择一个馆</a:t>
            </a:r>
            <a:r>
              <a:rPr lang="en-US" altLang="zh-CN" sz="2800" b="1" dirty="0">
                <a:latin typeface="Arial" panose="020B0604020202020204" pitchFamily="34" charset="0"/>
              </a:rPr>
              <a:t>, </a:t>
            </a:r>
            <a:r>
              <a:rPr lang="zh-CN" altLang="en-US" sz="2800" b="1" dirty="0">
                <a:latin typeface="Arial" panose="020B0604020202020204" pitchFamily="34" charset="0"/>
              </a:rPr>
              <a:t>下午再从加拿大馆、法国馆、俄罗斯馆中随机选择一个馆游玩．则小明恰好上午选中台湾馆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下午选中法国馆这两个场馆的概率是（      ）  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endParaRPr lang="zh-CN" altLang="en-US" sz="2800" b="1">
              <a:latin typeface="Arial" panose="020B0604020202020204" pitchFamily="34" charset="0"/>
            </a:endParaRPr>
          </a:p>
          <a:p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．              </a:t>
            </a:r>
            <a:r>
              <a:rPr lang="en-US" altLang="zh-CN" sz="2800" b="1" dirty="0">
                <a:latin typeface="Arial" panose="020B0604020202020204" pitchFamily="34" charset="0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</a:rPr>
              <a:t>．               </a:t>
            </a:r>
            <a:r>
              <a:rPr lang="en-US" altLang="zh-CN" sz="2800" b="1" dirty="0">
                <a:latin typeface="Arial" panose="020B0604020202020204" pitchFamily="34" charset="0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</a:rPr>
              <a:t>．               </a:t>
            </a:r>
            <a:r>
              <a:rPr lang="en-US" altLang="zh-CN" sz="2800" b="1" dirty="0">
                <a:latin typeface="Arial" panose="020B0604020202020204" pitchFamily="34" charset="0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</a:rPr>
              <a:t>．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aphicFrame>
        <p:nvGraphicFramePr>
          <p:cNvPr id="68671" name="对象 68670"/>
          <p:cNvGraphicFramePr/>
          <p:nvPr/>
        </p:nvGraphicFramePr>
        <p:xfrm>
          <a:off x="971550" y="5734050"/>
          <a:ext cx="331788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0" imgW="139700" imgH="393700" progId="Equation.3">
                  <p:embed/>
                </p:oleObj>
              </mc:Choice>
              <mc:Fallback>
                <p:oleObj name="" r:id="rId10" imgW="139700" imgH="3937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971550" y="5734050"/>
                        <a:ext cx="331788" cy="935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72" name="对象 68671"/>
          <p:cNvGraphicFramePr/>
          <p:nvPr/>
        </p:nvGraphicFramePr>
        <p:xfrm>
          <a:off x="2916238" y="5734050"/>
          <a:ext cx="331787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2" imgW="139700" imgH="393700" progId="Equation.3">
                  <p:embed/>
                </p:oleObj>
              </mc:Choice>
              <mc:Fallback>
                <p:oleObj name="" r:id="rId12" imgW="139700" imgH="3937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3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916238" y="5734050"/>
                        <a:ext cx="331787" cy="935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73" name="对象 68672"/>
          <p:cNvGraphicFramePr/>
          <p:nvPr/>
        </p:nvGraphicFramePr>
        <p:xfrm>
          <a:off x="5076825" y="5734050"/>
          <a:ext cx="36195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4" imgW="152400" imgH="393065" progId="Equation.3">
                  <p:embed/>
                </p:oleObj>
              </mc:Choice>
              <mc:Fallback>
                <p:oleObj name="" r:id="rId14" imgW="152400" imgH="39306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5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076825" y="5734050"/>
                        <a:ext cx="361950" cy="935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74" name="对象 68673"/>
          <p:cNvGraphicFramePr/>
          <p:nvPr/>
        </p:nvGraphicFramePr>
        <p:xfrm>
          <a:off x="7092950" y="5734050"/>
          <a:ext cx="361950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6" imgW="152400" imgH="393065" progId="Equation.3">
                  <p:embed/>
                </p:oleObj>
              </mc:Choice>
              <mc:Fallback>
                <p:oleObj name="" r:id="rId16" imgW="152400" imgH="39306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7">
                        <a:clrChange>
                          <a:clrFrom>
                            <a:srgbClr val="000000"/>
                          </a:clrFrom>
                          <a:clrTo>
                            <a:srgbClr val="0033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092950" y="5734050"/>
                        <a:ext cx="361950" cy="935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9" name="文本占位符 70658"/>
          <p:cNvSpPr>
            <a:spLocks noGrp="1" noRot="1"/>
          </p:cNvSpPr>
          <p:nvPr>
            <p:ph type="body" idx="1"/>
          </p:nvPr>
        </p:nvSpPr>
        <p:spPr>
          <a:xfrm>
            <a:off x="179388" y="692150"/>
            <a:ext cx="8748712" cy="3168650"/>
          </a:xfrm>
          <a:ln/>
        </p:spPr>
        <p:txBody>
          <a:bodyPr/>
          <a:p>
            <a:pPr>
              <a:buNone/>
            </a:pPr>
            <a:r>
              <a:rPr lang="en-US" altLang="zh-CN" b="1" dirty="0"/>
              <a:t>7. </a:t>
            </a:r>
            <a:r>
              <a:rPr lang="zh-CN" altLang="en-US" b="1" dirty="0"/>
              <a:t>有一对酷爱运动的年轻夫妇给他们</a:t>
            </a:r>
            <a:r>
              <a:rPr lang="en-US" altLang="zh-CN" b="1" dirty="0"/>
              <a:t>12</a:t>
            </a:r>
            <a:r>
              <a:rPr lang="zh-CN" altLang="en-US" b="1" dirty="0"/>
              <a:t>个月大的婴儿拼排</a:t>
            </a:r>
            <a:r>
              <a:rPr lang="en-US" altLang="zh-CN" b="1" dirty="0"/>
              <a:t>3</a:t>
            </a:r>
            <a:r>
              <a:rPr lang="zh-CN" altLang="en-US" b="1" dirty="0"/>
              <a:t>块分别写有“</a:t>
            </a:r>
            <a:r>
              <a:rPr lang="en-US" altLang="zh-CN" b="1" dirty="0"/>
              <a:t>20”</a:t>
            </a:r>
            <a:r>
              <a:rPr lang="zh-CN" altLang="en-US" b="1" dirty="0"/>
              <a:t>，“</a:t>
            </a:r>
            <a:r>
              <a:rPr lang="en-US" altLang="zh-CN" b="1" dirty="0"/>
              <a:t>08"</a:t>
            </a:r>
            <a:r>
              <a:rPr lang="zh-CN" altLang="en-US" b="1" dirty="0"/>
              <a:t>和“北京”的字块，如果婴儿能够排成</a:t>
            </a:r>
            <a:r>
              <a:rPr lang="en-US" altLang="zh-CN" b="1" dirty="0"/>
              <a:t>"2008</a:t>
            </a:r>
            <a:r>
              <a:rPr lang="zh-CN" altLang="en-US" b="1" dirty="0"/>
              <a:t>北京”或者“北京</a:t>
            </a:r>
            <a:r>
              <a:rPr lang="en-US" altLang="zh-CN" b="1" dirty="0"/>
              <a:t>2008"</a:t>
            </a:r>
            <a:r>
              <a:rPr lang="zh-CN" altLang="en-US" b="1" dirty="0"/>
              <a:t>．则他们就给婴儿奖励，假设婴儿能将字块横着正排，那么这个婴儿能得到奖励的概率是</a:t>
            </a:r>
            <a:r>
              <a:rPr lang="en-US" altLang="zh-CN" b="1" dirty="0"/>
              <a:t>___________</a:t>
            </a:r>
            <a:r>
              <a:rPr lang="zh-CN" altLang="en-US" b="1" dirty="0"/>
              <a:t>．</a:t>
            </a:r>
            <a:endParaRPr lang="zh-CN" altLang="en-US" b="1" dirty="0"/>
          </a:p>
        </p:txBody>
      </p:sp>
      <p:sp>
        <p:nvSpPr>
          <p:cNvPr id="70661" name="矩形 70660"/>
          <p:cNvSpPr/>
          <p:nvPr/>
        </p:nvSpPr>
        <p:spPr>
          <a:xfrm>
            <a:off x="250825" y="4149725"/>
            <a:ext cx="7770813" cy="11525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b="1" dirty="0"/>
              <a:t>8. </a:t>
            </a:r>
            <a:r>
              <a:rPr lang="zh-CN" altLang="en-US" b="1" dirty="0"/>
              <a:t>同时抛掷三枚均匀的硬币，至少出现一枚正面朝上的概率是（　　）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9" name="文本占位符 45058"/>
          <p:cNvSpPr>
            <a:spLocks noGrp="1" noRot="1"/>
          </p:cNvSpPr>
          <p:nvPr>
            <p:ph type="body" idx="1"/>
          </p:nvPr>
        </p:nvSpPr>
        <p:spPr>
          <a:xfrm>
            <a:off x="395288" y="549275"/>
            <a:ext cx="8748712" cy="1584325"/>
          </a:xfrm>
          <a:ln/>
        </p:spPr>
        <p:txBody>
          <a:bodyPr/>
          <a:p>
            <a:pPr>
              <a:buNone/>
            </a:pPr>
            <a:r>
              <a:rPr lang="en-US" altLang="zh-CN" b="1" dirty="0"/>
              <a:t>9.</a:t>
            </a:r>
            <a:r>
              <a:rPr lang="zh-CN" altLang="en-US" b="1" dirty="0"/>
              <a:t>有</a:t>
            </a:r>
            <a:r>
              <a:rPr lang="en-US" altLang="zh-CN" b="1" dirty="0"/>
              <a:t>100</a:t>
            </a:r>
            <a:r>
              <a:rPr lang="zh-CN" altLang="en-US" b="1" dirty="0"/>
              <a:t>张卡片（从</a:t>
            </a:r>
            <a:r>
              <a:rPr lang="en-US" altLang="zh-CN" b="1" dirty="0"/>
              <a:t>1</a:t>
            </a:r>
            <a:r>
              <a:rPr lang="zh-CN" altLang="en-US" b="1" dirty="0"/>
              <a:t>号到</a:t>
            </a:r>
            <a:r>
              <a:rPr lang="en-US" altLang="zh-CN" b="1" dirty="0"/>
              <a:t>100</a:t>
            </a:r>
            <a:r>
              <a:rPr lang="zh-CN" altLang="en-US" b="1" dirty="0"/>
              <a:t>号），从中任取</a:t>
            </a:r>
            <a:r>
              <a:rPr lang="en-US" altLang="zh-CN" b="1" dirty="0"/>
              <a:t>1</a:t>
            </a:r>
            <a:r>
              <a:rPr lang="zh-CN" altLang="en-US" b="1" dirty="0"/>
              <a:t>张，取到的卡号是</a:t>
            </a:r>
            <a:r>
              <a:rPr lang="en-US" altLang="zh-CN" b="1" dirty="0"/>
              <a:t>7</a:t>
            </a:r>
            <a:r>
              <a:rPr lang="zh-CN" altLang="en-US" b="1" dirty="0"/>
              <a:t>的倍数的概率为（　）。</a:t>
            </a:r>
            <a:endParaRPr lang="zh-CN" altLang="en-US" b="1" dirty="0"/>
          </a:p>
        </p:txBody>
      </p:sp>
      <p:sp>
        <p:nvSpPr>
          <p:cNvPr id="45060" name="矩形 45059"/>
          <p:cNvSpPr/>
          <p:nvPr/>
        </p:nvSpPr>
        <p:spPr>
          <a:xfrm>
            <a:off x="250825" y="1844675"/>
            <a:ext cx="8497888" cy="20875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b="1" dirty="0"/>
              <a:t>10.</a:t>
            </a:r>
            <a:r>
              <a:rPr lang="zh-CN" altLang="en-US" b="1" dirty="0"/>
              <a:t>某组</a:t>
            </a:r>
            <a:r>
              <a:rPr lang="en-US" altLang="zh-CN" b="1" dirty="0"/>
              <a:t>16</a:t>
            </a:r>
            <a:r>
              <a:rPr lang="zh-CN" altLang="en-US" b="1" dirty="0"/>
              <a:t>名学生，其中男女生各一半，把全组学生分成人数相等的两个小组，则分得每小组里男、女人数相同的概率是（　）</a:t>
            </a:r>
            <a:endParaRPr lang="zh-CN" altLang="en-US" b="1" dirty="0"/>
          </a:p>
        </p:txBody>
      </p:sp>
      <p:sp>
        <p:nvSpPr>
          <p:cNvPr id="45061" name="矩形 45060"/>
          <p:cNvSpPr/>
          <p:nvPr/>
        </p:nvSpPr>
        <p:spPr>
          <a:xfrm>
            <a:off x="323850" y="3573463"/>
            <a:ext cx="8353425" cy="43608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b="1" dirty="0"/>
              <a:t>11.</a:t>
            </a:r>
            <a:r>
              <a:rPr lang="zh-CN" altLang="en-US" b="1" dirty="0"/>
              <a:t>一个口袋内装有大小相等的</a:t>
            </a:r>
            <a:r>
              <a:rPr lang="en-US" altLang="zh-CN" b="1" dirty="0"/>
              <a:t>1</a:t>
            </a:r>
            <a:r>
              <a:rPr lang="zh-CN" altLang="en-US" b="1" dirty="0"/>
              <a:t>个白球和已编有不同号码的</a:t>
            </a:r>
            <a:r>
              <a:rPr lang="en-US" altLang="zh-CN" b="1" dirty="0"/>
              <a:t>3</a:t>
            </a:r>
            <a:r>
              <a:rPr lang="zh-CN" altLang="en-US" b="1" dirty="0"/>
              <a:t>个黑球，从中摸出</a:t>
            </a:r>
            <a:r>
              <a:rPr lang="en-US" altLang="zh-CN" b="1" dirty="0"/>
              <a:t>2</a:t>
            </a:r>
            <a:r>
              <a:rPr lang="zh-CN" altLang="en-US" b="1" dirty="0"/>
              <a:t>个球</a:t>
            </a:r>
            <a:r>
              <a:rPr lang="en-US" altLang="zh-CN" b="1"/>
              <a:t>.</a:t>
            </a:r>
            <a:endParaRPr lang="en-US" altLang="zh-CN" b="1"/>
          </a:p>
          <a:p>
            <a:pPr lvl="0">
              <a:buNone/>
            </a:pPr>
            <a:r>
              <a:rPr lang="zh-CN" altLang="en-US" b="1" dirty="0"/>
              <a:t>　　（</a:t>
            </a:r>
            <a:r>
              <a:rPr lang="en-US" altLang="zh-CN" b="1" dirty="0"/>
              <a:t>1</a:t>
            </a:r>
            <a:r>
              <a:rPr lang="zh-CN" altLang="en-US" b="1" dirty="0"/>
              <a:t>）共有多少种不同的结果？</a:t>
            </a:r>
            <a:endParaRPr lang="zh-CN" altLang="en-US" b="1" dirty="0"/>
          </a:p>
          <a:p>
            <a:pPr lvl="0">
              <a:buNone/>
            </a:pPr>
            <a:r>
              <a:rPr lang="zh-CN" altLang="en-US" b="1" dirty="0"/>
              <a:t>　　（</a:t>
            </a:r>
            <a:r>
              <a:rPr lang="en-US" altLang="zh-CN" b="1" dirty="0"/>
              <a:t>2</a:t>
            </a:r>
            <a:r>
              <a:rPr lang="zh-CN" altLang="en-US" b="1" dirty="0"/>
              <a:t>）摸出</a:t>
            </a:r>
            <a:r>
              <a:rPr lang="en-US" altLang="zh-CN" b="1" dirty="0"/>
              <a:t>2</a:t>
            </a:r>
            <a:r>
              <a:rPr lang="zh-CN" altLang="en-US" b="1" dirty="0"/>
              <a:t>个黑球有多种不同的结果？</a:t>
            </a:r>
            <a:endParaRPr lang="zh-CN" altLang="en-US" b="1" dirty="0"/>
          </a:p>
          <a:p>
            <a:pPr lvl="0">
              <a:buNone/>
            </a:pPr>
            <a:r>
              <a:rPr lang="zh-CN" altLang="en-US" b="1" dirty="0"/>
              <a:t>　　（</a:t>
            </a:r>
            <a:r>
              <a:rPr lang="en-US" altLang="zh-CN" b="1" dirty="0"/>
              <a:t>3</a:t>
            </a:r>
            <a:r>
              <a:rPr lang="zh-CN" altLang="en-US" b="1" dirty="0"/>
              <a:t>）摸出两个黑球的概率是多少？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5061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charRg st="42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5061">
                                            <p:txEl>
                                              <p:charRg st="42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charRg st="59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5061">
                                            <p:txEl>
                                              <p:charRg st="59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charRg st="8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5061">
                                            <p:txEl>
                                              <p:charRg st="80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4" name="矩形 76803"/>
          <p:cNvSpPr/>
          <p:nvPr/>
        </p:nvSpPr>
        <p:spPr>
          <a:xfrm>
            <a:off x="395288" y="792163"/>
            <a:ext cx="8497887" cy="15541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914400">
              <a:tabLst>
                <a:tab pos="342900" algn="l"/>
                <a:tab pos="1371600" algn="l"/>
                <a:tab pos="2400300" algn="l"/>
                <a:tab pos="3543300" algn="l"/>
                <a:tab pos="5257800" algn="r"/>
              </a:tabLst>
            </a:pPr>
            <a:r>
              <a:rPr lang="en-US" altLang="zh-CN" sz="3200" b="1" dirty="0">
                <a:latin typeface="Arial" panose="020B0604020202020204" pitchFamily="34" charset="0"/>
              </a:rPr>
              <a:t>12.</a:t>
            </a:r>
            <a:r>
              <a:rPr lang="zh-CN" altLang="en-US" sz="3200" b="1" dirty="0">
                <a:latin typeface="Arial" panose="020B0604020202020204" pitchFamily="34" charset="0"/>
              </a:rPr>
              <a:t>一张圆桌旁有四个座位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en-US" altLang="zh-CN" sz="3200" b="1" i="1"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latin typeface="Arial" panose="020B0604020202020204" pitchFamily="34" charset="0"/>
              </a:rPr>
              <a:t>先坐在如图所示的座位上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en-US" altLang="zh-CN" sz="3200" b="1" i="1">
                <a:latin typeface="Arial" panose="020B0604020202020204" pitchFamily="34" charset="0"/>
              </a:rPr>
              <a:t>B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r>
              <a:rPr lang="en-US" altLang="zh-CN" sz="3200" b="1" i="1">
                <a:latin typeface="Arial" panose="020B0604020202020204" pitchFamily="34" charset="0"/>
              </a:rPr>
              <a:t>C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r>
              <a:rPr lang="en-US" altLang="zh-CN" sz="3200" b="1" i="1">
                <a:latin typeface="Arial" panose="020B0604020202020204" pitchFamily="34" charset="0"/>
              </a:rPr>
              <a:t>D</a:t>
            </a:r>
            <a:r>
              <a:rPr lang="zh-CN" altLang="en-US" sz="3200" b="1" dirty="0">
                <a:latin typeface="Arial" panose="020B0604020202020204" pitchFamily="34" charset="0"/>
              </a:rPr>
              <a:t>三人随机坐到其他三个座位上</a:t>
            </a:r>
            <a:r>
              <a:rPr lang="en-US" altLang="zh-CN" sz="3200" b="1" dirty="0">
                <a:latin typeface="Arial" panose="020B0604020202020204" pitchFamily="34" charset="0"/>
              </a:rPr>
              <a:t>.</a:t>
            </a:r>
            <a:r>
              <a:rPr lang="zh-CN" altLang="en-US" sz="3200" b="1" dirty="0">
                <a:latin typeface="Arial" panose="020B0604020202020204" pitchFamily="34" charset="0"/>
              </a:rPr>
              <a:t>则</a:t>
            </a:r>
            <a:r>
              <a:rPr lang="en-US" altLang="zh-CN" sz="3200" b="1" i="1">
                <a:latin typeface="Arial" panose="020B0604020202020204" pitchFamily="34" charset="0"/>
              </a:rPr>
              <a:t>A</a:t>
            </a:r>
            <a:r>
              <a:rPr lang="zh-CN" altLang="en-US" sz="3200" b="1" dirty="0">
                <a:latin typeface="Arial" panose="020B0604020202020204" pitchFamily="34" charset="0"/>
              </a:rPr>
              <a:t>与</a:t>
            </a:r>
            <a:r>
              <a:rPr lang="en-US" altLang="zh-CN" sz="3200" b="1" i="1">
                <a:latin typeface="Arial" panose="020B0604020202020204" pitchFamily="34" charset="0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</a:rPr>
              <a:t>不相邻而坐的概率为</a:t>
            </a:r>
            <a:r>
              <a:rPr lang="en-US" altLang="zh-CN" sz="3200" b="1">
                <a:latin typeface="Arial" panose="020B0604020202020204" pitchFamily="34" charset="0"/>
              </a:rPr>
              <a:t>___;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pic>
        <p:nvPicPr>
          <p:cNvPr id="76805" name="图片 768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0063" y="3141663"/>
            <a:ext cx="3059112" cy="27622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1" name="文本框 78850"/>
          <p:cNvSpPr txBox="1"/>
          <p:nvPr/>
        </p:nvSpPr>
        <p:spPr>
          <a:xfrm>
            <a:off x="71438" y="1474788"/>
            <a:ext cx="88931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（一）等可能性事件的两的特征：</a:t>
            </a:r>
            <a:endParaRPr lang="zh-CN" altLang="en-US" sz="2800" b="1" dirty="0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</a:endParaRPr>
          </a:p>
          <a:p>
            <a:r>
              <a:rPr lang="en-US" altLang="zh-CN" sz="28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1.</a:t>
            </a:r>
            <a:r>
              <a:rPr lang="zh-CN" altLang="en-US" sz="28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出现的结果有限多个</a:t>
            </a:r>
            <a:r>
              <a:rPr lang="en-US" altLang="zh-CN" sz="28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;2.</a:t>
            </a:r>
            <a:r>
              <a:rPr lang="zh-CN" altLang="en-US" sz="2800" b="1" dirty="0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</a:rPr>
              <a:t>各结果发生的可能性相等；</a:t>
            </a:r>
            <a:endParaRPr lang="zh-CN" altLang="en-US" sz="2800" b="1" dirty="0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</a:endParaRPr>
          </a:p>
        </p:txBody>
      </p:sp>
      <p:sp>
        <p:nvSpPr>
          <p:cNvPr id="78853" name="矩形 78852"/>
          <p:cNvSpPr/>
          <p:nvPr/>
        </p:nvSpPr>
        <p:spPr>
          <a:xfrm>
            <a:off x="107950" y="2735263"/>
            <a:ext cx="8964613" cy="35036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（二）列举法</a:t>
            </a:r>
            <a:r>
              <a:rPr lang="zh-CN" altLang="en-US" sz="3200" b="1" dirty="0">
                <a:latin typeface="Arial" panose="020B0604020202020204" pitchFamily="34" charset="0"/>
              </a:rPr>
              <a:t>求概率．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en-US" altLang="zh-CN" sz="3200" b="1" dirty="0">
                <a:latin typeface="Arial" panose="020B0604020202020204" pitchFamily="34" charset="0"/>
              </a:rPr>
              <a:t>1.</a:t>
            </a:r>
            <a:r>
              <a:rPr lang="zh-CN" altLang="en-US" sz="3200" b="1" dirty="0">
                <a:latin typeface="Arial" panose="020B0604020202020204" pitchFamily="34" charset="0"/>
              </a:rPr>
              <a:t>有时一一列举出的情况数目很大，此时需要考虑如何去排除不合理的情况，尽可能减少列举的问题可能解的数目</a:t>
            </a:r>
            <a:r>
              <a:rPr lang="en-US" altLang="zh-CN" sz="3200" b="1">
                <a:latin typeface="Arial" panose="020B0604020202020204" pitchFamily="34" charset="0"/>
              </a:rPr>
              <a:t>. </a:t>
            </a:r>
            <a:endParaRPr lang="en-US" altLang="zh-CN" sz="3200" b="1">
              <a:latin typeface="Arial" panose="020B0604020202020204" pitchFamily="34" charset="0"/>
            </a:endParaRPr>
          </a:p>
          <a:p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．利用列举法求概率的关键在于正确列举出试验结果的各种可能性，而列举的方法通常有直接分类列举、列表、画树形图（下课时将学习）等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78854" name="矩形 78853"/>
          <p:cNvSpPr/>
          <p:nvPr/>
        </p:nvSpPr>
        <p:spPr>
          <a:xfrm>
            <a:off x="395288" y="476250"/>
            <a:ext cx="3240087" cy="836613"/>
          </a:xfrm>
          <a:prstGeom prst="rect">
            <a:avLst/>
          </a:prstGeom>
          <a:solidFill>
            <a:schemeClr val="bg1"/>
          </a:solidFill>
          <a:ln w="76200" cap="flat" cmpd="tri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四</a:t>
            </a:r>
            <a:r>
              <a:rPr lang="en-US" altLang="zh-CN" b="1" dirty="0">
                <a:solidFill>
                  <a:schemeClr val="tx1"/>
                </a:solidFill>
                <a:ea typeface="华文行楷" panose="02010800040101010101" pitchFamily="2" charset="-122"/>
              </a:rPr>
              <a:t>.</a:t>
            </a:r>
            <a:r>
              <a:rPr lang="zh-CN" altLang="en-US" b="1" dirty="0">
                <a:solidFill>
                  <a:schemeClr val="tx1"/>
                </a:solidFill>
                <a:ea typeface="华文行楷" panose="02010800040101010101" pitchFamily="2" charset="-122"/>
              </a:rPr>
              <a:t>课堂小结</a:t>
            </a:r>
            <a:endParaRPr lang="zh-CN" altLang="en-US" b="1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charRg st="16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11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8853">
                                            <p:txEl>
                                              <p:charRg st="11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charRg st="65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8853">
                                            <p:txEl>
                                              <p:charRg st="65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古瓶荷花">
  <a:themeElements>
    <a:clrScheme name="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F"/>
      </a:accent4>
      <a:accent5>
        <a:srgbClr val="E2F4FF"/>
      </a:accent5>
      <a:accent6>
        <a:srgbClr val="2D89E5"/>
      </a:accent6>
      <a:hlink>
        <a:srgbClr val="CC0066"/>
      </a:hlink>
      <a:folHlink>
        <a:srgbClr val="7D7DA9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F"/>
        </a:accent4>
        <a:accent5>
          <a:srgbClr val="E2F4FF"/>
        </a:accent5>
        <a:accent6>
          <a:srgbClr val="2D89E5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5FAF5"/>
        </a:accent3>
        <a:accent4>
          <a:srgbClr val="006866"/>
        </a:accent4>
        <a:accent5>
          <a:srgbClr val="F1F5F0"/>
        </a:accent5>
        <a:accent6>
          <a:srgbClr val="E589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B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9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E"/>
        </a:accent3>
        <a:accent4>
          <a:srgbClr val="545480"/>
        </a:accent4>
        <a:accent5>
          <a:srgbClr val="FFEDED"/>
        </a:accent5>
        <a:accent6>
          <a:srgbClr val="E589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D"/>
        </a:accent4>
        <a:accent5>
          <a:srgbClr val="E9F7FF"/>
        </a:accent5>
        <a:accent6>
          <a:srgbClr val="E589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DED"/>
        </a:accent3>
        <a:accent4>
          <a:srgbClr val="0057AF"/>
        </a:accent4>
        <a:accent5>
          <a:srgbClr val="FFFFE2"/>
        </a:accent5>
        <a:accent6>
          <a:srgbClr val="008989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22222"/>
        </a:accent4>
        <a:accent5>
          <a:srgbClr val="E1E1EA"/>
        </a:accent5>
        <a:accent6>
          <a:srgbClr val="E5B7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CDESIGNK</Template>
  <TotalTime>0</TotalTime>
  <Words>2584</Words>
  <Application>WPS 演示</Application>
  <PresentationFormat>在屏幕上显示</PresentationFormat>
  <Paragraphs>130</Paragraphs>
  <Slides>15</Slides>
  <Notes>15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16</vt:i4>
      </vt:variant>
      <vt:variant>
        <vt:lpstr>幻灯片标题</vt:lpstr>
      </vt:variant>
      <vt:variant>
        <vt:i4>15</vt:i4>
      </vt:variant>
    </vt:vector>
  </HeadingPairs>
  <TitlesOfParts>
    <vt:vector size="42" baseType="lpstr">
      <vt:lpstr>Arial</vt:lpstr>
      <vt:lpstr>宋体</vt:lpstr>
      <vt:lpstr>Wingdings</vt:lpstr>
      <vt:lpstr>Comic Sans MS</vt:lpstr>
      <vt:lpstr>华文行楷</vt:lpstr>
      <vt:lpstr>Verdana</vt:lpstr>
      <vt:lpstr>黑体</vt:lpstr>
      <vt:lpstr>Times New Roman</vt:lpstr>
      <vt:lpstr>微软雅黑</vt:lpstr>
      <vt:lpstr>Arial Unicode MS</vt:lpstr>
      <vt:lpstr>古瓶荷花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Administrator</cp:lastModifiedBy>
  <cp:revision>86</cp:revision>
  <dcterms:created xsi:type="dcterms:W3CDTF">2001-01-19T13:33:45Z</dcterms:created>
  <dcterms:modified xsi:type="dcterms:W3CDTF">2020-01-14T12:25:23Z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