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31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C3557-5F78-406E-BCEF-0CA51C21D015}" type="datetimeFigureOut">
              <a:rPr lang="zh-CN" altLang="en-US" smtClean="0"/>
              <a:t>2015/6/23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221FA-01E2-482A-AD4B-50F9D59081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89484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C3557-5F78-406E-BCEF-0CA51C21D015}" type="datetimeFigureOut">
              <a:rPr lang="zh-CN" altLang="en-US" smtClean="0"/>
              <a:t>2015/6/23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221FA-01E2-482A-AD4B-50F9D59081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0440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C3557-5F78-406E-BCEF-0CA51C21D015}" type="datetimeFigureOut">
              <a:rPr lang="zh-CN" altLang="en-US" smtClean="0"/>
              <a:t>2015/6/23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221FA-01E2-482A-AD4B-50F9D59081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3105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C3557-5F78-406E-BCEF-0CA51C21D015}" type="datetimeFigureOut">
              <a:rPr lang="zh-CN" altLang="en-US" smtClean="0"/>
              <a:t>2015/6/23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221FA-01E2-482A-AD4B-50F9D59081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45429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C3557-5F78-406E-BCEF-0CA51C21D015}" type="datetimeFigureOut">
              <a:rPr lang="zh-CN" altLang="en-US" smtClean="0"/>
              <a:t>2015/6/23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221FA-01E2-482A-AD4B-50F9D59081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02627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C3557-5F78-406E-BCEF-0CA51C21D015}" type="datetimeFigureOut">
              <a:rPr lang="zh-CN" altLang="en-US" smtClean="0"/>
              <a:t>2015/6/23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221FA-01E2-482A-AD4B-50F9D59081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31033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C3557-5F78-406E-BCEF-0CA51C21D015}" type="datetimeFigureOut">
              <a:rPr lang="zh-CN" altLang="en-US" smtClean="0"/>
              <a:t>2015/6/23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221FA-01E2-482A-AD4B-50F9D59081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55778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C3557-5F78-406E-BCEF-0CA51C21D015}" type="datetimeFigureOut">
              <a:rPr lang="zh-CN" altLang="en-US" smtClean="0"/>
              <a:t>2015/6/23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221FA-01E2-482A-AD4B-50F9D59081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12609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C3557-5F78-406E-BCEF-0CA51C21D015}" type="datetimeFigureOut">
              <a:rPr lang="zh-CN" altLang="en-US" smtClean="0"/>
              <a:t>2015/6/23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221FA-01E2-482A-AD4B-50F9D59081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0671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全景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C3557-5F78-406E-BCEF-0CA51C21D015}" type="datetimeFigureOut">
              <a:rPr lang="zh-CN" altLang="en-US" smtClean="0"/>
              <a:t>2015/6/23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221FA-01E2-482A-AD4B-50F9D59081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4946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C3557-5F78-406E-BCEF-0CA51C21D015}" type="datetimeFigureOut">
              <a:rPr lang="zh-CN" altLang="en-US" smtClean="0"/>
              <a:t>2015/6/23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221FA-01E2-482A-AD4B-50F9D59081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00625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C3557-5F78-406E-BCEF-0CA51C21D015}" type="datetimeFigureOut">
              <a:rPr lang="zh-CN" altLang="en-US" smtClean="0"/>
              <a:t>2015/6/23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221FA-01E2-482A-AD4B-50F9D590812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251763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C3557-5F78-406E-BCEF-0CA51C21D015}" type="datetimeFigureOut">
              <a:rPr lang="zh-CN" altLang="en-US" smtClean="0"/>
              <a:t>2015/6/23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221FA-01E2-482A-AD4B-50F9D59081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41923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C3557-5F78-406E-BCEF-0CA51C21D015}" type="datetimeFigureOut">
              <a:rPr lang="zh-CN" altLang="en-US" smtClean="0"/>
              <a:t>2015/6/23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221FA-01E2-482A-AD4B-50F9D59081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00670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图片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C3557-5F78-406E-BCEF-0CA51C21D015}" type="datetimeFigureOut">
              <a:rPr lang="zh-CN" altLang="en-US" smtClean="0"/>
              <a:t>2015/6/23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221FA-01E2-482A-AD4B-50F9D59081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92137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C3557-5F78-406E-BCEF-0CA51C21D015}" type="datetimeFigureOut">
              <a:rPr lang="zh-CN" altLang="en-US" smtClean="0"/>
              <a:t>2015/6/23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221FA-01E2-482A-AD4B-50F9D59081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66778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C3557-5F78-406E-BCEF-0CA51C21D015}" type="datetimeFigureOut">
              <a:rPr lang="zh-CN" altLang="en-US" smtClean="0"/>
              <a:t>2015/6/23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221FA-01E2-482A-AD4B-50F9D59081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64479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8D7C3557-5F78-406E-BCEF-0CA51C21D015}" type="datetimeFigureOut">
              <a:rPr lang="zh-CN" altLang="en-US" smtClean="0"/>
              <a:t>2015/6/23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38B221FA-01E2-482A-AD4B-50F9D59081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8850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CN" altLang="en-US" sz="6600" dirty="0" smtClean="0"/>
              <a:t>平行四边形复习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7731823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爆炸形 2 3"/>
          <p:cNvSpPr/>
          <p:nvPr/>
        </p:nvSpPr>
        <p:spPr>
          <a:xfrm>
            <a:off x="655093" y="286604"/>
            <a:ext cx="3234520" cy="2224585"/>
          </a:xfrm>
          <a:prstGeom prst="irregularSeal2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/>
              <a:t>试卷评讲</a:t>
            </a:r>
            <a:endParaRPr lang="zh-CN" altLang="en-US" sz="3200" dirty="0"/>
          </a:p>
        </p:txBody>
      </p:sp>
      <p:sp>
        <p:nvSpPr>
          <p:cNvPr id="5" name="文本框 4"/>
          <p:cNvSpPr txBox="1"/>
          <p:nvPr/>
        </p:nvSpPr>
        <p:spPr>
          <a:xfrm>
            <a:off x="3753134" y="286604"/>
            <a:ext cx="679658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latin typeface="+mj-ea"/>
                <a:ea typeface="+mj-ea"/>
              </a:rPr>
              <a:t>5</a:t>
            </a:r>
            <a:r>
              <a:rPr lang="zh-CN" altLang="en-US" sz="3200" b="1" dirty="0" smtClean="0">
                <a:latin typeface="+mj-ea"/>
                <a:ea typeface="+mj-ea"/>
              </a:rPr>
              <a:t>、某移动公司提供</a:t>
            </a:r>
            <a:r>
              <a:rPr lang="en-US" altLang="zh-CN" sz="3200" b="1" dirty="0" smtClean="0">
                <a:latin typeface="+mj-ea"/>
                <a:ea typeface="+mj-ea"/>
              </a:rPr>
              <a:t>A</a:t>
            </a:r>
            <a:r>
              <a:rPr lang="zh-CN" altLang="en-US" sz="3200" b="1" dirty="0" smtClean="0">
                <a:latin typeface="+mj-ea"/>
                <a:ea typeface="+mj-ea"/>
              </a:rPr>
              <a:t>、</a:t>
            </a:r>
            <a:r>
              <a:rPr lang="en-US" altLang="zh-CN" sz="3200" b="1" dirty="0" smtClean="0">
                <a:latin typeface="+mj-ea"/>
                <a:ea typeface="+mj-ea"/>
              </a:rPr>
              <a:t>B</a:t>
            </a:r>
            <a:r>
              <a:rPr lang="zh-CN" altLang="en-US" sz="3200" b="1" dirty="0" smtClean="0">
                <a:latin typeface="+mj-ea"/>
                <a:ea typeface="+mj-ea"/>
              </a:rPr>
              <a:t>两种方案的通讯费用</a:t>
            </a:r>
            <a:r>
              <a:rPr lang="en-US" altLang="zh-CN" sz="3200" b="1" dirty="0" smtClean="0">
                <a:latin typeface="+mj-ea"/>
                <a:ea typeface="+mj-ea"/>
              </a:rPr>
              <a:t>y</a:t>
            </a:r>
            <a:r>
              <a:rPr lang="zh-CN" altLang="en-US" sz="3200" b="1" dirty="0" smtClean="0">
                <a:latin typeface="+mj-ea"/>
                <a:ea typeface="+mj-ea"/>
              </a:rPr>
              <a:t>与通讯时间</a:t>
            </a:r>
            <a:r>
              <a:rPr lang="en-US" altLang="zh-CN" sz="3200" b="1" dirty="0" smtClean="0">
                <a:latin typeface="+mj-ea"/>
                <a:ea typeface="+mj-ea"/>
              </a:rPr>
              <a:t>x</a:t>
            </a:r>
            <a:r>
              <a:rPr lang="zh-CN" altLang="en-US" sz="3200" b="1" dirty="0" smtClean="0">
                <a:latin typeface="+mj-ea"/>
                <a:ea typeface="+mj-ea"/>
              </a:rPr>
              <a:t>之间的关系，如图所示，则下列说法错误的是（    ）</a:t>
            </a:r>
            <a:endParaRPr lang="en-US" altLang="zh-CN" sz="3200" b="1" dirty="0" smtClean="0">
              <a:latin typeface="+mj-ea"/>
              <a:ea typeface="+mj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91319" y="2511189"/>
            <a:ext cx="7233314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latin typeface="+mj-ea"/>
                <a:ea typeface="+mj-ea"/>
              </a:rPr>
              <a:t>A</a:t>
            </a:r>
            <a:r>
              <a:rPr lang="zh-CN" altLang="en-US" sz="3200" dirty="0" smtClean="0">
                <a:latin typeface="+mj-ea"/>
                <a:ea typeface="+mj-ea"/>
              </a:rPr>
              <a:t>、若通话时间少于</a:t>
            </a:r>
            <a:r>
              <a:rPr lang="en-US" altLang="zh-CN" sz="3200" dirty="0" smtClean="0">
                <a:latin typeface="+mj-ea"/>
                <a:ea typeface="+mj-ea"/>
              </a:rPr>
              <a:t>120</a:t>
            </a:r>
            <a:r>
              <a:rPr lang="zh-CN" altLang="en-US" sz="3200" dirty="0" smtClean="0">
                <a:latin typeface="+mj-ea"/>
                <a:ea typeface="+mj-ea"/>
              </a:rPr>
              <a:t>分钟，则</a:t>
            </a:r>
            <a:r>
              <a:rPr lang="en-US" altLang="zh-CN" sz="3200" dirty="0" smtClean="0">
                <a:latin typeface="+mj-ea"/>
                <a:ea typeface="+mj-ea"/>
              </a:rPr>
              <a:t>A</a:t>
            </a:r>
            <a:r>
              <a:rPr lang="zh-CN" altLang="en-US" sz="3200" dirty="0" smtClean="0">
                <a:latin typeface="+mj-ea"/>
                <a:ea typeface="+mj-ea"/>
              </a:rPr>
              <a:t>方案比</a:t>
            </a:r>
            <a:r>
              <a:rPr lang="en-US" altLang="zh-CN" sz="3200" dirty="0" smtClean="0">
                <a:latin typeface="+mj-ea"/>
                <a:ea typeface="+mj-ea"/>
              </a:rPr>
              <a:t>B</a:t>
            </a:r>
            <a:r>
              <a:rPr lang="zh-CN" altLang="en-US" sz="3200" dirty="0" smtClean="0">
                <a:latin typeface="+mj-ea"/>
                <a:ea typeface="+mj-ea"/>
              </a:rPr>
              <a:t>方案便宜</a:t>
            </a:r>
            <a:r>
              <a:rPr lang="en-US" altLang="zh-CN" sz="3200" dirty="0" smtClean="0">
                <a:latin typeface="+mj-ea"/>
                <a:ea typeface="+mj-ea"/>
              </a:rPr>
              <a:t>20</a:t>
            </a:r>
            <a:r>
              <a:rPr lang="zh-CN" altLang="en-US" sz="3200" dirty="0" smtClean="0">
                <a:latin typeface="+mj-ea"/>
                <a:ea typeface="+mj-ea"/>
              </a:rPr>
              <a:t>元</a:t>
            </a:r>
            <a:endParaRPr lang="en-US" altLang="zh-CN" sz="3200" dirty="0" smtClean="0">
              <a:latin typeface="+mj-ea"/>
              <a:ea typeface="+mj-ea"/>
            </a:endParaRPr>
          </a:p>
          <a:p>
            <a:r>
              <a:rPr lang="en-US" altLang="zh-CN" sz="3200" dirty="0" smtClean="0">
                <a:latin typeface="+mj-ea"/>
                <a:ea typeface="+mj-ea"/>
              </a:rPr>
              <a:t>B</a:t>
            </a:r>
            <a:r>
              <a:rPr lang="zh-CN" altLang="en-US" sz="3200" dirty="0" smtClean="0">
                <a:latin typeface="+mj-ea"/>
                <a:ea typeface="+mj-ea"/>
              </a:rPr>
              <a:t>、若通话时间超过</a:t>
            </a:r>
            <a:r>
              <a:rPr lang="en-US" altLang="zh-CN" sz="3200" dirty="0" smtClean="0">
                <a:latin typeface="+mj-ea"/>
                <a:ea typeface="+mj-ea"/>
              </a:rPr>
              <a:t>200</a:t>
            </a:r>
            <a:r>
              <a:rPr lang="zh-CN" altLang="en-US" sz="3200" dirty="0" smtClean="0">
                <a:latin typeface="+mj-ea"/>
                <a:ea typeface="+mj-ea"/>
              </a:rPr>
              <a:t>分钟，则</a:t>
            </a:r>
            <a:r>
              <a:rPr lang="en-US" altLang="zh-CN" sz="3200" dirty="0" smtClean="0">
                <a:latin typeface="+mj-ea"/>
                <a:ea typeface="+mj-ea"/>
              </a:rPr>
              <a:t>B</a:t>
            </a:r>
            <a:r>
              <a:rPr lang="zh-CN" altLang="en-US" sz="3200" dirty="0" smtClean="0">
                <a:latin typeface="+mj-ea"/>
                <a:ea typeface="+mj-ea"/>
              </a:rPr>
              <a:t>方案比</a:t>
            </a:r>
            <a:r>
              <a:rPr lang="en-US" altLang="zh-CN" sz="3200" dirty="0" smtClean="0">
                <a:latin typeface="+mj-ea"/>
                <a:ea typeface="+mj-ea"/>
              </a:rPr>
              <a:t>A</a:t>
            </a:r>
            <a:r>
              <a:rPr lang="zh-CN" altLang="en-US" sz="3200" dirty="0" smtClean="0">
                <a:latin typeface="+mj-ea"/>
                <a:ea typeface="+mj-ea"/>
              </a:rPr>
              <a:t>方案便宜</a:t>
            </a:r>
            <a:r>
              <a:rPr lang="en-US" altLang="zh-CN" sz="3200" dirty="0" smtClean="0">
                <a:latin typeface="+mj-ea"/>
                <a:ea typeface="+mj-ea"/>
              </a:rPr>
              <a:t>20</a:t>
            </a:r>
            <a:r>
              <a:rPr lang="zh-CN" altLang="en-US" sz="3200" dirty="0" smtClean="0">
                <a:latin typeface="+mj-ea"/>
                <a:ea typeface="+mj-ea"/>
              </a:rPr>
              <a:t>元</a:t>
            </a:r>
            <a:endParaRPr lang="en-US" altLang="zh-CN" sz="3200" dirty="0" smtClean="0">
              <a:latin typeface="+mj-ea"/>
              <a:ea typeface="+mj-ea"/>
            </a:endParaRPr>
          </a:p>
          <a:p>
            <a:r>
              <a:rPr lang="en-US" altLang="zh-CN" sz="3200" dirty="0" smtClean="0">
                <a:latin typeface="+mj-ea"/>
                <a:ea typeface="+mj-ea"/>
              </a:rPr>
              <a:t>C</a:t>
            </a:r>
            <a:r>
              <a:rPr lang="zh-CN" altLang="en-US" sz="3200" dirty="0" smtClean="0">
                <a:latin typeface="+mj-ea"/>
                <a:ea typeface="+mj-ea"/>
              </a:rPr>
              <a:t>、若 通讯费用为</a:t>
            </a:r>
            <a:r>
              <a:rPr lang="en-US" altLang="zh-CN" sz="3200" dirty="0" smtClean="0">
                <a:latin typeface="+mj-ea"/>
                <a:ea typeface="+mj-ea"/>
              </a:rPr>
              <a:t>60</a:t>
            </a:r>
            <a:r>
              <a:rPr lang="zh-CN" altLang="en-US" sz="3200" dirty="0" smtClean="0">
                <a:latin typeface="+mj-ea"/>
                <a:ea typeface="+mj-ea"/>
              </a:rPr>
              <a:t>元，则</a:t>
            </a:r>
            <a:r>
              <a:rPr lang="en-US" altLang="zh-CN" sz="3200" dirty="0" smtClean="0">
                <a:latin typeface="+mj-ea"/>
                <a:ea typeface="+mj-ea"/>
              </a:rPr>
              <a:t>B</a:t>
            </a:r>
            <a:r>
              <a:rPr lang="zh-CN" altLang="en-US" sz="3200" dirty="0" smtClean="0">
                <a:latin typeface="+mj-ea"/>
                <a:ea typeface="+mj-ea"/>
              </a:rPr>
              <a:t>方案比</a:t>
            </a:r>
            <a:r>
              <a:rPr lang="en-US" altLang="zh-CN" sz="3200" dirty="0" smtClean="0">
                <a:latin typeface="+mj-ea"/>
                <a:ea typeface="+mj-ea"/>
              </a:rPr>
              <a:t>A</a:t>
            </a:r>
            <a:r>
              <a:rPr lang="zh-CN" altLang="en-US" sz="3200" dirty="0" smtClean="0">
                <a:latin typeface="+mj-ea"/>
                <a:ea typeface="+mj-ea"/>
              </a:rPr>
              <a:t>方案的通话时间多</a:t>
            </a:r>
            <a:endParaRPr lang="en-US" altLang="zh-CN" sz="3200" dirty="0" smtClean="0">
              <a:latin typeface="+mj-ea"/>
              <a:ea typeface="+mj-ea"/>
            </a:endParaRPr>
          </a:p>
          <a:p>
            <a:r>
              <a:rPr lang="en-US" altLang="zh-CN" sz="3200" dirty="0" smtClean="0">
                <a:latin typeface="+mj-ea"/>
                <a:ea typeface="+mj-ea"/>
              </a:rPr>
              <a:t>D</a:t>
            </a:r>
            <a:r>
              <a:rPr lang="zh-CN" altLang="en-US" sz="3200" dirty="0" smtClean="0">
                <a:latin typeface="+mj-ea"/>
                <a:ea typeface="+mj-ea"/>
              </a:rPr>
              <a:t>、若两种通讯费用相差</a:t>
            </a:r>
            <a:r>
              <a:rPr lang="en-US" altLang="zh-CN" sz="3200" dirty="0" smtClean="0">
                <a:latin typeface="+mj-ea"/>
                <a:ea typeface="+mj-ea"/>
              </a:rPr>
              <a:t>10</a:t>
            </a:r>
            <a:r>
              <a:rPr lang="zh-CN" altLang="en-US" sz="3200" dirty="0" smtClean="0">
                <a:latin typeface="+mj-ea"/>
                <a:ea typeface="+mj-ea"/>
              </a:rPr>
              <a:t>元，则通话时间为</a:t>
            </a:r>
            <a:r>
              <a:rPr lang="en-US" altLang="zh-CN" sz="3200" dirty="0" smtClean="0">
                <a:latin typeface="+mj-ea"/>
                <a:ea typeface="+mj-ea"/>
              </a:rPr>
              <a:t>145</a:t>
            </a:r>
            <a:r>
              <a:rPr lang="zh-CN" altLang="en-US" sz="3200" dirty="0" smtClean="0">
                <a:latin typeface="+mj-ea"/>
                <a:ea typeface="+mj-ea"/>
              </a:rPr>
              <a:t>分或</a:t>
            </a:r>
            <a:r>
              <a:rPr lang="en-US" altLang="zh-CN" sz="3200" dirty="0" smtClean="0">
                <a:latin typeface="+mj-ea"/>
                <a:ea typeface="+mj-ea"/>
              </a:rPr>
              <a:t>185</a:t>
            </a:r>
            <a:r>
              <a:rPr lang="zh-CN" altLang="en-US" sz="3200" dirty="0" smtClean="0">
                <a:latin typeface="+mj-ea"/>
                <a:ea typeface="+mj-ea"/>
              </a:rPr>
              <a:t>分</a:t>
            </a:r>
            <a:endParaRPr lang="zh-CN" altLang="en-US" sz="3200" dirty="0">
              <a:latin typeface="+mj-ea"/>
              <a:ea typeface="+mj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7971" y="2129050"/>
            <a:ext cx="4556022" cy="3903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2439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982639" y="682389"/>
            <a:ext cx="105360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latin typeface="+mj-ea"/>
                <a:ea typeface="+mj-ea"/>
              </a:rPr>
              <a:t>7</a:t>
            </a:r>
            <a:r>
              <a:rPr lang="zh-CN" altLang="en-US" sz="3200" b="1" dirty="0" smtClean="0">
                <a:latin typeface="+mj-ea"/>
                <a:ea typeface="+mj-ea"/>
              </a:rPr>
              <a:t>、</a:t>
            </a:r>
            <a:r>
              <a:rPr lang="zh-CN" altLang="en-US" sz="3200" b="1" dirty="0">
                <a:latin typeface="+mj-ea"/>
                <a:ea typeface="+mj-ea"/>
              </a:rPr>
              <a:t>如</a:t>
            </a:r>
            <a:r>
              <a:rPr lang="zh-CN" altLang="en-US" sz="3200" b="1" dirty="0" smtClean="0">
                <a:latin typeface="+mj-ea"/>
                <a:ea typeface="+mj-ea"/>
              </a:rPr>
              <a:t>图，在正方形</a:t>
            </a:r>
            <a:r>
              <a:rPr lang="en-US" altLang="zh-CN" sz="3200" b="1" dirty="0" smtClean="0">
                <a:latin typeface="+mj-ea"/>
                <a:ea typeface="+mj-ea"/>
              </a:rPr>
              <a:t>ABCD</a:t>
            </a:r>
            <a:r>
              <a:rPr lang="zh-CN" altLang="en-US" sz="3200" b="1" dirty="0" smtClean="0">
                <a:latin typeface="+mj-ea"/>
                <a:ea typeface="+mj-ea"/>
              </a:rPr>
              <a:t>中，</a:t>
            </a:r>
            <a:r>
              <a:rPr lang="en-US" altLang="zh-CN" sz="3200" b="1" dirty="0" smtClean="0">
                <a:latin typeface="+mj-ea"/>
                <a:ea typeface="+mj-ea"/>
              </a:rPr>
              <a:t>CE=MN,</a:t>
            </a:r>
            <a:r>
              <a:rPr lang="zh-CN" altLang="en-US" sz="3200" b="1" dirty="0" smtClean="0">
                <a:latin typeface="+mj-ea"/>
                <a:ea typeface="+mj-ea"/>
              </a:rPr>
              <a:t>∠</a:t>
            </a:r>
            <a:r>
              <a:rPr lang="en-US" altLang="zh-CN" sz="3200" b="1" dirty="0" smtClean="0">
                <a:latin typeface="+mj-ea"/>
                <a:ea typeface="+mj-ea"/>
              </a:rPr>
              <a:t>BCE=40°</a:t>
            </a:r>
            <a:r>
              <a:rPr lang="zh-CN" altLang="en-US" sz="3200" b="1" dirty="0" smtClean="0">
                <a:latin typeface="+mj-ea"/>
                <a:ea typeface="+mj-ea"/>
              </a:rPr>
              <a:t>，则∠</a:t>
            </a:r>
            <a:r>
              <a:rPr lang="en-US" altLang="zh-CN" sz="3200" b="1" dirty="0" smtClean="0">
                <a:latin typeface="+mj-ea"/>
                <a:ea typeface="+mj-ea"/>
              </a:rPr>
              <a:t>ANM=</a:t>
            </a:r>
            <a:r>
              <a:rPr lang="zh-CN" altLang="en-US" sz="3200" b="1" dirty="0" smtClean="0">
                <a:latin typeface="+mj-ea"/>
                <a:ea typeface="+mj-ea"/>
              </a:rPr>
              <a:t>（     ）</a:t>
            </a:r>
            <a:endParaRPr lang="en-US" altLang="zh-CN" sz="3200" b="1" dirty="0" smtClean="0">
              <a:latin typeface="+mj-ea"/>
              <a:ea typeface="+mj-ea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0776" y="1554890"/>
            <a:ext cx="3941080" cy="446423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cxnSp>
        <p:nvCxnSpPr>
          <p:cNvPr id="7" name="直接连接符 6"/>
          <p:cNvCxnSpPr/>
          <p:nvPr/>
        </p:nvCxnSpPr>
        <p:spPr>
          <a:xfrm>
            <a:off x="9927771" y="2149434"/>
            <a:ext cx="0" cy="3325091"/>
          </a:xfrm>
          <a:prstGeom prst="line">
            <a:avLst/>
          </a:prstGeom>
          <a:ln w="4762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9618282" y="5474525"/>
            <a:ext cx="6189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/>
              <a:t>P</a:t>
            </a:r>
            <a:endParaRPr lang="zh-CN" altLang="en-US" sz="3200" b="1" dirty="0"/>
          </a:p>
        </p:txBody>
      </p:sp>
      <p:sp>
        <p:nvSpPr>
          <p:cNvPr id="9" name="文本框 8"/>
          <p:cNvSpPr txBox="1"/>
          <p:nvPr/>
        </p:nvSpPr>
        <p:spPr>
          <a:xfrm>
            <a:off x="982639" y="2149434"/>
            <a:ext cx="5432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A  70°   B 60°   C 50°    D 40°</a:t>
            </a:r>
            <a:endParaRPr lang="zh-CN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1269951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883325" y="624228"/>
            <a:ext cx="1051150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latin typeface="+mj-ea"/>
                <a:ea typeface="+mj-ea"/>
              </a:rPr>
              <a:t>10</a:t>
            </a:r>
            <a:r>
              <a:rPr lang="zh-CN" altLang="en-US" sz="3200" b="1" dirty="0" smtClean="0">
                <a:latin typeface="+mj-ea"/>
                <a:ea typeface="+mj-ea"/>
              </a:rPr>
              <a:t>、如图，点</a:t>
            </a:r>
            <a:r>
              <a:rPr lang="en-US" altLang="zh-CN" sz="3200" b="1" dirty="0" smtClean="0">
                <a:latin typeface="+mj-ea"/>
                <a:ea typeface="+mj-ea"/>
              </a:rPr>
              <a:t>A</a:t>
            </a:r>
            <a:r>
              <a:rPr lang="zh-CN" altLang="en-US" sz="3200" b="1" dirty="0" smtClean="0">
                <a:latin typeface="+mj-ea"/>
                <a:ea typeface="+mj-ea"/>
              </a:rPr>
              <a:t>，</a:t>
            </a:r>
            <a:r>
              <a:rPr lang="en-US" altLang="zh-CN" sz="3200" b="1" dirty="0" smtClean="0">
                <a:latin typeface="+mj-ea"/>
                <a:ea typeface="+mj-ea"/>
              </a:rPr>
              <a:t>B</a:t>
            </a:r>
            <a:r>
              <a:rPr lang="zh-CN" altLang="en-US" sz="3200" b="1" dirty="0" smtClean="0">
                <a:latin typeface="+mj-ea"/>
                <a:ea typeface="+mj-ea"/>
              </a:rPr>
              <a:t>，</a:t>
            </a:r>
            <a:r>
              <a:rPr lang="en-US" altLang="zh-CN" sz="3200" b="1" dirty="0" smtClean="0">
                <a:latin typeface="+mj-ea"/>
                <a:ea typeface="+mj-ea"/>
              </a:rPr>
              <a:t>C</a:t>
            </a:r>
            <a:r>
              <a:rPr lang="zh-CN" altLang="en-US" sz="3200" b="1" dirty="0" smtClean="0">
                <a:latin typeface="+mj-ea"/>
                <a:ea typeface="+mj-ea"/>
              </a:rPr>
              <a:t>在一次函数</a:t>
            </a:r>
            <a:r>
              <a:rPr lang="en-US" altLang="zh-CN" sz="3200" b="1" dirty="0" smtClean="0">
                <a:latin typeface="+mj-ea"/>
                <a:ea typeface="+mj-ea"/>
              </a:rPr>
              <a:t>y=-2x+m</a:t>
            </a:r>
            <a:r>
              <a:rPr lang="zh-CN" altLang="en-US" sz="3200" b="1" dirty="0" smtClean="0">
                <a:latin typeface="+mj-ea"/>
                <a:ea typeface="+mj-ea"/>
              </a:rPr>
              <a:t>的图象上，它们的横坐标分别为</a:t>
            </a:r>
            <a:r>
              <a:rPr lang="en-US" altLang="zh-CN" sz="3200" b="1" dirty="0" smtClean="0">
                <a:latin typeface="+mj-ea"/>
                <a:ea typeface="+mj-ea"/>
              </a:rPr>
              <a:t>-1</a:t>
            </a:r>
            <a:r>
              <a:rPr lang="zh-CN" altLang="en-US" sz="3200" b="1" dirty="0" smtClean="0">
                <a:latin typeface="+mj-ea"/>
                <a:ea typeface="+mj-ea"/>
              </a:rPr>
              <a:t>，</a:t>
            </a:r>
            <a:r>
              <a:rPr lang="en-US" altLang="zh-CN" sz="3200" b="1" dirty="0" smtClean="0">
                <a:latin typeface="+mj-ea"/>
                <a:ea typeface="+mj-ea"/>
              </a:rPr>
              <a:t>1</a:t>
            </a:r>
            <a:r>
              <a:rPr lang="en-US" altLang="zh-CN" sz="3200" b="1" dirty="0" smtClean="0">
                <a:latin typeface="+mj-ea"/>
                <a:ea typeface="+mj-ea"/>
              </a:rPr>
              <a:t>,2</a:t>
            </a:r>
            <a:r>
              <a:rPr lang="zh-CN" altLang="en-US" sz="3200" b="1" dirty="0" smtClean="0">
                <a:latin typeface="+mj-ea"/>
                <a:ea typeface="+mj-ea"/>
              </a:rPr>
              <a:t>，分别过这些点作</a:t>
            </a:r>
            <a:r>
              <a:rPr lang="en-US" altLang="zh-CN" sz="3200" b="1" dirty="0" smtClean="0">
                <a:latin typeface="+mj-ea"/>
                <a:ea typeface="+mj-ea"/>
              </a:rPr>
              <a:t>X</a:t>
            </a:r>
            <a:r>
              <a:rPr lang="zh-CN" altLang="en-US" sz="3200" b="1" dirty="0" smtClean="0">
                <a:latin typeface="+mj-ea"/>
                <a:ea typeface="+mj-ea"/>
              </a:rPr>
              <a:t>轴、</a:t>
            </a:r>
            <a:r>
              <a:rPr lang="en-US" altLang="zh-CN" sz="3200" b="1" dirty="0" smtClean="0">
                <a:latin typeface="+mj-ea"/>
                <a:ea typeface="+mj-ea"/>
              </a:rPr>
              <a:t>Y</a:t>
            </a:r>
            <a:r>
              <a:rPr lang="zh-CN" altLang="en-US" sz="3200" b="1" dirty="0" smtClean="0">
                <a:latin typeface="+mj-ea"/>
                <a:ea typeface="+mj-ea"/>
              </a:rPr>
              <a:t>轴的垂线，则图中阴影部分的面积之和为（   ）</a:t>
            </a:r>
            <a:endParaRPr lang="en-US" altLang="zh-CN" sz="3200" b="1" dirty="0" smtClean="0">
              <a:latin typeface="+mj-ea"/>
              <a:ea typeface="+mj-ea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3256" y="2335238"/>
            <a:ext cx="5488744" cy="4116558"/>
          </a:xfrm>
          <a:prstGeom prst="rect">
            <a:avLst/>
          </a:prstGeom>
          <a:effectLst>
            <a:softEdge rad="546100"/>
          </a:effectLst>
        </p:spPr>
      </p:pic>
      <p:sp>
        <p:nvSpPr>
          <p:cNvPr id="6" name="文本框 5"/>
          <p:cNvSpPr txBox="1"/>
          <p:nvPr/>
        </p:nvSpPr>
        <p:spPr>
          <a:xfrm>
            <a:off x="883325" y="2571465"/>
            <a:ext cx="5432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A  1   B 3   C 3</a:t>
            </a:r>
            <a:r>
              <a:rPr lang="zh-CN" altLang="en-US" sz="2800" b="1" dirty="0" smtClean="0"/>
              <a:t>（</a:t>
            </a:r>
            <a:r>
              <a:rPr lang="en-US" altLang="zh-CN" sz="2800" b="1" dirty="0" smtClean="0"/>
              <a:t>m-1</a:t>
            </a:r>
            <a:r>
              <a:rPr lang="zh-CN" altLang="en-US" sz="2800" b="1" dirty="0" smtClean="0"/>
              <a:t>）</a:t>
            </a:r>
            <a:r>
              <a:rPr lang="en-US" altLang="zh-CN" sz="2800" b="1" dirty="0" smtClean="0"/>
              <a:t>    D m-2</a:t>
            </a:r>
            <a:endParaRPr lang="zh-CN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715953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883325" y="624228"/>
            <a:ext cx="1051150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latin typeface="+mj-ea"/>
                <a:ea typeface="+mj-ea"/>
              </a:rPr>
              <a:t>15</a:t>
            </a:r>
            <a:r>
              <a:rPr lang="zh-CN" altLang="en-US" sz="3200" b="1" dirty="0" smtClean="0">
                <a:latin typeface="+mj-ea"/>
                <a:ea typeface="+mj-ea"/>
              </a:rPr>
              <a:t>、如图，正方形</a:t>
            </a:r>
            <a:r>
              <a:rPr lang="en-US" altLang="zh-CN" sz="3200" b="1" dirty="0" smtClean="0">
                <a:latin typeface="+mj-ea"/>
                <a:ea typeface="+mj-ea"/>
              </a:rPr>
              <a:t>ABCD</a:t>
            </a:r>
            <a:r>
              <a:rPr lang="zh-CN" altLang="en-US" sz="3200" b="1" dirty="0" smtClean="0">
                <a:latin typeface="+mj-ea"/>
                <a:ea typeface="+mj-ea"/>
              </a:rPr>
              <a:t>的边长为</a:t>
            </a:r>
            <a:r>
              <a:rPr lang="en-US" altLang="zh-CN" sz="3200" b="1" dirty="0" smtClean="0">
                <a:latin typeface="+mj-ea"/>
                <a:ea typeface="+mj-ea"/>
              </a:rPr>
              <a:t>8</a:t>
            </a:r>
            <a:r>
              <a:rPr lang="zh-CN" altLang="en-US" sz="3200" b="1" dirty="0" smtClean="0">
                <a:latin typeface="+mj-ea"/>
                <a:ea typeface="+mj-ea"/>
              </a:rPr>
              <a:t>，</a:t>
            </a:r>
            <a:r>
              <a:rPr lang="en-US" altLang="zh-CN" sz="3200" b="1" dirty="0" smtClean="0">
                <a:latin typeface="+mj-ea"/>
                <a:ea typeface="+mj-ea"/>
              </a:rPr>
              <a:t>M</a:t>
            </a:r>
            <a:r>
              <a:rPr lang="zh-CN" altLang="en-US" sz="3200" b="1" dirty="0" smtClean="0">
                <a:latin typeface="+mj-ea"/>
                <a:ea typeface="+mj-ea"/>
              </a:rPr>
              <a:t>在</a:t>
            </a:r>
            <a:r>
              <a:rPr lang="en-US" altLang="zh-CN" sz="3200" b="1" dirty="0" smtClean="0">
                <a:latin typeface="+mj-ea"/>
                <a:ea typeface="+mj-ea"/>
              </a:rPr>
              <a:t>CD</a:t>
            </a:r>
            <a:r>
              <a:rPr lang="zh-CN" altLang="en-US" sz="3200" b="1" dirty="0" smtClean="0">
                <a:latin typeface="+mj-ea"/>
                <a:ea typeface="+mj-ea"/>
              </a:rPr>
              <a:t>上，且</a:t>
            </a:r>
            <a:r>
              <a:rPr lang="en-US" altLang="zh-CN" sz="3200" b="1" dirty="0" smtClean="0">
                <a:latin typeface="+mj-ea"/>
                <a:ea typeface="+mj-ea"/>
              </a:rPr>
              <a:t>DM=2</a:t>
            </a:r>
            <a:r>
              <a:rPr lang="zh-CN" altLang="en-US" sz="3200" b="1" dirty="0" smtClean="0">
                <a:latin typeface="+mj-ea"/>
                <a:ea typeface="+mj-ea"/>
              </a:rPr>
              <a:t>，</a:t>
            </a:r>
            <a:r>
              <a:rPr lang="en-US" altLang="zh-CN" sz="3200" b="1" dirty="0" smtClean="0">
                <a:latin typeface="+mj-ea"/>
                <a:ea typeface="+mj-ea"/>
              </a:rPr>
              <a:t>P</a:t>
            </a:r>
            <a:r>
              <a:rPr lang="zh-CN" altLang="en-US" sz="3200" b="1" dirty="0" smtClean="0">
                <a:latin typeface="+mj-ea"/>
                <a:ea typeface="+mj-ea"/>
              </a:rPr>
              <a:t>是</a:t>
            </a:r>
            <a:r>
              <a:rPr lang="en-US" altLang="zh-CN" sz="3200" b="1" dirty="0" smtClean="0">
                <a:latin typeface="+mj-ea"/>
                <a:ea typeface="+mj-ea"/>
              </a:rPr>
              <a:t>AC</a:t>
            </a:r>
            <a:r>
              <a:rPr lang="zh-CN" altLang="en-US" sz="3200" b="1" dirty="0" smtClean="0">
                <a:latin typeface="+mj-ea"/>
                <a:ea typeface="+mj-ea"/>
              </a:rPr>
              <a:t>的一个动点，则</a:t>
            </a:r>
            <a:r>
              <a:rPr lang="en-US" altLang="zh-CN" sz="3200" b="1" dirty="0" smtClean="0">
                <a:latin typeface="+mj-ea"/>
                <a:ea typeface="+mj-ea"/>
              </a:rPr>
              <a:t>PD+PM</a:t>
            </a:r>
            <a:r>
              <a:rPr lang="zh-CN" altLang="en-US" sz="3200" b="1" dirty="0" smtClean="0">
                <a:latin typeface="+mj-ea"/>
                <a:ea typeface="+mj-ea"/>
              </a:rPr>
              <a:t>的最小值（   ）</a:t>
            </a:r>
            <a:endParaRPr lang="en-US" altLang="zh-CN" sz="3200" b="1" dirty="0" smtClean="0">
              <a:latin typeface="+mj-ea"/>
              <a:ea typeface="+mj-ea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645" y="1601017"/>
            <a:ext cx="3810355" cy="367603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883325" y="2678235"/>
            <a:ext cx="1051150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+mj-ea"/>
                <a:ea typeface="+mj-ea"/>
              </a:rPr>
              <a:t>变式：如图，</a:t>
            </a:r>
            <a:r>
              <a:rPr lang="en-US" altLang="zh-CN" sz="3200" b="1" dirty="0" smtClean="0">
                <a:latin typeface="+mj-ea"/>
                <a:ea typeface="+mj-ea"/>
              </a:rPr>
              <a:t>E,F</a:t>
            </a:r>
            <a:r>
              <a:rPr lang="zh-CN" altLang="en-US" sz="3200" b="1" dirty="0" smtClean="0">
                <a:latin typeface="+mj-ea"/>
                <a:ea typeface="+mj-ea"/>
              </a:rPr>
              <a:t>是正方形</a:t>
            </a:r>
            <a:r>
              <a:rPr lang="en-US" altLang="zh-CN" sz="3200" b="1" dirty="0" smtClean="0">
                <a:latin typeface="+mj-ea"/>
                <a:ea typeface="+mj-ea"/>
              </a:rPr>
              <a:t>ABCD</a:t>
            </a:r>
            <a:r>
              <a:rPr lang="zh-CN" altLang="en-US" sz="3200" b="1" dirty="0" smtClean="0">
                <a:latin typeface="+mj-ea"/>
                <a:ea typeface="+mj-ea"/>
              </a:rPr>
              <a:t>的边</a:t>
            </a:r>
            <a:r>
              <a:rPr lang="en-US" altLang="zh-CN" sz="3200" b="1" dirty="0" smtClean="0">
                <a:latin typeface="+mj-ea"/>
                <a:ea typeface="+mj-ea"/>
              </a:rPr>
              <a:t>AD</a:t>
            </a:r>
            <a:r>
              <a:rPr lang="zh-CN" altLang="en-US" sz="3200" b="1" dirty="0" smtClean="0">
                <a:latin typeface="+mj-ea"/>
                <a:ea typeface="+mj-ea"/>
              </a:rPr>
              <a:t>上的</a:t>
            </a:r>
            <a:endParaRPr lang="en-US" altLang="zh-CN" sz="3200" b="1" dirty="0" smtClean="0">
              <a:latin typeface="+mj-ea"/>
              <a:ea typeface="+mj-ea"/>
            </a:endParaRPr>
          </a:p>
          <a:p>
            <a:r>
              <a:rPr lang="zh-CN" altLang="en-US" sz="3200" b="1" dirty="0">
                <a:latin typeface="+mj-ea"/>
                <a:ea typeface="+mj-ea"/>
              </a:rPr>
              <a:t>两</a:t>
            </a:r>
            <a:r>
              <a:rPr lang="zh-CN" altLang="en-US" sz="3200" b="1" dirty="0" smtClean="0">
                <a:latin typeface="+mj-ea"/>
                <a:ea typeface="+mj-ea"/>
              </a:rPr>
              <a:t>个动点，满足</a:t>
            </a:r>
            <a:r>
              <a:rPr lang="en-US" altLang="zh-CN" sz="3200" b="1" dirty="0" smtClean="0">
                <a:latin typeface="+mj-ea"/>
                <a:ea typeface="+mj-ea"/>
              </a:rPr>
              <a:t>AE=DF</a:t>
            </a:r>
            <a:r>
              <a:rPr lang="zh-CN" altLang="en-US" sz="3200" b="1" dirty="0" smtClean="0">
                <a:latin typeface="+mj-ea"/>
                <a:ea typeface="+mj-ea"/>
              </a:rPr>
              <a:t>，连接</a:t>
            </a:r>
            <a:r>
              <a:rPr lang="en-US" altLang="zh-CN" sz="3200" b="1" dirty="0" smtClean="0">
                <a:latin typeface="+mj-ea"/>
                <a:ea typeface="+mj-ea"/>
              </a:rPr>
              <a:t>CF</a:t>
            </a:r>
            <a:r>
              <a:rPr lang="zh-CN" altLang="en-US" sz="3200" b="1" dirty="0" smtClean="0">
                <a:latin typeface="+mj-ea"/>
                <a:ea typeface="+mj-ea"/>
              </a:rPr>
              <a:t>交</a:t>
            </a:r>
            <a:r>
              <a:rPr lang="en-US" altLang="zh-CN" sz="3200" b="1" dirty="0" smtClean="0">
                <a:latin typeface="+mj-ea"/>
                <a:ea typeface="+mj-ea"/>
              </a:rPr>
              <a:t>BD</a:t>
            </a:r>
            <a:r>
              <a:rPr lang="zh-CN" altLang="en-US" sz="3200" b="1" dirty="0" smtClean="0">
                <a:latin typeface="+mj-ea"/>
                <a:ea typeface="+mj-ea"/>
              </a:rPr>
              <a:t>于点</a:t>
            </a:r>
            <a:r>
              <a:rPr lang="en-US" altLang="zh-CN" sz="3200" b="1" dirty="0" smtClean="0">
                <a:latin typeface="+mj-ea"/>
                <a:ea typeface="+mj-ea"/>
              </a:rPr>
              <a:t>G</a:t>
            </a:r>
            <a:r>
              <a:rPr lang="zh-CN" altLang="en-US" sz="3200" b="1" dirty="0" smtClean="0">
                <a:latin typeface="+mj-ea"/>
                <a:ea typeface="+mj-ea"/>
              </a:rPr>
              <a:t>，</a:t>
            </a:r>
            <a:endParaRPr lang="en-US" altLang="zh-CN" sz="3200" b="1" dirty="0" smtClean="0">
              <a:latin typeface="+mj-ea"/>
              <a:ea typeface="+mj-ea"/>
            </a:endParaRPr>
          </a:p>
          <a:p>
            <a:r>
              <a:rPr lang="zh-CN" altLang="en-US" sz="3200" b="1" dirty="0" smtClean="0">
                <a:latin typeface="+mj-ea"/>
                <a:ea typeface="+mj-ea"/>
              </a:rPr>
              <a:t>连接</a:t>
            </a:r>
            <a:r>
              <a:rPr lang="en-US" altLang="zh-CN" sz="3200" b="1" dirty="0" smtClean="0">
                <a:latin typeface="+mj-ea"/>
                <a:ea typeface="+mj-ea"/>
              </a:rPr>
              <a:t>BE</a:t>
            </a:r>
            <a:r>
              <a:rPr lang="zh-CN" altLang="en-US" sz="3200" b="1" dirty="0" smtClean="0">
                <a:latin typeface="+mj-ea"/>
                <a:ea typeface="+mj-ea"/>
              </a:rPr>
              <a:t>交</a:t>
            </a:r>
            <a:r>
              <a:rPr lang="en-US" altLang="zh-CN" sz="3200" b="1" dirty="0" smtClean="0">
                <a:latin typeface="+mj-ea"/>
                <a:ea typeface="+mj-ea"/>
              </a:rPr>
              <a:t>AG</a:t>
            </a:r>
            <a:r>
              <a:rPr lang="zh-CN" altLang="en-US" sz="3200" b="1" dirty="0" smtClean="0">
                <a:latin typeface="+mj-ea"/>
                <a:ea typeface="+mj-ea"/>
              </a:rPr>
              <a:t>于点</a:t>
            </a:r>
            <a:r>
              <a:rPr lang="en-US" altLang="zh-CN" sz="3200" b="1" dirty="0" smtClean="0">
                <a:latin typeface="+mj-ea"/>
                <a:ea typeface="+mj-ea"/>
              </a:rPr>
              <a:t>H</a:t>
            </a:r>
            <a:r>
              <a:rPr lang="zh-CN" altLang="en-US" sz="3200" b="1" dirty="0" smtClean="0">
                <a:latin typeface="+mj-ea"/>
                <a:ea typeface="+mj-ea"/>
              </a:rPr>
              <a:t>，若正方形的边长为</a:t>
            </a:r>
            <a:r>
              <a:rPr lang="en-US" altLang="zh-CN" sz="3200" b="1" dirty="0" smtClean="0">
                <a:latin typeface="+mj-ea"/>
                <a:ea typeface="+mj-ea"/>
              </a:rPr>
              <a:t>2,</a:t>
            </a:r>
            <a:r>
              <a:rPr lang="zh-CN" altLang="en-US" sz="3200" b="1" dirty="0" smtClean="0">
                <a:latin typeface="+mj-ea"/>
                <a:ea typeface="+mj-ea"/>
              </a:rPr>
              <a:t>则</a:t>
            </a:r>
            <a:endParaRPr lang="en-US" altLang="zh-CN" sz="3200" b="1" dirty="0" smtClean="0">
              <a:latin typeface="+mj-ea"/>
              <a:ea typeface="+mj-ea"/>
            </a:endParaRPr>
          </a:p>
          <a:p>
            <a:r>
              <a:rPr lang="zh-CN" altLang="en-US" sz="3200" b="1" dirty="0" smtClean="0">
                <a:latin typeface="+mj-ea"/>
                <a:ea typeface="+mj-ea"/>
              </a:rPr>
              <a:t>线段</a:t>
            </a:r>
            <a:r>
              <a:rPr lang="en-US" altLang="zh-CN" sz="3200" b="1" dirty="0" smtClean="0">
                <a:latin typeface="+mj-ea"/>
                <a:ea typeface="+mj-ea"/>
              </a:rPr>
              <a:t>DH</a:t>
            </a:r>
            <a:r>
              <a:rPr lang="zh-CN" altLang="en-US" sz="3200" b="1" dirty="0">
                <a:latin typeface="+mj-ea"/>
                <a:ea typeface="+mj-ea"/>
              </a:rPr>
              <a:t>长度</a:t>
            </a:r>
            <a:r>
              <a:rPr lang="zh-CN" altLang="en-US" sz="3200" b="1" dirty="0" smtClean="0">
                <a:latin typeface="+mj-ea"/>
                <a:ea typeface="+mj-ea"/>
              </a:rPr>
              <a:t>的最小值时（    ）</a:t>
            </a:r>
            <a:endParaRPr lang="en-US" altLang="zh-CN" sz="3200" b="1" dirty="0" smtClean="0">
              <a:latin typeface="+mj-ea"/>
              <a:ea typeface="+mj-ea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9927" y="2321827"/>
            <a:ext cx="3493790" cy="3298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381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883325" y="624228"/>
            <a:ext cx="1051150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latin typeface="+mj-ea"/>
                <a:ea typeface="+mj-ea"/>
              </a:rPr>
              <a:t>15</a:t>
            </a:r>
            <a:r>
              <a:rPr lang="zh-CN" altLang="en-US" sz="3200" b="1" dirty="0" smtClean="0">
                <a:latin typeface="+mj-ea"/>
                <a:ea typeface="+mj-ea"/>
              </a:rPr>
              <a:t>、一个装有进水管和出水管的容器，从某时刻开始的四分钟内只进水不出水，在随后的</a:t>
            </a:r>
            <a:r>
              <a:rPr lang="en-US" altLang="zh-CN" sz="3200" b="1" dirty="0" smtClean="0">
                <a:latin typeface="+mj-ea"/>
                <a:ea typeface="+mj-ea"/>
              </a:rPr>
              <a:t>8</a:t>
            </a:r>
            <a:r>
              <a:rPr lang="zh-CN" altLang="en-US" sz="3200" b="1" dirty="0" smtClean="0">
                <a:latin typeface="+mj-ea"/>
                <a:ea typeface="+mj-ea"/>
              </a:rPr>
              <a:t>分钟内既进水又出水，接着关闭水管直到容器内的水放完，假设每分钟的进水量和出水量是两个常数，容器内的水量与时间之间的部分关系如图，那么从关闭水管起（  ）分钟该容器内的水恰好放完。</a:t>
            </a:r>
            <a:endParaRPr lang="en-US" altLang="zh-CN" sz="3200" b="1" dirty="0" smtClean="0">
              <a:latin typeface="+mj-ea"/>
              <a:ea typeface="+mj-ea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001" y="3423928"/>
            <a:ext cx="2713141" cy="3048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264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883325" y="624228"/>
            <a:ext cx="1051150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latin typeface="+mj-ea"/>
                <a:ea typeface="+mj-ea"/>
              </a:rPr>
              <a:t>18</a:t>
            </a:r>
            <a:r>
              <a:rPr lang="zh-CN" altLang="en-US" sz="3200" b="1" dirty="0" smtClean="0">
                <a:latin typeface="+mj-ea"/>
                <a:ea typeface="+mj-ea"/>
              </a:rPr>
              <a:t>、将矩形纸片</a:t>
            </a:r>
            <a:r>
              <a:rPr lang="en-US" altLang="zh-CN" sz="3200" b="1" dirty="0" smtClean="0">
                <a:latin typeface="+mj-ea"/>
                <a:ea typeface="+mj-ea"/>
              </a:rPr>
              <a:t>ABCD</a:t>
            </a:r>
            <a:r>
              <a:rPr lang="zh-CN" altLang="en-US" sz="3200" b="1" dirty="0" smtClean="0">
                <a:latin typeface="+mj-ea"/>
                <a:ea typeface="+mj-ea"/>
              </a:rPr>
              <a:t>按如图所示的方式折叠，得到菱形</a:t>
            </a:r>
            <a:r>
              <a:rPr lang="en-US" altLang="zh-CN" sz="3200" b="1" dirty="0" smtClean="0">
                <a:latin typeface="+mj-ea"/>
                <a:ea typeface="+mj-ea"/>
              </a:rPr>
              <a:t>AECF</a:t>
            </a:r>
            <a:r>
              <a:rPr lang="zh-CN" altLang="en-US" sz="3200" b="1" dirty="0" smtClean="0">
                <a:latin typeface="+mj-ea"/>
                <a:ea typeface="+mj-ea"/>
              </a:rPr>
              <a:t>，若</a:t>
            </a:r>
            <a:r>
              <a:rPr lang="en-US" altLang="zh-CN" sz="3200" b="1" dirty="0" smtClean="0">
                <a:latin typeface="+mj-ea"/>
                <a:ea typeface="+mj-ea"/>
              </a:rPr>
              <a:t>AB=3</a:t>
            </a:r>
            <a:r>
              <a:rPr lang="zh-CN" altLang="en-US" sz="3200" b="1" dirty="0" smtClean="0">
                <a:latin typeface="+mj-ea"/>
                <a:ea typeface="+mj-ea"/>
              </a:rPr>
              <a:t>，则</a:t>
            </a:r>
            <a:r>
              <a:rPr lang="en-US" altLang="zh-CN" sz="3200" b="1" dirty="0" smtClean="0">
                <a:latin typeface="+mj-ea"/>
                <a:ea typeface="+mj-ea"/>
              </a:rPr>
              <a:t>BC</a:t>
            </a:r>
            <a:r>
              <a:rPr lang="zh-CN" altLang="en-US" sz="3200" b="1" dirty="0" smtClean="0">
                <a:latin typeface="+mj-ea"/>
                <a:ea typeface="+mj-ea"/>
              </a:rPr>
              <a:t>的长（  ）</a:t>
            </a:r>
            <a:endParaRPr lang="en-US" altLang="zh-CN" sz="3200" b="1" dirty="0" smtClean="0">
              <a:latin typeface="+mj-ea"/>
              <a:ea typeface="+mj-ea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5208" y="2152402"/>
            <a:ext cx="7882559" cy="2543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363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883325" y="624228"/>
            <a:ext cx="1051150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latin typeface="+mj-ea"/>
                <a:ea typeface="+mj-ea"/>
              </a:rPr>
              <a:t>21</a:t>
            </a:r>
            <a:r>
              <a:rPr lang="zh-CN" altLang="en-US" sz="3200" b="1" dirty="0" smtClean="0">
                <a:latin typeface="+mj-ea"/>
                <a:ea typeface="+mj-ea"/>
              </a:rPr>
              <a:t>、如图，</a:t>
            </a:r>
            <a:r>
              <a:rPr lang="en-US" altLang="zh-CN" sz="3200" b="1" dirty="0" smtClean="0">
                <a:latin typeface="+mj-ea"/>
                <a:ea typeface="+mj-ea"/>
              </a:rPr>
              <a:t>E</a:t>
            </a:r>
            <a:r>
              <a:rPr lang="zh-CN" altLang="en-US" sz="3200" b="1" dirty="0" smtClean="0">
                <a:latin typeface="+mj-ea"/>
                <a:ea typeface="+mj-ea"/>
              </a:rPr>
              <a:t>、</a:t>
            </a:r>
            <a:r>
              <a:rPr lang="en-US" altLang="zh-CN" sz="3200" b="1" dirty="0" smtClean="0">
                <a:latin typeface="+mj-ea"/>
                <a:ea typeface="+mj-ea"/>
              </a:rPr>
              <a:t>F</a:t>
            </a:r>
            <a:r>
              <a:rPr lang="zh-CN" altLang="en-US" sz="3200" b="1" dirty="0" smtClean="0">
                <a:latin typeface="+mj-ea"/>
                <a:ea typeface="+mj-ea"/>
              </a:rPr>
              <a:t>分别是矩形</a:t>
            </a:r>
            <a:r>
              <a:rPr lang="en-US" altLang="zh-CN" sz="3200" b="1" dirty="0" smtClean="0">
                <a:latin typeface="+mj-ea"/>
                <a:ea typeface="+mj-ea"/>
              </a:rPr>
              <a:t>ABCD</a:t>
            </a:r>
            <a:r>
              <a:rPr lang="zh-CN" altLang="en-US" sz="3200" b="1" dirty="0" smtClean="0">
                <a:latin typeface="+mj-ea"/>
                <a:ea typeface="+mj-ea"/>
              </a:rPr>
              <a:t>的对角线</a:t>
            </a:r>
            <a:r>
              <a:rPr lang="en-US" altLang="zh-CN" sz="3200" b="1" dirty="0" smtClean="0">
                <a:latin typeface="+mj-ea"/>
                <a:ea typeface="+mj-ea"/>
              </a:rPr>
              <a:t>AC</a:t>
            </a:r>
            <a:r>
              <a:rPr lang="zh-CN" altLang="en-US" sz="3200" b="1" dirty="0" smtClean="0">
                <a:latin typeface="+mj-ea"/>
                <a:ea typeface="+mj-ea"/>
              </a:rPr>
              <a:t>、</a:t>
            </a:r>
            <a:r>
              <a:rPr lang="en-US" altLang="zh-CN" sz="3200" b="1" dirty="0" smtClean="0">
                <a:latin typeface="+mj-ea"/>
                <a:ea typeface="+mj-ea"/>
              </a:rPr>
              <a:t>BD</a:t>
            </a:r>
            <a:r>
              <a:rPr lang="zh-CN" altLang="en-US" sz="3200" b="1" dirty="0" smtClean="0">
                <a:latin typeface="+mj-ea"/>
                <a:ea typeface="+mj-ea"/>
              </a:rPr>
              <a:t>上的 两点，且</a:t>
            </a:r>
            <a:r>
              <a:rPr lang="en-US" altLang="zh-CN" sz="3200" b="1" dirty="0" smtClean="0">
                <a:latin typeface="+mj-ea"/>
                <a:ea typeface="+mj-ea"/>
              </a:rPr>
              <a:t>AE=DF</a:t>
            </a:r>
            <a:r>
              <a:rPr lang="zh-CN" altLang="en-US" sz="3200" b="1" dirty="0" smtClean="0">
                <a:latin typeface="+mj-ea"/>
                <a:ea typeface="+mj-ea"/>
              </a:rPr>
              <a:t>，求证：</a:t>
            </a:r>
            <a:endParaRPr lang="en-US" altLang="zh-CN" sz="3200" b="1" dirty="0" smtClean="0">
              <a:latin typeface="+mj-ea"/>
              <a:ea typeface="+mj-ea"/>
            </a:endParaRPr>
          </a:p>
          <a:p>
            <a:r>
              <a:rPr lang="zh-CN" altLang="en-US" sz="3200" b="1" dirty="0" smtClean="0">
                <a:latin typeface="+mj-ea"/>
                <a:ea typeface="+mj-ea"/>
              </a:rPr>
              <a:t>（</a:t>
            </a:r>
            <a:r>
              <a:rPr lang="en-US" altLang="zh-CN" sz="3200" b="1" dirty="0" smtClean="0">
                <a:latin typeface="+mj-ea"/>
                <a:ea typeface="+mj-ea"/>
              </a:rPr>
              <a:t>1</a:t>
            </a:r>
            <a:r>
              <a:rPr lang="zh-CN" altLang="en-US" sz="3200" b="1" dirty="0" smtClean="0">
                <a:latin typeface="+mj-ea"/>
                <a:ea typeface="+mj-ea"/>
              </a:rPr>
              <a:t>）△</a:t>
            </a:r>
            <a:r>
              <a:rPr lang="en-US" altLang="zh-CN" sz="3200" b="1" dirty="0" smtClean="0">
                <a:latin typeface="+mj-ea"/>
                <a:ea typeface="+mj-ea"/>
              </a:rPr>
              <a:t>BOE</a:t>
            </a:r>
            <a:r>
              <a:rPr lang="zh-CN" altLang="en-US" sz="3200" b="1" dirty="0" smtClean="0">
                <a:latin typeface="+mj-ea"/>
                <a:ea typeface="+mj-ea"/>
              </a:rPr>
              <a:t>≌△</a:t>
            </a:r>
            <a:r>
              <a:rPr lang="en-US" altLang="zh-CN" sz="3200" b="1" dirty="0" smtClean="0">
                <a:latin typeface="+mj-ea"/>
                <a:ea typeface="+mj-ea"/>
              </a:rPr>
              <a:t>COF</a:t>
            </a:r>
          </a:p>
          <a:p>
            <a:r>
              <a:rPr lang="zh-CN" altLang="en-US" sz="3200" b="1" dirty="0" smtClean="0">
                <a:latin typeface="+mj-ea"/>
                <a:ea typeface="+mj-ea"/>
              </a:rPr>
              <a:t>（</a:t>
            </a:r>
            <a:r>
              <a:rPr lang="en-US" altLang="zh-CN" sz="3200" b="1" dirty="0" smtClean="0">
                <a:latin typeface="+mj-ea"/>
                <a:ea typeface="+mj-ea"/>
              </a:rPr>
              <a:t>2</a:t>
            </a:r>
            <a:r>
              <a:rPr lang="zh-CN" altLang="en-US" sz="3200" b="1" dirty="0" smtClean="0">
                <a:latin typeface="+mj-ea"/>
                <a:ea typeface="+mj-ea"/>
              </a:rPr>
              <a:t>）四边形</a:t>
            </a:r>
            <a:r>
              <a:rPr lang="en-US" altLang="zh-CN" sz="3200" b="1" dirty="0" smtClean="0">
                <a:latin typeface="+mj-ea"/>
                <a:ea typeface="+mj-ea"/>
              </a:rPr>
              <a:t>BCFE</a:t>
            </a:r>
            <a:r>
              <a:rPr lang="zh-CN" altLang="en-US" sz="3200" b="1" dirty="0" smtClean="0">
                <a:latin typeface="+mj-ea"/>
                <a:ea typeface="+mj-ea"/>
              </a:rPr>
              <a:t>是等腰梯形</a:t>
            </a:r>
            <a:r>
              <a:rPr lang="en-US" altLang="zh-CN" sz="3200" b="1" dirty="0" smtClean="0">
                <a:latin typeface="+mj-ea"/>
                <a:ea typeface="+mj-ea"/>
              </a:rPr>
              <a:t>.</a:t>
            </a:r>
            <a:endParaRPr lang="en-US" altLang="zh-CN" sz="3200" b="1" dirty="0" smtClean="0">
              <a:latin typeface="+mj-ea"/>
              <a:ea typeface="+mj-ea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2284" y="2795711"/>
            <a:ext cx="4192547" cy="2980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148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883325" y="624228"/>
            <a:ext cx="1051150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latin typeface="+mj-ea"/>
                <a:ea typeface="+mj-ea"/>
              </a:rPr>
              <a:t>24</a:t>
            </a:r>
            <a:r>
              <a:rPr lang="zh-CN" altLang="en-US" sz="3200" b="1" dirty="0" smtClean="0">
                <a:latin typeface="+mj-ea"/>
                <a:ea typeface="+mj-ea"/>
              </a:rPr>
              <a:t>、如图，</a:t>
            </a:r>
            <a:r>
              <a:rPr lang="zh-CN" altLang="en-US" sz="3200" b="1" dirty="0" smtClean="0">
                <a:latin typeface="+mj-ea"/>
                <a:ea typeface="+mj-ea"/>
              </a:rPr>
              <a:t>矩形</a:t>
            </a:r>
            <a:r>
              <a:rPr lang="en-US" altLang="zh-CN" sz="3200" b="1" dirty="0" smtClean="0">
                <a:latin typeface="+mj-ea"/>
                <a:ea typeface="+mj-ea"/>
              </a:rPr>
              <a:t>ABCD</a:t>
            </a:r>
            <a:r>
              <a:rPr lang="zh-CN" altLang="en-US" sz="3200" b="1" dirty="0" smtClean="0">
                <a:latin typeface="+mj-ea"/>
                <a:ea typeface="+mj-ea"/>
              </a:rPr>
              <a:t>中，点</a:t>
            </a:r>
            <a:r>
              <a:rPr lang="en-US" altLang="zh-CN" sz="3200" b="1" dirty="0" smtClean="0">
                <a:latin typeface="+mj-ea"/>
                <a:ea typeface="+mj-ea"/>
              </a:rPr>
              <a:t>P</a:t>
            </a:r>
            <a:r>
              <a:rPr lang="zh-CN" altLang="en-US" sz="3200" b="1" dirty="0" smtClean="0">
                <a:latin typeface="+mj-ea"/>
                <a:ea typeface="+mj-ea"/>
              </a:rPr>
              <a:t>是线段</a:t>
            </a:r>
            <a:r>
              <a:rPr lang="en-US" altLang="zh-CN" sz="3200" b="1" dirty="0" smtClean="0">
                <a:latin typeface="+mj-ea"/>
                <a:ea typeface="+mj-ea"/>
              </a:rPr>
              <a:t>AD</a:t>
            </a:r>
            <a:r>
              <a:rPr lang="zh-CN" altLang="en-US" sz="3200" b="1" dirty="0" smtClean="0">
                <a:latin typeface="+mj-ea"/>
                <a:ea typeface="+mj-ea"/>
              </a:rPr>
              <a:t>上一动点，</a:t>
            </a:r>
            <a:r>
              <a:rPr lang="en-US" altLang="zh-CN" sz="3200" b="1" dirty="0" smtClean="0">
                <a:latin typeface="+mj-ea"/>
                <a:ea typeface="+mj-ea"/>
              </a:rPr>
              <a:t>O</a:t>
            </a:r>
            <a:r>
              <a:rPr lang="zh-CN" altLang="en-US" sz="3200" b="1" dirty="0" smtClean="0">
                <a:latin typeface="+mj-ea"/>
                <a:ea typeface="+mj-ea"/>
              </a:rPr>
              <a:t>为</a:t>
            </a:r>
            <a:r>
              <a:rPr lang="en-US" altLang="zh-CN" sz="3200" b="1" dirty="0" smtClean="0">
                <a:latin typeface="+mj-ea"/>
                <a:ea typeface="+mj-ea"/>
              </a:rPr>
              <a:t>BD</a:t>
            </a:r>
          </a:p>
          <a:p>
            <a:r>
              <a:rPr lang="zh-CN" altLang="en-US" sz="3200" b="1" dirty="0" smtClean="0">
                <a:latin typeface="+mj-ea"/>
                <a:ea typeface="+mj-ea"/>
              </a:rPr>
              <a:t>的中点，</a:t>
            </a:r>
            <a:r>
              <a:rPr lang="en-US" altLang="zh-CN" sz="3200" b="1" dirty="0" smtClean="0">
                <a:latin typeface="+mj-ea"/>
                <a:ea typeface="+mj-ea"/>
              </a:rPr>
              <a:t>PO</a:t>
            </a:r>
            <a:r>
              <a:rPr lang="zh-CN" altLang="en-US" sz="3200" b="1" dirty="0" smtClean="0">
                <a:latin typeface="+mj-ea"/>
                <a:ea typeface="+mj-ea"/>
              </a:rPr>
              <a:t>的延长线交</a:t>
            </a:r>
            <a:r>
              <a:rPr lang="en-US" altLang="zh-CN" sz="3200" b="1" dirty="0" smtClean="0">
                <a:latin typeface="+mj-ea"/>
                <a:ea typeface="+mj-ea"/>
              </a:rPr>
              <a:t>BC</a:t>
            </a:r>
            <a:r>
              <a:rPr lang="zh-CN" altLang="en-US" sz="3200" b="1" dirty="0" smtClean="0">
                <a:latin typeface="+mj-ea"/>
                <a:ea typeface="+mj-ea"/>
              </a:rPr>
              <a:t>于</a:t>
            </a:r>
            <a:r>
              <a:rPr lang="en-US" altLang="zh-CN" sz="3200" b="1" dirty="0" smtClean="0">
                <a:latin typeface="+mj-ea"/>
                <a:ea typeface="+mj-ea"/>
              </a:rPr>
              <a:t>Q</a:t>
            </a:r>
            <a:r>
              <a:rPr lang="en-US" altLang="zh-CN" sz="3200" b="1" dirty="0" smtClean="0">
                <a:latin typeface="+mj-ea"/>
                <a:ea typeface="+mj-ea"/>
              </a:rPr>
              <a:t>.</a:t>
            </a:r>
          </a:p>
          <a:p>
            <a:r>
              <a:rPr lang="zh-CN" altLang="en-US" sz="3200" b="1" dirty="0" smtClean="0">
                <a:latin typeface="+mj-ea"/>
                <a:ea typeface="+mj-ea"/>
              </a:rPr>
              <a:t>（</a:t>
            </a:r>
            <a:r>
              <a:rPr lang="en-US" altLang="zh-CN" sz="3200" b="1" dirty="0" smtClean="0">
                <a:latin typeface="+mj-ea"/>
                <a:ea typeface="+mj-ea"/>
              </a:rPr>
              <a:t>1</a:t>
            </a:r>
            <a:r>
              <a:rPr lang="zh-CN" altLang="en-US" sz="3200" b="1" dirty="0" smtClean="0">
                <a:latin typeface="+mj-ea"/>
                <a:ea typeface="+mj-ea"/>
              </a:rPr>
              <a:t>）求证：</a:t>
            </a:r>
            <a:r>
              <a:rPr lang="en-US" altLang="zh-CN" sz="3200" b="1" dirty="0" smtClean="0">
                <a:latin typeface="+mj-ea"/>
                <a:ea typeface="+mj-ea"/>
              </a:rPr>
              <a:t>OP=OQ</a:t>
            </a:r>
          </a:p>
          <a:p>
            <a:r>
              <a:rPr lang="zh-CN" altLang="en-US" sz="3200" b="1" dirty="0" smtClean="0">
                <a:latin typeface="+mj-ea"/>
                <a:ea typeface="+mj-ea"/>
              </a:rPr>
              <a:t>（</a:t>
            </a:r>
            <a:r>
              <a:rPr lang="en-US" altLang="zh-CN" sz="3200" b="1" dirty="0" smtClean="0">
                <a:latin typeface="+mj-ea"/>
                <a:ea typeface="+mj-ea"/>
              </a:rPr>
              <a:t>2</a:t>
            </a:r>
            <a:r>
              <a:rPr lang="zh-CN" altLang="en-US" sz="3200" b="1" dirty="0" smtClean="0">
                <a:latin typeface="+mj-ea"/>
                <a:ea typeface="+mj-ea"/>
              </a:rPr>
              <a:t>）若</a:t>
            </a:r>
            <a:r>
              <a:rPr lang="en-US" altLang="zh-CN" sz="3200" b="1" dirty="0" smtClean="0">
                <a:latin typeface="+mj-ea"/>
                <a:ea typeface="+mj-ea"/>
              </a:rPr>
              <a:t>AD=8cm</a:t>
            </a:r>
            <a:r>
              <a:rPr lang="zh-CN" altLang="en-US" sz="3200" b="1" dirty="0" smtClean="0">
                <a:latin typeface="+mj-ea"/>
                <a:ea typeface="+mj-ea"/>
              </a:rPr>
              <a:t>，</a:t>
            </a:r>
            <a:r>
              <a:rPr lang="en-US" altLang="zh-CN" sz="3200" b="1" dirty="0" smtClean="0">
                <a:latin typeface="+mj-ea"/>
                <a:ea typeface="+mj-ea"/>
              </a:rPr>
              <a:t>AB=6CM</a:t>
            </a:r>
            <a:r>
              <a:rPr lang="zh-CN" altLang="en-US" sz="3200" b="1" dirty="0" smtClean="0">
                <a:latin typeface="+mj-ea"/>
                <a:ea typeface="+mj-ea"/>
              </a:rPr>
              <a:t>，</a:t>
            </a:r>
            <a:r>
              <a:rPr lang="en-US" altLang="zh-CN" sz="3200" b="1" dirty="0" smtClean="0">
                <a:latin typeface="+mj-ea"/>
                <a:ea typeface="+mj-ea"/>
              </a:rPr>
              <a:t>P</a:t>
            </a:r>
            <a:r>
              <a:rPr lang="zh-CN" altLang="en-US" sz="3200" b="1" dirty="0" smtClean="0">
                <a:latin typeface="+mj-ea"/>
                <a:ea typeface="+mj-ea"/>
              </a:rPr>
              <a:t>从点</a:t>
            </a:r>
            <a:r>
              <a:rPr lang="en-US" altLang="zh-CN" sz="3200" b="1" dirty="0" smtClean="0">
                <a:latin typeface="+mj-ea"/>
                <a:ea typeface="+mj-ea"/>
              </a:rPr>
              <a:t>A</a:t>
            </a:r>
            <a:r>
              <a:rPr lang="zh-CN" altLang="en-US" sz="3200" b="1" dirty="0" smtClean="0">
                <a:latin typeface="+mj-ea"/>
                <a:ea typeface="+mj-ea"/>
              </a:rPr>
              <a:t>出发，以</a:t>
            </a:r>
            <a:r>
              <a:rPr lang="en-US" altLang="zh-CN" sz="3200" b="1" dirty="0" smtClean="0">
                <a:latin typeface="+mj-ea"/>
                <a:ea typeface="+mj-ea"/>
              </a:rPr>
              <a:t>1cm/s</a:t>
            </a:r>
            <a:r>
              <a:rPr lang="zh-CN" altLang="en-US" sz="3200" b="1" dirty="0" smtClean="0">
                <a:latin typeface="+mj-ea"/>
                <a:ea typeface="+mj-ea"/>
              </a:rPr>
              <a:t>的速度向</a:t>
            </a:r>
            <a:r>
              <a:rPr lang="en-US" altLang="zh-CN" sz="3200" b="1" dirty="0" smtClean="0">
                <a:latin typeface="+mj-ea"/>
                <a:ea typeface="+mj-ea"/>
              </a:rPr>
              <a:t>D</a:t>
            </a:r>
            <a:r>
              <a:rPr lang="zh-CN" altLang="en-US" sz="3200" b="1" dirty="0" smtClean="0">
                <a:latin typeface="+mj-ea"/>
                <a:ea typeface="+mj-ea"/>
              </a:rPr>
              <a:t>点运动（与</a:t>
            </a:r>
            <a:r>
              <a:rPr lang="en-US" altLang="zh-CN" sz="3200" b="1" dirty="0" smtClean="0">
                <a:latin typeface="+mj-ea"/>
                <a:ea typeface="+mj-ea"/>
              </a:rPr>
              <a:t>D</a:t>
            </a:r>
            <a:r>
              <a:rPr lang="zh-CN" altLang="en-US" sz="3200" b="1" dirty="0" smtClean="0">
                <a:latin typeface="+mj-ea"/>
                <a:ea typeface="+mj-ea"/>
              </a:rPr>
              <a:t>不重合），设点</a:t>
            </a:r>
            <a:r>
              <a:rPr lang="en-US" altLang="zh-CN" sz="3200" b="1" dirty="0" smtClean="0">
                <a:latin typeface="+mj-ea"/>
                <a:ea typeface="+mj-ea"/>
              </a:rPr>
              <a:t>P</a:t>
            </a:r>
            <a:r>
              <a:rPr lang="zh-CN" altLang="en-US" sz="3200" b="1" dirty="0" smtClean="0">
                <a:latin typeface="+mj-ea"/>
                <a:ea typeface="+mj-ea"/>
              </a:rPr>
              <a:t>运动时间为</a:t>
            </a:r>
            <a:r>
              <a:rPr lang="en-US" altLang="zh-CN" sz="3200" b="1" dirty="0" smtClean="0">
                <a:latin typeface="+mj-ea"/>
                <a:ea typeface="+mj-ea"/>
              </a:rPr>
              <a:t>t</a:t>
            </a:r>
            <a:r>
              <a:rPr lang="zh-CN" altLang="en-US" sz="3200" b="1" dirty="0" smtClean="0">
                <a:latin typeface="+mj-ea"/>
                <a:ea typeface="+mj-ea"/>
              </a:rPr>
              <a:t>，请用</a:t>
            </a:r>
            <a:r>
              <a:rPr lang="en-US" altLang="zh-CN" sz="3200" b="1" dirty="0" smtClean="0">
                <a:latin typeface="+mj-ea"/>
                <a:ea typeface="+mj-ea"/>
              </a:rPr>
              <a:t>t</a:t>
            </a:r>
            <a:r>
              <a:rPr lang="zh-CN" altLang="en-US" sz="3200" b="1" dirty="0" smtClean="0">
                <a:latin typeface="+mj-ea"/>
                <a:ea typeface="+mj-ea"/>
              </a:rPr>
              <a:t>表示</a:t>
            </a:r>
            <a:r>
              <a:rPr lang="en-US" altLang="zh-CN" sz="3200" b="1" dirty="0" smtClean="0">
                <a:latin typeface="+mj-ea"/>
                <a:ea typeface="+mj-ea"/>
              </a:rPr>
              <a:t>PD</a:t>
            </a:r>
            <a:r>
              <a:rPr lang="zh-CN" altLang="en-US" sz="3200" b="1" dirty="0" smtClean="0">
                <a:latin typeface="+mj-ea"/>
                <a:ea typeface="+mj-ea"/>
              </a:rPr>
              <a:t>的长；并求出</a:t>
            </a:r>
            <a:r>
              <a:rPr lang="en-US" altLang="zh-CN" sz="3200" b="1" dirty="0" smtClean="0">
                <a:latin typeface="+mj-ea"/>
                <a:ea typeface="+mj-ea"/>
              </a:rPr>
              <a:t>t</a:t>
            </a:r>
            <a:r>
              <a:rPr lang="zh-CN" altLang="en-US" sz="3200" b="1" dirty="0" smtClean="0">
                <a:latin typeface="+mj-ea"/>
                <a:ea typeface="+mj-ea"/>
              </a:rPr>
              <a:t>为何值时，四边形</a:t>
            </a:r>
            <a:r>
              <a:rPr lang="en-US" altLang="zh-CN" sz="3200" b="1" dirty="0" smtClean="0">
                <a:latin typeface="+mj-ea"/>
                <a:ea typeface="+mj-ea"/>
              </a:rPr>
              <a:t>PBQD</a:t>
            </a:r>
            <a:r>
              <a:rPr lang="zh-CN" altLang="en-US" sz="3200" b="1" dirty="0" smtClean="0">
                <a:latin typeface="+mj-ea"/>
                <a:ea typeface="+mj-ea"/>
              </a:rPr>
              <a:t>是菱形</a:t>
            </a:r>
            <a:r>
              <a:rPr lang="en-US" altLang="zh-CN" sz="3200" b="1" dirty="0" smtClean="0">
                <a:latin typeface="+mj-ea"/>
                <a:ea typeface="+mj-ea"/>
              </a:rPr>
              <a:t>.</a:t>
            </a:r>
            <a:endParaRPr lang="en-US" altLang="zh-CN" sz="3200" b="1" dirty="0" smtClean="0">
              <a:latin typeface="+mj-ea"/>
              <a:ea typeface="+mj-ea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2048" y="3671216"/>
            <a:ext cx="7005997" cy="2885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509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883325" y="624228"/>
            <a:ext cx="1051150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latin typeface="+mj-ea"/>
                <a:ea typeface="+mj-ea"/>
              </a:rPr>
              <a:t>25</a:t>
            </a:r>
            <a:r>
              <a:rPr lang="zh-CN" altLang="en-US" sz="3200" b="1" dirty="0" smtClean="0">
                <a:latin typeface="+mj-ea"/>
                <a:ea typeface="+mj-ea"/>
              </a:rPr>
              <a:t>、如图，直线</a:t>
            </a:r>
            <a:r>
              <a:rPr lang="en-US" altLang="zh-CN" sz="3200" b="1" dirty="0" smtClean="0">
                <a:latin typeface="+mj-ea"/>
                <a:ea typeface="+mj-ea"/>
              </a:rPr>
              <a:t>OC</a:t>
            </a:r>
            <a:r>
              <a:rPr lang="zh-CN" altLang="en-US" sz="3200" b="1" dirty="0" smtClean="0">
                <a:latin typeface="+mj-ea"/>
                <a:ea typeface="+mj-ea"/>
              </a:rPr>
              <a:t>，</a:t>
            </a:r>
            <a:r>
              <a:rPr lang="en-US" altLang="zh-CN" sz="3200" b="1" dirty="0" smtClean="0">
                <a:latin typeface="+mj-ea"/>
                <a:ea typeface="+mj-ea"/>
              </a:rPr>
              <a:t>BC</a:t>
            </a:r>
            <a:r>
              <a:rPr lang="zh-CN" altLang="en-US" sz="3200" b="1" dirty="0" smtClean="0">
                <a:latin typeface="+mj-ea"/>
                <a:ea typeface="+mj-ea"/>
              </a:rPr>
              <a:t>的函数解析式分别为</a:t>
            </a:r>
            <a:r>
              <a:rPr lang="en-US" altLang="zh-CN" sz="3200" b="1" dirty="0" smtClean="0">
                <a:latin typeface="+mj-ea"/>
                <a:ea typeface="+mj-ea"/>
              </a:rPr>
              <a:t>y=x</a:t>
            </a:r>
            <a:r>
              <a:rPr lang="zh-CN" altLang="en-US" sz="3200" b="1" dirty="0" smtClean="0">
                <a:latin typeface="+mj-ea"/>
                <a:ea typeface="+mj-ea"/>
              </a:rPr>
              <a:t>，</a:t>
            </a:r>
            <a:r>
              <a:rPr lang="en-US" altLang="zh-CN" sz="3200" b="1" dirty="0" smtClean="0">
                <a:latin typeface="+mj-ea"/>
                <a:ea typeface="+mj-ea"/>
              </a:rPr>
              <a:t>y=-2x+6</a:t>
            </a:r>
            <a:r>
              <a:rPr lang="zh-CN" altLang="en-US" sz="3200" b="1" dirty="0" smtClean="0">
                <a:latin typeface="+mj-ea"/>
                <a:ea typeface="+mj-ea"/>
              </a:rPr>
              <a:t>，动点</a:t>
            </a:r>
            <a:r>
              <a:rPr lang="en-US" altLang="zh-CN" sz="3200" b="1" dirty="0" smtClean="0">
                <a:latin typeface="+mj-ea"/>
                <a:ea typeface="+mj-ea"/>
              </a:rPr>
              <a:t>P</a:t>
            </a:r>
            <a:r>
              <a:rPr lang="zh-CN" altLang="en-US" sz="3200" b="1" dirty="0" smtClean="0">
                <a:latin typeface="+mj-ea"/>
                <a:ea typeface="+mj-ea"/>
              </a:rPr>
              <a:t>（</a:t>
            </a:r>
            <a:r>
              <a:rPr lang="en-US" altLang="zh-CN" sz="3200" b="1" dirty="0" smtClean="0">
                <a:latin typeface="+mj-ea"/>
                <a:ea typeface="+mj-ea"/>
              </a:rPr>
              <a:t>x</a:t>
            </a:r>
            <a:r>
              <a:rPr lang="zh-CN" altLang="en-US" sz="3200" b="1" dirty="0" smtClean="0">
                <a:latin typeface="+mj-ea"/>
                <a:ea typeface="+mj-ea"/>
              </a:rPr>
              <a:t>，</a:t>
            </a:r>
            <a:r>
              <a:rPr lang="en-US" altLang="zh-CN" sz="3200" b="1" dirty="0" smtClean="0">
                <a:latin typeface="+mj-ea"/>
                <a:ea typeface="+mj-ea"/>
              </a:rPr>
              <a:t>0</a:t>
            </a:r>
            <a:r>
              <a:rPr lang="zh-CN" altLang="en-US" sz="3200" b="1" dirty="0" smtClean="0">
                <a:latin typeface="+mj-ea"/>
                <a:ea typeface="+mj-ea"/>
              </a:rPr>
              <a:t>）在</a:t>
            </a:r>
            <a:r>
              <a:rPr lang="en-US" altLang="zh-CN" sz="3200" b="1" dirty="0" smtClean="0">
                <a:latin typeface="+mj-ea"/>
                <a:ea typeface="+mj-ea"/>
              </a:rPr>
              <a:t>OB</a:t>
            </a:r>
            <a:r>
              <a:rPr lang="zh-CN" altLang="en-US" sz="3200" b="1" dirty="0" smtClean="0">
                <a:latin typeface="+mj-ea"/>
                <a:ea typeface="+mj-ea"/>
              </a:rPr>
              <a:t>上移动（</a:t>
            </a:r>
            <a:r>
              <a:rPr lang="en-US" altLang="zh-CN" sz="3200" b="1" dirty="0" smtClean="0">
                <a:latin typeface="+mj-ea"/>
                <a:ea typeface="+mj-ea"/>
              </a:rPr>
              <a:t>0&lt;x&lt;3</a:t>
            </a:r>
            <a:r>
              <a:rPr lang="zh-CN" altLang="en-US" sz="3200" b="1" dirty="0" smtClean="0">
                <a:latin typeface="+mj-ea"/>
                <a:ea typeface="+mj-ea"/>
              </a:rPr>
              <a:t>），过点</a:t>
            </a:r>
            <a:r>
              <a:rPr lang="en-US" altLang="zh-CN" sz="3200" b="1" dirty="0" smtClean="0">
                <a:latin typeface="+mj-ea"/>
                <a:ea typeface="+mj-ea"/>
              </a:rPr>
              <a:t>p</a:t>
            </a:r>
            <a:r>
              <a:rPr lang="zh-CN" altLang="en-US" sz="3200" b="1" dirty="0" smtClean="0">
                <a:latin typeface="+mj-ea"/>
                <a:ea typeface="+mj-ea"/>
              </a:rPr>
              <a:t>作直线</a:t>
            </a:r>
            <a:r>
              <a:rPr lang="en-US" altLang="zh-CN" sz="3200" b="1" dirty="0" smtClean="0">
                <a:latin typeface="+mj-ea"/>
                <a:ea typeface="+mj-ea"/>
              </a:rPr>
              <a:t>l</a:t>
            </a:r>
            <a:r>
              <a:rPr lang="zh-CN" altLang="en-US" sz="3200" b="1" dirty="0" smtClean="0">
                <a:latin typeface="+mj-ea"/>
                <a:ea typeface="+mj-ea"/>
              </a:rPr>
              <a:t>与</a:t>
            </a:r>
            <a:r>
              <a:rPr lang="en-US" altLang="zh-CN" sz="3200" b="1" dirty="0" smtClean="0">
                <a:latin typeface="+mj-ea"/>
                <a:ea typeface="+mj-ea"/>
              </a:rPr>
              <a:t>x</a:t>
            </a:r>
            <a:r>
              <a:rPr lang="zh-CN" altLang="en-US" sz="3200" b="1" dirty="0" smtClean="0">
                <a:latin typeface="+mj-ea"/>
                <a:ea typeface="+mj-ea"/>
              </a:rPr>
              <a:t>轴垂直</a:t>
            </a:r>
            <a:r>
              <a:rPr lang="en-US" altLang="zh-CN" sz="3200" b="1" dirty="0" smtClean="0">
                <a:latin typeface="+mj-ea"/>
                <a:ea typeface="+mj-ea"/>
              </a:rPr>
              <a:t>.</a:t>
            </a:r>
          </a:p>
          <a:p>
            <a:r>
              <a:rPr lang="zh-CN" altLang="en-US" sz="3200" b="1" dirty="0" smtClean="0">
                <a:latin typeface="+mj-ea"/>
                <a:ea typeface="+mj-ea"/>
              </a:rPr>
              <a:t>（</a:t>
            </a:r>
            <a:r>
              <a:rPr lang="en-US" altLang="zh-CN" sz="3200" b="1" dirty="0" smtClean="0">
                <a:latin typeface="+mj-ea"/>
                <a:ea typeface="+mj-ea"/>
              </a:rPr>
              <a:t>1</a:t>
            </a:r>
            <a:r>
              <a:rPr lang="zh-CN" altLang="en-US" sz="3200" b="1" dirty="0" smtClean="0">
                <a:latin typeface="+mj-ea"/>
                <a:ea typeface="+mj-ea"/>
              </a:rPr>
              <a:t>）求点</a:t>
            </a:r>
            <a:r>
              <a:rPr lang="en-US" altLang="zh-CN" sz="3200" b="1" dirty="0" smtClean="0">
                <a:latin typeface="+mj-ea"/>
                <a:ea typeface="+mj-ea"/>
              </a:rPr>
              <a:t>C</a:t>
            </a:r>
            <a:r>
              <a:rPr lang="zh-CN" altLang="en-US" sz="3200" b="1" dirty="0" smtClean="0">
                <a:latin typeface="+mj-ea"/>
                <a:ea typeface="+mj-ea"/>
              </a:rPr>
              <a:t>坐标</a:t>
            </a:r>
            <a:endParaRPr lang="en-US" altLang="zh-CN" sz="3200" b="1" dirty="0" smtClean="0">
              <a:latin typeface="+mj-ea"/>
              <a:ea typeface="+mj-ea"/>
            </a:endParaRPr>
          </a:p>
          <a:p>
            <a:r>
              <a:rPr lang="en-US" altLang="zh-CN" sz="3200" b="1" dirty="0" smtClean="0">
                <a:latin typeface="+mj-ea"/>
                <a:ea typeface="+mj-ea"/>
              </a:rPr>
              <a:t>(2)</a:t>
            </a:r>
            <a:r>
              <a:rPr lang="zh-CN" altLang="en-US" sz="3200" b="1" dirty="0" smtClean="0">
                <a:latin typeface="+mj-ea"/>
                <a:ea typeface="+mj-ea"/>
              </a:rPr>
              <a:t>设△</a:t>
            </a:r>
            <a:r>
              <a:rPr lang="en-US" altLang="zh-CN" sz="3200" b="1" dirty="0" smtClean="0">
                <a:latin typeface="+mj-ea"/>
                <a:ea typeface="+mj-ea"/>
              </a:rPr>
              <a:t>OBC</a:t>
            </a:r>
            <a:r>
              <a:rPr lang="zh-CN" altLang="en-US" sz="3200" b="1" dirty="0" smtClean="0">
                <a:latin typeface="+mj-ea"/>
                <a:ea typeface="+mj-ea"/>
              </a:rPr>
              <a:t>中位于直线</a:t>
            </a:r>
            <a:r>
              <a:rPr lang="en-US" altLang="zh-CN" sz="3200" b="1" dirty="0" smtClean="0">
                <a:latin typeface="+mj-ea"/>
                <a:ea typeface="+mj-ea"/>
              </a:rPr>
              <a:t>l</a:t>
            </a:r>
            <a:r>
              <a:rPr lang="zh-CN" altLang="en-US" sz="3200" b="1" dirty="0" smtClean="0">
                <a:latin typeface="+mj-ea"/>
                <a:ea typeface="+mj-ea"/>
              </a:rPr>
              <a:t>左侧部分面积为</a:t>
            </a:r>
            <a:r>
              <a:rPr lang="en-US" altLang="zh-CN" sz="3200" b="1" dirty="0" smtClean="0">
                <a:latin typeface="+mj-ea"/>
                <a:ea typeface="+mj-ea"/>
              </a:rPr>
              <a:t>S</a:t>
            </a:r>
            <a:r>
              <a:rPr lang="zh-CN" altLang="en-US" sz="3200" b="1" dirty="0" smtClean="0">
                <a:latin typeface="+mj-ea"/>
                <a:ea typeface="+mj-ea"/>
              </a:rPr>
              <a:t>，写出</a:t>
            </a:r>
            <a:r>
              <a:rPr lang="en-US" altLang="zh-CN" sz="3200" b="1" dirty="0" smtClean="0">
                <a:latin typeface="+mj-ea"/>
                <a:ea typeface="+mj-ea"/>
              </a:rPr>
              <a:t>S</a:t>
            </a:r>
            <a:r>
              <a:rPr lang="zh-CN" altLang="en-US" sz="3200" b="1" dirty="0" smtClean="0">
                <a:latin typeface="+mj-ea"/>
                <a:ea typeface="+mj-ea"/>
              </a:rPr>
              <a:t>与</a:t>
            </a:r>
            <a:r>
              <a:rPr lang="en-US" altLang="zh-CN" sz="3200" b="1" dirty="0" smtClean="0">
                <a:latin typeface="+mj-ea"/>
                <a:ea typeface="+mj-ea"/>
              </a:rPr>
              <a:t>x</a:t>
            </a:r>
            <a:r>
              <a:rPr lang="zh-CN" altLang="en-US" sz="3200" b="1" dirty="0" smtClean="0">
                <a:latin typeface="+mj-ea"/>
                <a:ea typeface="+mj-ea"/>
              </a:rPr>
              <a:t>之间的函数关系式</a:t>
            </a:r>
            <a:r>
              <a:rPr lang="en-US" altLang="zh-CN" sz="3200" b="1" dirty="0" smtClean="0">
                <a:latin typeface="+mj-ea"/>
                <a:ea typeface="+mj-ea"/>
              </a:rPr>
              <a:t>.</a:t>
            </a:r>
          </a:p>
          <a:p>
            <a:r>
              <a:rPr lang="zh-CN" altLang="en-US" sz="3200" b="1" dirty="0" smtClean="0">
                <a:latin typeface="+mj-ea"/>
                <a:ea typeface="+mj-ea"/>
              </a:rPr>
              <a:t>（</a:t>
            </a:r>
            <a:r>
              <a:rPr lang="en-US" altLang="zh-CN" sz="3200" b="1" dirty="0" smtClean="0">
                <a:latin typeface="+mj-ea"/>
                <a:ea typeface="+mj-ea"/>
              </a:rPr>
              <a:t>3</a:t>
            </a:r>
            <a:r>
              <a:rPr lang="zh-CN" altLang="en-US" sz="3200" b="1" dirty="0" smtClean="0">
                <a:latin typeface="+mj-ea"/>
                <a:ea typeface="+mj-ea"/>
              </a:rPr>
              <a:t>）当</a:t>
            </a:r>
            <a:r>
              <a:rPr lang="en-US" altLang="zh-CN" sz="3200" b="1" dirty="0" smtClean="0">
                <a:latin typeface="+mj-ea"/>
                <a:ea typeface="+mj-ea"/>
              </a:rPr>
              <a:t>x</a:t>
            </a:r>
            <a:r>
              <a:rPr lang="zh-CN" altLang="en-US" sz="3200" b="1" dirty="0" smtClean="0">
                <a:latin typeface="+mj-ea"/>
                <a:ea typeface="+mj-ea"/>
              </a:rPr>
              <a:t>为何值时，直线</a:t>
            </a:r>
            <a:r>
              <a:rPr lang="en-US" altLang="zh-CN" sz="3200" b="1" dirty="0" smtClean="0">
                <a:latin typeface="+mj-ea"/>
                <a:ea typeface="+mj-ea"/>
              </a:rPr>
              <a:t>l</a:t>
            </a:r>
            <a:r>
              <a:rPr lang="zh-CN" altLang="en-US" sz="3200" b="1" dirty="0" smtClean="0">
                <a:latin typeface="+mj-ea"/>
                <a:ea typeface="+mj-ea"/>
              </a:rPr>
              <a:t>平分△</a:t>
            </a:r>
            <a:r>
              <a:rPr lang="en-US" altLang="zh-CN" sz="3200" b="1" dirty="0" smtClean="0">
                <a:latin typeface="+mj-ea"/>
                <a:ea typeface="+mj-ea"/>
              </a:rPr>
              <a:t>OBC</a:t>
            </a:r>
            <a:r>
              <a:rPr lang="zh-CN" altLang="en-US" sz="3200" b="1" dirty="0" smtClean="0">
                <a:latin typeface="+mj-ea"/>
                <a:ea typeface="+mj-ea"/>
              </a:rPr>
              <a:t>的面积</a:t>
            </a:r>
            <a:r>
              <a:rPr lang="en-US" altLang="zh-CN" sz="3200" b="1" dirty="0">
                <a:latin typeface="+mj-ea"/>
                <a:ea typeface="+mj-ea"/>
              </a:rPr>
              <a:t>.</a:t>
            </a:r>
            <a:endParaRPr lang="en-US" altLang="zh-CN" sz="3200" b="1" dirty="0" smtClean="0">
              <a:latin typeface="+mj-ea"/>
              <a:ea typeface="+mj-ea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7098" y="4061237"/>
            <a:ext cx="3422181" cy="2648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125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水滴">
  <a:themeElements>
    <a:clrScheme name="水滴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水滴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水滴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TM04033925[[fn=水滴]]</Template>
  <TotalTime>70</TotalTime>
  <Words>652</Words>
  <Application>Microsoft Office PowerPoint</Application>
  <PresentationFormat>宽屏</PresentationFormat>
  <Paragraphs>30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4" baseType="lpstr">
      <vt:lpstr>宋体</vt:lpstr>
      <vt:lpstr>Arial</vt:lpstr>
      <vt:lpstr>Tw Cen MT</vt:lpstr>
      <vt:lpstr>水滴</vt:lpstr>
      <vt:lpstr>平行四边形复习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平行四边形复习</dc:title>
  <dc:creator>admin</dc:creator>
  <cp:lastModifiedBy>admin</cp:lastModifiedBy>
  <cp:revision>9</cp:revision>
  <dcterms:created xsi:type="dcterms:W3CDTF">2015-06-22T23:56:57Z</dcterms:created>
  <dcterms:modified xsi:type="dcterms:W3CDTF">2015-06-23T01:10:52Z</dcterms:modified>
</cp:coreProperties>
</file>