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wmf" ContentType="image/x-wmf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3" r:id="rId25"/>
    <p:sldId id="279" r:id="rId26"/>
    <p:sldId id="280" r:id="rId27"/>
    <p:sldId id="281" r:id="rId28"/>
    <p:sldId id="282" r:id="rId29"/>
    <p:sldId id="284" r:id="rId30"/>
    <p:sldId id="285" r:id="rId31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82EA8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93" d="100"/>
          <a:sy n="93" d="100"/>
        </p:scale>
        <p:origin x="-91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4" Type="http://schemas.openxmlformats.org/officeDocument/2006/relationships/tableStyles" Target="tableStyles.xml"/><Relationship Id="rId33" Type="http://schemas.openxmlformats.org/officeDocument/2006/relationships/viewProps" Target="viewProps.xml"/><Relationship Id="rId32" Type="http://schemas.openxmlformats.org/officeDocument/2006/relationships/presProps" Target="presProps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5.vml.rels><?xml version="1.0" encoding="UTF-8" standalone="yes"?>
<Relationships xmlns="http://schemas.openxmlformats.org/package/2006/relationships"><Relationship Id="rId5" Type="http://schemas.openxmlformats.org/officeDocument/2006/relationships/image" Target="../media/image13.wmf"/><Relationship Id="rId4" Type="http://schemas.openxmlformats.org/officeDocument/2006/relationships/image" Target="../media/image12.wmf"/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white"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C280BDB-9264-4C43-8C51-4ADB415422C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2226" name="幻灯片图像占位符 52225"/>
          <p:cNvSpPr>
            <a:spLocks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52227" name="文本占位符 52226"/>
          <p:cNvSpPr/>
          <p:nvPr>
            <p:ph type="body" idx="1"/>
          </p:nvPr>
        </p:nvSpPr>
        <p:spPr>
          <a:noFill/>
          <a:ln>
            <a:noFill/>
          </a:ln>
        </p:spPr>
        <p:txBody>
          <a:bodyPr/>
          <a:p>
            <a:pPr lvl="0"/>
            <a:r>
              <a:rPr lang="en-US" altLang="zh-CN" err="1"/>
              <a:t>www.czsx.com.cn</a:t>
            </a:r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4274" name="幻灯片图像占位符 54273"/>
          <p:cNvSpPr>
            <a:spLocks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54275" name="文本占位符 54274"/>
          <p:cNvSpPr/>
          <p:nvPr>
            <p:ph type="body" idx="1"/>
          </p:nvPr>
        </p:nvSpPr>
        <p:spPr>
          <a:noFill/>
          <a:ln>
            <a:noFill/>
          </a:ln>
        </p:spPr>
        <p:txBody>
          <a:bodyPr/>
          <a:p>
            <a:pPr lvl="0"/>
            <a:r>
              <a:rPr lang="en-US" altLang="zh-CN" err="1"/>
              <a:t>www.czsx.com.cn</a:t>
            </a:r>
            <a:endParaRPr lang="zh-CN" alt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3250" name="幻灯片图像占位符 53249"/>
          <p:cNvSpPr>
            <a:spLocks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53251" name="文本占位符 53250"/>
          <p:cNvSpPr/>
          <p:nvPr>
            <p:ph type="body" idx="1"/>
          </p:nvPr>
        </p:nvSpPr>
        <p:spPr>
          <a:noFill/>
          <a:ln>
            <a:noFill/>
          </a:ln>
        </p:spPr>
        <p:txBody>
          <a:bodyPr/>
          <a:p>
            <a:pPr lvl="0"/>
            <a:r>
              <a:rPr lang="en-US" altLang="zh-CN" err="1"/>
              <a:t>www.czsx.com.cn</a:t>
            </a:r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Rectangle 1031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/>
            </a:fld>
            <a:endParaRPr lang="en-US" altLang="zh-CN" sz="1200"/>
          </a:p>
        </p:txBody>
      </p:sp>
      <p:sp>
        <p:nvSpPr>
          <p:cNvPr id="33795" name="Rectangle 2"/>
          <p:cNvSpPr>
            <a:spLocks noRo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3796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zh-CN" altLang="zh-CN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298" name="幻灯片图像占位符 55297"/>
          <p:cNvSpPr>
            <a:spLocks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55299" name="文本占位符 55298"/>
          <p:cNvSpPr/>
          <p:nvPr>
            <p:ph type="body" idx="1"/>
          </p:nvPr>
        </p:nvSpPr>
        <p:spPr>
          <a:noFill/>
          <a:ln>
            <a:noFill/>
          </a:ln>
        </p:spPr>
        <p:txBody>
          <a:bodyPr/>
          <a:p>
            <a:pPr lvl="0"/>
            <a:r>
              <a:rPr lang="en-US" altLang="zh-CN" dirty="0"/>
              <a:t>www.czsx.com.cn</a:t>
            </a:r>
            <a:endParaRPr lang="zh-CN" alt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8" name="Rectangle 1031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/>
            </a:fld>
            <a:endParaRPr lang="en-US" altLang="zh-CN" sz="1200"/>
          </a:p>
        </p:txBody>
      </p:sp>
      <p:sp>
        <p:nvSpPr>
          <p:cNvPr id="34819" name="Rectangle 2"/>
          <p:cNvSpPr>
            <a:spLocks noRo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4820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r>
              <a:rPr lang="zh-CN" altLang="zh-CN" dirty="0"/>
              <a:t>www.czsx.com.cn</a:t>
            </a:r>
            <a:endParaRPr lang="zh-CN" altLang="zh-CN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2" name="Rectangle 1031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/>
            </a:fld>
            <a:endParaRPr lang="en-US" altLang="zh-CN" sz="1200"/>
          </a:p>
        </p:txBody>
      </p:sp>
      <p:sp>
        <p:nvSpPr>
          <p:cNvPr id="35843" name="Rectangle 2"/>
          <p:cNvSpPr>
            <a:spLocks noRo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5844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zh-CN" altLang="zh-CN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6" name="Rectangle 1031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/>
            </a:fld>
            <a:endParaRPr lang="en-US" altLang="zh-CN" sz="1200"/>
          </a:p>
        </p:txBody>
      </p:sp>
      <p:sp>
        <p:nvSpPr>
          <p:cNvPr id="36867" name="Rectangle 2"/>
          <p:cNvSpPr>
            <a:spLocks noRo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6868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zh-CN" altLang="zh-CN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0" name="Rectangle 1031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/>
            </a:fld>
            <a:endParaRPr lang="en-US" altLang="zh-CN" sz="1200"/>
          </a:p>
        </p:txBody>
      </p:sp>
      <p:sp>
        <p:nvSpPr>
          <p:cNvPr id="37891" name="Rectangle 2"/>
          <p:cNvSpPr>
            <a:spLocks noRo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7892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zh-CN" altLang="zh-CN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4" name="Rectangle 1031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/>
            </a:fld>
            <a:endParaRPr lang="en-US" altLang="zh-CN" sz="1200"/>
          </a:p>
        </p:txBody>
      </p:sp>
      <p:sp>
        <p:nvSpPr>
          <p:cNvPr id="38915" name="Rectangle 2"/>
          <p:cNvSpPr>
            <a:spLocks noRo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8916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zh-CN" altLang="zh-CN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A86D883-4FB1-4E48-9342-7DFF74D17039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A86D883-4FB1-4E48-9342-7DFF74D17039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A86D883-4FB1-4E48-9342-7DFF74D17039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A86D883-4FB1-4E48-9342-7DFF74D17039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A86D883-4FB1-4E48-9342-7DFF74D17039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A86D883-4FB1-4E48-9342-7DFF74D17039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A86D883-4FB1-4E48-9342-7DFF74D17039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A86D883-4FB1-4E48-9342-7DFF74D17039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A86D883-4FB1-4E48-9342-7DFF74D17039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A86D883-4FB1-4E48-9342-7DFF74D17039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A86D883-4FB1-4E48-9342-7DFF74D17039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white"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7170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7171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A86D883-4FB1-4E48-9342-7DFF74D17039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audio" Target="../media/audio2.wav"/><Relationship Id="rId7" Type="http://schemas.openxmlformats.org/officeDocument/2006/relationships/audio" Target="../media/audio1.wav"/><Relationship Id="rId6" Type="http://schemas.openxmlformats.org/officeDocument/2006/relationships/image" Target="../media/image4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3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2.wmf"/><Relationship Id="rId10" Type="http://schemas.openxmlformats.org/officeDocument/2006/relationships/vmlDrawing" Target="../drawings/vmlDrawing1.vml"/><Relationship Id="rId1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1" Type="http://schemas.openxmlformats.org/officeDocument/2006/relationships/oleObject" Target="../embeddings/oleObject4.bin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1" Type="http://schemas.openxmlformats.org/officeDocument/2006/relationships/oleObject" Target="../embeddings/oleObject5.bin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4.v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8.GIF"/><Relationship Id="rId4" Type="http://schemas.openxmlformats.org/officeDocument/2006/relationships/image" Target="../media/image7.wmf"/><Relationship Id="rId3" Type="http://schemas.openxmlformats.org/officeDocument/2006/relationships/oleObject" Target="../embeddings/oleObject7.bin"/><Relationship Id="rId2" Type="http://schemas.openxmlformats.org/officeDocument/2006/relationships/image" Target="../media/image6.wmf"/><Relationship Id="rId1" Type="http://schemas.openxmlformats.org/officeDocument/2006/relationships/oleObject" Target="../embeddings/oleObject6.bin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3.bin"/><Relationship Id="rId8" Type="http://schemas.openxmlformats.org/officeDocument/2006/relationships/oleObject" Target="../embeddings/oleObject12.bin"/><Relationship Id="rId7" Type="http://schemas.openxmlformats.org/officeDocument/2006/relationships/image" Target="../media/image11.wmf"/><Relationship Id="rId6" Type="http://schemas.openxmlformats.org/officeDocument/2006/relationships/oleObject" Target="../embeddings/oleObject11.bin"/><Relationship Id="rId5" Type="http://schemas.openxmlformats.org/officeDocument/2006/relationships/oleObject" Target="../embeddings/oleObject10.bin"/><Relationship Id="rId4" Type="http://schemas.openxmlformats.org/officeDocument/2006/relationships/image" Target="../media/image10.wmf"/><Relationship Id="rId3" Type="http://schemas.openxmlformats.org/officeDocument/2006/relationships/oleObject" Target="../embeddings/oleObject9.bin"/><Relationship Id="rId22" Type="http://schemas.openxmlformats.org/officeDocument/2006/relationships/vmlDrawing" Target="../drawings/vmlDrawing5.vml"/><Relationship Id="rId21" Type="http://schemas.openxmlformats.org/officeDocument/2006/relationships/slideLayout" Target="../slideLayouts/slideLayout7.xml"/><Relationship Id="rId20" Type="http://schemas.openxmlformats.org/officeDocument/2006/relationships/oleObject" Target="../embeddings/oleObject22.bin"/><Relationship Id="rId2" Type="http://schemas.openxmlformats.org/officeDocument/2006/relationships/image" Target="../media/image9.wmf"/><Relationship Id="rId19" Type="http://schemas.openxmlformats.org/officeDocument/2006/relationships/oleObject" Target="../embeddings/oleObject21.bin"/><Relationship Id="rId18" Type="http://schemas.openxmlformats.org/officeDocument/2006/relationships/oleObject" Target="../embeddings/oleObject20.bin"/><Relationship Id="rId17" Type="http://schemas.openxmlformats.org/officeDocument/2006/relationships/oleObject" Target="../embeddings/oleObject19.bin"/><Relationship Id="rId16" Type="http://schemas.openxmlformats.org/officeDocument/2006/relationships/oleObject" Target="../embeddings/oleObject18.bin"/><Relationship Id="rId15" Type="http://schemas.openxmlformats.org/officeDocument/2006/relationships/image" Target="../media/image13.wmf"/><Relationship Id="rId14" Type="http://schemas.openxmlformats.org/officeDocument/2006/relationships/oleObject" Target="../embeddings/oleObject17.bin"/><Relationship Id="rId13" Type="http://schemas.openxmlformats.org/officeDocument/2006/relationships/oleObject" Target="../embeddings/oleObject16.bin"/><Relationship Id="rId12" Type="http://schemas.openxmlformats.org/officeDocument/2006/relationships/oleObject" Target="../embeddings/oleObject15.bin"/><Relationship Id="rId11" Type="http://schemas.openxmlformats.org/officeDocument/2006/relationships/oleObject" Target="../embeddings/oleObject14.bin"/><Relationship Id="rId10" Type="http://schemas.openxmlformats.org/officeDocument/2006/relationships/image" Target="../media/image12.wmf"/><Relationship Id="rId1" Type="http://schemas.openxmlformats.org/officeDocument/2006/relationships/oleObject" Target="../embeddings/oleObject8.bin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6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4.wmf"/><Relationship Id="rId1" Type="http://schemas.openxmlformats.org/officeDocument/2006/relationships/oleObject" Target="../embeddings/oleObject23.bin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4" name="图片 3" descr="untitled.bmp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42937" y="-285750"/>
            <a:ext cx="10144125" cy="75263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标题 1"/>
          <p:cNvSpPr>
            <a:spLocks noGrp="1"/>
          </p:cNvSpPr>
          <p:nvPr>
            <p:ph type="ctrTitle"/>
          </p:nvPr>
        </p:nvSpPr>
        <p:spPr>
          <a:xfrm>
            <a:off x="2786063" y="785813"/>
            <a:ext cx="6000750" cy="1470025"/>
          </a:xfrm>
          <a:ln/>
        </p:spPr>
        <p:txBody>
          <a:bodyPr vert="horz" wrap="square" lIns="91440" tIns="45720" rIns="91440" bIns="45720" anchor="ctr"/>
          <a:p>
            <a:pPr eaLnBrk="1" hangingPunct="1">
              <a:buClrTx/>
              <a:buSzTx/>
              <a:buFontTx/>
            </a:pPr>
            <a:r>
              <a:rPr lang="en-US" altLang="zh-CN" sz="4000" b="1">
                <a:solidFill>
                  <a:srgbClr val="FF0000"/>
                </a:solidFill>
                <a:latin typeface="新宋体" panose="02010609030101010101" pitchFamily="49" charset="-122"/>
                <a:ea typeface="新宋体" panose="02010609030101010101" pitchFamily="49" charset="-122"/>
              </a:rPr>
              <a:t>18.1.2 </a:t>
            </a:r>
            <a:br>
              <a:rPr lang="en-US" altLang="zh-CN" sz="4000" b="1">
                <a:solidFill>
                  <a:srgbClr val="FF0000"/>
                </a:solidFill>
                <a:latin typeface="新宋体" panose="02010609030101010101" pitchFamily="49" charset="-122"/>
                <a:ea typeface="新宋体" panose="02010609030101010101" pitchFamily="49" charset="-122"/>
              </a:rPr>
            </a:br>
            <a:r>
              <a:rPr lang="zh-CN" altLang="en-US" sz="4000" b="1" dirty="0">
                <a:solidFill>
                  <a:srgbClr val="FF0000"/>
                </a:solidFill>
                <a:latin typeface="新宋体" panose="02010609030101010101" pitchFamily="49" charset="-122"/>
                <a:ea typeface="新宋体" panose="02010609030101010101" pitchFamily="49" charset="-122"/>
              </a:rPr>
              <a:t>平行四边形的判定（</a:t>
            </a:r>
            <a:r>
              <a:rPr lang="en-US" altLang="zh-CN" sz="4000" b="1">
                <a:solidFill>
                  <a:srgbClr val="FF0000"/>
                </a:solidFill>
                <a:latin typeface="新宋体" panose="02010609030101010101" pitchFamily="49" charset="-122"/>
                <a:ea typeface="新宋体" panose="02010609030101010101" pitchFamily="49" charset="-122"/>
              </a:rPr>
              <a:t>1</a:t>
            </a:r>
            <a:r>
              <a:rPr lang="zh-CN" altLang="en-US" sz="4000" b="1" dirty="0">
                <a:solidFill>
                  <a:srgbClr val="FF0000"/>
                </a:solidFill>
                <a:latin typeface="新宋体" panose="02010609030101010101" pitchFamily="49" charset="-122"/>
                <a:ea typeface="新宋体" panose="02010609030101010101" pitchFamily="49" charset="-122"/>
              </a:rPr>
              <a:t>）</a:t>
            </a:r>
            <a:endParaRPr lang="zh-CN" altLang="en-US" sz="4000" b="1" dirty="0">
              <a:solidFill>
                <a:srgbClr val="FF0000"/>
              </a:solidFill>
              <a:latin typeface="新宋体" panose="02010609030101010101" pitchFamily="49" charset="-122"/>
              <a:ea typeface="新宋体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3250" name="AutoShape 2"/>
          <p:cNvSpPr/>
          <p:nvPr/>
        </p:nvSpPr>
        <p:spPr>
          <a:xfrm>
            <a:off x="2422525" y="1357313"/>
            <a:ext cx="127000" cy="3810000"/>
          </a:xfrm>
          <a:prstGeom prst="leftBrace">
            <a:avLst>
              <a:gd name="adj1" fmla="val 250000"/>
              <a:gd name="adj2" fmla="val 50000"/>
            </a:avLst>
          </a:prstGeom>
          <a:noFill/>
          <a:ln w="38100" cap="flat" cmpd="sng">
            <a:solidFill>
              <a:schemeClr val="accent2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2" name="Group 3"/>
          <p:cNvGrpSpPr/>
          <p:nvPr/>
        </p:nvGrpSpPr>
        <p:grpSpPr>
          <a:xfrm>
            <a:off x="2857500" y="1166813"/>
            <a:ext cx="1066800" cy="609600"/>
            <a:chOff x="2448" y="384"/>
            <a:chExt cx="672" cy="384"/>
          </a:xfrm>
        </p:grpSpPr>
        <p:sp>
          <p:nvSpPr>
            <p:cNvPr id="1062" name="Oval 4"/>
            <p:cNvSpPr/>
            <p:nvPr/>
          </p:nvSpPr>
          <p:spPr>
            <a:xfrm>
              <a:off x="2448" y="384"/>
              <a:ext cx="576" cy="384"/>
            </a:xfrm>
            <a:prstGeom prst="ellipse">
              <a:avLst/>
            </a:prstGeom>
            <a:solidFill>
              <a:schemeClr val="bg1"/>
            </a:solidFill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063" name="Text Box 5"/>
            <p:cNvSpPr txBox="1"/>
            <p:nvPr/>
          </p:nvSpPr>
          <p:spPr>
            <a:xfrm>
              <a:off x="2544" y="384"/>
              <a:ext cx="576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边</a:t>
              </a:r>
              <a:endPara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53254" name="Text Box 6"/>
          <p:cNvSpPr txBox="1"/>
          <p:nvPr/>
        </p:nvSpPr>
        <p:spPr>
          <a:xfrm>
            <a:off x="3924300" y="1206500"/>
            <a:ext cx="47625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平行四边形的对边平行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且相等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3" name="Group 8"/>
          <p:cNvGrpSpPr/>
          <p:nvPr/>
        </p:nvGrpSpPr>
        <p:grpSpPr>
          <a:xfrm>
            <a:off x="2844800" y="2616200"/>
            <a:ext cx="1295400" cy="609600"/>
            <a:chOff x="2400" y="1728"/>
            <a:chExt cx="816" cy="384"/>
          </a:xfrm>
        </p:grpSpPr>
        <p:sp>
          <p:nvSpPr>
            <p:cNvPr id="1060" name="Oval 9"/>
            <p:cNvSpPr/>
            <p:nvPr/>
          </p:nvSpPr>
          <p:spPr>
            <a:xfrm>
              <a:off x="2400" y="1728"/>
              <a:ext cx="576" cy="384"/>
            </a:xfrm>
            <a:prstGeom prst="ellipse">
              <a:avLst/>
            </a:prstGeom>
            <a:solidFill>
              <a:schemeClr val="bg1"/>
            </a:solidFill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061" name="Text Box 10"/>
            <p:cNvSpPr txBox="1"/>
            <p:nvPr/>
          </p:nvSpPr>
          <p:spPr>
            <a:xfrm>
              <a:off x="2496" y="1728"/>
              <a:ext cx="720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角</a:t>
              </a:r>
              <a:endPara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4" name="Group 13"/>
          <p:cNvGrpSpPr/>
          <p:nvPr/>
        </p:nvGrpSpPr>
        <p:grpSpPr>
          <a:xfrm>
            <a:off x="2679700" y="4826000"/>
            <a:ext cx="1371600" cy="685800"/>
            <a:chOff x="2304" y="2784"/>
            <a:chExt cx="864" cy="432"/>
          </a:xfrm>
        </p:grpSpPr>
        <p:sp>
          <p:nvSpPr>
            <p:cNvPr id="1058" name="Oval 14"/>
            <p:cNvSpPr/>
            <p:nvPr/>
          </p:nvSpPr>
          <p:spPr>
            <a:xfrm>
              <a:off x="2352" y="2784"/>
              <a:ext cx="672" cy="432"/>
            </a:xfrm>
            <a:prstGeom prst="ellipse">
              <a:avLst/>
            </a:prstGeom>
            <a:solidFill>
              <a:schemeClr val="bg1"/>
            </a:solidFill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059" name="Text Box 15"/>
            <p:cNvSpPr txBox="1"/>
            <p:nvPr/>
          </p:nvSpPr>
          <p:spPr>
            <a:xfrm>
              <a:off x="2304" y="2832"/>
              <a:ext cx="86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对角线</a:t>
              </a:r>
              <a:endPara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53264" name="Text Box 16"/>
          <p:cNvSpPr txBox="1"/>
          <p:nvPr/>
        </p:nvSpPr>
        <p:spPr>
          <a:xfrm>
            <a:off x="3810000" y="4864100"/>
            <a:ext cx="4495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  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平行四边形的对角线互相平分</a:t>
            </a:r>
            <a:endParaRPr lang="zh-CN" altLang="en-US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35" name="WordArt 17"/>
          <p:cNvSpPr>
            <a:spLocks noTextEdit="1"/>
          </p:cNvSpPr>
          <p:nvPr/>
        </p:nvSpPr>
        <p:spPr>
          <a:xfrm>
            <a:off x="265113" y="0"/>
            <a:ext cx="2809875" cy="990600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隶书" panose="02010509060101010101" charset="-122"/>
                <a:ea typeface="隶书" panose="02010509060101010101" charset="-122"/>
              </a:rPr>
              <a:t> 温故知新</a:t>
            </a:r>
            <a:endParaRPr lang="zh-CN" altLang="en-US" sz="3600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53268" name="Text Box 20"/>
          <p:cNvSpPr txBox="1"/>
          <p:nvPr/>
        </p:nvSpPr>
        <p:spPr>
          <a:xfrm>
            <a:off x="174625" y="3011488"/>
            <a:ext cx="23876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平行四边形的性质：</a:t>
            </a:r>
            <a:endParaRPr lang="zh-CN" altLang="en-US" sz="2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3270" name="Line 22"/>
          <p:cNvSpPr/>
          <p:nvPr/>
        </p:nvSpPr>
        <p:spPr>
          <a:xfrm>
            <a:off x="731838" y="1760538"/>
            <a:ext cx="974725" cy="684212"/>
          </a:xfrm>
          <a:prstGeom prst="line">
            <a:avLst/>
          </a:prstGeom>
          <a:ln w="38100" cap="flat" cmpd="sng">
            <a:solidFill>
              <a:srgbClr val="9966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3271" name="Line 23"/>
          <p:cNvSpPr/>
          <p:nvPr/>
        </p:nvSpPr>
        <p:spPr>
          <a:xfrm flipH="1">
            <a:off x="346075" y="1736725"/>
            <a:ext cx="1825625" cy="681038"/>
          </a:xfrm>
          <a:prstGeom prst="line">
            <a:avLst/>
          </a:prstGeom>
          <a:ln w="38100" cap="flat" cmpd="sng">
            <a:solidFill>
              <a:srgbClr val="9966FF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1039" name="Group 56"/>
          <p:cNvGrpSpPr/>
          <p:nvPr/>
        </p:nvGrpSpPr>
        <p:grpSpPr>
          <a:xfrm>
            <a:off x="238125" y="1382713"/>
            <a:ext cx="2265363" cy="1544637"/>
            <a:chOff x="176" y="816"/>
            <a:chExt cx="1592" cy="1028"/>
          </a:xfrm>
        </p:grpSpPr>
        <p:sp>
          <p:nvSpPr>
            <p:cNvPr id="1053" name="AutoShape 21"/>
            <p:cNvSpPr/>
            <p:nvPr/>
          </p:nvSpPr>
          <p:spPr>
            <a:xfrm>
              <a:off x="184" y="1051"/>
              <a:ext cx="1368" cy="488"/>
            </a:xfrm>
            <a:prstGeom prst="parallelogram">
              <a:avLst>
                <a:gd name="adj" fmla="val 70081"/>
              </a:avLst>
            </a:prstGeom>
            <a:noFill/>
            <a:ln w="57150" cap="flat" cmpd="sng">
              <a:solidFill>
                <a:srgbClr val="9966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054" name="Text Box 24"/>
            <p:cNvSpPr txBox="1"/>
            <p:nvPr/>
          </p:nvSpPr>
          <p:spPr>
            <a:xfrm>
              <a:off x="176" y="1600"/>
              <a:ext cx="263" cy="24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</a:rPr>
                <a:t>B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1055" name="Text Box 25"/>
            <p:cNvSpPr txBox="1"/>
            <p:nvPr/>
          </p:nvSpPr>
          <p:spPr>
            <a:xfrm>
              <a:off x="1494" y="856"/>
              <a:ext cx="274" cy="24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</a:rPr>
                <a:t>D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1056" name="Text Box 26"/>
            <p:cNvSpPr txBox="1"/>
            <p:nvPr/>
          </p:nvSpPr>
          <p:spPr>
            <a:xfrm>
              <a:off x="320" y="816"/>
              <a:ext cx="223" cy="24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</a:rPr>
                <a:t>A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1057" name="Text Box 27"/>
            <p:cNvSpPr txBox="1"/>
            <p:nvPr/>
          </p:nvSpPr>
          <p:spPr>
            <a:xfrm>
              <a:off x="1185" y="1560"/>
              <a:ext cx="317" cy="24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</a:rPr>
                <a:t>C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53276" name="Text Box 28"/>
          <p:cNvSpPr txBox="1"/>
          <p:nvPr/>
        </p:nvSpPr>
        <p:spPr>
          <a:xfrm>
            <a:off x="1184275" y="1712913"/>
            <a:ext cx="476250" cy="336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1600" b="1">
                <a:latin typeface="Times New Roman" panose="02020603050405020304" pitchFamily="18" charset="0"/>
              </a:rPr>
              <a:t>O</a:t>
            </a:r>
            <a:endParaRPr lang="en-US" altLang="zh-CN" sz="1600" b="1">
              <a:latin typeface="Times New Roman" panose="02020603050405020304" pitchFamily="18" charset="0"/>
            </a:endParaRPr>
          </a:p>
        </p:txBody>
      </p:sp>
      <p:graphicFrame>
        <p:nvGraphicFramePr>
          <p:cNvPr id="1026" name="Object 2"/>
          <p:cNvGraphicFramePr/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14300" imgH="215265" progId="Equation.3">
                  <p:embed/>
                </p:oleObj>
              </mc:Choice>
              <mc:Fallback>
                <p:oleObj name="" r:id="rId1" imgW="114300" imgH="215265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" name="Group 43"/>
          <p:cNvGrpSpPr/>
          <p:nvPr/>
        </p:nvGrpSpPr>
        <p:grpSpPr>
          <a:xfrm>
            <a:off x="2484438" y="1773238"/>
            <a:ext cx="6516687" cy="592137"/>
            <a:chOff x="1760" y="1176"/>
            <a:chExt cx="3624" cy="373"/>
          </a:xfrm>
        </p:grpSpPr>
        <p:sp>
          <p:nvSpPr>
            <p:cNvPr id="1046" name="Text Box 30"/>
            <p:cNvSpPr txBox="1"/>
            <p:nvPr/>
          </p:nvSpPr>
          <p:spPr>
            <a:xfrm>
              <a:off x="1760" y="1224"/>
              <a:ext cx="3624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∵</a:t>
              </a:r>
              <a:r>
                <a:rPr lang="zh-CN" altLang="en-US" sz="20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四边形</a:t>
              </a:r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ABCD</a:t>
              </a:r>
              <a:r>
                <a:rPr lang="zh-CN" altLang="en-US" sz="20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是平行四边形 ∴ </a:t>
              </a:r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AB     CD</a:t>
              </a:r>
              <a:r>
                <a:rPr lang="zh-CN" altLang="en-US" sz="20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，</a:t>
              </a:r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AD        BC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grpSp>
          <p:nvGrpSpPr>
            <p:cNvPr id="1047" name="Group 37"/>
            <p:cNvGrpSpPr/>
            <p:nvPr/>
          </p:nvGrpSpPr>
          <p:grpSpPr>
            <a:xfrm>
              <a:off x="4066" y="1176"/>
              <a:ext cx="482" cy="365"/>
              <a:chOff x="4156" y="3771"/>
              <a:chExt cx="368" cy="287"/>
            </a:xfrm>
          </p:grpSpPr>
          <p:sp>
            <p:nvSpPr>
              <p:cNvPr id="1051" name="Rectangle 38"/>
              <p:cNvSpPr/>
              <p:nvPr/>
            </p:nvSpPr>
            <p:spPr>
              <a:xfrm>
                <a:off x="4184" y="3776"/>
                <a:ext cx="257" cy="18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r>
                  <a:rPr lang="en-US" altLang="zh-CN" b="1">
                    <a:solidFill>
                      <a:srgbClr val="0000FF"/>
                    </a:solidFill>
                    <a:latin typeface="Arial" panose="020B0604020202020204" pitchFamily="34" charset="0"/>
                  </a:rPr>
                  <a:t>∥</a:t>
                </a:r>
                <a:endParaRPr lang="en-US" altLang="zh-CN">
                  <a:solidFill>
                    <a:srgbClr val="0000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1052" name="Rectangle 39"/>
              <p:cNvSpPr/>
              <p:nvPr/>
            </p:nvSpPr>
            <p:spPr>
              <a:xfrm>
                <a:off x="4156" y="3771"/>
                <a:ext cx="368" cy="28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r>
                  <a:rPr lang="en-US" altLang="zh-CN" sz="3200">
                    <a:latin typeface="Arial" panose="020B0604020202020204" pitchFamily="34" charset="0"/>
                  </a:rPr>
                  <a:t>﹦                   </a:t>
                </a:r>
                <a:endParaRPr lang="en-US" altLang="zh-CN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1048" name="Group 40"/>
            <p:cNvGrpSpPr/>
            <p:nvPr/>
          </p:nvGrpSpPr>
          <p:grpSpPr>
            <a:xfrm>
              <a:off x="4826" y="1184"/>
              <a:ext cx="482" cy="365"/>
              <a:chOff x="4156" y="3771"/>
              <a:chExt cx="368" cy="287"/>
            </a:xfrm>
          </p:grpSpPr>
          <p:sp>
            <p:nvSpPr>
              <p:cNvPr id="1049" name="Rectangle 41"/>
              <p:cNvSpPr/>
              <p:nvPr/>
            </p:nvSpPr>
            <p:spPr>
              <a:xfrm>
                <a:off x="4184" y="3776"/>
                <a:ext cx="257" cy="18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r>
                  <a:rPr lang="en-US" altLang="zh-CN" b="1">
                    <a:solidFill>
                      <a:srgbClr val="0000FF"/>
                    </a:solidFill>
                    <a:latin typeface="Arial" panose="020B0604020202020204" pitchFamily="34" charset="0"/>
                  </a:rPr>
                  <a:t>∥</a:t>
                </a:r>
                <a:endParaRPr lang="en-US" altLang="zh-CN">
                  <a:solidFill>
                    <a:srgbClr val="0000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1050" name="Rectangle 42"/>
              <p:cNvSpPr/>
              <p:nvPr/>
            </p:nvSpPr>
            <p:spPr>
              <a:xfrm>
                <a:off x="4156" y="3771"/>
                <a:ext cx="368" cy="28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r>
                  <a:rPr lang="en-US" altLang="zh-CN" sz="3200">
                    <a:latin typeface="Arial" panose="020B0604020202020204" pitchFamily="34" charset="0"/>
                  </a:rPr>
                  <a:t>﹦                    </a:t>
                </a:r>
                <a:endParaRPr lang="en-US" altLang="zh-CN"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53292" name="Text Box 44"/>
          <p:cNvSpPr txBox="1"/>
          <p:nvPr/>
        </p:nvSpPr>
        <p:spPr>
          <a:xfrm>
            <a:off x="3860800" y="2705100"/>
            <a:ext cx="4889500" cy="1004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平行四边形的对角相等，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邻角互补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endParaRPr lang="en-US" altLang="zh-CN" sz="24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9" name="Group 57"/>
          <p:cNvGrpSpPr/>
          <p:nvPr/>
        </p:nvGrpSpPr>
        <p:grpSpPr>
          <a:xfrm>
            <a:off x="2916238" y="3389313"/>
            <a:ext cx="5753100" cy="1768475"/>
            <a:chOff x="1881" y="2161"/>
            <a:chExt cx="3624" cy="1114"/>
          </a:xfrm>
        </p:grpSpPr>
        <p:sp>
          <p:nvSpPr>
            <p:cNvPr id="1045" name="Text Box 46"/>
            <p:cNvSpPr txBox="1"/>
            <p:nvPr/>
          </p:nvSpPr>
          <p:spPr>
            <a:xfrm>
              <a:off x="1881" y="2161"/>
              <a:ext cx="3624" cy="111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∵</a:t>
              </a:r>
              <a:r>
                <a:rPr lang="zh-CN" altLang="en-US" sz="20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四边形</a:t>
              </a:r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ABCD</a:t>
              </a:r>
              <a:r>
                <a:rPr lang="zh-CN" altLang="en-US" sz="20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是平行边形 </a:t>
              </a:r>
              <a:endPara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sz="20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∴ </a:t>
              </a:r>
              <a:r>
                <a:rPr lang="zh-CN" altLang="en-US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∠ </a:t>
              </a:r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A=</a:t>
              </a:r>
              <a:r>
                <a:rPr lang="en-US" altLang="zh-CN" b="1">
                  <a:solidFill>
                    <a:srgbClr val="FF0000"/>
                  </a:solidFill>
                  <a:latin typeface="Arial" panose="020B0604020202020204" pitchFamily="34" charset="0"/>
                </a:rPr>
                <a:t>∠ </a:t>
              </a:r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C</a:t>
              </a:r>
              <a:r>
                <a:rPr lang="zh-CN" altLang="en-US" sz="20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， </a:t>
              </a:r>
              <a:r>
                <a:rPr lang="zh-CN" altLang="en-US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∠</a:t>
              </a:r>
              <a:r>
                <a:rPr lang="zh-CN" altLang="en-US" sz="20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 </a:t>
              </a:r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D=</a:t>
              </a:r>
              <a:r>
                <a:rPr lang="en-US" altLang="zh-CN" b="1">
                  <a:solidFill>
                    <a:srgbClr val="FF0000"/>
                  </a:solidFill>
                  <a:latin typeface="Arial" panose="020B0604020202020204" pitchFamily="34" charset="0"/>
                </a:rPr>
                <a:t>∠</a:t>
              </a:r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 B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  <a:p>
              <a:pPr>
                <a:spcBef>
                  <a:spcPct val="50000"/>
                </a:spcBef>
              </a:pPr>
              <a:r>
                <a:rPr lang="en-US" altLang="zh-CN" b="1">
                  <a:solidFill>
                    <a:srgbClr val="FF0000"/>
                  </a:solidFill>
                  <a:latin typeface="Arial" panose="020B0604020202020204" pitchFamily="34" charset="0"/>
                </a:rPr>
                <a:t>∠ </a:t>
              </a:r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A+</a:t>
              </a:r>
              <a:r>
                <a:rPr lang="en-US" altLang="zh-CN" b="1">
                  <a:solidFill>
                    <a:srgbClr val="FF0000"/>
                  </a:solidFill>
                  <a:latin typeface="Arial" panose="020B0604020202020204" pitchFamily="34" charset="0"/>
                </a:rPr>
                <a:t>∠</a:t>
              </a:r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 B=         , </a:t>
              </a:r>
              <a:r>
                <a:rPr lang="en-US" altLang="zh-CN" b="1">
                  <a:solidFill>
                    <a:srgbClr val="FF0000"/>
                  </a:solidFill>
                  <a:latin typeface="Arial" panose="020B0604020202020204" pitchFamily="34" charset="0"/>
                </a:rPr>
                <a:t>∠ </a:t>
              </a:r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A+</a:t>
              </a:r>
              <a:r>
                <a:rPr lang="en-US" altLang="zh-CN" b="1">
                  <a:solidFill>
                    <a:srgbClr val="FF0000"/>
                  </a:solidFill>
                  <a:latin typeface="Arial" panose="020B0604020202020204" pitchFamily="34" charset="0"/>
                </a:rPr>
                <a:t>∠</a:t>
              </a:r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 D=        </a:t>
              </a:r>
              <a:r>
                <a:rPr lang="en-US" altLang="zh-CN" b="1">
                  <a:solidFill>
                    <a:srgbClr val="FF0000"/>
                  </a:solidFill>
                  <a:latin typeface="Arial" panose="020B0604020202020204" pitchFamily="34" charset="0"/>
                </a:rPr>
                <a:t>…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  <a:p>
              <a:pPr>
                <a:spcBef>
                  <a:spcPct val="50000"/>
                </a:spcBef>
              </a:pP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graphicFrame>
          <p:nvGraphicFramePr>
            <p:cNvPr id="1027" name="Object 3"/>
            <p:cNvGraphicFramePr/>
            <p:nvPr/>
          </p:nvGraphicFramePr>
          <p:xfrm>
            <a:off x="2712" y="2701"/>
            <a:ext cx="328" cy="21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7" name="" r:id="rId3" imgW="304800" imgH="203200" progId="Equation.3">
                    <p:embed/>
                  </p:oleObj>
                </mc:Choice>
                <mc:Fallback>
                  <p:oleObj name="" r:id="rId3" imgW="304800" imgH="203200" progId="Equation.3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712" y="2701"/>
                          <a:ext cx="328" cy="21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28" name="Object 4"/>
            <p:cNvGraphicFramePr/>
            <p:nvPr/>
          </p:nvGraphicFramePr>
          <p:xfrm>
            <a:off x="4032" y="2661"/>
            <a:ext cx="364" cy="24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8" name="" r:id="rId5" imgW="304800" imgH="203200" progId="Equation.3">
                    <p:embed/>
                  </p:oleObj>
                </mc:Choice>
                <mc:Fallback>
                  <p:oleObj name="" r:id="rId5" imgW="304800" imgH="203200" progId="Equation.3">
                    <p:embed/>
                    <p:pic>
                      <p:nvPicPr>
                        <p:cNvPr id="0" name="图片 3077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4032" y="2661"/>
                          <a:ext cx="364" cy="24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3303" name="Text Box 55"/>
          <p:cNvSpPr txBox="1"/>
          <p:nvPr/>
        </p:nvSpPr>
        <p:spPr>
          <a:xfrm>
            <a:off x="3035300" y="5600700"/>
            <a:ext cx="54991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>
                <a:solidFill>
                  <a:srgbClr val="FF0000"/>
                </a:solidFill>
                <a:latin typeface="Arial" panose="020B0604020202020204" pitchFamily="34" charset="0"/>
              </a:rPr>
              <a:t>∵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</a:rPr>
              <a:t>四边形</a:t>
            </a:r>
            <a:r>
              <a:rPr lang="en-US" altLang="zh-CN" sz="2000" b="1">
                <a:solidFill>
                  <a:srgbClr val="FF0000"/>
                </a:solidFill>
                <a:latin typeface="Arial" panose="020B0604020202020204" pitchFamily="34" charset="0"/>
              </a:rPr>
              <a:t>ABCD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</a:rPr>
              <a:t>是平行边形 ∴</a:t>
            </a:r>
            <a:r>
              <a:rPr lang="en-US" altLang="zh-CN" sz="2000" b="1">
                <a:solidFill>
                  <a:srgbClr val="FF0000"/>
                </a:solidFill>
                <a:latin typeface="Arial" panose="020B0604020202020204" pitchFamily="34" charset="0"/>
              </a:rPr>
              <a:t>OA=OC,OB=OD</a:t>
            </a:r>
            <a:endParaRPr lang="en-US" altLang="zh-CN" sz="20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8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53268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75"/>
                                        <p:tgtEl>
                                          <p:spTgt spid="53254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92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75"/>
                                        <p:tgtEl>
                                          <p:spTgt spid="53292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53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1000"/>
                                        <p:tgtEl>
                                          <p:spTgt spid="53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53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75"/>
                                        <p:tgtEl>
                                          <p:spTgt spid="5326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1000" fill="hold"/>
                                        <p:tgtEl>
                                          <p:spTgt spid="53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1000" fill="hold"/>
                                        <p:tgtEl>
                                          <p:spTgt spid="53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 animBg="1"/>
      <p:bldP spid="53254" grpId="0" build="p"/>
      <p:bldP spid="53264" grpId="0"/>
      <p:bldP spid="53268" grpId="0" advAuto="1000" build="p"/>
      <p:bldP spid="53276" grpId="0"/>
      <p:bldP spid="53292" grpId="0" build="p"/>
      <p:bldP spid="5330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45" name="Text Box 33"/>
          <p:cNvSpPr txBox="1"/>
          <p:nvPr/>
        </p:nvSpPr>
        <p:spPr>
          <a:xfrm>
            <a:off x="285750" y="642938"/>
            <a:ext cx="8640763" cy="3638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我们知道了平行四边形的性质，那么，有哪些方法可以判断一个四边形是平行四边形呢？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1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）根据定义：</a:t>
            </a:r>
            <a:r>
              <a:rPr lang="zh-CN" altLang="en-US" sz="3200" b="1" dirty="0">
                <a:solidFill>
                  <a:srgbClr val="292929"/>
                </a:solidFill>
                <a:latin typeface="Arial" panose="020B0604020202020204" pitchFamily="34" charset="0"/>
              </a:rPr>
              <a:t>两组对边分别平行的四边形叫做平行四边形</a:t>
            </a:r>
            <a:endParaRPr lang="zh-CN" altLang="en-US" sz="3200" b="1" dirty="0">
              <a:solidFill>
                <a:srgbClr val="292929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292929"/>
                </a:solidFill>
                <a:latin typeface="Arial" panose="020B0604020202020204" pitchFamily="34" charset="0"/>
              </a:rPr>
              <a:t>        因为</a:t>
            </a:r>
            <a:r>
              <a:rPr lang="en-US" altLang="zh-CN" sz="3200" b="1">
                <a:solidFill>
                  <a:srgbClr val="292929"/>
                </a:solidFill>
                <a:latin typeface="Arial" panose="020B0604020202020204" pitchFamily="34" charset="0"/>
              </a:rPr>
              <a:t>AB//CD,AD//BC;</a:t>
            </a:r>
            <a:endParaRPr lang="en-US" altLang="zh-CN" sz="3200" b="1">
              <a:solidFill>
                <a:srgbClr val="292929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292929"/>
                </a:solidFill>
                <a:latin typeface="Arial" panose="020B0604020202020204" pitchFamily="34" charset="0"/>
              </a:rPr>
              <a:t>        所以四边形</a:t>
            </a:r>
            <a:r>
              <a:rPr lang="en-US" altLang="zh-CN" sz="3200" b="1">
                <a:solidFill>
                  <a:srgbClr val="292929"/>
                </a:solidFill>
                <a:latin typeface="Arial" panose="020B0604020202020204" pitchFamily="34" charset="0"/>
              </a:rPr>
              <a:t>ABCD</a:t>
            </a:r>
            <a:r>
              <a:rPr lang="zh-CN" altLang="en-US" sz="3200" b="1" dirty="0">
                <a:solidFill>
                  <a:srgbClr val="292929"/>
                </a:solidFill>
                <a:latin typeface="Arial" panose="020B0604020202020204" pitchFamily="34" charset="0"/>
              </a:rPr>
              <a:t>是平行四边形。</a:t>
            </a:r>
            <a:endParaRPr lang="zh-CN" altLang="en-US" sz="3200" b="1" dirty="0">
              <a:solidFill>
                <a:srgbClr val="292929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5">
                                            <p:txEl>
                                              <p:charRg st="0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945">
                                            <p:txEl>
                                              <p:charRg st="0" end="4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5">
                                            <p:txEl>
                                              <p:charRg st="40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8945">
                                            <p:txEl>
                                              <p:charRg st="40" end="6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5">
                                            <p:txEl>
                                              <p:charRg st="68" end="9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8945">
                                            <p:txEl>
                                              <p:charRg st="68" end="9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5">
                                            <p:txEl>
                                              <p:charRg st="93" end="1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8945">
                                            <p:txEl>
                                              <p:charRg st="93" end="1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45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Text Box 2"/>
          <p:cNvSpPr txBox="1"/>
          <p:nvPr/>
        </p:nvSpPr>
        <p:spPr>
          <a:xfrm>
            <a:off x="323850" y="1125538"/>
            <a:ext cx="8320088" cy="31076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2800" b="1">
                <a:latin typeface="方正流行体简体" pitchFamily="65" charset="-122"/>
                <a:ea typeface="方正流行体简体" pitchFamily="65" charset="-122"/>
              </a:rPr>
              <a:t>   </a:t>
            </a:r>
            <a:r>
              <a:rPr lang="zh-CN" altLang="en-US" sz="2800" b="1" dirty="0">
                <a:latin typeface="方正流行体简体" pitchFamily="65" charset="-122"/>
                <a:ea typeface="方正流行体简体" pitchFamily="65" charset="-122"/>
              </a:rPr>
              <a:t>一天七年级的李明同学在生物实验室做实验时，不小心碰碎了实验室的一块平行四边形的实验用的玻璃片</a:t>
            </a:r>
            <a:r>
              <a:rPr lang="en-US" altLang="zh-CN" sz="2800" b="1">
                <a:latin typeface="方正流行体简体" pitchFamily="65" charset="-122"/>
                <a:ea typeface="方正流行体简体" pitchFamily="65" charset="-122"/>
              </a:rPr>
              <a:t>,</a:t>
            </a:r>
            <a:r>
              <a:rPr lang="zh-CN" altLang="en-US" sz="2800" b="1" dirty="0">
                <a:latin typeface="方正流行体简体" pitchFamily="65" charset="-122"/>
                <a:ea typeface="方正流行体简体" pitchFamily="65" charset="-122"/>
              </a:rPr>
              <a:t>只剩下如图所示部分</a:t>
            </a:r>
            <a:r>
              <a:rPr lang="en-US" altLang="zh-CN" sz="2800" b="1">
                <a:latin typeface="方正流行体简体" pitchFamily="65" charset="-122"/>
                <a:ea typeface="方正流行体简体" pitchFamily="65" charset="-122"/>
              </a:rPr>
              <a:t>,</a:t>
            </a:r>
            <a:r>
              <a:rPr lang="zh-CN" altLang="en-US" sz="2800" b="1" dirty="0">
                <a:latin typeface="方正流行体简体" pitchFamily="65" charset="-122"/>
                <a:ea typeface="方正流行体简体" pitchFamily="65" charset="-122"/>
              </a:rPr>
              <a:t>他想去割一块赔给学校，带上玻璃剩下部分去玻璃店不安全，于是他想把原来的平行四边形重新在纸上画出来，然后带上图纸去就行了，可原来的平行四边形怎么画出来呢？</a:t>
            </a:r>
            <a:r>
              <a:rPr lang="en-US" altLang="zh-CN" sz="2800" b="1">
                <a:latin typeface="方正流行体简体" pitchFamily="65" charset="-122"/>
                <a:ea typeface="方正流行体简体" pitchFamily="65" charset="-122"/>
              </a:rPr>
              <a:t>(A,B,C</a:t>
            </a:r>
            <a:r>
              <a:rPr lang="zh-CN" altLang="en-US" sz="2800" b="1" dirty="0">
                <a:latin typeface="方正流行体简体" pitchFamily="65" charset="-122"/>
                <a:ea typeface="方正流行体简体" pitchFamily="65" charset="-122"/>
              </a:rPr>
              <a:t>为三顶点</a:t>
            </a:r>
            <a:r>
              <a:rPr lang="en-US" altLang="zh-CN" sz="2800" b="1">
                <a:latin typeface="方正流行体简体" pitchFamily="65" charset="-122"/>
                <a:ea typeface="方正流行体简体" pitchFamily="65" charset="-122"/>
              </a:rPr>
              <a:t>,</a:t>
            </a:r>
            <a:r>
              <a:rPr lang="zh-CN" altLang="en-US" sz="2800" b="1" dirty="0">
                <a:latin typeface="方正流行体简体" pitchFamily="65" charset="-122"/>
                <a:ea typeface="方正流行体简体" pitchFamily="65" charset="-122"/>
              </a:rPr>
              <a:t>即找出第四个顶点</a:t>
            </a:r>
            <a:r>
              <a:rPr lang="en-US" altLang="zh-CN" sz="2800" b="1">
                <a:latin typeface="方正流行体简体" pitchFamily="65" charset="-122"/>
                <a:ea typeface="方正流行体简体" pitchFamily="65" charset="-122"/>
              </a:rPr>
              <a:t>D)</a:t>
            </a:r>
            <a:endParaRPr lang="en-US" altLang="zh-CN" sz="2800" b="1">
              <a:latin typeface="方正流行体简体" pitchFamily="65" charset="-122"/>
              <a:ea typeface="方正流行体简体" pitchFamily="65" charset="-122"/>
            </a:endParaRPr>
          </a:p>
        </p:txBody>
      </p:sp>
      <p:sp>
        <p:nvSpPr>
          <p:cNvPr id="11267" name="WordArt 17"/>
          <p:cNvSpPr>
            <a:spLocks noTextEdit="1"/>
          </p:cNvSpPr>
          <p:nvPr/>
        </p:nvSpPr>
        <p:spPr>
          <a:xfrm>
            <a:off x="3276600" y="455613"/>
            <a:ext cx="3403600" cy="558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2400" b="1">
                <a:ln w="19050" cap="flat" cmpd="sng">
                  <a:solidFill>
                    <a:srgbClr val="FFFF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生活实际的挑战</a:t>
            </a:r>
            <a:endParaRPr lang="zh-CN" altLang="en-US" sz="2400" b="1">
              <a:ln w="19050" cap="flat" cmpd="sng">
                <a:solidFill>
                  <a:srgbClr val="FFFF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1268" name="Group 24"/>
          <p:cNvGrpSpPr/>
          <p:nvPr/>
        </p:nvGrpSpPr>
        <p:grpSpPr>
          <a:xfrm>
            <a:off x="1589088" y="4181475"/>
            <a:ext cx="4124325" cy="2568575"/>
            <a:chOff x="1491" y="2151"/>
            <a:chExt cx="2598" cy="1618"/>
          </a:xfrm>
        </p:grpSpPr>
        <p:grpSp>
          <p:nvGrpSpPr>
            <p:cNvPr id="11270" name="Group 3"/>
            <p:cNvGrpSpPr/>
            <p:nvPr/>
          </p:nvGrpSpPr>
          <p:grpSpPr>
            <a:xfrm>
              <a:off x="2181" y="2739"/>
              <a:ext cx="472" cy="692"/>
              <a:chOff x="975" y="2585"/>
              <a:chExt cx="472" cy="692"/>
            </a:xfrm>
          </p:grpSpPr>
          <p:sp>
            <p:nvSpPr>
              <p:cNvPr id="11278" name="Line 4"/>
              <p:cNvSpPr/>
              <p:nvPr/>
            </p:nvSpPr>
            <p:spPr>
              <a:xfrm flipH="1">
                <a:off x="975" y="2976"/>
                <a:ext cx="91" cy="9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1279" name="Line 5"/>
              <p:cNvSpPr/>
              <p:nvPr/>
            </p:nvSpPr>
            <p:spPr>
              <a:xfrm flipH="1">
                <a:off x="993" y="3004"/>
                <a:ext cx="91" cy="9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1280" name="Line 6"/>
              <p:cNvSpPr/>
              <p:nvPr/>
            </p:nvSpPr>
            <p:spPr>
              <a:xfrm flipH="1">
                <a:off x="1338" y="3158"/>
                <a:ext cx="91" cy="9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1281" name="Line 7"/>
              <p:cNvSpPr/>
              <p:nvPr/>
            </p:nvSpPr>
            <p:spPr>
              <a:xfrm flipH="1">
                <a:off x="1356" y="3186"/>
                <a:ext cx="91" cy="9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1282" name="Line 8"/>
              <p:cNvSpPr/>
              <p:nvPr/>
            </p:nvSpPr>
            <p:spPr>
              <a:xfrm flipH="1">
                <a:off x="1247" y="2585"/>
                <a:ext cx="91" cy="9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1283" name="Line 9"/>
              <p:cNvSpPr/>
              <p:nvPr/>
            </p:nvSpPr>
            <p:spPr>
              <a:xfrm flipH="1">
                <a:off x="1265" y="2613"/>
                <a:ext cx="91" cy="9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11271" name="Line 11"/>
            <p:cNvSpPr/>
            <p:nvPr/>
          </p:nvSpPr>
          <p:spPr>
            <a:xfrm flipH="1">
              <a:off x="1650" y="2274"/>
              <a:ext cx="657" cy="1264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72" name="Line 12"/>
            <p:cNvSpPr/>
            <p:nvPr/>
          </p:nvSpPr>
          <p:spPr>
            <a:xfrm>
              <a:off x="1650" y="3538"/>
              <a:ext cx="2345" cy="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73" name="Freeform 13"/>
            <p:cNvSpPr/>
            <p:nvPr/>
          </p:nvSpPr>
          <p:spPr>
            <a:xfrm>
              <a:off x="2489" y="2286"/>
              <a:ext cx="1491" cy="1246"/>
            </a:xfrm>
            <a:custGeom>
              <a:avLst/>
              <a:gdLst>
                <a:gd name="txL" fmla="*/ 0 w 1849"/>
                <a:gd name="txT" fmla="*/ 0 h 1440"/>
                <a:gd name="txR" fmla="*/ 1849 w 1849"/>
                <a:gd name="txB" fmla="*/ 1440 h 1440"/>
              </a:gdLst>
              <a:ahLst/>
              <a:cxnLst>
                <a:cxn ang="0">
                  <a:pos x="30" y="64"/>
                </a:cxn>
                <a:cxn ang="0">
                  <a:pos x="60" y="209"/>
                </a:cxn>
                <a:cxn ang="0">
                  <a:pos x="150" y="169"/>
                </a:cxn>
                <a:cxn ang="0">
                  <a:pos x="210" y="241"/>
                </a:cxn>
                <a:cxn ang="0">
                  <a:pos x="300" y="289"/>
                </a:cxn>
                <a:cxn ang="0">
                  <a:pos x="367" y="354"/>
                </a:cxn>
                <a:cxn ang="0">
                  <a:pos x="292" y="555"/>
                </a:cxn>
                <a:cxn ang="0">
                  <a:pos x="337" y="514"/>
                </a:cxn>
                <a:cxn ang="0">
                  <a:pos x="360" y="571"/>
                </a:cxn>
                <a:cxn ang="0">
                  <a:pos x="292" y="763"/>
                </a:cxn>
                <a:cxn ang="0">
                  <a:pos x="262" y="836"/>
                </a:cxn>
                <a:cxn ang="0">
                  <a:pos x="344" y="796"/>
                </a:cxn>
                <a:cxn ang="0">
                  <a:pos x="397" y="755"/>
                </a:cxn>
                <a:cxn ang="0">
                  <a:pos x="487" y="699"/>
                </a:cxn>
                <a:cxn ang="0">
                  <a:pos x="510" y="699"/>
                </a:cxn>
                <a:cxn ang="0">
                  <a:pos x="449" y="820"/>
                </a:cxn>
                <a:cxn ang="0">
                  <a:pos x="389" y="965"/>
                </a:cxn>
                <a:cxn ang="0">
                  <a:pos x="367" y="1069"/>
                </a:cxn>
                <a:cxn ang="0">
                  <a:pos x="472" y="933"/>
                </a:cxn>
                <a:cxn ang="0">
                  <a:pos x="562" y="980"/>
                </a:cxn>
                <a:cxn ang="0">
                  <a:pos x="607" y="980"/>
                </a:cxn>
                <a:cxn ang="0">
                  <a:pos x="681" y="916"/>
                </a:cxn>
                <a:cxn ang="0">
                  <a:pos x="712" y="1029"/>
                </a:cxn>
                <a:cxn ang="0">
                  <a:pos x="786" y="933"/>
                </a:cxn>
                <a:cxn ang="0">
                  <a:pos x="929" y="948"/>
                </a:cxn>
                <a:cxn ang="0">
                  <a:pos x="1018" y="1077"/>
                </a:cxn>
                <a:cxn ang="0">
                  <a:pos x="1124" y="1117"/>
                </a:cxn>
                <a:cxn ang="0">
                  <a:pos x="1221" y="1149"/>
                </a:cxn>
                <a:cxn ang="0">
                  <a:pos x="1296" y="1205"/>
                </a:cxn>
                <a:cxn ang="0">
                  <a:pos x="1423" y="1230"/>
                </a:cxn>
                <a:cxn ang="0">
                  <a:pos x="1468" y="1198"/>
                </a:cxn>
                <a:cxn ang="0">
                  <a:pos x="1491" y="1246"/>
                </a:cxn>
              </a:cxnLst>
              <a:rect l="txL" t="txT" r="txR" b="txB"/>
              <a:pathLst>
                <a:path w="1849" h="1440">
                  <a:moveTo>
                    <a:pt x="0" y="0"/>
                  </a:moveTo>
                  <a:cubicBezTo>
                    <a:pt x="12" y="25"/>
                    <a:pt x="38" y="46"/>
                    <a:pt x="37" y="74"/>
                  </a:cubicBezTo>
                  <a:cubicBezTo>
                    <a:pt x="34" y="133"/>
                    <a:pt x="15" y="193"/>
                    <a:pt x="28" y="251"/>
                  </a:cubicBezTo>
                  <a:cubicBezTo>
                    <a:pt x="31" y="266"/>
                    <a:pt x="59" y="245"/>
                    <a:pt x="74" y="241"/>
                  </a:cubicBezTo>
                  <a:cubicBezTo>
                    <a:pt x="134" y="226"/>
                    <a:pt x="69" y="241"/>
                    <a:pt x="130" y="214"/>
                  </a:cubicBezTo>
                  <a:cubicBezTo>
                    <a:pt x="148" y="206"/>
                    <a:pt x="186" y="195"/>
                    <a:pt x="186" y="195"/>
                  </a:cubicBezTo>
                  <a:cubicBezTo>
                    <a:pt x="225" y="215"/>
                    <a:pt x="227" y="209"/>
                    <a:pt x="251" y="251"/>
                  </a:cubicBezTo>
                  <a:cubicBezTo>
                    <a:pt x="256" y="260"/>
                    <a:pt x="254" y="271"/>
                    <a:pt x="260" y="279"/>
                  </a:cubicBezTo>
                  <a:cubicBezTo>
                    <a:pt x="280" y="303"/>
                    <a:pt x="319" y="302"/>
                    <a:pt x="344" y="306"/>
                  </a:cubicBezTo>
                  <a:cubicBezTo>
                    <a:pt x="353" y="315"/>
                    <a:pt x="361" y="326"/>
                    <a:pt x="372" y="334"/>
                  </a:cubicBezTo>
                  <a:cubicBezTo>
                    <a:pt x="380" y="339"/>
                    <a:pt x="392" y="338"/>
                    <a:pt x="399" y="344"/>
                  </a:cubicBezTo>
                  <a:cubicBezTo>
                    <a:pt x="421" y="363"/>
                    <a:pt x="435" y="389"/>
                    <a:pt x="455" y="409"/>
                  </a:cubicBezTo>
                  <a:cubicBezTo>
                    <a:pt x="437" y="491"/>
                    <a:pt x="426" y="535"/>
                    <a:pt x="381" y="604"/>
                  </a:cubicBezTo>
                  <a:cubicBezTo>
                    <a:pt x="373" y="616"/>
                    <a:pt x="356" y="629"/>
                    <a:pt x="362" y="641"/>
                  </a:cubicBezTo>
                  <a:cubicBezTo>
                    <a:pt x="367" y="651"/>
                    <a:pt x="381" y="629"/>
                    <a:pt x="390" y="622"/>
                  </a:cubicBezTo>
                  <a:cubicBezTo>
                    <a:pt x="400" y="614"/>
                    <a:pt x="409" y="604"/>
                    <a:pt x="418" y="594"/>
                  </a:cubicBezTo>
                  <a:cubicBezTo>
                    <a:pt x="442" y="566"/>
                    <a:pt x="466" y="547"/>
                    <a:pt x="492" y="520"/>
                  </a:cubicBezTo>
                  <a:cubicBezTo>
                    <a:pt x="483" y="569"/>
                    <a:pt x="474" y="618"/>
                    <a:pt x="446" y="660"/>
                  </a:cubicBezTo>
                  <a:cubicBezTo>
                    <a:pt x="432" y="701"/>
                    <a:pt x="423" y="736"/>
                    <a:pt x="399" y="771"/>
                  </a:cubicBezTo>
                  <a:cubicBezTo>
                    <a:pt x="388" y="805"/>
                    <a:pt x="379" y="849"/>
                    <a:pt x="362" y="882"/>
                  </a:cubicBezTo>
                  <a:cubicBezTo>
                    <a:pt x="331" y="942"/>
                    <a:pt x="354" y="878"/>
                    <a:pt x="334" y="938"/>
                  </a:cubicBezTo>
                  <a:cubicBezTo>
                    <a:pt x="331" y="947"/>
                    <a:pt x="316" y="962"/>
                    <a:pt x="325" y="966"/>
                  </a:cubicBezTo>
                  <a:cubicBezTo>
                    <a:pt x="339" y="973"/>
                    <a:pt x="356" y="960"/>
                    <a:pt x="372" y="957"/>
                  </a:cubicBezTo>
                  <a:cubicBezTo>
                    <a:pt x="454" y="872"/>
                    <a:pt x="350" y="971"/>
                    <a:pt x="427" y="920"/>
                  </a:cubicBezTo>
                  <a:cubicBezTo>
                    <a:pt x="438" y="913"/>
                    <a:pt x="444" y="900"/>
                    <a:pt x="455" y="892"/>
                  </a:cubicBezTo>
                  <a:cubicBezTo>
                    <a:pt x="466" y="884"/>
                    <a:pt x="481" y="881"/>
                    <a:pt x="492" y="873"/>
                  </a:cubicBezTo>
                  <a:cubicBezTo>
                    <a:pt x="503" y="865"/>
                    <a:pt x="510" y="853"/>
                    <a:pt x="520" y="845"/>
                  </a:cubicBezTo>
                  <a:cubicBezTo>
                    <a:pt x="544" y="826"/>
                    <a:pt x="604" y="808"/>
                    <a:pt x="604" y="808"/>
                  </a:cubicBezTo>
                  <a:cubicBezTo>
                    <a:pt x="616" y="796"/>
                    <a:pt x="624" y="771"/>
                    <a:pt x="641" y="771"/>
                  </a:cubicBezTo>
                  <a:cubicBezTo>
                    <a:pt x="654" y="771"/>
                    <a:pt x="637" y="796"/>
                    <a:pt x="632" y="808"/>
                  </a:cubicBezTo>
                  <a:cubicBezTo>
                    <a:pt x="628" y="818"/>
                    <a:pt x="619" y="827"/>
                    <a:pt x="613" y="836"/>
                  </a:cubicBezTo>
                  <a:cubicBezTo>
                    <a:pt x="601" y="875"/>
                    <a:pt x="580" y="915"/>
                    <a:pt x="557" y="948"/>
                  </a:cubicBezTo>
                  <a:cubicBezTo>
                    <a:pt x="550" y="969"/>
                    <a:pt x="547" y="992"/>
                    <a:pt x="539" y="1013"/>
                  </a:cubicBezTo>
                  <a:cubicBezTo>
                    <a:pt x="525" y="1050"/>
                    <a:pt x="498" y="1079"/>
                    <a:pt x="483" y="1115"/>
                  </a:cubicBezTo>
                  <a:cubicBezTo>
                    <a:pt x="449" y="1199"/>
                    <a:pt x="483" y="1144"/>
                    <a:pt x="446" y="1198"/>
                  </a:cubicBezTo>
                  <a:cubicBezTo>
                    <a:pt x="432" y="1242"/>
                    <a:pt x="384" y="1271"/>
                    <a:pt x="455" y="1236"/>
                  </a:cubicBezTo>
                  <a:cubicBezTo>
                    <a:pt x="499" y="1177"/>
                    <a:pt x="472" y="1209"/>
                    <a:pt x="539" y="1143"/>
                  </a:cubicBezTo>
                  <a:cubicBezTo>
                    <a:pt x="558" y="1124"/>
                    <a:pt x="566" y="1097"/>
                    <a:pt x="585" y="1078"/>
                  </a:cubicBezTo>
                  <a:cubicBezTo>
                    <a:pt x="607" y="1056"/>
                    <a:pt x="641" y="1050"/>
                    <a:pt x="669" y="1040"/>
                  </a:cubicBezTo>
                  <a:cubicBezTo>
                    <a:pt x="712" y="1069"/>
                    <a:pt x="707" y="1081"/>
                    <a:pt x="697" y="1133"/>
                  </a:cubicBezTo>
                  <a:cubicBezTo>
                    <a:pt x="703" y="1142"/>
                    <a:pt x="704" y="1161"/>
                    <a:pt x="715" y="1161"/>
                  </a:cubicBezTo>
                  <a:cubicBezTo>
                    <a:pt x="731" y="1161"/>
                    <a:pt x="741" y="1143"/>
                    <a:pt x="753" y="1133"/>
                  </a:cubicBezTo>
                  <a:cubicBezTo>
                    <a:pt x="806" y="1087"/>
                    <a:pt x="750" y="1119"/>
                    <a:pt x="818" y="1087"/>
                  </a:cubicBezTo>
                  <a:cubicBezTo>
                    <a:pt x="827" y="1078"/>
                    <a:pt x="832" y="1059"/>
                    <a:pt x="845" y="1059"/>
                  </a:cubicBezTo>
                  <a:cubicBezTo>
                    <a:pt x="858" y="1059"/>
                    <a:pt x="869" y="1074"/>
                    <a:pt x="873" y="1087"/>
                  </a:cubicBezTo>
                  <a:cubicBezTo>
                    <a:pt x="883" y="1120"/>
                    <a:pt x="880" y="1155"/>
                    <a:pt x="883" y="1189"/>
                  </a:cubicBezTo>
                  <a:cubicBezTo>
                    <a:pt x="912" y="1159"/>
                    <a:pt x="932" y="1128"/>
                    <a:pt x="966" y="1105"/>
                  </a:cubicBezTo>
                  <a:cubicBezTo>
                    <a:pt x="969" y="1096"/>
                    <a:pt x="969" y="1086"/>
                    <a:pt x="975" y="1078"/>
                  </a:cubicBezTo>
                  <a:cubicBezTo>
                    <a:pt x="1041" y="987"/>
                    <a:pt x="1022" y="1094"/>
                    <a:pt x="1031" y="1143"/>
                  </a:cubicBezTo>
                  <a:cubicBezTo>
                    <a:pt x="1074" y="1128"/>
                    <a:pt x="1107" y="1107"/>
                    <a:pt x="1152" y="1096"/>
                  </a:cubicBezTo>
                  <a:cubicBezTo>
                    <a:pt x="1200" y="1108"/>
                    <a:pt x="1229" y="1097"/>
                    <a:pt x="1282" y="1105"/>
                  </a:cubicBezTo>
                  <a:cubicBezTo>
                    <a:pt x="1270" y="1249"/>
                    <a:pt x="1286" y="1176"/>
                    <a:pt x="1263" y="1245"/>
                  </a:cubicBezTo>
                  <a:cubicBezTo>
                    <a:pt x="1257" y="1264"/>
                    <a:pt x="1245" y="1301"/>
                    <a:pt x="1245" y="1301"/>
                  </a:cubicBezTo>
                  <a:cubicBezTo>
                    <a:pt x="1297" y="1335"/>
                    <a:pt x="1341" y="1310"/>
                    <a:pt x="1394" y="1291"/>
                  </a:cubicBezTo>
                  <a:cubicBezTo>
                    <a:pt x="1425" y="1294"/>
                    <a:pt x="1457" y="1292"/>
                    <a:pt x="1486" y="1301"/>
                  </a:cubicBezTo>
                  <a:cubicBezTo>
                    <a:pt x="1498" y="1305"/>
                    <a:pt x="1503" y="1321"/>
                    <a:pt x="1514" y="1328"/>
                  </a:cubicBezTo>
                  <a:cubicBezTo>
                    <a:pt x="1580" y="1371"/>
                    <a:pt x="1503" y="1299"/>
                    <a:pt x="1570" y="1356"/>
                  </a:cubicBezTo>
                  <a:cubicBezTo>
                    <a:pt x="1583" y="1367"/>
                    <a:pt x="1593" y="1383"/>
                    <a:pt x="1607" y="1393"/>
                  </a:cubicBezTo>
                  <a:cubicBezTo>
                    <a:pt x="1633" y="1412"/>
                    <a:pt x="1678" y="1423"/>
                    <a:pt x="1709" y="1431"/>
                  </a:cubicBezTo>
                  <a:cubicBezTo>
                    <a:pt x="1728" y="1428"/>
                    <a:pt x="1748" y="1429"/>
                    <a:pt x="1765" y="1421"/>
                  </a:cubicBezTo>
                  <a:cubicBezTo>
                    <a:pt x="1777" y="1416"/>
                    <a:pt x="1782" y="1400"/>
                    <a:pt x="1793" y="1393"/>
                  </a:cubicBezTo>
                  <a:cubicBezTo>
                    <a:pt x="1801" y="1388"/>
                    <a:pt x="1812" y="1387"/>
                    <a:pt x="1821" y="1384"/>
                  </a:cubicBezTo>
                  <a:cubicBezTo>
                    <a:pt x="1824" y="1393"/>
                    <a:pt x="1826" y="1403"/>
                    <a:pt x="1830" y="1412"/>
                  </a:cubicBezTo>
                  <a:cubicBezTo>
                    <a:pt x="1835" y="1422"/>
                    <a:pt x="1849" y="1440"/>
                    <a:pt x="1849" y="1440"/>
                  </a:cubicBezTo>
                </a:path>
              </a:pathLst>
            </a:custGeom>
            <a:noFill/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1274" name="Text Box 14"/>
            <p:cNvSpPr txBox="1"/>
            <p:nvPr/>
          </p:nvSpPr>
          <p:spPr>
            <a:xfrm>
              <a:off x="2108" y="2151"/>
              <a:ext cx="220" cy="231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>
              <a:spAutoFit/>
            </a:bodyPr>
            <a:p>
              <a:r>
                <a:rPr lang="en-US" altLang="zh-CN" b="1">
                  <a:latin typeface="Arial" panose="020B0604020202020204" pitchFamily="34" charset="0"/>
                </a:rPr>
                <a:t>A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11275" name="Text Box 15"/>
            <p:cNvSpPr txBox="1"/>
            <p:nvPr/>
          </p:nvSpPr>
          <p:spPr>
            <a:xfrm>
              <a:off x="1491" y="3499"/>
              <a:ext cx="220" cy="231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>
              <a:spAutoFit/>
            </a:bodyPr>
            <a:p>
              <a:r>
                <a:rPr lang="en-US" altLang="zh-CN" b="1">
                  <a:latin typeface="Arial" panose="020B0604020202020204" pitchFamily="34" charset="0"/>
                </a:rPr>
                <a:t>B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11276" name="Text Box 16"/>
            <p:cNvSpPr txBox="1"/>
            <p:nvPr/>
          </p:nvSpPr>
          <p:spPr>
            <a:xfrm>
              <a:off x="3869" y="3538"/>
              <a:ext cx="220" cy="231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>
              <a:spAutoFit/>
            </a:bodyPr>
            <a:p>
              <a:r>
                <a:rPr lang="en-US" altLang="zh-CN" b="1">
                  <a:latin typeface="Arial" panose="020B0604020202020204" pitchFamily="34" charset="0"/>
                </a:rPr>
                <a:t>C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11277" name="Line 22"/>
            <p:cNvSpPr/>
            <p:nvPr/>
          </p:nvSpPr>
          <p:spPr>
            <a:xfrm>
              <a:off x="2313" y="2279"/>
              <a:ext cx="213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1269" name="Text Box 26"/>
          <p:cNvSpPr txBox="1"/>
          <p:nvPr/>
        </p:nvSpPr>
        <p:spPr>
          <a:xfrm rot="-1772062">
            <a:off x="49213" y="371475"/>
            <a:ext cx="167798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想一想</a:t>
            </a:r>
            <a:endParaRPr lang="zh-CN" altLang="en-US" sz="3600" b="1" dirty="0">
              <a:solidFill>
                <a:srgbClr val="FF0000"/>
              </a:solidFill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WordArt 17"/>
          <p:cNvSpPr>
            <a:spLocks noTextEdit="1"/>
          </p:cNvSpPr>
          <p:nvPr/>
        </p:nvSpPr>
        <p:spPr>
          <a:xfrm>
            <a:off x="304800" y="581025"/>
            <a:ext cx="2835275" cy="703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12700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B2B2B2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方法（一）</a:t>
            </a:r>
            <a:endParaRPr lang="zh-CN" altLang="en-US" sz="3600">
              <a:ln w="12700" cap="flat" cmpd="sng">
                <a:solidFill>
                  <a:srgbClr val="3333CC"/>
                </a:solidFill>
                <a:prstDash val="solid"/>
                <a:headEnd type="none" w="med" len="med"/>
                <a:tailEnd type="none" w="med" len="med"/>
              </a:ln>
              <a:solidFill>
                <a:srgbClr val="B2B2B2">
                  <a:alpha val="50195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6338" name="Line 18"/>
          <p:cNvSpPr/>
          <p:nvPr/>
        </p:nvSpPr>
        <p:spPr>
          <a:xfrm flipH="1">
            <a:off x="6094413" y="2392363"/>
            <a:ext cx="1028700" cy="197485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6339" name="Line 19"/>
          <p:cNvSpPr/>
          <p:nvPr/>
        </p:nvSpPr>
        <p:spPr>
          <a:xfrm>
            <a:off x="3468688" y="2351088"/>
            <a:ext cx="3657600" cy="15875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6340" name="Text Box 20"/>
          <p:cNvSpPr txBox="1"/>
          <p:nvPr/>
        </p:nvSpPr>
        <p:spPr>
          <a:xfrm>
            <a:off x="7126288" y="2103438"/>
            <a:ext cx="420687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>
                <a:latin typeface="Arial" panose="020B0604020202020204" pitchFamily="34" charset="0"/>
              </a:rPr>
              <a:t>D</a:t>
            </a:r>
            <a:endParaRPr lang="en-US" altLang="zh-CN" sz="2000" b="1">
              <a:latin typeface="Arial" panose="020B0604020202020204" pitchFamily="34" charset="0"/>
            </a:endParaRPr>
          </a:p>
        </p:txBody>
      </p:sp>
      <p:grpSp>
        <p:nvGrpSpPr>
          <p:cNvPr id="12294" name="Group 30"/>
          <p:cNvGrpSpPr/>
          <p:nvPr/>
        </p:nvGrpSpPr>
        <p:grpSpPr>
          <a:xfrm>
            <a:off x="2125663" y="2151063"/>
            <a:ext cx="4124325" cy="2568575"/>
            <a:chOff x="1491" y="2151"/>
            <a:chExt cx="2598" cy="1618"/>
          </a:xfrm>
        </p:grpSpPr>
        <p:grpSp>
          <p:nvGrpSpPr>
            <p:cNvPr id="12298" name="Group 31"/>
            <p:cNvGrpSpPr/>
            <p:nvPr/>
          </p:nvGrpSpPr>
          <p:grpSpPr>
            <a:xfrm>
              <a:off x="2181" y="2739"/>
              <a:ext cx="472" cy="692"/>
              <a:chOff x="975" y="2585"/>
              <a:chExt cx="472" cy="692"/>
            </a:xfrm>
          </p:grpSpPr>
          <p:sp>
            <p:nvSpPr>
              <p:cNvPr id="12306" name="Line 32"/>
              <p:cNvSpPr/>
              <p:nvPr/>
            </p:nvSpPr>
            <p:spPr>
              <a:xfrm flipH="1">
                <a:off x="975" y="2976"/>
                <a:ext cx="91" cy="9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2307" name="Line 33"/>
              <p:cNvSpPr/>
              <p:nvPr/>
            </p:nvSpPr>
            <p:spPr>
              <a:xfrm flipH="1">
                <a:off x="993" y="3004"/>
                <a:ext cx="91" cy="9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2308" name="Line 34"/>
              <p:cNvSpPr/>
              <p:nvPr/>
            </p:nvSpPr>
            <p:spPr>
              <a:xfrm flipH="1">
                <a:off x="1338" y="3158"/>
                <a:ext cx="91" cy="9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2309" name="Line 35"/>
              <p:cNvSpPr/>
              <p:nvPr/>
            </p:nvSpPr>
            <p:spPr>
              <a:xfrm flipH="1">
                <a:off x="1356" y="3186"/>
                <a:ext cx="91" cy="9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2310" name="Line 36"/>
              <p:cNvSpPr/>
              <p:nvPr/>
            </p:nvSpPr>
            <p:spPr>
              <a:xfrm flipH="1">
                <a:off x="1247" y="2585"/>
                <a:ext cx="91" cy="9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2311" name="Line 37"/>
              <p:cNvSpPr/>
              <p:nvPr/>
            </p:nvSpPr>
            <p:spPr>
              <a:xfrm flipH="1">
                <a:off x="1265" y="2613"/>
                <a:ext cx="91" cy="9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12299" name="Line 38"/>
            <p:cNvSpPr/>
            <p:nvPr/>
          </p:nvSpPr>
          <p:spPr>
            <a:xfrm flipH="1">
              <a:off x="1650" y="2274"/>
              <a:ext cx="657" cy="1264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00" name="Line 39"/>
            <p:cNvSpPr/>
            <p:nvPr/>
          </p:nvSpPr>
          <p:spPr>
            <a:xfrm>
              <a:off x="1650" y="3538"/>
              <a:ext cx="2345" cy="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01" name="Freeform 40"/>
            <p:cNvSpPr/>
            <p:nvPr/>
          </p:nvSpPr>
          <p:spPr>
            <a:xfrm>
              <a:off x="2489" y="2286"/>
              <a:ext cx="1491" cy="1246"/>
            </a:xfrm>
            <a:custGeom>
              <a:avLst/>
              <a:gdLst>
                <a:gd name="txL" fmla="*/ 0 w 1849"/>
                <a:gd name="txT" fmla="*/ 0 h 1440"/>
                <a:gd name="txR" fmla="*/ 1849 w 1849"/>
                <a:gd name="txB" fmla="*/ 1440 h 1440"/>
              </a:gdLst>
              <a:ahLst/>
              <a:cxnLst>
                <a:cxn ang="0">
                  <a:pos x="30" y="64"/>
                </a:cxn>
                <a:cxn ang="0">
                  <a:pos x="60" y="209"/>
                </a:cxn>
                <a:cxn ang="0">
                  <a:pos x="150" y="169"/>
                </a:cxn>
                <a:cxn ang="0">
                  <a:pos x="210" y="241"/>
                </a:cxn>
                <a:cxn ang="0">
                  <a:pos x="300" y="289"/>
                </a:cxn>
                <a:cxn ang="0">
                  <a:pos x="367" y="354"/>
                </a:cxn>
                <a:cxn ang="0">
                  <a:pos x="292" y="555"/>
                </a:cxn>
                <a:cxn ang="0">
                  <a:pos x="337" y="514"/>
                </a:cxn>
                <a:cxn ang="0">
                  <a:pos x="360" y="571"/>
                </a:cxn>
                <a:cxn ang="0">
                  <a:pos x="292" y="763"/>
                </a:cxn>
                <a:cxn ang="0">
                  <a:pos x="262" y="836"/>
                </a:cxn>
                <a:cxn ang="0">
                  <a:pos x="344" y="796"/>
                </a:cxn>
                <a:cxn ang="0">
                  <a:pos x="397" y="755"/>
                </a:cxn>
                <a:cxn ang="0">
                  <a:pos x="487" y="699"/>
                </a:cxn>
                <a:cxn ang="0">
                  <a:pos x="510" y="699"/>
                </a:cxn>
                <a:cxn ang="0">
                  <a:pos x="449" y="820"/>
                </a:cxn>
                <a:cxn ang="0">
                  <a:pos x="389" y="965"/>
                </a:cxn>
                <a:cxn ang="0">
                  <a:pos x="367" y="1069"/>
                </a:cxn>
                <a:cxn ang="0">
                  <a:pos x="472" y="933"/>
                </a:cxn>
                <a:cxn ang="0">
                  <a:pos x="562" y="980"/>
                </a:cxn>
                <a:cxn ang="0">
                  <a:pos x="607" y="980"/>
                </a:cxn>
                <a:cxn ang="0">
                  <a:pos x="681" y="916"/>
                </a:cxn>
                <a:cxn ang="0">
                  <a:pos x="712" y="1029"/>
                </a:cxn>
                <a:cxn ang="0">
                  <a:pos x="786" y="933"/>
                </a:cxn>
                <a:cxn ang="0">
                  <a:pos x="929" y="948"/>
                </a:cxn>
                <a:cxn ang="0">
                  <a:pos x="1018" y="1077"/>
                </a:cxn>
                <a:cxn ang="0">
                  <a:pos x="1124" y="1117"/>
                </a:cxn>
                <a:cxn ang="0">
                  <a:pos x="1221" y="1149"/>
                </a:cxn>
                <a:cxn ang="0">
                  <a:pos x="1296" y="1205"/>
                </a:cxn>
                <a:cxn ang="0">
                  <a:pos x="1423" y="1230"/>
                </a:cxn>
                <a:cxn ang="0">
                  <a:pos x="1468" y="1198"/>
                </a:cxn>
                <a:cxn ang="0">
                  <a:pos x="1491" y="1246"/>
                </a:cxn>
              </a:cxnLst>
              <a:rect l="txL" t="txT" r="txR" b="txB"/>
              <a:pathLst>
                <a:path w="1849" h="1440">
                  <a:moveTo>
                    <a:pt x="0" y="0"/>
                  </a:moveTo>
                  <a:cubicBezTo>
                    <a:pt x="12" y="25"/>
                    <a:pt x="38" y="46"/>
                    <a:pt x="37" y="74"/>
                  </a:cubicBezTo>
                  <a:cubicBezTo>
                    <a:pt x="34" y="133"/>
                    <a:pt x="15" y="193"/>
                    <a:pt x="28" y="251"/>
                  </a:cubicBezTo>
                  <a:cubicBezTo>
                    <a:pt x="31" y="266"/>
                    <a:pt x="59" y="245"/>
                    <a:pt x="74" y="241"/>
                  </a:cubicBezTo>
                  <a:cubicBezTo>
                    <a:pt x="134" y="226"/>
                    <a:pt x="69" y="241"/>
                    <a:pt x="130" y="214"/>
                  </a:cubicBezTo>
                  <a:cubicBezTo>
                    <a:pt x="148" y="206"/>
                    <a:pt x="186" y="195"/>
                    <a:pt x="186" y="195"/>
                  </a:cubicBezTo>
                  <a:cubicBezTo>
                    <a:pt x="225" y="215"/>
                    <a:pt x="227" y="209"/>
                    <a:pt x="251" y="251"/>
                  </a:cubicBezTo>
                  <a:cubicBezTo>
                    <a:pt x="256" y="260"/>
                    <a:pt x="254" y="271"/>
                    <a:pt x="260" y="279"/>
                  </a:cubicBezTo>
                  <a:cubicBezTo>
                    <a:pt x="280" y="303"/>
                    <a:pt x="319" y="302"/>
                    <a:pt x="344" y="306"/>
                  </a:cubicBezTo>
                  <a:cubicBezTo>
                    <a:pt x="353" y="315"/>
                    <a:pt x="361" y="326"/>
                    <a:pt x="372" y="334"/>
                  </a:cubicBezTo>
                  <a:cubicBezTo>
                    <a:pt x="380" y="339"/>
                    <a:pt x="392" y="338"/>
                    <a:pt x="399" y="344"/>
                  </a:cubicBezTo>
                  <a:cubicBezTo>
                    <a:pt x="421" y="363"/>
                    <a:pt x="435" y="389"/>
                    <a:pt x="455" y="409"/>
                  </a:cubicBezTo>
                  <a:cubicBezTo>
                    <a:pt x="437" y="491"/>
                    <a:pt x="426" y="535"/>
                    <a:pt x="381" y="604"/>
                  </a:cubicBezTo>
                  <a:cubicBezTo>
                    <a:pt x="373" y="616"/>
                    <a:pt x="356" y="629"/>
                    <a:pt x="362" y="641"/>
                  </a:cubicBezTo>
                  <a:cubicBezTo>
                    <a:pt x="367" y="651"/>
                    <a:pt x="381" y="629"/>
                    <a:pt x="390" y="622"/>
                  </a:cubicBezTo>
                  <a:cubicBezTo>
                    <a:pt x="400" y="614"/>
                    <a:pt x="409" y="604"/>
                    <a:pt x="418" y="594"/>
                  </a:cubicBezTo>
                  <a:cubicBezTo>
                    <a:pt x="442" y="566"/>
                    <a:pt x="466" y="547"/>
                    <a:pt x="492" y="520"/>
                  </a:cubicBezTo>
                  <a:cubicBezTo>
                    <a:pt x="483" y="569"/>
                    <a:pt x="474" y="618"/>
                    <a:pt x="446" y="660"/>
                  </a:cubicBezTo>
                  <a:cubicBezTo>
                    <a:pt x="432" y="701"/>
                    <a:pt x="423" y="736"/>
                    <a:pt x="399" y="771"/>
                  </a:cubicBezTo>
                  <a:cubicBezTo>
                    <a:pt x="388" y="805"/>
                    <a:pt x="379" y="849"/>
                    <a:pt x="362" y="882"/>
                  </a:cubicBezTo>
                  <a:cubicBezTo>
                    <a:pt x="331" y="942"/>
                    <a:pt x="354" y="878"/>
                    <a:pt x="334" y="938"/>
                  </a:cubicBezTo>
                  <a:cubicBezTo>
                    <a:pt x="331" y="947"/>
                    <a:pt x="316" y="962"/>
                    <a:pt x="325" y="966"/>
                  </a:cubicBezTo>
                  <a:cubicBezTo>
                    <a:pt x="339" y="973"/>
                    <a:pt x="356" y="960"/>
                    <a:pt x="372" y="957"/>
                  </a:cubicBezTo>
                  <a:cubicBezTo>
                    <a:pt x="454" y="872"/>
                    <a:pt x="350" y="971"/>
                    <a:pt x="427" y="920"/>
                  </a:cubicBezTo>
                  <a:cubicBezTo>
                    <a:pt x="438" y="913"/>
                    <a:pt x="444" y="900"/>
                    <a:pt x="455" y="892"/>
                  </a:cubicBezTo>
                  <a:cubicBezTo>
                    <a:pt x="466" y="884"/>
                    <a:pt x="481" y="881"/>
                    <a:pt x="492" y="873"/>
                  </a:cubicBezTo>
                  <a:cubicBezTo>
                    <a:pt x="503" y="865"/>
                    <a:pt x="510" y="853"/>
                    <a:pt x="520" y="845"/>
                  </a:cubicBezTo>
                  <a:cubicBezTo>
                    <a:pt x="544" y="826"/>
                    <a:pt x="604" y="808"/>
                    <a:pt x="604" y="808"/>
                  </a:cubicBezTo>
                  <a:cubicBezTo>
                    <a:pt x="616" y="796"/>
                    <a:pt x="624" y="771"/>
                    <a:pt x="641" y="771"/>
                  </a:cubicBezTo>
                  <a:cubicBezTo>
                    <a:pt x="654" y="771"/>
                    <a:pt x="637" y="796"/>
                    <a:pt x="632" y="808"/>
                  </a:cubicBezTo>
                  <a:cubicBezTo>
                    <a:pt x="628" y="818"/>
                    <a:pt x="619" y="827"/>
                    <a:pt x="613" y="836"/>
                  </a:cubicBezTo>
                  <a:cubicBezTo>
                    <a:pt x="601" y="875"/>
                    <a:pt x="580" y="915"/>
                    <a:pt x="557" y="948"/>
                  </a:cubicBezTo>
                  <a:cubicBezTo>
                    <a:pt x="550" y="969"/>
                    <a:pt x="547" y="992"/>
                    <a:pt x="539" y="1013"/>
                  </a:cubicBezTo>
                  <a:cubicBezTo>
                    <a:pt x="525" y="1050"/>
                    <a:pt x="498" y="1079"/>
                    <a:pt x="483" y="1115"/>
                  </a:cubicBezTo>
                  <a:cubicBezTo>
                    <a:pt x="449" y="1199"/>
                    <a:pt x="483" y="1144"/>
                    <a:pt x="446" y="1198"/>
                  </a:cubicBezTo>
                  <a:cubicBezTo>
                    <a:pt x="432" y="1242"/>
                    <a:pt x="384" y="1271"/>
                    <a:pt x="455" y="1236"/>
                  </a:cubicBezTo>
                  <a:cubicBezTo>
                    <a:pt x="499" y="1177"/>
                    <a:pt x="472" y="1209"/>
                    <a:pt x="539" y="1143"/>
                  </a:cubicBezTo>
                  <a:cubicBezTo>
                    <a:pt x="558" y="1124"/>
                    <a:pt x="566" y="1097"/>
                    <a:pt x="585" y="1078"/>
                  </a:cubicBezTo>
                  <a:cubicBezTo>
                    <a:pt x="607" y="1056"/>
                    <a:pt x="641" y="1050"/>
                    <a:pt x="669" y="1040"/>
                  </a:cubicBezTo>
                  <a:cubicBezTo>
                    <a:pt x="712" y="1069"/>
                    <a:pt x="707" y="1081"/>
                    <a:pt x="697" y="1133"/>
                  </a:cubicBezTo>
                  <a:cubicBezTo>
                    <a:pt x="703" y="1142"/>
                    <a:pt x="704" y="1161"/>
                    <a:pt x="715" y="1161"/>
                  </a:cubicBezTo>
                  <a:cubicBezTo>
                    <a:pt x="731" y="1161"/>
                    <a:pt x="741" y="1143"/>
                    <a:pt x="753" y="1133"/>
                  </a:cubicBezTo>
                  <a:cubicBezTo>
                    <a:pt x="806" y="1087"/>
                    <a:pt x="750" y="1119"/>
                    <a:pt x="818" y="1087"/>
                  </a:cubicBezTo>
                  <a:cubicBezTo>
                    <a:pt x="827" y="1078"/>
                    <a:pt x="832" y="1059"/>
                    <a:pt x="845" y="1059"/>
                  </a:cubicBezTo>
                  <a:cubicBezTo>
                    <a:pt x="858" y="1059"/>
                    <a:pt x="869" y="1074"/>
                    <a:pt x="873" y="1087"/>
                  </a:cubicBezTo>
                  <a:cubicBezTo>
                    <a:pt x="883" y="1120"/>
                    <a:pt x="880" y="1155"/>
                    <a:pt x="883" y="1189"/>
                  </a:cubicBezTo>
                  <a:cubicBezTo>
                    <a:pt x="912" y="1159"/>
                    <a:pt x="932" y="1128"/>
                    <a:pt x="966" y="1105"/>
                  </a:cubicBezTo>
                  <a:cubicBezTo>
                    <a:pt x="969" y="1096"/>
                    <a:pt x="969" y="1086"/>
                    <a:pt x="975" y="1078"/>
                  </a:cubicBezTo>
                  <a:cubicBezTo>
                    <a:pt x="1041" y="987"/>
                    <a:pt x="1022" y="1094"/>
                    <a:pt x="1031" y="1143"/>
                  </a:cubicBezTo>
                  <a:cubicBezTo>
                    <a:pt x="1074" y="1128"/>
                    <a:pt x="1107" y="1107"/>
                    <a:pt x="1152" y="1096"/>
                  </a:cubicBezTo>
                  <a:cubicBezTo>
                    <a:pt x="1200" y="1108"/>
                    <a:pt x="1229" y="1097"/>
                    <a:pt x="1282" y="1105"/>
                  </a:cubicBezTo>
                  <a:cubicBezTo>
                    <a:pt x="1270" y="1249"/>
                    <a:pt x="1286" y="1176"/>
                    <a:pt x="1263" y="1245"/>
                  </a:cubicBezTo>
                  <a:cubicBezTo>
                    <a:pt x="1257" y="1264"/>
                    <a:pt x="1245" y="1301"/>
                    <a:pt x="1245" y="1301"/>
                  </a:cubicBezTo>
                  <a:cubicBezTo>
                    <a:pt x="1297" y="1335"/>
                    <a:pt x="1341" y="1310"/>
                    <a:pt x="1394" y="1291"/>
                  </a:cubicBezTo>
                  <a:cubicBezTo>
                    <a:pt x="1425" y="1294"/>
                    <a:pt x="1457" y="1292"/>
                    <a:pt x="1486" y="1301"/>
                  </a:cubicBezTo>
                  <a:cubicBezTo>
                    <a:pt x="1498" y="1305"/>
                    <a:pt x="1503" y="1321"/>
                    <a:pt x="1514" y="1328"/>
                  </a:cubicBezTo>
                  <a:cubicBezTo>
                    <a:pt x="1580" y="1371"/>
                    <a:pt x="1503" y="1299"/>
                    <a:pt x="1570" y="1356"/>
                  </a:cubicBezTo>
                  <a:cubicBezTo>
                    <a:pt x="1583" y="1367"/>
                    <a:pt x="1593" y="1383"/>
                    <a:pt x="1607" y="1393"/>
                  </a:cubicBezTo>
                  <a:cubicBezTo>
                    <a:pt x="1633" y="1412"/>
                    <a:pt x="1678" y="1423"/>
                    <a:pt x="1709" y="1431"/>
                  </a:cubicBezTo>
                  <a:cubicBezTo>
                    <a:pt x="1728" y="1428"/>
                    <a:pt x="1748" y="1429"/>
                    <a:pt x="1765" y="1421"/>
                  </a:cubicBezTo>
                  <a:cubicBezTo>
                    <a:pt x="1777" y="1416"/>
                    <a:pt x="1782" y="1400"/>
                    <a:pt x="1793" y="1393"/>
                  </a:cubicBezTo>
                  <a:cubicBezTo>
                    <a:pt x="1801" y="1388"/>
                    <a:pt x="1812" y="1387"/>
                    <a:pt x="1821" y="1384"/>
                  </a:cubicBezTo>
                  <a:cubicBezTo>
                    <a:pt x="1824" y="1393"/>
                    <a:pt x="1826" y="1403"/>
                    <a:pt x="1830" y="1412"/>
                  </a:cubicBezTo>
                  <a:cubicBezTo>
                    <a:pt x="1835" y="1422"/>
                    <a:pt x="1849" y="1440"/>
                    <a:pt x="1849" y="1440"/>
                  </a:cubicBezTo>
                </a:path>
              </a:pathLst>
            </a:custGeom>
            <a:noFill/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2302" name="Text Box 41"/>
            <p:cNvSpPr txBox="1"/>
            <p:nvPr/>
          </p:nvSpPr>
          <p:spPr>
            <a:xfrm>
              <a:off x="2108" y="2151"/>
              <a:ext cx="220" cy="231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>
              <a:spAutoFit/>
            </a:bodyPr>
            <a:p>
              <a:r>
                <a:rPr lang="en-US" altLang="zh-CN" b="1">
                  <a:latin typeface="Arial" panose="020B0604020202020204" pitchFamily="34" charset="0"/>
                </a:rPr>
                <a:t>A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12303" name="Text Box 42"/>
            <p:cNvSpPr txBox="1"/>
            <p:nvPr/>
          </p:nvSpPr>
          <p:spPr>
            <a:xfrm>
              <a:off x="1491" y="3499"/>
              <a:ext cx="220" cy="231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>
              <a:spAutoFit/>
            </a:bodyPr>
            <a:p>
              <a:r>
                <a:rPr lang="en-US" altLang="zh-CN" b="1">
                  <a:latin typeface="Arial" panose="020B0604020202020204" pitchFamily="34" charset="0"/>
                </a:rPr>
                <a:t>B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12304" name="Text Box 43"/>
            <p:cNvSpPr txBox="1"/>
            <p:nvPr/>
          </p:nvSpPr>
          <p:spPr>
            <a:xfrm>
              <a:off x="3869" y="3538"/>
              <a:ext cx="220" cy="231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>
              <a:spAutoFit/>
            </a:bodyPr>
            <a:p>
              <a:r>
                <a:rPr lang="en-US" altLang="zh-CN" b="1">
                  <a:latin typeface="Arial" panose="020B0604020202020204" pitchFamily="34" charset="0"/>
                </a:rPr>
                <a:t>C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12305" name="Line 44"/>
            <p:cNvSpPr/>
            <p:nvPr/>
          </p:nvSpPr>
          <p:spPr>
            <a:xfrm>
              <a:off x="2313" y="2279"/>
              <a:ext cx="213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3" name="矩形 22"/>
          <p:cNvSpPr/>
          <p:nvPr/>
        </p:nvSpPr>
        <p:spPr>
          <a:xfrm>
            <a:off x="1071563" y="5786438"/>
            <a:ext cx="7366000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方正流行体简体" pitchFamily="65" charset="-122"/>
                <a:ea typeface="方正流行体简体" pitchFamily="65" charset="-122"/>
              </a:rPr>
              <a:t>（两组对边分别平行的四边形是平行四边形）</a:t>
            </a:r>
            <a:endParaRPr lang="zh-CN" altLang="en-US" sz="2800" dirty="0">
              <a:latin typeface="Arial" panose="020B060402020202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571625" y="4714875"/>
            <a:ext cx="3803650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solidFill>
                  <a:srgbClr val="0000CC"/>
                </a:solidFill>
                <a:latin typeface="Arial" panose="020B0604020202020204" pitchFamily="34" charset="0"/>
              </a:rPr>
              <a:t>∵AB∥CD</a:t>
            </a: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</a:rPr>
              <a:t>，</a:t>
            </a:r>
            <a:r>
              <a:rPr lang="en-US" altLang="zh-CN" sz="2800" b="1">
                <a:solidFill>
                  <a:srgbClr val="0000CC"/>
                </a:solidFill>
                <a:latin typeface="Arial" panose="020B0604020202020204" pitchFamily="34" charset="0"/>
              </a:rPr>
              <a:t>AD∥BC </a:t>
            </a:r>
            <a:endParaRPr lang="zh-CN" altLang="en-US" sz="2800" dirty="0">
              <a:latin typeface="Arial" panose="020B0604020202020204" pitchFamily="34" charset="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571625" y="5286375"/>
            <a:ext cx="5072063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solidFill>
                  <a:srgbClr val="0000CC"/>
                </a:solidFill>
                <a:latin typeface="Arial" panose="020B0604020202020204" pitchFamily="34" charset="0"/>
              </a:rPr>
              <a:t>∴</a:t>
            </a: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</a:rPr>
              <a:t>四边形</a:t>
            </a:r>
            <a:r>
              <a:rPr lang="en-US" altLang="zh-CN" sz="2800" b="1">
                <a:solidFill>
                  <a:srgbClr val="0000CC"/>
                </a:solidFill>
                <a:latin typeface="Arial" panose="020B0604020202020204" pitchFamily="34" charset="0"/>
              </a:rPr>
              <a:t>ABCD</a:t>
            </a: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</a:rPr>
              <a:t>是平行四边形</a:t>
            </a:r>
            <a:endParaRPr lang="en-US" altLang="zh-CN" sz="24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56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56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6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40" grpId="0"/>
      <p:bldP spid="23" grpId="0"/>
      <p:bldP spid="24" grpId="0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WordArt 2"/>
          <p:cNvSpPr>
            <a:spLocks noTextEdit="1"/>
          </p:cNvSpPr>
          <p:nvPr/>
        </p:nvSpPr>
        <p:spPr>
          <a:xfrm>
            <a:off x="304800" y="581025"/>
            <a:ext cx="2835275" cy="703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12700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B2B2B2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方法（二）</a:t>
            </a:r>
            <a:endParaRPr lang="zh-CN" altLang="en-US" sz="3600">
              <a:ln w="12700" cap="flat" cmpd="sng">
                <a:solidFill>
                  <a:srgbClr val="3333CC"/>
                </a:solidFill>
                <a:prstDash val="solid"/>
                <a:headEnd type="none" w="med" len="med"/>
                <a:tailEnd type="none" w="med" len="med"/>
              </a:ln>
              <a:solidFill>
                <a:srgbClr val="B2B2B2">
                  <a:alpha val="50195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6739" name="Line 3"/>
          <p:cNvSpPr/>
          <p:nvPr/>
        </p:nvSpPr>
        <p:spPr>
          <a:xfrm flipH="1">
            <a:off x="6094413" y="2392363"/>
            <a:ext cx="1028700" cy="197485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6740" name="Line 4"/>
          <p:cNvSpPr/>
          <p:nvPr/>
        </p:nvSpPr>
        <p:spPr>
          <a:xfrm>
            <a:off x="3468688" y="2351088"/>
            <a:ext cx="3657600" cy="15875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6741" name="Text Box 5"/>
          <p:cNvSpPr txBox="1"/>
          <p:nvPr/>
        </p:nvSpPr>
        <p:spPr>
          <a:xfrm>
            <a:off x="7126288" y="2103438"/>
            <a:ext cx="420687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>
                <a:latin typeface="Arial" panose="020B0604020202020204" pitchFamily="34" charset="0"/>
              </a:rPr>
              <a:t>D</a:t>
            </a:r>
            <a:endParaRPr lang="en-US" altLang="zh-CN" sz="2000" b="1">
              <a:latin typeface="Arial" panose="020B0604020202020204" pitchFamily="34" charset="0"/>
            </a:endParaRPr>
          </a:p>
        </p:txBody>
      </p:sp>
      <p:grpSp>
        <p:nvGrpSpPr>
          <p:cNvPr id="13318" name="Group 7"/>
          <p:cNvGrpSpPr/>
          <p:nvPr/>
        </p:nvGrpSpPr>
        <p:grpSpPr>
          <a:xfrm>
            <a:off x="2125663" y="2151063"/>
            <a:ext cx="4124325" cy="2568575"/>
            <a:chOff x="1491" y="2151"/>
            <a:chExt cx="2598" cy="1618"/>
          </a:xfrm>
        </p:grpSpPr>
        <p:grpSp>
          <p:nvGrpSpPr>
            <p:cNvPr id="13323" name="Group 8"/>
            <p:cNvGrpSpPr/>
            <p:nvPr/>
          </p:nvGrpSpPr>
          <p:grpSpPr>
            <a:xfrm>
              <a:off x="2181" y="2739"/>
              <a:ext cx="472" cy="692"/>
              <a:chOff x="975" y="2585"/>
              <a:chExt cx="472" cy="692"/>
            </a:xfrm>
          </p:grpSpPr>
          <p:sp>
            <p:nvSpPr>
              <p:cNvPr id="13331" name="Line 9"/>
              <p:cNvSpPr/>
              <p:nvPr/>
            </p:nvSpPr>
            <p:spPr>
              <a:xfrm flipH="1">
                <a:off x="975" y="2976"/>
                <a:ext cx="91" cy="9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3332" name="Line 10"/>
              <p:cNvSpPr/>
              <p:nvPr/>
            </p:nvSpPr>
            <p:spPr>
              <a:xfrm flipH="1">
                <a:off x="993" y="3004"/>
                <a:ext cx="91" cy="9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3333" name="Line 11"/>
              <p:cNvSpPr/>
              <p:nvPr/>
            </p:nvSpPr>
            <p:spPr>
              <a:xfrm flipH="1">
                <a:off x="1338" y="3158"/>
                <a:ext cx="91" cy="9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3334" name="Line 12"/>
              <p:cNvSpPr/>
              <p:nvPr/>
            </p:nvSpPr>
            <p:spPr>
              <a:xfrm flipH="1">
                <a:off x="1356" y="3186"/>
                <a:ext cx="91" cy="9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3335" name="Line 13"/>
              <p:cNvSpPr/>
              <p:nvPr/>
            </p:nvSpPr>
            <p:spPr>
              <a:xfrm flipH="1">
                <a:off x="1247" y="2585"/>
                <a:ext cx="91" cy="9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3336" name="Line 14"/>
              <p:cNvSpPr/>
              <p:nvPr/>
            </p:nvSpPr>
            <p:spPr>
              <a:xfrm flipH="1">
                <a:off x="1265" y="2613"/>
                <a:ext cx="91" cy="9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13324" name="Line 15"/>
            <p:cNvSpPr/>
            <p:nvPr/>
          </p:nvSpPr>
          <p:spPr>
            <a:xfrm flipH="1">
              <a:off x="1650" y="2281"/>
              <a:ext cx="662" cy="1257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25" name="Line 16"/>
            <p:cNvSpPr/>
            <p:nvPr/>
          </p:nvSpPr>
          <p:spPr>
            <a:xfrm>
              <a:off x="1650" y="3538"/>
              <a:ext cx="2345" cy="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26" name="Freeform 17"/>
            <p:cNvSpPr/>
            <p:nvPr/>
          </p:nvSpPr>
          <p:spPr>
            <a:xfrm>
              <a:off x="2489" y="2286"/>
              <a:ext cx="1491" cy="1246"/>
            </a:xfrm>
            <a:custGeom>
              <a:avLst/>
              <a:gdLst>
                <a:gd name="txL" fmla="*/ 0 w 1849"/>
                <a:gd name="txT" fmla="*/ 0 h 1440"/>
                <a:gd name="txR" fmla="*/ 1849 w 1849"/>
                <a:gd name="txB" fmla="*/ 1440 h 1440"/>
              </a:gdLst>
              <a:ahLst/>
              <a:cxnLst>
                <a:cxn ang="0">
                  <a:pos x="30" y="64"/>
                </a:cxn>
                <a:cxn ang="0">
                  <a:pos x="60" y="209"/>
                </a:cxn>
                <a:cxn ang="0">
                  <a:pos x="150" y="169"/>
                </a:cxn>
                <a:cxn ang="0">
                  <a:pos x="210" y="241"/>
                </a:cxn>
                <a:cxn ang="0">
                  <a:pos x="300" y="289"/>
                </a:cxn>
                <a:cxn ang="0">
                  <a:pos x="367" y="354"/>
                </a:cxn>
                <a:cxn ang="0">
                  <a:pos x="292" y="555"/>
                </a:cxn>
                <a:cxn ang="0">
                  <a:pos x="337" y="514"/>
                </a:cxn>
                <a:cxn ang="0">
                  <a:pos x="360" y="571"/>
                </a:cxn>
                <a:cxn ang="0">
                  <a:pos x="292" y="763"/>
                </a:cxn>
                <a:cxn ang="0">
                  <a:pos x="262" y="836"/>
                </a:cxn>
                <a:cxn ang="0">
                  <a:pos x="344" y="796"/>
                </a:cxn>
                <a:cxn ang="0">
                  <a:pos x="397" y="755"/>
                </a:cxn>
                <a:cxn ang="0">
                  <a:pos x="487" y="699"/>
                </a:cxn>
                <a:cxn ang="0">
                  <a:pos x="510" y="699"/>
                </a:cxn>
                <a:cxn ang="0">
                  <a:pos x="449" y="820"/>
                </a:cxn>
                <a:cxn ang="0">
                  <a:pos x="389" y="965"/>
                </a:cxn>
                <a:cxn ang="0">
                  <a:pos x="367" y="1069"/>
                </a:cxn>
                <a:cxn ang="0">
                  <a:pos x="472" y="933"/>
                </a:cxn>
                <a:cxn ang="0">
                  <a:pos x="562" y="980"/>
                </a:cxn>
                <a:cxn ang="0">
                  <a:pos x="607" y="980"/>
                </a:cxn>
                <a:cxn ang="0">
                  <a:pos x="681" y="916"/>
                </a:cxn>
                <a:cxn ang="0">
                  <a:pos x="712" y="1029"/>
                </a:cxn>
                <a:cxn ang="0">
                  <a:pos x="786" y="933"/>
                </a:cxn>
                <a:cxn ang="0">
                  <a:pos x="929" y="948"/>
                </a:cxn>
                <a:cxn ang="0">
                  <a:pos x="1018" y="1077"/>
                </a:cxn>
                <a:cxn ang="0">
                  <a:pos x="1124" y="1117"/>
                </a:cxn>
                <a:cxn ang="0">
                  <a:pos x="1221" y="1149"/>
                </a:cxn>
                <a:cxn ang="0">
                  <a:pos x="1296" y="1205"/>
                </a:cxn>
                <a:cxn ang="0">
                  <a:pos x="1423" y="1230"/>
                </a:cxn>
                <a:cxn ang="0">
                  <a:pos x="1468" y="1198"/>
                </a:cxn>
                <a:cxn ang="0">
                  <a:pos x="1491" y="1246"/>
                </a:cxn>
              </a:cxnLst>
              <a:rect l="txL" t="txT" r="txR" b="txB"/>
              <a:pathLst>
                <a:path w="1849" h="1440">
                  <a:moveTo>
                    <a:pt x="0" y="0"/>
                  </a:moveTo>
                  <a:cubicBezTo>
                    <a:pt x="12" y="25"/>
                    <a:pt x="38" y="46"/>
                    <a:pt x="37" y="74"/>
                  </a:cubicBezTo>
                  <a:cubicBezTo>
                    <a:pt x="34" y="133"/>
                    <a:pt x="15" y="193"/>
                    <a:pt x="28" y="251"/>
                  </a:cubicBezTo>
                  <a:cubicBezTo>
                    <a:pt x="31" y="266"/>
                    <a:pt x="59" y="245"/>
                    <a:pt x="74" y="241"/>
                  </a:cubicBezTo>
                  <a:cubicBezTo>
                    <a:pt x="134" y="226"/>
                    <a:pt x="69" y="241"/>
                    <a:pt x="130" y="214"/>
                  </a:cubicBezTo>
                  <a:cubicBezTo>
                    <a:pt x="148" y="206"/>
                    <a:pt x="186" y="195"/>
                    <a:pt x="186" y="195"/>
                  </a:cubicBezTo>
                  <a:cubicBezTo>
                    <a:pt x="225" y="215"/>
                    <a:pt x="227" y="209"/>
                    <a:pt x="251" y="251"/>
                  </a:cubicBezTo>
                  <a:cubicBezTo>
                    <a:pt x="256" y="260"/>
                    <a:pt x="254" y="271"/>
                    <a:pt x="260" y="279"/>
                  </a:cubicBezTo>
                  <a:cubicBezTo>
                    <a:pt x="280" y="303"/>
                    <a:pt x="319" y="302"/>
                    <a:pt x="344" y="306"/>
                  </a:cubicBezTo>
                  <a:cubicBezTo>
                    <a:pt x="353" y="315"/>
                    <a:pt x="361" y="326"/>
                    <a:pt x="372" y="334"/>
                  </a:cubicBezTo>
                  <a:cubicBezTo>
                    <a:pt x="380" y="339"/>
                    <a:pt x="392" y="338"/>
                    <a:pt x="399" y="344"/>
                  </a:cubicBezTo>
                  <a:cubicBezTo>
                    <a:pt x="421" y="363"/>
                    <a:pt x="435" y="389"/>
                    <a:pt x="455" y="409"/>
                  </a:cubicBezTo>
                  <a:cubicBezTo>
                    <a:pt x="437" y="491"/>
                    <a:pt x="426" y="535"/>
                    <a:pt x="381" y="604"/>
                  </a:cubicBezTo>
                  <a:cubicBezTo>
                    <a:pt x="373" y="616"/>
                    <a:pt x="356" y="629"/>
                    <a:pt x="362" y="641"/>
                  </a:cubicBezTo>
                  <a:cubicBezTo>
                    <a:pt x="367" y="651"/>
                    <a:pt x="381" y="629"/>
                    <a:pt x="390" y="622"/>
                  </a:cubicBezTo>
                  <a:cubicBezTo>
                    <a:pt x="400" y="614"/>
                    <a:pt x="409" y="604"/>
                    <a:pt x="418" y="594"/>
                  </a:cubicBezTo>
                  <a:cubicBezTo>
                    <a:pt x="442" y="566"/>
                    <a:pt x="466" y="547"/>
                    <a:pt x="492" y="520"/>
                  </a:cubicBezTo>
                  <a:cubicBezTo>
                    <a:pt x="483" y="569"/>
                    <a:pt x="474" y="618"/>
                    <a:pt x="446" y="660"/>
                  </a:cubicBezTo>
                  <a:cubicBezTo>
                    <a:pt x="432" y="701"/>
                    <a:pt x="423" y="736"/>
                    <a:pt x="399" y="771"/>
                  </a:cubicBezTo>
                  <a:cubicBezTo>
                    <a:pt x="388" y="805"/>
                    <a:pt x="379" y="849"/>
                    <a:pt x="362" y="882"/>
                  </a:cubicBezTo>
                  <a:cubicBezTo>
                    <a:pt x="331" y="942"/>
                    <a:pt x="354" y="878"/>
                    <a:pt x="334" y="938"/>
                  </a:cubicBezTo>
                  <a:cubicBezTo>
                    <a:pt x="331" y="947"/>
                    <a:pt x="316" y="962"/>
                    <a:pt x="325" y="966"/>
                  </a:cubicBezTo>
                  <a:cubicBezTo>
                    <a:pt x="339" y="973"/>
                    <a:pt x="356" y="960"/>
                    <a:pt x="372" y="957"/>
                  </a:cubicBezTo>
                  <a:cubicBezTo>
                    <a:pt x="454" y="872"/>
                    <a:pt x="350" y="971"/>
                    <a:pt x="427" y="920"/>
                  </a:cubicBezTo>
                  <a:cubicBezTo>
                    <a:pt x="438" y="913"/>
                    <a:pt x="444" y="900"/>
                    <a:pt x="455" y="892"/>
                  </a:cubicBezTo>
                  <a:cubicBezTo>
                    <a:pt x="466" y="884"/>
                    <a:pt x="481" y="881"/>
                    <a:pt x="492" y="873"/>
                  </a:cubicBezTo>
                  <a:cubicBezTo>
                    <a:pt x="503" y="865"/>
                    <a:pt x="510" y="853"/>
                    <a:pt x="520" y="845"/>
                  </a:cubicBezTo>
                  <a:cubicBezTo>
                    <a:pt x="544" y="826"/>
                    <a:pt x="604" y="808"/>
                    <a:pt x="604" y="808"/>
                  </a:cubicBezTo>
                  <a:cubicBezTo>
                    <a:pt x="616" y="796"/>
                    <a:pt x="624" y="771"/>
                    <a:pt x="641" y="771"/>
                  </a:cubicBezTo>
                  <a:cubicBezTo>
                    <a:pt x="654" y="771"/>
                    <a:pt x="637" y="796"/>
                    <a:pt x="632" y="808"/>
                  </a:cubicBezTo>
                  <a:cubicBezTo>
                    <a:pt x="628" y="818"/>
                    <a:pt x="619" y="827"/>
                    <a:pt x="613" y="836"/>
                  </a:cubicBezTo>
                  <a:cubicBezTo>
                    <a:pt x="601" y="875"/>
                    <a:pt x="580" y="915"/>
                    <a:pt x="557" y="948"/>
                  </a:cubicBezTo>
                  <a:cubicBezTo>
                    <a:pt x="550" y="969"/>
                    <a:pt x="547" y="992"/>
                    <a:pt x="539" y="1013"/>
                  </a:cubicBezTo>
                  <a:cubicBezTo>
                    <a:pt x="525" y="1050"/>
                    <a:pt x="498" y="1079"/>
                    <a:pt x="483" y="1115"/>
                  </a:cubicBezTo>
                  <a:cubicBezTo>
                    <a:pt x="449" y="1199"/>
                    <a:pt x="483" y="1144"/>
                    <a:pt x="446" y="1198"/>
                  </a:cubicBezTo>
                  <a:cubicBezTo>
                    <a:pt x="432" y="1242"/>
                    <a:pt x="384" y="1271"/>
                    <a:pt x="455" y="1236"/>
                  </a:cubicBezTo>
                  <a:cubicBezTo>
                    <a:pt x="499" y="1177"/>
                    <a:pt x="472" y="1209"/>
                    <a:pt x="539" y="1143"/>
                  </a:cubicBezTo>
                  <a:cubicBezTo>
                    <a:pt x="558" y="1124"/>
                    <a:pt x="566" y="1097"/>
                    <a:pt x="585" y="1078"/>
                  </a:cubicBezTo>
                  <a:cubicBezTo>
                    <a:pt x="607" y="1056"/>
                    <a:pt x="641" y="1050"/>
                    <a:pt x="669" y="1040"/>
                  </a:cubicBezTo>
                  <a:cubicBezTo>
                    <a:pt x="712" y="1069"/>
                    <a:pt x="707" y="1081"/>
                    <a:pt x="697" y="1133"/>
                  </a:cubicBezTo>
                  <a:cubicBezTo>
                    <a:pt x="703" y="1142"/>
                    <a:pt x="704" y="1161"/>
                    <a:pt x="715" y="1161"/>
                  </a:cubicBezTo>
                  <a:cubicBezTo>
                    <a:pt x="731" y="1161"/>
                    <a:pt x="741" y="1143"/>
                    <a:pt x="753" y="1133"/>
                  </a:cubicBezTo>
                  <a:cubicBezTo>
                    <a:pt x="806" y="1087"/>
                    <a:pt x="750" y="1119"/>
                    <a:pt x="818" y="1087"/>
                  </a:cubicBezTo>
                  <a:cubicBezTo>
                    <a:pt x="827" y="1078"/>
                    <a:pt x="832" y="1059"/>
                    <a:pt x="845" y="1059"/>
                  </a:cubicBezTo>
                  <a:cubicBezTo>
                    <a:pt x="858" y="1059"/>
                    <a:pt x="869" y="1074"/>
                    <a:pt x="873" y="1087"/>
                  </a:cubicBezTo>
                  <a:cubicBezTo>
                    <a:pt x="883" y="1120"/>
                    <a:pt x="880" y="1155"/>
                    <a:pt x="883" y="1189"/>
                  </a:cubicBezTo>
                  <a:cubicBezTo>
                    <a:pt x="912" y="1159"/>
                    <a:pt x="932" y="1128"/>
                    <a:pt x="966" y="1105"/>
                  </a:cubicBezTo>
                  <a:cubicBezTo>
                    <a:pt x="969" y="1096"/>
                    <a:pt x="969" y="1086"/>
                    <a:pt x="975" y="1078"/>
                  </a:cubicBezTo>
                  <a:cubicBezTo>
                    <a:pt x="1041" y="987"/>
                    <a:pt x="1022" y="1094"/>
                    <a:pt x="1031" y="1143"/>
                  </a:cubicBezTo>
                  <a:cubicBezTo>
                    <a:pt x="1074" y="1128"/>
                    <a:pt x="1107" y="1107"/>
                    <a:pt x="1152" y="1096"/>
                  </a:cubicBezTo>
                  <a:cubicBezTo>
                    <a:pt x="1200" y="1108"/>
                    <a:pt x="1229" y="1097"/>
                    <a:pt x="1282" y="1105"/>
                  </a:cubicBezTo>
                  <a:cubicBezTo>
                    <a:pt x="1270" y="1249"/>
                    <a:pt x="1286" y="1176"/>
                    <a:pt x="1263" y="1245"/>
                  </a:cubicBezTo>
                  <a:cubicBezTo>
                    <a:pt x="1257" y="1264"/>
                    <a:pt x="1245" y="1301"/>
                    <a:pt x="1245" y="1301"/>
                  </a:cubicBezTo>
                  <a:cubicBezTo>
                    <a:pt x="1297" y="1335"/>
                    <a:pt x="1341" y="1310"/>
                    <a:pt x="1394" y="1291"/>
                  </a:cubicBezTo>
                  <a:cubicBezTo>
                    <a:pt x="1425" y="1294"/>
                    <a:pt x="1457" y="1292"/>
                    <a:pt x="1486" y="1301"/>
                  </a:cubicBezTo>
                  <a:cubicBezTo>
                    <a:pt x="1498" y="1305"/>
                    <a:pt x="1503" y="1321"/>
                    <a:pt x="1514" y="1328"/>
                  </a:cubicBezTo>
                  <a:cubicBezTo>
                    <a:pt x="1580" y="1371"/>
                    <a:pt x="1503" y="1299"/>
                    <a:pt x="1570" y="1356"/>
                  </a:cubicBezTo>
                  <a:cubicBezTo>
                    <a:pt x="1583" y="1367"/>
                    <a:pt x="1593" y="1383"/>
                    <a:pt x="1607" y="1393"/>
                  </a:cubicBezTo>
                  <a:cubicBezTo>
                    <a:pt x="1633" y="1412"/>
                    <a:pt x="1678" y="1423"/>
                    <a:pt x="1709" y="1431"/>
                  </a:cubicBezTo>
                  <a:cubicBezTo>
                    <a:pt x="1728" y="1428"/>
                    <a:pt x="1748" y="1429"/>
                    <a:pt x="1765" y="1421"/>
                  </a:cubicBezTo>
                  <a:cubicBezTo>
                    <a:pt x="1777" y="1416"/>
                    <a:pt x="1782" y="1400"/>
                    <a:pt x="1793" y="1393"/>
                  </a:cubicBezTo>
                  <a:cubicBezTo>
                    <a:pt x="1801" y="1388"/>
                    <a:pt x="1812" y="1387"/>
                    <a:pt x="1821" y="1384"/>
                  </a:cubicBezTo>
                  <a:cubicBezTo>
                    <a:pt x="1824" y="1393"/>
                    <a:pt x="1826" y="1403"/>
                    <a:pt x="1830" y="1412"/>
                  </a:cubicBezTo>
                  <a:cubicBezTo>
                    <a:pt x="1835" y="1422"/>
                    <a:pt x="1849" y="1440"/>
                    <a:pt x="1849" y="1440"/>
                  </a:cubicBezTo>
                </a:path>
              </a:pathLst>
            </a:custGeom>
            <a:noFill/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327" name="Text Box 18"/>
            <p:cNvSpPr txBox="1"/>
            <p:nvPr/>
          </p:nvSpPr>
          <p:spPr>
            <a:xfrm>
              <a:off x="2108" y="2151"/>
              <a:ext cx="220" cy="231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>
              <a:spAutoFit/>
            </a:bodyPr>
            <a:p>
              <a:r>
                <a:rPr lang="en-US" altLang="zh-CN" b="1">
                  <a:latin typeface="Arial" panose="020B0604020202020204" pitchFamily="34" charset="0"/>
                </a:rPr>
                <a:t>A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13328" name="Text Box 19"/>
            <p:cNvSpPr txBox="1"/>
            <p:nvPr/>
          </p:nvSpPr>
          <p:spPr>
            <a:xfrm>
              <a:off x="1491" y="3499"/>
              <a:ext cx="220" cy="231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>
              <a:spAutoFit/>
            </a:bodyPr>
            <a:p>
              <a:r>
                <a:rPr lang="en-US" altLang="zh-CN" b="1">
                  <a:latin typeface="Arial" panose="020B0604020202020204" pitchFamily="34" charset="0"/>
                </a:rPr>
                <a:t>B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13329" name="Text Box 20"/>
            <p:cNvSpPr txBox="1"/>
            <p:nvPr/>
          </p:nvSpPr>
          <p:spPr>
            <a:xfrm>
              <a:off x="3869" y="3538"/>
              <a:ext cx="220" cy="231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>
              <a:spAutoFit/>
            </a:bodyPr>
            <a:p>
              <a:r>
                <a:rPr lang="en-US" altLang="zh-CN" b="1">
                  <a:latin typeface="Arial" panose="020B0604020202020204" pitchFamily="34" charset="0"/>
                </a:rPr>
                <a:t>C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13330" name="Line 21"/>
            <p:cNvSpPr/>
            <p:nvPr/>
          </p:nvSpPr>
          <p:spPr>
            <a:xfrm>
              <a:off x="2313" y="2279"/>
              <a:ext cx="213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16758" name="Arc 22"/>
          <p:cNvSpPr/>
          <p:nvPr/>
        </p:nvSpPr>
        <p:spPr>
          <a:xfrm>
            <a:off x="6845300" y="2151063"/>
            <a:ext cx="334963" cy="4445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0">
                <a:pos x="0" y="0"/>
              </a:cxn>
              <a:cxn ang="0">
                <a:pos x="5194454" y="9147233"/>
              </a:cxn>
              <a:cxn ang="0">
                <a:pos x="0" y="9147233"/>
              </a:cxn>
            </a:cxnLst>
            <a:rect l="txL" t="txT" r="txR" b="txB"/>
            <a:pathLst>
              <a:path w="21600" h="21600" fill="none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6759" name="Arc 23"/>
          <p:cNvSpPr/>
          <p:nvPr/>
        </p:nvSpPr>
        <p:spPr>
          <a:xfrm rot="-9275301" flipV="1">
            <a:off x="6864350" y="2284413"/>
            <a:ext cx="708025" cy="430212"/>
          </a:xfrm>
          <a:custGeom>
            <a:avLst/>
            <a:gdLst>
              <a:gd name="txL" fmla="*/ 0 w 21600"/>
              <a:gd name="txT" fmla="*/ 0 h 20983"/>
              <a:gd name="txR" fmla="*/ 21600 w 21600"/>
              <a:gd name="txB" fmla="*/ 20983 h 20983"/>
            </a:gdLst>
            <a:ahLst/>
            <a:cxnLst>
              <a:cxn ang="0">
                <a:pos x="5508762" y="0"/>
              </a:cxn>
              <a:cxn ang="0">
                <a:pos x="23208305" y="8820586"/>
              </a:cxn>
              <a:cxn ang="0">
                <a:pos x="0" y="8820586"/>
              </a:cxn>
            </a:cxnLst>
            <a:rect l="txL" t="txT" r="txR" b="txB"/>
            <a:pathLst>
              <a:path w="21600" h="20983" fill="none">
                <a:moveTo>
                  <a:pt x="5126" y="0"/>
                </a:moveTo>
                <a:cubicBezTo>
                  <a:pt x="14796" y="2363"/>
                  <a:pt x="21600" y="11028"/>
                  <a:pt x="21600" y="20983"/>
                </a:cubicBezTo>
              </a:path>
              <a:path w="21600" h="20983" stroke="0">
                <a:moveTo>
                  <a:pt x="5126" y="0"/>
                </a:moveTo>
                <a:cubicBezTo>
                  <a:pt x="14796" y="2363"/>
                  <a:pt x="21600" y="11028"/>
                  <a:pt x="21600" y="20983"/>
                </a:cubicBezTo>
                <a:lnTo>
                  <a:pt x="0" y="20983"/>
                </a:lnTo>
                <a:close/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6760" name="Text Box 24"/>
          <p:cNvSpPr txBox="1"/>
          <p:nvPr/>
        </p:nvSpPr>
        <p:spPr>
          <a:xfrm>
            <a:off x="1581150" y="4778375"/>
            <a:ext cx="62547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方正流行体简体" pitchFamily="65" charset="-122"/>
                <a:ea typeface="方正流行体简体" pitchFamily="65" charset="-122"/>
              </a:rPr>
              <a:t>两组对边分别相等的四边形是平行四边形？</a:t>
            </a:r>
            <a:endParaRPr lang="zh-CN" altLang="en-US" sz="2400" b="1" dirty="0">
              <a:solidFill>
                <a:srgbClr val="FF0000"/>
              </a:solidFill>
              <a:latin typeface="方正流行体简体" pitchFamily="65" charset="-122"/>
              <a:ea typeface="方正流行体简体" pitchFamily="65" charset="-122"/>
            </a:endParaRPr>
          </a:p>
        </p:txBody>
      </p:sp>
      <p:sp>
        <p:nvSpPr>
          <p:cNvPr id="116761" name="AutoShape 25"/>
          <p:cNvSpPr/>
          <p:nvPr/>
        </p:nvSpPr>
        <p:spPr>
          <a:xfrm>
            <a:off x="4057650" y="5715000"/>
            <a:ext cx="3514725" cy="760413"/>
          </a:xfrm>
          <a:prstGeom prst="cloudCallout">
            <a:avLst>
              <a:gd name="adj1" fmla="val -90944"/>
              <a:gd name="adj2" fmla="val -132625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800" b="1" dirty="0">
                <a:solidFill>
                  <a:srgbClr val="0070C0"/>
                </a:solidFill>
                <a:latin typeface="Arial" panose="020B0604020202020204" pitchFamily="34" charset="0"/>
              </a:rPr>
              <a:t>猜想，对吗？</a:t>
            </a:r>
            <a:endParaRPr lang="zh-CN" altLang="en-US" sz="2800" b="1" dirty="0">
              <a:solidFill>
                <a:srgbClr val="0070C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67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67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6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67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67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6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16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6" dur="500"/>
                                        <p:tgtEl>
                                          <p:spTgt spid="116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116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16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16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6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6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41" grpId="0"/>
      <p:bldP spid="116758" grpId="0" animBg="1"/>
      <p:bldP spid="116759" grpId="0" animBg="1"/>
      <p:bldP spid="116760" grpId="0"/>
      <p:bldP spid="11676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Text Box 2"/>
          <p:cNvSpPr txBox="1"/>
          <p:nvPr/>
        </p:nvSpPr>
        <p:spPr>
          <a:xfrm>
            <a:off x="503238" y="1633538"/>
            <a:ext cx="82486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latin typeface="方正流行体简体" pitchFamily="65" charset="-122"/>
                <a:ea typeface="方正流行体简体" pitchFamily="65" charset="-122"/>
              </a:rPr>
              <a:t>   </a:t>
            </a:r>
            <a:r>
              <a:rPr lang="zh-CN" altLang="en-US" sz="2800" b="1" dirty="0">
                <a:solidFill>
                  <a:srgbClr val="FF0000"/>
                </a:solidFill>
                <a:latin typeface="方正流行体简体" pitchFamily="65" charset="-122"/>
                <a:ea typeface="方正流行体简体" pitchFamily="65" charset="-122"/>
              </a:rPr>
              <a:t>两组对边分别相等的四边形是平行四边形</a:t>
            </a:r>
            <a:endParaRPr lang="zh-CN" altLang="en-US" sz="2800" b="1" dirty="0">
              <a:solidFill>
                <a:srgbClr val="FF0000"/>
              </a:solidFill>
              <a:latin typeface="方正流行体简体" pitchFamily="65" charset="-122"/>
              <a:ea typeface="方正流行体简体" pitchFamily="65" charset="-122"/>
            </a:endParaRPr>
          </a:p>
        </p:txBody>
      </p:sp>
      <p:sp>
        <p:nvSpPr>
          <p:cNvPr id="14339" name="AutoShape 5"/>
          <p:cNvSpPr/>
          <p:nvPr/>
        </p:nvSpPr>
        <p:spPr>
          <a:xfrm>
            <a:off x="5857875" y="2133600"/>
            <a:ext cx="2571750" cy="868363"/>
          </a:xfrm>
          <a:prstGeom prst="cloudCallout">
            <a:avLst>
              <a:gd name="adj1" fmla="val -91171"/>
              <a:gd name="adj2" fmla="val -26051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1600" b="1" dirty="0">
                <a:solidFill>
                  <a:srgbClr val="339933"/>
                </a:solidFill>
                <a:latin typeface="Arial" panose="020B0604020202020204" pitchFamily="34" charset="0"/>
              </a:rPr>
              <a:t>这只是一个命题</a:t>
            </a:r>
            <a:endParaRPr lang="zh-CN" altLang="en-US" sz="1600" b="1" dirty="0">
              <a:solidFill>
                <a:srgbClr val="339933"/>
              </a:solidFill>
              <a:latin typeface="Arial" panose="020B0604020202020204" pitchFamily="34" charset="0"/>
            </a:endParaRPr>
          </a:p>
        </p:txBody>
      </p:sp>
      <p:sp>
        <p:nvSpPr>
          <p:cNvPr id="59400" name="Text Box 8"/>
          <p:cNvSpPr txBox="1"/>
          <p:nvPr/>
        </p:nvSpPr>
        <p:spPr>
          <a:xfrm>
            <a:off x="428625" y="3141663"/>
            <a:ext cx="8382000" cy="1554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方正流行体简体" pitchFamily="65" charset="-122"/>
                <a:ea typeface="方正流行体简体" pitchFamily="65" charset="-122"/>
              </a:rPr>
              <a:t>已知：在四边形</a:t>
            </a:r>
            <a:r>
              <a:rPr lang="en-US" altLang="zh-CN" sz="3200" b="1">
                <a:latin typeface="方正流行体简体" pitchFamily="65" charset="-122"/>
                <a:ea typeface="方正流行体简体" pitchFamily="65" charset="-122"/>
              </a:rPr>
              <a:t>ABCD</a:t>
            </a:r>
            <a:r>
              <a:rPr lang="zh-CN" altLang="en-US" sz="3200" b="1" dirty="0">
                <a:latin typeface="方正流行体简体" pitchFamily="65" charset="-122"/>
                <a:ea typeface="方正流行体简体" pitchFamily="65" charset="-122"/>
              </a:rPr>
              <a:t>中，</a:t>
            </a:r>
            <a:r>
              <a:rPr lang="zh-CN" altLang="en-US" sz="3200" b="1" u="sng" dirty="0">
                <a:latin typeface="方正流行体简体" pitchFamily="65" charset="-122"/>
                <a:ea typeface="方正流行体简体" pitchFamily="65" charset="-122"/>
              </a:rPr>
              <a:t>                         </a:t>
            </a:r>
            <a:r>
              <a:rPr lang="en-US" altLang="zh-CN" sz="3200" b="1">
                <a:latin typeface="方正流行体简体" pitchFamily="65" charset="-122"/>
                <a:ea typeface="方正流行体简体" pitchFamily="65" charset="-122"/>
              </a:rPr>
              <a:t>, </a:t>
            </a:r>
            <a:r>
              <a:rPr lang="en-US" altLang="zh-CN" sz="3200" b="1" u="sng">
                <a:latin typeface="方正流行体简体" pitchFamily="65" charset="-122"/>
                <a:ea typeface="方正流行体简体" pitchFamily="65" charset="-122"/>
              </a:rPr>
              <a:t>  </a:t>
            </a:r>
            <a:r>
              <a:rPr lang="en-US" altLang="zh-CN" sz="3200" b="1">
                <a:latin typeface="方正流行体简体" pitchFamily="65" charset="-122"/>
                <a:ea typeface="方正流行体简体" pitchFamily="65" charset="-122"/>
              </a:rPr>
              <a:t>        </a:t>
            </a:r>
            <a:endParaRPr lang="en-US" altLang="zh-CN" sz="3200" b="1" u="sng">
              <a:latin typeface="方正流行体简体" pitchFamily="65" charset="-122"/>
              <a:ea typeface="方正流行体简体" pitchFamily="65" charset="-122"/>
            </a:endParaRPr>
          </a:p>
          <a:p>
            <a:r>
              <a:rPr lang="zh-CN" altLang="en-US" sz="3200" b="1" dirty="0">
                <a:latin typeface="方正流行体简体" pitchFamily="65" charset="-122"/>
                <a:ea typeface="方正流行体简体" pitchFamily="65" charset="-122"/>
              </a:rPr>
              <a:t>求证：四边形</a:t>
            </a:r>
            <a:r>
              <a:rPr lang="en-US" altLang="zh-CN" sz="3200" b="1">
                <a:latin typeface="方正流行体简体" pitchFamily="65" charset="-122"/>
                <a:ea typeface="方正流行体简体" pitchFamily="65" charset="-122"/>
              </a:rPr>
              <a:t>ABCD</a:t>
            </a:r>
            <a:r>
              <a:rPr lang="zh-CN" altLang="en-US" sz="3200" b="1" dirty="0">
                <a:latin typeface="方正流行体简体" pitchFamily="65" charset="-122"/>
                <a:ea typeface="方正流行体简体" pitchFamily="65" charset="-122"/>
              </a:rPr>
              <a:t>是平行四边形</a:t>
            </a:r>
            <a:endParaRPr lang="zh-CN" altLang="en-US" sz="3200" b="1" dirty="0">
              <a:latin typeface="方正流行体简体" pitchFamily="65" charset="-122"/>
              <a:ea typeface="方正流行体简体" pitchFamily="65" charset="-122"/>
            </a:endParaRPr>
          </a:p>
        </p:txBody>
      </p:sp>
      <p:grpSp>
        <p:nvGrpSpPr>
          <p:cNvPr id="14342" name="Group 20"/>
          <p:cNvGrpSpPr/>
          <p:nvPr/>
        </p:nvGrpSpPr>
        <p:grpSpPr>
          <a:xfrm>
            <a:off x="5154613" y="434975"/>
            <a:ext cx="3106737" cy="1276350"/>
            <a:chOff x="3247" y="274"/>
            <a:chExt cx="1957" cy="804"/>
          </a:xfrm>
        </p:grpSpPr>
        <p:sp>
          <p:nvSpPr>
            <p:cNvPr id="14354" name="AutoShape 15"/>
            <p:cNvSpPr/>
            <p:nvPr/>
          </p:nvSpPr>
          <p:spPr>
            <a:xfrm>
              <a:off x="3533" y="458"/>
              <a:ext cx="1248" cy="500"/>
            </a:xfrm>
            <a:prstGeom prst="parallelogram">
              <a:avLst>
                <a:gd name="adj" fmla="val 62400"/>
              </a:avLst>
            </a:prstGeom>
            <a:noFill/>
            <a:ln w="57150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endParaRPr lang="zh-CN" altLang="zh-CN" dirty="0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4355" name="Text Box 16"/>
            <p:cNvSpPr txBox="1"/>
            <p:nvPr/>
          </p:nvSpPr>
          <p:spPr>
            <a:xfrm>
              <a:off x="3630" y="274"/>
              <a:ext cx="210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Arial" panose="020B0604020202020204" pitchFamily="34" charset="0"/>
                </a:rPr>
                <a:t>A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14356" name="Text Box 17"/>
            <p:cNvSpPr txBox="1"/>
            <p:nvPr/>
          </p:nvSpPr>
          <p:spPr>
            <a:xfrm rot="10800000" flipH="1" flipV="1">
              <a:off x="3247" y="784"/>
              <a:ext cx="375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Arial" panose="020B0604020202020204" pitchFamily="34" charset="0"/>
                </a:rPr>
                <a:t>B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14357" name="Text Box 18"/>
            <p:cNvSpPr txBox="1"/>
            <p:nvPr/>
          </p:nvSpPr>
          <p:spPr>
            <a:xfrm rot="10800000" flipH="1" flipV="1">
              <a:off x="4582" y="847"/>
              <a:ext cx="375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Arial" panose="020B0604020202020204" pitchFamily="34" charset="0"/>
                </a:rPr>
                <a:t>C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14358" name="Text Box 19"/>
            <p:cNvSpPr txBox="1"/>
            <p:nvPr/>
          </p:nvSpPr>
          <p:spPr>
            <a:xfrm rot="10800000" flipH="1" flipV="1">
              <a:off x="4829" y="344"/>
              <a:ext cx="375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Arial" panose="020B0604020202020204" pitchFamily="34" charset="0"/>
                </a:rPr>
                <a:t>D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</p:grpSp>
      <p:sp>
        <p:nvSpPr>
          <p:cNvPr id="59414" name="Text Box 22"/>
          <p:cNvSpPr txBox="1"/>
          <p:nvPr/>
        </p:nvSpPr>
        <p:spPr>
          <a:xfrm>
            <a:off x="1547813" y="3716338"/>
            <a:ext cx="688181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AB=CD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，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AD=BC</a:t>
            </a:r>
            <a:endParaRPr lang="en-US" altLang="zh-CN" sz="2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grpSp>
        <p:nvGrpSpPr>
          <p:cNvPr id="3" name="Group 25"/>
          <p:cNvGrpSpPr/>
          <p:nvPr/>
        </p:nvGrpSpPr>
        <p:grpSpPr>
          <a:xfrm>
            <a:off x="5849938" y="1001713"/>
            <a:ext cx="1595437" cy="101600"/>
            <a:chOff x="3685" y="631"/>
            <a:chExt cx="1005" cy="64"/>
          </a:xfrm>
        </p:grpSpPr>
        <p:sp>
          <p:nvSpPr>
            <p:cNvPr id="14352" name="Line 23"/>
            <p:cNvSpPr/>
            <p:nvPr/>
          </p:nvSpPr>
          <p:spPr>
            <a:xfrm>
              <a:off x="3685" y="631"/>
              <a:ext cx="100" cy="46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53" name="Line 24"/>
            <p:cNvSpPr/>
            <p:nvPr/>
          </p:nvSpPr>
          <p:spPr>
            <a:xfrm>
              <a:off x="4590" y="640"/>
              <a:ext cx="100" cy="55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4" name="Group 31"/>
          <p:cNvGrpSpPr/>
          <p:nvPr/>
        </p:nvGrpSpPr>
        <p:grpSpPr>
          <a:xfrm>
            <a:off x="6210300" y="581025"/>
            <a:ext cx="609600" cy="1089025"/>
            <a:chOff x="3940" y="375"/>
            <a:chExt cx="238" cy="659"/>
          </a:xfrm>
        </p:grpSpPr>
        <p:sp>
          <p:nvSpPr>
            <p:cNvPr id="14348" name="Line 27"/>
            <p:cNvSpPr/>
            <p:nvPr/>
          </p:nvSpPr>
          <p:spPr>
            <a:xfrm>
              <a:off x="4096" y="375"/>
              <a:ext cx="0" cy="137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49" name="Line 28"/>
            <p:cNvSpPr/>
            <p:nvPr/>
          </p:nvSpPr>
          <p:spPr>
            <a:xfrm>
              <a:off x="4178" y="385"/>
              <a:ext cx="0" cy="137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50" name="Line 29"/>
            <p:cNvSpPr/>
            <p:nvPr/>
          </p:nvSpPr>
          <p:spPr>
            <a:xfrm>
              <a:off x="3940" y="888"/>
              <a:ext cx="0" cy="137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51" name="Line 30"/>
            <p:cNvSpPr/>
            <p:nvPr/>
          </p:nvSpPr>
          <p:spPr>
            <a:xfrm>
              <a:off x="4031" y="897"/>
              <a:ext cx="0" cy="137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4347" name="Text Box 32"/>
          <p:cNvSpPr txBox="1"/>
          <p:nvPr/>
        </p:nvSpPr>
        <p:spPr>
          <a:xfrm rot="-2597996">
            <a:off x="-17462" y="371475"/>
            <a:ext cx="1744662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证一证</a:t>
            </a:r>
            <a:endParaRPr lang="zh-CN" altLang="en-US" sz="4000" b="1" dirty="0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94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94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59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400" grpId="0"/>
      <p:bldP spid="594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Text Box 4"/>
          <p:cNvSpPr txBox="1"/>
          <p:nvPr/>
        </p:nvSpPr>
        <p:spPr>
          <a:xfrm>
            <a:off x="381000" y="609600"/>
            <a:ext cx="83820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方正流行体简体" pitchFamily="65" charset="-122"/>
                <a:ea typeface="方正流行体简体" pitchFamily="65" charset="-122"/>
              </a:rPr>
              <a:t>已知：四边形</a:t>
            </a:r>
            <a:r>
              <a:rPr lang="en-US" altLang="zh-CN" sz="3200" b="1">
                <a:latin typeface="方正流行体简体" pitchFamily="65" charset="-122"/>
                <a:ea typeface="方正流行体简体" pitchFamily="65" charset="-122"/>
              </a:rPr>
              <a:t>ABCD,  </a:t>
            </a:r>
            <a:r>
              <a:rPr lang="en-US" altLang="zh-CN" sz="3200" b="1" u="sng">
                <a:solidFill>
                  <a:srgbClr val="FF0000"/>
                </a:solidFill>
                <a:latin typeface="方正流行体简体" pitchFamily="65" charset="-122"/>
                <a:ea typeface="方正流行体简体" pitchFamily="65" charset="-122"/>
              </a:rPr>
              <a:t>AB=CD</a:t>
            </a:r>
            <a:r>
              <a:rPr lang="zh-CN" altLang="en-US" sz="3200" b="1" u="sng" dirty="0">
                <a:solidFill>
                  <a:srgbClr val="FF0000"/>
                </a:solidFill>
                <a:latin typeface="方正流行体简体" pitchFamily="65" charset="-122"/>
                <a:ea typeface="方正流行体简体" pitchFamily="65" charset="-122"/>
              </a:rPr>
              <a:t>，</a:t>
            </a:r>
            <a:r>
              <a:rPr lang="en-US" altLang="zh-CN" sz="3200" b="1" u="sng">
                <a:solidFill>
                  <a:srgbClr val="FF0000"/>
                </a:solidFill>
                <a:latin typeface="方正流行体简体" pitchFamily="65" charset="-122"/>
                <a:ea typeface="方正流行体简体" pitchFamily="65" charset="-122"/>
              </a:rPr>
              <a:t>AD=BC</a:t>
            </a:r>
            <a:endParaRPr lang="en-US" altLang="zh-CN" sz="3200" b="1" u="sng">
              <a:solidFill>
                <a:srgbClr val="FF0000"/>
              </a:solidFill>
              <a:latin typeface="方正流行体简体" pitchFamily="65" charset="-122"/>
              <a:ea typeface="方正流行体简体" pitchFamily="65" charset="-122"/>
            </a:endParaRPr>
          </a:p>
          <a:p>
            <a:r>
              <a:rPr lang="zh-CN" altLang="en-US" sz="3200" b="1" dirty="0">
                <a:latin typeface="方正流行体简体" pitchFamily="65" charset="-122"/>
                <a:ea typeface="方正流行体简体" pitchFamily="65" charset="-122"/>
              </a:rPr>
              <a:t>求证：四边形</a:t>
            </a:r>
            <a:r>
              <a:rPr lang="en-US" altLang="zh-CN" sz="3200" b="1">
                <a:latin typeface="方正流行体简体" pitchFamily="65" charset="-122"/>
                <a:ea typeface="方正流行体简体" pitchFamily="65" charset="-122"/>
              </a:rPr>
              <a:t>ABCD</a:t>
            </a:r>
            <a:r>
              <a:rPr lang="zh-CN" altLang="en-US" sz="3200" b="1" dirty="0">
                <a:latin typeface="方正流行体简体" pitchFamily="65" charset="-122"/>
                <a:ea typeface="方正流行体简体" pitchFamily="65" charset="-122"/>
              </a:rPr>
              <a:t>是平行四边形</a:t>
            </a:r>
            <a:endParaRPr lang="zh-CN" altLang="en-US" sz="3200" b="1" dirty="0">
              <a:latin typeface="方正流行体简体" pitchFamily="65" charset="-122"/>
              <a:ea typeface="方正流行体简体" pitchFamily="65" charset="-122"/>
            </a:endParaRPr>
          </a:p>
        </p:txBody>
      </p:sp>
      <p:sp>
        <p:nvSpPr>
          <p:cNvPr id="37893" name="Text Box 5"/>
          <p:cNvSpPr txBox="1"/>
          <p:nvPr/>
        </p:nvSpPr>
        <p:spPr>
          <a:xfrm>
            <a:off x="0" y="1757363"/>
            <a:ext cx="15430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证明：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7894" name="Text Box 6"/>
          <p:cNvSpPr txBox="1"/>
          <p:nvPr/>
        </p:nvSpPr>
        <p:spPr>
          <a:xfrm>
            <a:off x="1141413" y="1755775"/>
            <a:ext cx="20986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</a:rPr>
              <a:t>连结</a:t>
            </a:r>
            <a:r>
              <a:rPr lang="en-US" altLang="zh-CN" sz="2800" b="1">
                <a:solidFill>
                  <a:srgbClr val="0000CC"/>
                </a:solidFill>
                <a:latin typeface="Arial" panose="020B0604020202020204" pitchFamily="34" charset="0"/>
              </a:rPr>
              <a:t>AC</a:t>
            </a:r>
            <a:endParaRPr lang="en-US" altLang="zh-CN" sz="2800" b="1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37895" name="Text Box 7"/>
          <p:cNvSpPr txBox="1"/>
          <p:nvPr/>
        </p:nvSpPr>
        <p:spPr>
          <a:xfrm>
            <a:off x="722313" y="2284413"/>
            <a:ext cx="3513137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</a:rPr>
              <a:t>在△</a:t>
            </a:r>
            <a:r>
              <a:rPr lang="en-US" altLang="zh-CN" sz="2800" b="1">
                <a:solidFill>
                  <a:srgbClr val="0000CC"/>
                </a:solidFill>
                <a:latin typeface="Arial" panose="020B0604020202020204" pitchFamily="34" charset="0"/>
              </a:rPr>
              <a:t>ABC</a:t>
            </a: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</a:rPr>
              <a:t>和△</a:t>
            </a:r>
            <a:r>
              <a:rPr lang="en-US" altLang="zh-CN" sz="2800" b="1">
                <a:solidFill>
                  <a:srgbClr val="0000CC"/>
                </a:solidFill>
                <a:latin typeface="Arial" panose="020B0604020202020204" pitchFamily="34" charset="0"/>
              </a:rPr>
              <a:t>CDA</a:t>
            </a: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</a:rPr>
              <a:t>中</a:t>
            </a:r>
            <a:endParaRPr lang="zh-CN" altLang="en-US" sz="2800" b="1" dirty="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37897" name="Text Box 9"/>
          <p:cNvSpPr txBox="1"/>
          <p:nvPr/>
        </p:nvSpPr>
        <p:spPr>
          <a:xfrm>
            <a:off x="576263" y="4079875"/>
            <a:ext cx="5480050" cy="10525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en-US" altLang="zh-CN" sz="2800" b="1">
                <a:solidFill>
                  <a:srgbClr val="0000CC"/>
                </a:solidFill>
                <a:latin typeface="Arial" panose="020B0604020202020204" pitchFamily="34" charset="0"/>
              </a:rPr>
              <a:t>∴△ABC≌△CDA</a:t>
            </a: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800" b="1">
                <a:solidFill>
                  <a:srgbClr val="0000CC"/>
                </a:solidFill>
                <a:latin typeface="Arial" panose="020B0604020202020204" pitchFamily="34" charset="0"/>
              </a:rPr>
              <a:t>SSS</a:t>
            </a: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</a:rPr>
              <a:t>）</a:t>
            </a:r>
            <a:endParaRPr lang="zh-CN" altLang="en-US" sz="2800" b="1" dirty="0">
              <a:solidFill>
                <a:srgbClr val="0000CC"/>
              </a:solidFill>
              <a:latin typeface="Arial" panose="020B0604020202020204" pitchFamily="34" charset="0"/>
            </a:endParaRPr>
          </a:p>
          <a:p>
            <a:endParaRPr lang="en-US" altLang="zh-CN" sz="2800">
              <a:latin typeface="Arial" panose="020B0604020202020204" pitchFamily="34" charset="0"/>
            </a:endParaRPr>
          </a:p>
        </p:txBody>
      </p:sp>
      <p:sp>
        <p:nvSpPr>
          <p:cNvPr id="37898" name="Text Box 10"/>
          <p:cNvSpPr txBox="1"/>
          <p:nvPr/>
        </p:nvSpPr>
        <p:spPr>
          <a:xfrm>
            <a:off x="428625" y="4732338"/>
            <a:ext cx="8180388" cy="10525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125000"/>
              </a:lnSpc>
            </a:pPr>
            <a:r>
              <a:rPr lang="en-US" altLang="zh-CN" sz="2800" b="1">
                <a:solidFill>
                  <a:srgbClr val="0000CC"/>
                </a:solidFill>
                <a:latin typeface="Arial" panose="020B0604020202020204" pitchFamily="34" charset="0"/>
              </a:rPr>
              <a:t>∴∠1=∠2</a:t>
            </a: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</a:rPr>
              <a:t>，∠</a:t>
            </a:r>
            <a:r>
              <a:rPr lang="en-US" altLang="zh-CN" sz="2800" b="1">
                <a:solidFill>
                  <a:srgbClr val="0000CC"/>
                </a:solidFill>
                <a:latin typeface="Arial" panose="020B0604020202020204" pitchFamily="34" charset="0"/>
              </a:rPr>
              <a:t>3=∠4</a:t>
            </a: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</a:rPr>
              <a:t>（全等三角形的对应角相等）</a:t>
            </a:r>
            <a:endParaRPr lang="zh-CN" altLang="en-US" sz="2800" b="1" dirty="0">
              <a:solidFill>
                <a:srgbClr val="0000CC"/>
              </a:solidFill>
              <a:latin typeface="Arial" panose="020B0604020202020204" pitchFamily="34" charset="0"/>
            </a:endParaRPr>
          </a:p>
          <a:p>
            <a:endParaRPr lang="en-US" altLang="zh-CN" sz="2800">
              <a:latin typeface="Arial" panose="020B0604020202020204" pitchFamily="34" charset="0"/>
            </a:endParaRPr>
          </a:p>
        </p:txBody>
      </p:sp>
      <p:sp>
        <p:nvSpPr>
          <p:cNvPr id="37899" name="Text Box 11"/>
          <p:cNvSpPr txBox="1"/>
          <p:nvPr/>
        </p:nvSpPr>
        <p:spPr>
          <a:xfrm>
            <a:off x="239713" y="5399088"/>
            <a:ext cx="9755187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solidFill>
                  <a:srgbClr val="0000CC"/>
                </a:solidFill>
                <a:latin typeface="Arial" panose="020B0604020202020204" pitchFamily="34" charset="0"/>
              </a:rPr>
              <a:t>∴ AB∥CD</a:t>
            </a: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</a:rPr>
              <a:t>，</a:t>
            </a:r>
            <a:r>
              <a:rPr lang="en-US" altLang="zh-CN" sz="2800" b="1">
                <a:solidFill>
                  <a:srgbClr val="0000CC"/>
                </a:solidFill>
                <a:latin typeface="Arial" panose="020B0604020202020204" pitchFamily="34" charset="0"/>
              </a:rPr>
              <a:t>AD∥BC </a:t>
            </a: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</a:rPr>
              <a:t>（内错角相等，两直线平行）</a:t>
            </a:r>
            <a:endParaRPr lang="zh-CN" altLang="en-US" sz="2800" b="1" dirty="0">
              <a:solidFill>
                <a:srgbClr val="0000CC"/>
              </a:solidFill>
              <a:latin typeface="Arial" panose="020B0604020202020204" pitchFamily="34" charset="0"/>
            </a:endParaRPr>
          </a:p>
          <a:p>
            <a:endParaRPr lang="en-US" altLang="zh-CN" sz="2800">
              <a:latin typeface="Arial" panose="020B0604020202020204" pitchFamily="34" charset="0"/>
            </a:endParaRPr>
          </a:p>
        </p:txBody>
      </p:sp>
      <p:sp>
        <p:nvSpPr>
          <p:cNvPr id="15369" name="Text Box 22"/>
          <p:cNvSpPr txBox="1"/>
          <p:nvPr/>
        </p:nvSpPr>
        <p:spPr>
          <a:xfrm>
            <a:off x="8439150" y="2138363"/>
            <a:ext cx="457200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>
                <a:solidFill>
                  <a:schemeClr val="accent2"/>
                </a:solidFill>
                <a:latin typeface="Times New Roman" panose="02020603050405020304" pitchFamily="18" charset="0"/>
              </a:rPr>
              <a:t>D</a:t>
            </a:r>
            <a:endParaRPr lang="en-US" altLang="zh-CN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70" name="Text Box 21"/>
          <p:cNvSpPr txBox="1"/>
          <p:nvPr/>
        </p:nvSpPr>
        <p:spPr>
          <a:xfrm>
            <a:off x="5305425" y="3865563"/>
            <a:ext cx="493713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>
                <a:solidFill>
                  <a:schemeClr val="accent2"/>
                </a:solidFill>
                <a:latin typeface="Times New Roman" panose="02020603050405020304" pitchFamily="18" charset="0"/>
              </a:rPr>
              <a:t>B</a:t>
            </a:r>
            <a:endParaRPr lang="en-US" altLang="zh-CN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71" name="Text Box 23"/>
          <p:cNvSpPr txBox="1"/>
          <p:nvPr/>
        </p:nvSpPr>
        <p:spPr>
          <a:xfrm>
            <a:off x="5991225" y="2189163"/>
            <a:ext cx="493713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>
                <a:solidFill>
                  <a:schemeClr val="accent2"/>
                </a:solidFill>
                <a:latin typeface="Times New Roman" panose="02020603050405020304" pitchFamily="18" charset="0"/>
              </a:rPr>
              <a:t>A</a:t>
            </a:r>
            <a:endParaRPr lang="en-US" altLang="zh-CN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72" name="Text Box 24"/>
          <p:cNvSpPr txBox="1"/>
          <p:nvPr/>
        </p:nvSpPr>
        <p:spPr>
          <a:xfrm>
            <a:off x="7585075" y="4013200"/>
            <a:ext cx="493713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>
                <a:solidFill>
                  <a:schemeClr val="accent2"/>
                </a:solidFill>
                <a:latin typeface="Times New Roman" panose="02020603050405020304" pitchFamily="18" charset="0"/>
              </a:rPr>
              <a:t>C</a:t>
            </a:r>
            <a:endParaRPr lang="en-US" altLang="zh-CN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73" name="AutoShape 25"/>
          <p:cNvSpPr/>
          <p:nvPr/>
        </p:nvSpPr>
        <p:spPr>
          <a:xfrm>
            <a:off x="5534025" y="2570163"/>
            <a:ext cx="2895600" cy="1295400"/>
          </a:xfrm>
          <a:prstGeom prst="parallelogram">
            <a:avLst>
              <a:gd name="adj" fmla="val 55882"/>
            </a:avLst>
          </a:prstGeom>
          <a:noFill/>
          <a:ln w="57150" cap="flat" cmpd="sng">
            <a:solidFill>
              <a:srgbClr val="99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7914" name="Line 26"/>
          <p:cNvSpPr/>
          <p:nvPr/>
        </p:nvSpPr>
        <p:spPr>
          <a:xfrm>
            <a:off x="6219825" y="2570163"/>
            <a:ext cx="1524000" cy="1295400"/>
          </a:xfrm>
          <a:prstGeom prst="line">
            <a:avLst/>
          </a:prstGeom>
          <a:ln w="38100" cap="flat" cmpd="sng">
            <a:solidFill>
              <a:srgbClr val="9966FF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37915" name="Text Box 27"/>
          <p:cNvSpPr txBox="1"/>
          <p:nvPr/>
        </p:nvSpPr>
        <p:spPr>
          <a:xfrm>
            <a:off x="7515225" y="3332163"/>
            <a:ext cx="609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chemeClr val="accent1"/>
                </a:solidFill>
                <a:latin typeface="Times New Roman" panose="02020603050405020304" pitchFamily="18" charset="0"/>
              </a:rPr>
              <a:t>2</a:t>
            </a:r>
            <a:endParaRPr lang="en-US" altLang="zh-CN" sz="2400" b="1">
              <a:solidFill>
                <a:schemeClr val="accent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7916" name="Text Box 28"/>
          <p:cNvSpPr txBox="1"/>
          <p:nvPr/>
        </p:nvSpPr>
        <p:spPr>
          <a:xfrm>
            <a:off x="6143625" y="2646363"/>
            <a:ext cx="609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chemeClr val="accent1"/>
                </a:solidFill>
                <a:latin typeface="Times New Roman" panose="02020603050405020304" pitchFamily="18" charset="0"/>
              </a:rPr>
              <a:t>1</a:t>
            </a:r>
            <a:endParaRPr lang="en-US" altLang="zh-CN" sz="2400" b="1">
              <a:solidFill>
                <a:schemeClr val="accent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7917" name="Text Box 29"/>
          <p:cNvSpPr txBox="1"/>
          <p:nvPr/>
        </p:nvSpPr>
        <p:spPr>
          <a:xfrm>
            <a:off x="7210425" y="3484563"/>
            <a:ext cx="609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CC00CC"/>
                </a:solidFill>
                <a:latin typeface="Times New Roman" panose="02020603050405020304" pitchFamily="18" charset="0"/>
              </a:rPr>
              <a:t>3</a:t>
            </a:r>
            <a:endParaRPr lang="en-US" altLang="zh-CN" sz="2400" b="1">
              <a:solidFill>
                <a:srgbClr val="CC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37918" name="Text Box 30"/>
          <p:cNvSpPr txBox="1"/>
          <p:nvPr/>
        </p:nvSpPr>
        <p:spPr>
          <a:xfrm>
            <a:off x="6448425" y="2493963"/>
            <a:ext cx="609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CC00CC"/>
                </a:solidFill>
                <a:latin typeface="Times New Roman" panose="02020603050405020304" pitchFamily="18" charset="0"/>
              </a:rPr>
              <a:t>4</a:t>
            </a:r>
            <a:endParaRPr lang="en-US" altLang="zh-CN" sz="2400" b="1">
              <a:solidFill>
                <a:srgbClr val="CC00CC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2" name="Group 32"/>
          <p:cNvGrpSpPr/>
          <p:nvPr/>
        </p:nvGrpSpPr>
        <p:grpSpPr>
          <a:xfrm>
            <a:off x="1120775" y="2795588"/>
            <a:ext cx="3570288" cy="1373187"/>
            <a:chOff x="868" y="1545"/>
            <a:chExt cx="2148" cy="865"/>
          </a:xfrm>
        </p:grpSpPr>
        <p:sp>
          <p:nvSpPr>
            <p:cNvPr id="15381" name="Text Box 8"/>
            <p:cNvSpPr txBox="1"/>
            <p:nvPr/>
          </p:nvSpPr>
          <p:spPr>
            <a:xfrm>
              <a:off x="939" y="1545"/>
              <a:ext cx="2077" cy="8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800" b="1">
                  <a:solidFill>
                    <a:srgbClr val="0000CC"/>
                  </a:solidFill>
                  <a:latin typeface="Arial" panose="020B0604020202020204" pitchFamily="34" charset="0"/>
                </a:rPr>
                <a:t>AB=CD</a:t>
              </a:r>
              <a:r>
                <a:rPr lang="zh-CN" altLang="en-US" sz="2800" b="1" dirty="0">
                  <a:solidFill>
                    <a:srgbClr val="0000CC"/>
                  </a:solidFill>
                  <a:latin typeface="Arial" panose="020B0604020202020204" pitchFamily="34" charset="0"/>
                </a:rPr>
                <a:t>（已知）</a:t>
              </a:r>
              <a:endPara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</a:endParaRPr>
            </a:p>
            <a:p>
              <a:r>
                <a:rPr lang="en-US" altLang="zh-CN" sz="2800" b="1">
                  <a:solidFill>
                    <a:srgbClr val="0000CC"/>
                  </a:solidFill>
                  <a:latin typeface="Arial" panose="020B0604020202020204" pitchFamily="34" charset="0"/>
                </a:rPr>
                <a:t>AD=CB </a:t>
              </a:r>
              <a:r>
                <a:rPr lang="zh-CN" altLang="en-US" sz="2800" b="1" dirty="0">
                  <a:solidFill>
                    <a:srgbClr val="0000CC"/>
                  </a:solidFill>
                  <a:latin typeface="Arial" panose="020B0604020202020204" pitchFamily="34" charset="0"/>
                </a:rPr>
                <a:t>（已知）</a:t>
              </a:r>
              <a:endPara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</a:endParaRPr>
            </a:p>
            <a:p>
              <a:r>
                <a:rPr lang="en-US" altLang="zh-CN" sz="2800" b="1">
                  <a:solidFill>
                    <a:srgbClr val="0000CC"/>
                  </a:solidFill>
                  <a:latin typeface="Arial" panose="020B0604020202020204" pitchFamily="34" charset="0"/>
                </a:rPr>
                <a:t>AC=CA </a:t>
              </a:r>
              <a:r>
                <a:rPr lang="zh-CN" altLang="en-US" sz="2800" b="1" dirty="0">
                  <a:solidFill>
                    <a:srgbClr val="0000CC"/>
                  </a:solidFill>
                  <a:latin typeface="Arial" panose="020B0604020202020204" pitchFamily="34" charset="0"/>
                </a:rPr>
                <a:t>（公共边）</a:t>
              </a:r>
              <a:endPara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5382" name="AutoShape 31"/>
            <p:cNvSpPr/>
            <p:nvPr/>
          </p:nvSpPr>
          <p:spPr>
            <a:xfrm>
              <a:off x="868" y="1700"/>
              <a:ext cx="96" cy="576"/>
            </a:xfrm>
            <a:prstGeom prst="leftBrace">
              <a:avLst>
                <a:gd name="adj1" fmla="val 50000"/>
                <a:gd name="adj2" fmla="val 50000"/>
              </a:avLst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37922" name="Text Box 34"/>
          <p:cNvSpPr txBox="1"/>
          <p:nvPr/>
        </p:nvSpPr>
        <p:spPr>
          <a:xfrm>
            <a:off x="227013" y="5911850"/>
            <a:ext cx="8534400" cy="12493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solidFill>
                  <a:srgbClr val="0000CC"/>
                </a:solidFill>
                <a:latin typeface="Arial" panose="020B0604020202020204" pitchFamily="34" charset="0"/>
              </a:rPr>
              <a:t>∴</a:t>
            </a: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</a:rPr>
              <a:t>四边形</a:t>
            </a:r>
            <a:r>
              <a:rPr lang="en-US" altLang="zh-CN" sz="2800" b="1">
                <a:solidFill>
                  <a:srgbClr val="0000CC"/>
                </a:solidFill>
                <a:latin typeface="Arial" panose="020B0604020202020204" pitchFamily="34" charset="0"/>
              </a:rPr>
              <a:t>ABCD</a:t>
            </a: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</a:rPr>
              <a:t>是平行四边形</a:t>
            </a: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</a:rPr>
              <a:t>(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两组对边分别平行的四边形是平行四边形</a:t>
            </a: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</a:rPr>
              <a:t>)</a:t>
            </a:r>
            <a:endParaRPr lang="en-US" altLang="zh-CN" sz="2400" b="1">
              <a:solidFill>
                <a:srgbClr val="FF0000"/>
              </a:solidFill>
              <a:latin typeface="Arial" panose="020B0604020202020204" pitchFamily="34" charset="0"/>
            </a:endParaRPr>
          </a:p>
          <a:p>
            <a:endParaRPr lang="en-US" altLang="zh-CN" sz="24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2000"/>
                                        <p:tgtEl>
                                          <p:spTgt spid="37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2000"/>
                                        <p:tgtEl>
                                          <p:spTgt spid="37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2000"/>
                                        <p:tgtEl>
                                          <p:spTgt spid="37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2000"/>
                                        <p:tgtEl>
                                          <p:spTgt spid="37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2000"/>
                                        <p:tgtEl>
                                          <p:spTgt spid="37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20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20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2000"/>
                                        <p:tgtEl>
                                          <p:spTgt spid="37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2000"/>
                                        <p:tgtEl>
                                          <p:spTgt spid="37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2000"/>
                                        <p:tgtEl>
                                          <p:spTgt spid="37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3" grpId="0"/>
      <p:bldP spid="37894" grpId="0"/>
      <p:bldP spid="37895" grpId="0"/>
      <p:bldP spid="37897" grpId="0"/>
      <p:bldP spid="37898" grpId="0"/>
      <p:bldP spid="37899" grpId="0"/>
      <p:bldP spid="37915" grpId="0"/>
      <p:bldP spid="37916" grpId="0"/>
      <p:bldP spid="37917" grpId="0"/>
      <p:bldP spid="37918" grpId="0"/>
      <p:bldP spid="379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785813" y="1714500"/>
            <a:ext cx="7570787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latin typeface="方正流行体简体" pitchFamily="65" charset="-122"/>
                <a:ea typeface="方正流行体简体" pitchFamily="65" charset="-122"/>
              </a:rPr>
              <a:t>两组对边分别相等的四边形是平行四边形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16387" name="矩形 2"/>
          <p:cNvSpPr/>
          <p:nvPr/>
        </p:nvSpPr>
        <p:spPr>
          <a:xfrm>
            <a:off x="1714500" y="714375"/>
            <a:ext cx="5227638" cy="646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平行四边形的判定定理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1:</a:t>
            </a:r>
            <a:endParaRPr lang="en-US" altLang="zh-CN" sz="36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57250" y="2928938"/>
            <a:ext cx="1987550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339933"/>
                </a:solidFill>
                <a:latin typeface="Arial" panose="020B0604020202020204" pitchFamily="34" charset="0"/>
              </a:rPr>
              <a:t>符号语言：</a:t>
            </a:r>
            <a:endParaRPr lang="zh-CN" altLang="en-US" sz="2800" b="1" dirty="0">
              <a:solidFill>
                <a:srgbClr val="339933"/>
              </a:solidFill>
              <a:latin typeface="Arial" panose="020B0604020202020204" pitchFamily="34" charset="0"/>
            </a:endParaRPr>
          </a:p>
        </p:txBody>
      </p:sp>
      <p:sp>
        <p:nvSpPr>
          <p:cNvPr id="5" name="Text Box 5"/>
          <p:cNvSpPr txBox="1"/>
          <p:nvPr/>
        </p:nvSpPr>
        <p:spPr>
          <a:xfrm>
            <a:off x="857250" y="3786188"/>
            <a:ext cx="7329488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Arial" panose="020B0604020202020204" pitchFamily="34" charset="0"/>
              </a:rPr>
              <a:t>∵</a:t>
            </a: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AB=CD,AD=BC</a:t>
            </a:r>
            <a:endParaRPr lang="en-US" altLang="zh-CN" sz="32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857250" y="4643438"/>
            <a:ext cx="5491163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Arial" panose="020B0604020202020204" pitchFamily="34" charset="0"/>
              </a:rPr>
              <a:t>∴</a:t>
            </a:r>
            <a:r>
              <a:rPr lang="zh-CN" altLang="en-US" sz="3200" b="1" dirty="0">
                <a:latin typeface="Arial" panose="020B0604020202020204" pitchFamily="34" charset="0"/>
              </a:rPr>
              <a:t>四边形</a:t>
            </a:r>
            <a:r>
              <a:rPr lang="en-US" altLang="zh-CN" sz="3200" b="1">
                <a:latin typeface="Arial" panose="020B0604020202020204" pitchFamily="34" charset="0"/>
              </a:rPr>
              <a:t>ABCD</a:t>
            </a:r>
            <a:r>
              <a:rPr lang="zh-CN" altLang="en-US" sz="3200" b="1" dirty="0">
                <a:latin typeface="Arial" panose="020B0604020202020204" pitchFamily="34" charset="0"/>
              </a:rPr>
              <a:t>是平行四边形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85813" y="5286375"/>
            <a:ext cx="6340475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方正流行体简体" pitchFamily="65" charset="-122"/>
                <a:ea typeface="方正流行体简体" pitchFamily="65" charset="-122"/>
              </a:rPr>
              <a:t>（两组对边分别相等的四边形是平行四边形）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grpSp>
        <p:nvGrpSpPr>
          <p:cNvPr id="3" name="Group 20"/>
          <p:cNvGrpSpPr/>
          <p:nvPr/>
        </p:nvGrpSpPr>
        <p:grpSpPr>
          <a:xfrm>
            <a:off x="4714875" y="2428875"/>
            <a:ext cx="3857625" cy="1490663"/>
            <a:chOff x="3247" y="274"/>
            <a:chExt cx="1957" cy="804"/>
          </a:xfrm>
        </p:grpSpPr>
        <p:sp>
          <p:nvSpPr>
            <p:cNvPr id="16393" name="AutoShape 15"/>
            <p:cNvSpPr/>
            <p:nvPr/>
          </p:nvSpPr>
          <p:spPr>
            <a:xfrm>
              <a:off x="3533" y="458"/>
              <a:ext cx="1248" cy="500"/>
            </a:xfrm>
            <a:prstGeom prst="parallelogram">
              <a:avLst>
                <a:gd name="adj" fmla="val 62400"/>
              </a:avLst>
            </a:prstGeom>
            <a:noFill/>
            <a:ln w="25400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endParaRPr lang="zh-CN" altLang="zh-CN" dirty="0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6394" name="Text Box 16"/>
            <p:cNvSpPr txBox="1"/>
            <p:nvPr/>
          </p:nvSpPr>
          <p:spPr>
            <a:xfrm>
              <a:off x="3630" y="274"/>
              <a:ext cx="210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Arial" panose="020B0604020202020204" pitchFamily="34" charset="0"/>
                </a:rPr>
                <a:t>A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16395" name="Text Box 17"/>
            <p:cNvSpPr txBox="1"/>
            <p:nvPr/>
          </p:nvSpPr>
          <p:spPr>
            <a:xfrm rot="10800000" flipH="1" flipV="1">
              <a:off x="3247" y="784"/>
              <a:ext cx="375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Arial" panose="020B0604020202020204" pitchFamily="34" charset="0"/>
                </a:rPr>
                <a:t>B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16396" name="Text Box 18"/>
            <p:cNvSpPr txBox="1"/>
            <p:nvPr/>
          </p:nvSpPr>
          <p:spPr>
            <a:xfrm rot="10800000" flipH="1" flipV="1">
              <a:off x="4582" y="847"/>
              <a:ext cx="375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Arial" panose="020B0604020202020204" pitchFamily="34" charset="0"/>
                </a:rPr>
                <a:t>C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16397" name="Text Box 19"/>
            <p:cNvSpPr txBox="1"/>
            <p:nvPr/>
          </p:nvSpPr>
          <p:spPr>
            <a:xfrm rot="10800000" flipH="1" flipV="1">
              <a:off x="4829" y="344"/>
              <a:ext cx="375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Arial" panose="020B0604020202020204" pitchFamily="34" charset="0"/>
                </a:rPr>
                <a:t>D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WordArt 2"/>
          <p:cNvSpPr>
            <a:spLocks noTextEdit="1"/>
          </p:cNvSpPr>
          <p:nvPr/>
        </p:nvSpPr>
        <p:spPr>
          <a:xfrm>
            <a:off x="304800" y="581025"/>
            <a:ext cx="2835275" cy="703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12700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B2B2B2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方法（三）</a:t>
            </a:r>
            <a:endParaRPr lang="zh-CN" altLang="en-US" sz="3600">
              <a:ln w="12700" cap="flat" cmpd="sng">
                <a:solidFill>
                  <a:srgbClr val="3333CC"/>
                </a:solidFill>
                <a:prstDash val="solid"/>
                <a:headEnd type="none" w="med" len="med"/>
                <a:tailEnd type="none" w="med" len="med"/>
              </a:ln>
              <a:solidFill>
                <a:srgbClr val="B2B2B2">
                  <a:alpha val="50195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1619" name="Line 3"/>
          <p:cNvSpPr/>
          <p:nvPr/>
        </p:nvSpPr>
        <p:spPr>
          <a:xfrm flipH="1">
            <a:off x="6094413" y="2392363"/>
            <a:ext cx="1028700" cy="197485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1620" name="Line 4"/>
          <p:cNvSpPr/>
          <p:nvPr/>
        </p:nvSpPr>
        <p:spPr>
          <a:xfrm>
            <a:off x="3468688" y="2351088"/>
            <a:ext cx="3657600" cy="15875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1621" name="Text Box 5"/>
          <p:cNvSpPr txBox="1"/>
          <p:nvPr/>
        </p:nvSpPr>
        <p:spPr>
          <a:xfrm>
            <a:off x="7583488" y="2103438"/>
            <a:ext cx="9080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>
                <a:latin typeface="Arial" panose="020B0604020202020204" pitchFamily="34" charset="0"/>
              </a:rPr>
              <a:t>D</a:t>
            </a:r>
            <a:endParaRPr lang="en-US" altLang="zh-CN" sz="2000" b="1">
              <a:latin typeface="Arial" panose="020B0604020202020204" pitchFamily="34" charset="0"/>
            </a:endParaRPr>
          </a:p>
        </p:txBody>
      </p:sp>
      <p:grpSp>
        <p:nvGrpSpPr>
          <p:cNvPr id="17414" name="Group 8"/>
          <p:cNvGrpSpPr/>
          <p:nvPr/>
        </p:nvGrpSpPr>
        <p:grpSpPr>
          <a:xfrm>
            <a:off x="2125663" y="2151063"/>
            <a:ext cx="4124325" cy="2568575"/>
            <a:chOff x="1491" y="2151"/>
            <a:chExt cx="2598" cy="1618"/>
          </a:xfrm>
        </p:grpSpPr>
        <p:grpSp>
          <p:nvGrpSpPr>
            <p:cNvPr id="17416" name="Group 9"/>
            <p:cNvGrpSpPr/>
            <p:nvPr/>
          </p:nvGrpSpPr>
          <p:grpSpPr>
            <a:xfrm>
              <a:off x="2181" y="2739"/>
              <a:ext cx="472" cy="692"/>
              <a:chOff x="975" y="2585"/>
              <a:chExt cx="472" cy="692"/>
            </a:xfrm>
          </p:grpSpPr>
          <p:sp>
            <p:nvSpPr>
              <p:cNvPr id="17424" name="Line 10"/>
              <p:cNvSpPr/>
              <p:nvPr/>
            </p:nvSpPr>
            <p:spPr>
              <a:xfrm flipH="1">
                <a:off x="975" y="2976"/>
                <a:ext cx="91" cy="9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7425" name="Line 11"/>
              <p:cNvSpPr/>
              <p:nvPr/>
            </p:nvSpPr>
            <p:spPr>
              <a:xfrm flipH="1">
                <a:off x="993" y="3004"/>
                <a:ext cx="91" cy="9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7426" name="Line 12"/>
              <p:cNvSpPr/>
              <p:nvPr/>
            </p:nvSpPr>
            <p:spPr>
              <a:xfrm flipH="1">
                <a:off x="1338" y="3158"/>
                <a:ext cx="91" cy="9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7427" name="Line 13"/>
              <p:cNvSpPr/>
              <p:nvPr/>
            </p:nvSpPr>
            <p:spPr>
              <a:xfrm flipH="1">
                <a:off x="1356" y="3186"/>
                <a:ext cx="91" cy="9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7428" name="Line 14"/>
              <p:cNvSpPr/>
              <p:nvPr/>
            </p:nvSpPr>
            <p:spPr>
              <a:xfrm flipH="1">
                <a:off x="1247" y="2585"/>
                <a:ext cx="91" cy="9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7429" name="Line 15"/>
              <p:cNvSpPr/>
              <p:nvPr/>
            </p:nvSpPr>
            <p:spPr>
              <a:xfrm flipH="1">
                <a:off x="1265" y="2613"/>
                <a:ext cx="91" cy="9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17417" name="Line 16"/>
            <p:cNvSpPr/>
            <p:nvPr/>
          </p:nvSpPr>
          <p:spPr>
            <a:xfrm flipH="1">
              <a:off x="1650" y="2274"/>
              <a:ext cx="657" cy="1264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18" name="Line 17"/>
            <p:cNvSpPr/>
            <p:nvPr/>
          </p:nvSpPr>
          <p:spPr>
            <a:xfrm>
              <a:off x="1650" y="3538"/>
              <a:ext cx="2345" cy="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19" name="Freeform 18"/>
            <p:cNvSpPr/>
            <p:nvPr/>
          </p:nvSpPr>
          <p:spPr>
            <a:xfrm>
              <a:off x="2489" y="2286"/>
              <a:ext cx="1491" cy="1246"/>
            </a:xfrm>
            <a:custGeom>
              <a:avLst/>
              <a:gdLst>
                <a:gd name="txL" fmla="*/ 0 w 1849"/>
                <a:gd name="txT" fmla="*/ 0 h 1440"/>
                <a:gd name="txR" fmla="*/ 1849 w 1849"/>
                <a:gd name="txB" fmla="*/ 1440 h 1440"/>
              </a:gdLst>
              <a:ahLst/>
              <a:cxnLst>
                <a:cxn ang="0">
                  <a:pos x="30" y="64"/>
                </a:cxn>
                <a:cxn ang="0">
                  <a:pos x="60" y="209"/>
                </a:cxn>
                <a:cxn ang="0">
                  <a:pos x="150" y="169"/>
                </a:cxn>
                <a:cxn ang="0">
                  <a:pos x="210" y="241"/>
                </a:cxn>
                <a:cxn ang="0">
                  <a:pos x="300" y="289"/>
                </a:cxn>
                <a:cxn ang="0">
                  <a:pos x="367" y="354"/>
                </a:cxn>
                <a:cxn ang="0">
                  <a:pos x="292" y="555"/>
                </a:cxn>
                <a:cxn ang="0">
                  <a:pos x="337" y="514"/>
                </a:cxn>
                <a:cxn ang="0">
                  <a:pos x="360" y="571"/>
                </a:cxn>
                <a:cxn ang="0">
                  <a:pos x="292" y="763"/>
                </a:cxn>
                <a:cxn ang="0">
                  <a:pos x="262" y="836"/>
                </a:cxn>
                <a:cxn ang="0">
                  <a:pos x="344" y="796"/>
                </a:cxn>
                <a:cxn ang="0">
                  <a:pos x="397" y="755"/>
                </a:cxn>
                <a:cxn ang="0">
                  <a:pos x="487" y="699"/>
                </a:cxn>
                <a:cxn ang="0">
                  <a:pos x="510" y="699"/>
                </a:cxn>
                <a:cxn ang="0">
                  <a:pos x="449" y="820"/>
                </a:cxn>
                <a:cxn ang="0">
                  <a:pos x="389" y="965"/>
                </a:cxn>
                <a:cxn ang="0">
                  <a:pos x="367" y="1069"/>
                </a:cxn>
                <a:cxn ang="0">
                  <a:pos x="472" y="933"/>
                </a:cxn>
                <a:cxn ang="0">
                  <a:pos x="562" y="980"/>
                </a:cxn>
                <a:cxn ang="0">
                  <a:pos x="607" y="980"/>
                </a:cxn>
                <a:cxn ang="0">
                  <a:pos x="681" y="916"/>
                </a:cxn>
                <a:cxn ang="0">
                  <a:pos x="712" y="1029"/>
                </a:cxn>
                <a:cxn ang="0">
                  <a:pos x="786" y="933"/>
                </a:cxn>
                <a:cxn ang="0">
                  <a:pos x="929" y="948"/>
                </a:cxn>
                <a:cxn ang="0">
                  <a:pos x="1018" y="1077"/>
                </a:cxn>
                <a:cxn ang="0">
                  <a:pos x="1124" y="1117"/>
                </a:cxn>
                <a:cxn ang="0">
                  <a:pos x="1221" y="1149"/>
                </a:cxn>
                <a:cxn ang="0">
                  <a:pos x="1296" y="1205"/>
                </a:cxn>
                <a:cxn ang="0">
                  <a:pos x="1423" y="1230"/>
                </a:cxn>
                <a:cxn ang="0">
                  <a:pos x="1468" y="1198"/>
                </a:cxn>
                <a:cxn ang="0">
                  <a:pos x="1491" y="1246"/>
                </a:cxn>
              </a:cxnLst>
              <a:rect l="txL" t="txT" r="txR" b="txB"/>
              <a:pathLst>
                <a:path w="1849" h="1440">
                  <a:moveTo>
                    <a:pt x="0" y="0"/>
                  </a:moveTo>
                  <a:cubicBezTo>
                    <a:pt x="12" y="25"/>
                    <a:pt x="38" y="46"/>
                    <a:pt x="37" y="74"/>
                  </a:cubicBezTo>
                  <a:cubicBezTo>
                    <a:pt x="34" y="133"/>
                    <a:pt x="15" y="193"/>
                    <a:pt x="28" y="251"/>
                  </a:cubicBezTo>
                  <a:cubicBezTo>
                    <a:pt x="31" y="266"/>
                    <a:pt x="59" y="245"/>
                    <a:pt x="74" y="241"/>
                  </a:cubicBezTo>
                  <a:cubicBezTo>
                    <a:pt x="134" y="226"/>
                    <a:pt x="69" y="241"/>
                    <a:pt x="130" y="214"/>
                  </a:cubicBezTo>
                  <a:cubicBezTo>
                    <a:pt x="148" y="206"/>
                    <a:pt x="186" y="195"/>
                    <a:pt x="186" y="195"/>
                  </a:cubicBezTo>
                  <a:cubicBezTo>
                    <a:pt x="225" y="215"/>
                    <a:pt x="227" y="209"/>
                    <a:pt x="251" y="251"/>
                  </a:cubicBezTo>
                  <a:cubicBezTo>
                    <a:pt x="256" y="260"/>
                    <a:pt x="254" y="271"/>
                    <a:pt x="260" y="279"/>
                  </a:cubicBezTo>
                  <a:cubicBezTo>
                    <a:pt x="280" y="303"/>
                    <a:pt x="319" y="302"/>
                    <a:pt x="344" y="306"/>
                  </a:cubicBezTo>
                  <a:cubicBezTo>
                    <a:pt x="353" y="315"/>
                    <a:pt x="361" y="326"/>
                    <a:pt x="372" y="334"/>
                  </a:cubicBezTo>
                  <a:cubicBezTo>
                    <a:pt x="380" y="339"/>
                    <a:pt x="392" y="338"/>
                    <a:pt x="399" y="344"/>
                  </a:cubicBezTo>
                  <a:cubicBezTo>
                    <a:pt x="421" y="363"/>
                    <a:pt x="435" y="389"/>
                    <a:pt x="455" y="409"/>
                  </a:cubicBezTo>
                  <a:cubicBezTo>
                    <a:pt x="437" y="491"/>
                    <a:pt x="426" y="535"/>
                    <a:pt x="381" y="604"/>
                  </a:cubicBezTo>
                  <a:cubicBezTo>
                    <a:pt x="373" y="616"/>
                    <a:pt x="356" y="629"/>
                    <a:pt x="362" y="641"/>
                  </a:cubicBezTo>
                  <a:cubicBezTo>
                    <a:pt x="367" y="651"/>
                    <a:pt x="381" y="629"/>
                    <a:pt x="390" y="622"/>
                  </a:cubicBezTo>
                  <a:cubicBezTo>
                    <a:pt x="400" y="614"/>
                    <a:pt x="409" y="604"/>
                    <a:pt x="418" y="594"/>
                  </a:cubicBezTo>
                  <a:cubicBezTo>
                    <a:pt x="442" y="566"/>
                    <a:pt x="466" y="547"/>
                    <a:pt x="492" y="520"/>
                  </a:cubicBezTo>
                  <a:cubicBezTo>
                    <a:pt x="483" y="569"/>
                    <a:pt x="474" y="618"/>
                    <a:pt x="446" y="660"/>
                  </a:cubicBezTo>
                  <a:cubicBezTo>
                    <a:pt x="432" y="701"/>
                    <a:pt x="423" y="736"/>
                    <a:pt x="399" y="771"/>
                  </a:cubicBezTo>
                  <a:cubicBezTo>
                    <a:pt x="388" y="805"/>
                    <a:pt x="379" y="849"/>
                    <a:pt x="362" y="882"/>
                  </a:cubicBezTo>
                  <a:cubicBezTo>
                    <a:pt x="331" y="942"/>
                    <a:pt x="354" y="878"/>
                    <a:pt x="334" y="938"/>
                  </a:cubicBezTo>
                  <a:cubicBezTo>
                    <a:pt x="331" y="947"/>
                    <a:pt x="316" y="962"/>
                    <a:pt x="325" y="966"/>
                  </a:cubicBezTo>
                  <a:cubicBezTo>
                    <a:pt x="339" y="973"/>
                    <a:pt x="356" y="960"/>
                    <a:pt x="372" y="957"/>
                  </a:cubicBezTo>
                  <a:cubicBezTo>
                    <a:pt x="454" y="872"/>
                    <a:pt x="350" y="971"/>
                    <a:pt x="427" y="920"/>
                  </a:cubicBezTo>
                  <a:cubicBezTo>
                    <a:pt x="438" y="913"/>
                    <a:pt x="444" y="900"/>
                    <a:pt x="455" y="892"/>
                  </a:cubicBezTo>
                  <a:cubicBezTo>
                    <a:pt x="466" y="884"/>
                    <a:pt x="481" y="881"/>
                    <a:pt x="492" y="873"/>
                  </a:cubicBezTo>
                  <a:cubicBezTo>
                    <a:pt x="503" y="865"/>
                    <a:pt x="510" y="853"/>
                    <a:pt x="520" y="845"/>
                  </a:cubicBezTo>
                  <a:cubicBezTo>
                    <a:pt x="544" y="826"/>
                    <a:pt x="604" y="808"/>
                    <a:pt x="604" y="808"/>
                  </a:cubicBezTo>
                  <a:cubicBezTo>
                    <a:pt x="616" y="796"/>
                    <a:pt x="624" y="771"/>
                    <a:pt x="641" y="771"/>
                  </a:cubicBezTo>
                  <a:cubicBezTo>
                    <a:pt x="654" y="771"/>
                    <a:pt x="637" y="796"/>
                    <a:pt x="632" y="808"/>
                  </a:cubicBezTo>
                  <a:cubicBezTo>
                    <a:pt x="628" y="818"/>
                    <a:pt x="619" y="827"/>
                    <a:pt x="613" y="836"/>
                  </a:cubicBezTo>
                  <a:cubicBezTo>
                    <a:pt x="601" y="875"/>
                    <a:pt x="580" y="915"/>
                    <a:pt x="557" y="948"/>
                  </a:cubicBezTo>
                  <a:cubicBezTo>
                    <a:pt x="550" y="969"/>
                    <a:pt x="547" y="992"/>
                    <a:pt x="539" y="1013"/>
                  </a:cubicBezTo>
                  <a:cubicBezTo>
                    <a:pt x="525" y="1050"/>
                    <a:pt x="498" y="1079"/>
                    <a:pt x="483" y="1115"/>
                  </a:cubicBezTo>
                  <a:cubicBezTo>
                    <a:pt x="449" y="1199"/>
                    <a:pt x="483" y="1144"/>
                    <a:pt x="446" y="1198"/>
                  </a:cubicBezTo>
                  <a:cubicBezTo>
                    <a:pt x="432" y="1242"/>
                    <a:pt x="384" y="1271"/>
                    <a:pt x="455" y="1236"/>
                  </a:cubicBezTo>
                  <a:cubicBezTo>
                    <a:pt x="499" y="1177"/>
                    <a:pt x="472" y="1209"/>
                    <a:pt x="539" y="1143"/>
                  </a:cubicBezTo>
                  <a:cubicBezTo>
                    <a:pt x="558" y="1124"/>
                    <a:pt x="566" y="1097"/>
                    <a:pt x="585" y="1078"/>
                  </a:cubicBezTo>
                  <a:cubicBezTo>
                    <a:pt x="607" y="1056"/>
                    <a:pt x="641" y="1050"/>
                    <a:pt x="669" y="1040"/>
                  </a:cubicBezTo>
                  <a:cubicBezTo>
                    <a:pt x="712" y="1069"/>
                    <a:pt x="707" y="1081"/>
                    <a:pt x="697" y="1133"/>
                  </a:cubicBezTo>
                  <a:cubicBezTo>
                    <a:pt x="703" y="1142"/>
                    <a:pt x="704" y="1161"/>
                    <a:pt x="715" y="1161"/>
                  </a:cubicBezTo>
                  <a:cubicBezTo>
                    <a:pt x="731" y="1161"/>
                    <a:pt x="741" y="1143"/>
                    <a:pt x="753" y="1133"/>
                  </a:cubicBezTo>
                  <a:cubicBezTo>
                    <a:pt x="806" y="1087"/>
                    <a:pt x="750" y="1119"/>
                    <a:pt x="818" y="1087"/>
                  </a:cubicBezTo>
                  <a:cubicBezTo>
                    <a:pt x="827" y="1078"/>
                    <a:pt x="832" y="1059"/>
                    <a:pt x="845" y="1059"/>
                  </a:cubicBezTo>
                  <a:cubicBezTo>
                    <a:pt x="858" y="1059"/>
                    <a:pt x="869" y="1074"/>
                    <a:pt x="873" y="1087"/>
                  </a:cubicBezTo>
                  <a:cubicBezTo>
                    <a:pt x="883" y="1120"/>
                    <a:pt x="880" y="1155"/>
                    <a:pt x="883" y="1189"/>
                  </a:cubicBezTo>
                  <a:cubicBezTo>
                    <a:pt x="912" y="1159"/>
                    <a:pt x="932" y="1128"/>
                    <a:pt x="966" y="1105"/>
                  </a:cubicBezTo>
                  <a:cubicBezTo>
                    <a:pt x="969" y="1096"/>
                    <a:pt x="969" y="1086"/>
                    <a:pt x="975" y="1078"/>
                  </a:cubicBezTo>
                  <a:cubicBezTo>
                    <a:pt x="1041" y="987"/>
                    <a:pt x="1022" y="1094"/>
                    <a:pt x="1031" y="1143"/>
                  </a:cubicBezTo>
                  <a:cubicBezTo>
                    <a:pt x="1074" y="1128"/>
                    <a:pt x="1107" y="1107"/>
                    <a:pt x="1152" y="1096"/>
                  </a:cubicBezTo>
                  <a:cubicBezTo>
                    <a:pt x="1200" y="1108"/>
                    <a:pt x="1229" y="1097"/>
                    <a:pt x="1282" y="1105"/>
                  </a:cubicBezTo>
                  <a:cubicBezTo>
                    <a:pt x="1270" y="1249"/>
                    <a:pt x="1286" y="1176"/>
                    <a:pt x="1263" y="1245"/>
                  </a:cubicBezTo>
                  <a:cubicBezTo>
                    <a:pt x="1257" y="1264"/>
                    <a:pt x="1245" y="1301"/>
                    <a:pt x="1245" y="1301"/>
                  </a:cubicBezTo>
                  <a:cubicBezTo>
                    <a:pt x="1297" y="1335"/>
                    <a:pt x="1341" y="1310"/>
                    <a:pt x="1394" y="1291"/>
                  </a:cubicBezTo>
                  <a:cubicBezTo>
                    <a:pt x="1425" y="1294"/>
                    <a:pt x="1457" y="1292"/>
                    <a:pt x="1486" y="1301"/>
                  </a:cubicBezTo>
                  <a:cubicBezTo>
                    <a:pt x="1498" y="1305"/>
                    <a:pt x="1503" y="1321"/>
                    <a:pt x="1514" y="1328"/>
                  </a:cubicBezTo>
                  <a:cubicBezTo>
                    <a:pt x="1580" y="1371"/>
                    <a:pt x="1503" y="1299"/>
                    <a:pt x="1570" y="1356"/>
                  </a:cubicBezTo>
                  <a:cubicBezTo>
                    <a:pt x="1583" y="1367"/>
                    <a:pt x="1593" y="1383"/>
                    <a:pt x="1607" y="1393"/>
                  </a:cubicBezTo>
                  <a:cubicBezTo>
                    <a:pt x="1633" y="1412"/>
                    <a:pt x="1678" y="1423"/>
                    <a:pt x="1709" y="1431"/>
                  </a:cubicBezTo>
                  <a:cubicBezTo>
                    <a:pt x="1728" y="1428"/>
                    <a:pt x="1748" y="1429"/>
                    <a:pt x="1765" y="1421"/>
                  </a:cubicBezTo>
                  <a:cubicBezTo>
                    <a:pt x="1777" y="1416"/>
                    <a:pt x="1782" y="1400"/>
                    <a:pt x="1793" y="1393"/>
                  </a:cubicBezTo>
                  <a:cubicBezTo>
                    <a:pt x="1801" y="1388"/>
                    <a:pt x="1812" y="1387"/>
                    <a:pt x="1821" y="1384"/>
                  </a:cubicBezTo>
                  <a:cubicBezTo>
                    <a:pt x="1824" y="1393"/>
                    <a:pt x="1826" y="1403"/>
                    <a:pt x="1830" y="1412"/>
                  </a:cubicBezTo>
                  <a:cubicBezTo>
                    <a:pt x="1835" y="1422"/>
                    <a:pt x="1849" y="1440"/>
                    <a:pt x="1849" y="1440"/>
                  </a:cubicBezTo>
                </a:path>
              </a:pathLst>
            </a:custGeom>
            <a:noFill/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7420" name="Text Box 19"/>
            <p:cNvSpPr txBox="1"/>
            <p:nvPr/>
          </p:nvSpPr>
          <p:spPr>
            <a:xfrm>
              <a:off x="2108" y="2151"/>
              <a:ext cx="220" cy="231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>
              <a:spAutoFit/>
            </a:bodyPr>
            <a:p>
              <a:r>
                <a:rPr lang="en-US" altLang="zh-CN" b="1">
                  <a:latin typeface="Arial" panose="020B0604020202020204" pitchFamily="34" charset="0"/>
                </a:rPr>
                <a:t>A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17421" name="Text Box 20"/>
            <p:cNvSpPr txBox="1"/>
            <p:nvPr/>
          </p:nvSpPr>
          <p:spPr>
            <a:xfrm>
              <a:off x="1491" y="3499"/>
              <a:ext cx="220" cy="231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>
              <a:spAutoFit/>
            </a:bodyPr>
            <a:p>
              <a:r>
                <a:rPr lang="en-US" altLang="zh-CN" b="1">
                  <a:latin typeface="Arial" panose="020B0604020202020204" pitchFamily="34" charset="0"/>
                </a:rPr>
                <a:t>B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17422" name="Text Box 21"/>
            <p:cNvSpPr txBox="1"/>
            <p:nvPr/>
          </p:nvSpPr>
          <p:spPr>
            <a:xfrm>
              <a:off x="3869" y="3538"/>
              <a:ext cx="220" cy="231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>
              <a:spAutoFit/>
            </a:bodyPr>
            <a:p>
              <a:r>
                <a:rPr lang="en-US" altLang="zh-CN" b="1">
                  <a:latin typeface="Arial" panose="020B0604020202020204" pitchFamily="34" charset="0"/>
                </a:rPr>
                <a:t>C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17423" name="Line 22"/>
            <p:cNvSpPr/>
            <p:nvPr/>
          </p:nvSpPr>
          <p:spPr>
            <a:xfrm>
              <a:off x="2313" y="2279"/>
              <a:ext cx="213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11639" name="Line 23"/>
          <p:cNvSpPr/>
          <p:nvPr/>
        </p:nvSpPr>
        <p:spPr>
          <a:xfrm flipH="1">
            <a:off x="7137400" y="2274888"/>
            <a:ext cx="15875" cy="161925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111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11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11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111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Group 1718"/>
          <p:cNvGrpSpPr/>
          <p:nvPr/>
        </p:nvGrpSpPr>
        <p:grpSpPr>
          <a:xfrm>
            <a:off x="3000375" y="1704975"/>
            <a:ext cx="3035300" cy="366713"/>
            <a:chOff x="1889" y="1074"/>
            <a:chExt cx="1912" cy="231"/>
          </a:xfrm>
        </p:grpSpPr>
        <p:sp>
          <p:nvSpPr>
            <p:cNvPr id="18571" name="Line 1709"/>
            <p:cNvSpPr/>
            <p:nvPr/>
          </p:nvSpPr>
          <p:spPr>
            <a:xfrm>
              <a:off x="2011" y="1271"/>
              <a:ext cx="1527" cy="0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572" name="Text Box 1711"/>
            <p:cNvSpPr txBox="1"/>
            <p:nvPr/>
          </p:nvSpPr>
          <p:spPr>
            <a:xfrm>
              <a:off x="1889" y="1074"/>
              <a:ext cx="220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b="1">
                  <a:latin typeface="Arial" panose="020B0604020202020204" pitchFamily="34" charset="0"/>
                </a:rPr>
                <a:t>A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18573" name="Text Box 1712"/>
            <p:cNvSpPr txBox="1"/>
            <p:nvPr/>
          </p:nvSpPr>
          <p:spPr>
            <a:xfrm>
              <a:off x="3581" y="1074"/>
              <a:ext cx="220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b="1">
                  <a:latin typeface="Arial" panose="020B0604020202020204" pitchFamily="34" charset="0"/>
                </a:rPr>
                <a:t>B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</p:grpSp>
      <p:graphicFrame>
        <p:nvGraphicFramePr>
          <p:cNvPr id="18128" name="Group 1744"/>
          <p:cNvGraphicFramePr>
            <a:graphicFrameLocks noGrp="1"/>
          </p:cNvGraphicFramePr>
          <p:nvPr/>
        </p:nvGraphicFramePr>
        <p:xfrm>
          <a:off x="1363663" y="439738"/>
          <a:ext cx="6083300" cy="5186363"/>
        </p:xfrm>
        <a:graphic>
          <a:graphicData uri="http://schemas.openxmlformats.org/drawingml/2006/table">
            <a:tbl>
              <a:tblPr/>
              <a:tblGrid>
                <a:gridCol w="5969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593725"/>
                <a:gridCol w="625475"/>
              </a:tblGrid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2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8094" name="Line 1710"/>
          <p:cNvSpPr/>
          <p:nvPr/>
        </p:nvSpPr>
        <p:spPr>
          <a:xfrm>
            <a:off x="3200400" y="2033588"/>
            <a:ext cx="2424113" cy="0"/>
          </a:xfrm>
          <a:prstGeom prst="line">
            <a:avLst/>
          </a:prstGeom>
          <a:ln w="28575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8097" name="Text Box 1713"/>
          <p:cNvSpPr txBox="1"/>
          <p:nvPr/>
        </p:nvSpPr>
        <p:spPr>
          <a:xfrm>
            <a:off x="4987925" y="3533775"/>
            <a:ext cx="349250" cy="3667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b="1">
                <a:latin typeface="Arial" panose="020B0604020202020204" pitchFamily="34" charset="0"/>
              </a:rPr>
              <a:t>C</a:t>
            </a:r>
            <a:endParaRPr lang="en-US" altLang="zh-CN" b="1">
              <a:latin typeface="Arial" panose="020B0604020202020204" pitchFamily="34" charset="0"/>
            </a:endParaRPr>
          </a:p>
        </p:txBody>
      </p:sp>
      <p:sp>
        <p:nvSpPr>
          <p:cNvPr id="18098" name="Text Box 1714"/>
          <p:cNvSpPr txBox="1"/>
          <p:nvPr/>
        </p:nvSpPr>
        <p:spPr>
          <a:xfrm>
            <a:off x="2308225" y="3584575"/>
            <a:ext cx="319088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>
                <a:latin typeface="Arial" panose="020B0604020202020204" pitchFamily="34" charset="0"/>
              </a:rPr>
              <a:t>D</a:t>
            </a:r>
            <a:endParaRPr lang="en-US" altLang="zh-CN" b="1">
              <a:latin typeface="Arial" panose="020B0604020202020204" pitchFamily="34" charset="0"/>
            </a:endParaRPr>
          </a:p>
        </p:txBody>
      </p:sp>
      <p:sp>
        <p:nvSpPr>
          <p:cNvPr id="18099" name="Line 1715"/>
          <p:cNvSpPr/>
          <p:nvPr/>
        </p:nvSpPr>
        <p:spPr>
          <a:xfrm flipH="1">
            <a:off x="2568575" y="2046288"/>
            <a:ext cx="623888" cy="1538287"/>
          </a:xfrm>
          <a:prstGeom prst="line">
            <a:avLst/>
          </a:prstGeom>
          <a:ln w="28575" cap="flat" cmpd="sng">
            <a:solidFill>
              <a:srgbClr val="FF0000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18100" name="Line 1716"/>
          <p:cNvSpPr/>
          <p:nvPr/>
        </p:nvSpPr>
        <p:spPr>
          <a:xfrm flipH="1">
            <a:off x="4981575" y="1993900"/>
            <a:ext cx="638175" cy="1625600"/>
          </a:xfrm>
          <a:prstGeom prst="line">
            <a:avLst/>
          </a:prstGeom>
          <a:ln w="28575" cap="flat" cmpd="sng">
            <a:solidFill>
              <a:srgbClr val="FF0000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18563" name="Text Box 1722"/>
          <p:cNvSpPr txBox="1"/>
          <p:nvPr/>
        </p:nvSpPr>
        <p:spPr>
          <a:xfrm>
            <a:off x="1190625" y="6037263"/>
            <a:ext cx="3686175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18107" name="Text Box 1723"/>
          <p:cNvSpPr txBox="1"/>
          <p:nvPr/>
        </p:nvSpPr>
        <p:spPr>
          <a:xfrm>
            <a:off x="1058863" y="5705475"/>
            <a:ext cx="808513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一组对边平行且相等的四边形是平行四边形？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grpSp>
        <p:nvGrpSpPr>
          <p:cNvPr id="3" name="Group 1742"/>
          <p:cNvGrpSpPr/>
          <p:nvPr/>
        </p:nvGrpSpPr>
        <p:grpSpPr>
          <a:xfrm>
            <a:off x="839788" y="6240463"/>
            <a:ext cx="7446962" cy="617537"/>
            <a:chOff x="585" y="3931"/>
            <a:chExt cx="3493" cy="389"/>
          </a:xfrm>
        </p:grpSpPr>
        <p:sp>
          <p:nvSpPr>
            <p:cNvPr id="18567" name="Text Box 1724"/>
            <p:cNvSpPr txBox="1"/>
            <p:nvPr/>
          </p:nvSpPr>
          <p:spPr>
            <a:xfrm>
              <a:off x="585" y="3931"/>
              <a:ext cx="3493" cy="33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>
                  <a:solidFill>
                    <a:srgbClr val="FF0000"/>
                  </a:solidFill>
                  <a:latin typeface="Arial" panose="020B0604020202020204" pitchFamily="34" charset="0"/>
                </a:rPr>
                <a:t>∵AB   CD</a:t>
              </a:r>
              <a:r>
                <a:rPr lang="zh-CN" altLang="en-US" sz="28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， ∴四边形</a:t>
              </a:r>
              <a:r>
                <a:rPr lang="en-US" altLang="zh-CN" sz="2800" b="1">
                  <a:solidFill>
                    <a:srgbClr val="FF0000"/>
                  </a:solidFill>
                  <a:latin typeface="Arial" panose="020B0604020202020204" pitchFamily="34" charset="0"/>
                </a:rPr>
                <a:t>ABCD</a:t>
              </a:r>
              <a:r>
                <a:rPr lang="zh-CN" altLang="en-US" sz="28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是平行四边形</a:t>
              </a:r>
              <a:r>
                <a:rPr lang="zh-CN" altLang="en-US" sz="2800" b="1" dirty="0">
                  <a:latin typeface="Arial" panose="020B0604020202020204" pitchFamily="34" charset="0"/>
                </a:rPr>
                <a:t> </a:t>
              </a:r>
              <a:endParaRPr lang="zh-CN" altLang="en-US" sz="2800" b="1" dirty="0">
                <a:latin typeface="Arial" panose="020B0604020202020204" pitchFamily="34" charset="0"/>
              </a:endParaRPr>
            </a:p>
          </p:txBody>
        </p:sp>
        <p:grpSp>
          <p:nvGrpSpPr>
            <p:cNvPr id="18568" name="Group 1735"/>
            <p:cNvGrpSpPr/>
            <p:nvPr/>
          </p:nvGrpSpPr>
          <p:grpSpPr>
            <a:xfrm>
              <a:off x="968" y="3955"/>
              <a:ext cx="519" cy="365"/>
              <a:chOff x="4156" y="3771"/>
              <a:chExt cx="368" cy="287"/>
            </a:xfrm>
          </p:grpSpPr>
          <p:sp>
            <p:nvSpPr>
              <p:cNvPr id="18569" name="Rectangle 1736"/>
              <p:cNvSpPr/>
              <p:nvPr/>
            </p:nvSpPr>
            <p:spPr>
              <a:xfrm>
                <a:off x="4184" y="3776"/>
                <a:ext cx="257" cy="18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r>
                  <a:rPr lang="en-US" altLang="zh-CN" b="1">
                    <a:solidFill>
                      <a:srgbClr val="0000FF"/>
                    </a:solidFill>
                    <a:latin typeface="Arial" panose="020B0604020202020204" pitchFamily="34" charset="0"/>
                  </a:rPr>
                  <a:t>∥</a:t>
                </a:r>
                <a:endParaRPr lang="en-US" altLang="zh-CN">
                  <a:solidFill>
                    <a:srgbClr val="0000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18570" name="Rectangle 1737"/>
              <p:cNvSpPr/>
              <p:nvPr/>
            </p:nvSpPr>
            <p:spPr>
              <a:xfrm>
                <a:off x="4156" y="3771"/>
                <a:ext cx="368" cy="28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r>
                  <a:rPr lang="en-US" altLang="zh-CN" sz="3200">
                    <a:latin typeface="Arial" panose="020B0604020202020204" pitchFamily="34" charset="0"/>
                  </a:rPr>
                  <a:t>﹦                   </a:t>
                </a:r>
                <a:endParaRPr lang="en-US" altLang="zh-CN"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18127" name="AutoShape 1743"/>
          <p:cNvSpPr/>
          <p:nvPr/>
        </p:nvSpPr>
        <p:spPr>
          <a:xfrm flipH="1">
            <a:off x="0" y="3470275"/>
            <a:ext cx="1101725" cy="1619250"/>
          </a:xfrm>
          <a:prstGeom prst="cloudCallout">
            <a:avLst>
              <a:gd name="adj1" fmla="val -79398"/>
              <a:gd name="adj2" fmla="val 107153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1600" b="1" dirty="0">
                <a:solidFill>
                  <a:srgbClr val="339933"/>
                </a:solidFill>
                <a:latin typeface="Arial" panose="020B0604020202020204" pitchFamily="34" charset="0"/>
              </a:rPr>
              <a:t>猜想，对吗？</a:t>
            </a:r>
            <a:endParaRPr lang="zh-CN" altLang="en-US" sz="1600" b="1" dirty="0">
              <a:solidFill>
                <a:srgbClr val="339933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69 -0.00231 L -0.06667 0.22382 " pathEditMode="relative" ptsTypes="AA">
                                      <p:cBhvr>
                                        <p:cTn id="15" dur="2000" fill="hold"/>
                                        <p:tgtEl>
                                          <p:spTgt spid="180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2000"/>
                                        <p:tgtEl>
                                          <p:spTgt spid="18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2000"/>
                                        <p:tgtEl>
                                          <p:spTgt spid="18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8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97" grpId="0"/>
      <p:bldP spid="18098" grpId="0"/>
      <p:bldP spid="18107" grpId="0"/>
      <p:bldP spid="1812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Group 3"/>
          <p:cNvGrpSpPr/>
          <p:nvPr/>
        </p:nvGrpSpPr>
        <p:grpSpPr>
          <a:xfrm>
            <a:off x="5857875" y="785813"/>
            <a:ext cx="3857625" cy="1717675"/>
            <a:chOff x="3696" y="816"/>
            <a:chExt cx="1776" cy="778"/>
          </a:xfrm>
        </p:grpSpPr>
        <p:sp>
          <p:nvSpPr>
            <p:cNvPr id="2066" name="AutoShape 4"/>
            <p:cNvSpPr/>
            <p:nvPr/>
          </p:nvSpPr>
          <p:spPr>
            <a:xfrm>
              <a:off x="3888" y="960"/>
              <a:ext cx="1056" cy="432"/>
            </a:xfrm>
            <a:prstGeom prst="flowChartInputOutput">
              <a:avLst/>
            </a:prstGeom>
            <a:noFill/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2067" name="Text Box 5"/>
            <p:cNvSpPr txBox="1"/>
            <p:nvPr/>
          </p:nvSpPr>
          <p:spPr>
            <a:xfrm>
              <a:off x="3888" y="816"/>
              <a:ext cx="52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>
                  <a:latin typeface="Times New Roman" panose="02020603050405020304" pitchFamily="18" charset="0"/>
                </a:rPr>
                <a:t>A</a:t>
              </a:r>
              <a:endParaRPr lang="en-US" altLang="zh-CN" sz="2000">
                <a:latin typeface="Times New Roman" panose="02020603050405020304" pitchFamily="18" charset="0"/>
              </a:endParaRPr>
            </a:p>
          </p:txBody>
        </p:sp>
        <p:sp>
          <p:nvSpPr>
            <p:cNvPr id="2068" name="Text Box 6"/>
            <p:cNvSpPr txBox="1"/>
            <p:nvPr/>
          </p:nvSpPr>
          <p:spPr>
            <a:xfrm>
              <a:off x="3696" y="1296"/>
              <a:ext cx="52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>
                  <a:latin typeface="Times New Roman" panose="02020603050405020304" pitchFamily="18" charset="0"/>
                </a:rPr>
                <a:t>B</a:t>
              </a:r>
              <a:endParaRPr lang="en-US" altLang="zh-CN" sz="2000">
                <a:latin typeface="Times New Roman" panose="02020603050405020304" pitchFamily="18" charset="0"/>
              </a:endParaRPr>
            </a:p>
          </p:txBody>
        </p:sp>
        <p:sp>
          <p:nvSpPr>
            <p:cNvPr id="2069" name="Text Box 7"/>
            <p:cNvSpPr txBox="1"/>
            <p:nvPr/>
          </p:nvSpPr>
          <p:spPr>
            <a:xfrm>
              <a:off x="4704" y="1344"/>
              <a:ext cx="52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>
                  <a:latin typeface="Times New Roman" panose="02020603050405020304" pitchFamily="18" charset="0"/>
                </a:rPr>
                <a:t>C</a:t>
              </a:r>
              <a:endParaRPr lang="en-US" altLang="zh-CN" sz="2000">
                <a:latin typeface="Times New Roman" panose="02020603050405020304" pitchFamily="18" charset="0"/>
              </a:endParaRPr>
            </a:p>
          </p:txBody>
        </p:sp>
        <p:sp>
          <p:nvSpPr>
            <p:cNvPr id="2070" name="Text Box 8"/>
            <p:cNvSpPr txBox="1"/>
            <p:nvPr/>
          </p:nvSpPr>
          <p:spPr>
            <a:xfrm>
              <a:off x="4944" y="816"/>
              <a:ext cx="52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>
                  <a:latin typeface="Times New Roman" panose="02020603050405020304" pitchFamily="18" charset="0"/>
                </a:rPr>
                <a:t>D</a:t>
              </a:r>
              <a:endParaRPr lang="en-US" altLang="zh-CN" sz="2000">
                <a:latin typeface="Times New Roman" panose="02020603050405020304" pitchFamily="18" charset="0"/>
              </a:endParaRPr>
            </a:p>
          </p:txBody>
        </p:sp>
      </p:grpSp>
      <p:sp>
        <p:nvSpPr>
          <p:cNvPr id="112649" name="Line 9"/>
          <p:cNvSpPr/>
          <p:nvPr/>
        </p:nvSpPr>
        <p:spPr>
          <a:xfrm>
            <a:off x="6715125" y="1143000"/>
            <a:ext cx="1428750" cy="928688"/>
          </a:xfrm>
          <a:prstGeom prst="line">
            <a:avLst/>
          </a:prstGeom>
          <a:ln w="28575" cap="flat" cmpd="sng">
            <a:solidFill>
              <a:srgbClr val="FF0000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112650" name="Text Box 10"/>
          <p:cNvSpPr txBox="1"/>
          <p:nvPr/>
        </p:nvSpPr>
        <p:spPr>
          <a:xfrm>
            <a:off x="625475" y="1344613"/>
            <a:ext cx="53705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宋体" panose="02010600030101010101" pitchFamily="2" charset="-122"/>
              </a:rPr>
              <a:t>求证：四边形</a:t>
            </a:r>
            <a:r>
              <a:rPr lang="en-US" altLang="zh-CN" sz="2400" b="1">
                <a:latin typeface="Times New Roman" panose="02020603050405020304" pitchFamily="18" charset="0"/>
              </a:rPr>
              <a:t>ABCD</a:t>
            </a:r>
            <a:r>
              <a:rPr lang="zh-CN" altLang="en-US" sz="2400" b="1" dirty="0">
                <a:latin typeface="宋体" panose="02010600030101010101" pitchFamily="2" charset="-122"/>
              </a:rPr>
              <a:t>是平行四边形。</a:t>
            </a:r>
            <a:r>
              <a:rPr lang="zh-CN" altLang="en-US" sz="2400" b="1" dirty="0">
                <a:latin typeface="Times New Roman" panose="02020603050405020304" pitchFamily="18" charset="0"/>
              </a:rPr>
              <a:t> 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112651" name="Text Box 11"/>
          <p:cNvSpPr txBox="1"/>
          <p:nvPr/>
        </p:nvSpPr>
        <p:spPr>
          <a:xfrm>
            <a:off x="642938" y="1857375"/>
            <a:ext cx="4038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宋体" panose="02010600030101010101" pitchFamily="2" charset="-122"/>
              </a:rPr>
              <a:t>证明：连接</a:t>
            </a:r>
            <a:r>
              <a:rPr lang="en-US" altLang="zh-CN" sz="2400" b="1">
                <a:latin typeface="Times New Roman" panose="02020603050405020304" pitchFamily="18" charset="0"/>
              </a:rPr>
              <a:t>AC 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112652" name="Text Box 12"/>
          <p:cNvSpPr txBox="1"/>
          <p:nvPr/>
        </p:nvSpPr>
        <p:spPr>
          <a:xfrm>
            <a:off x="1500188" y="2286000"/>
            <a:ext cx="4038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latin typeface="宋体" panose="02010600030101010101" pitchFamily="2" charset="-122"/>
              </a:rPr>
              <a:t>∵</a:t>
            </a:r>
            <a:r>
              <a:rPr lang="en-US" altLang="zh-CN" sz="2400">
                <a:latin typeface="Times New Roman" panose="02020603050405020304" pitchFamily="18" charset="0"/>
              </a:rPr>
              <a:t>AD</a:t>
            </a:r>
            <a:r>
              <a:rPr lang="en-US" altLang="zh-CN" sz="2400">
                <a:latin typeface="宋体" panose="02010600030101010101" pitchFamily="2" charset="-122"/>
              </a:rPr>
              <a:t>∥</a:t>
            </a:r>
            <a:r>
              <a:rPr lang="en-US" altLang="zh-CN" sz="2400">
                <a:latin typeface="Times New Roman" panose="02020603050405020304" pitchFamily="18" charset="0"/>
              </a:rPr>
              <a:t>BC 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112653" name="Text Box 13"/>
          <p:cNvSpPr txBox="1"/>
          <p:nvPr/>
        </p:nvSpPr>
        <p:spPr>
          <a:xfrm>
            <a:off x="1500188" y="2857500"/>
            <a:ext cx="4038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latin typeface="宋体" panose="02010600030101010101" pitchFamily="2" charset="-122"/>
              </a:rPr>
              <a:t>∴∠DAC=∠ACB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112654" name="Text Box 14"/>
          <p:cNvSpPr txBox="1"/>
          <p:nvPr/>
        </p:nvSpPr>
        <p:spPr>
          <a:xfrm>
            <a:off x="1214438" y="3429000"/>
            <a:ext cx="4038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宋体" panose="02010600030101010101" pitchFamily="2" charset="-122"/>
              </a:rPr>
              <a:t>又∵</a:t>
            </a:r>
            <a:r>
              <a:rPr lang="en-US" altLang="zh-CN" sz="2400" b="1">
                <a:latin typeface="宋体" panose="02010600030101010101" pitchFamily="2" charset="-122"/>
              </a:rPr>
              <a:t>AD=BC</a:t>
            </a:r>
            <a:r>
              <a:rPr lang="zh-CN" altLang="en-US" sz="2400" b="1" dirty="0">
                <a:latin typeface="宋体" panose="02010600030101010101" pitchFamily="2" charset="-122"/>
              </a:rPr>
              <a:t>，</a:t>
            </a:r>
            <a:r>
              <a:rPr lang="en-US" altLang="zh-CN" sz="2400" b="1">
                <a:latin typeface="宋体" panose="02010600030101010101" pitchFamily="2" charset="-122"/>
              </a:rPr>
              <a:t>AC=</a:t>
            </a:r>
            <a:r>
              <a:rPr lang="en-US" altLang="zh-CN" sz="2400" b="1" err="1">
                <a:latin typeface="宋体" panose="02010600030101010101" pitchFamily="2" charset="-122"/>
              </a:rPr>
              <a:t>AC</a:t>
            </a:r>
            <a:r>
              <a:rPr lang="zh-CN" altLang="en-US" sz="2400" b="1" dirty="0">
                <a:latin typeface="宋体" panose="02010600030101010101" pitchFamily="2" charset="-122"/>
              </a:rPr>
              <a:t>，</a:t>
            </a:r>
            <a:r>
              <a:rPr lang="zh-CN" altLang="en-US" sz="2400" b="1" dirty="0">
                <a:latin typeface="Times New Roman" panose="02020603050405020304" pitchFamily="18" charset="0"/>
              </a:rPr>
              <a:t> 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112655" name="Text Box 15"/>
          <p:cNvSpPr txBox="1"/>
          <p:nvPr/>
        </p:nvSpPr>
        <p:spPr>
          <a:xfrm>
            <a:off x="1571625" y="4000500"/>
            <a:ext cx="4038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en-US" altLang="zh-CN" sz="2400" b="1">
                <a:latin typeface="宋体" panose="02010600030101010101" pitchFamily="2" charset="-122"/>
              </a:rPr>
              <a:t>∴ΔABC≌ΔCDA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112656" name="Text Box 16"/>
          <p:cNvSpPr txBox="1"/>
          <p:nvPr/>
        </p:nvSpPr>
        <p:spPr>
          <a:xfrm>
            <a:off x="1571625" y="4500563"/>
            <a:ext cx="4038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latin typeface="宋体" panose="02010600030101010101" pitchFamily="2" charset="-122"/>
                <a:cs typeface="Times New Roman" panose="02020603050405020304" pitchFamily="18" charset="0"/>
              </a:rPr>
              <a:t>∴∠BAC=∠ACD</a:t>
            </a:r>
            <a:endParaRPr lang="en-US" altLang="zh-CN" sz="2400" b="1">
              <a:latin typeface="宋体" panose="02010600030101010101" pitchFamily="2" charset="-122"/>
            </a:endParaRPr>
          </a:p>
        </p:txBody>
      </p:sp>
      <p:sp>
        <p:nvSpPr>
          <p:cNvPr id="112657" name="Text Box 17"/>
          <p:cNvSpPr txBox="1"/>
          <p:nvPr/>
        </p:nvSpPr>
        <p:spPr>
          <a:xfrm>
            <a:off x="1571625" y="5000625"/>
            <a:ext cx="4038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latin typeface="宋体" panose="02010600030101010101" pitchFamily="2" charset="-122"/>
                <a:cs typeface="Times New Roman" panose="02020603050405020304" pitchFamily="18" charset="0"/>
              </a:rPr>
              <a:t>∴</a:t>
            </a:r>
            <a:r>
              <a:rPr lang="en-US" altLang="zh-CN" sz="2400" b="1">
                <a:latin typeface="宋体" panose="02010600030101010101" pitchFamily="2" charset="-122"/>
              </a:rPr>
              <a:t>AB</a:t>
            </a:r>
            <a:r>
              <a:rPr lang="en-US" altLang="zh-CN" sz="2400" b="1">
                <a:latin typeface="宋体" panose="02010600030101010101" pitchFamily="2" charset="-122"/>
                <a:cs typeface="Times New Roman" panose="02020603050405020304" pitchFamily="18" charset="0"/>
              </a:rPr>
              <a:t>∥</a:t>
            </a:r>
            <a:r>
              <a:rPr lang="en-US" altLang="zh-CN" sz="2400" b="1">
                <a:latin typeface="宋体" panose="02010600030101010101" pitchFamily="2" charset="-122"/>
              </a:rPr>
              <a:t>CD </a:t>
            </a:r>
            <a:endParaRPr lang="en-US" altLang="zh-CN" sz="2400" b="1">
              <a:latin typeface="宋体" panose="02010600030101010101" pitchFamily="2" charset="-122"/>
            </a:endParaRPr>
          </a:p>
        </p:txBody>
      </p:sp>
      <p:sp>
        <p:nvSpPr>
          <p:cNvPr id="112658" name="Text Box 18"/>
          <p:cNvSpPr txBox="1"/>
          <p:nvPr/>
        </p:nvSpPr>
        <p:spPr>
          <a:xfrm>
            <a:off x="1571625" y="5572125"/>
            <a:ext cx="4038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latin typeface="宋体" panose="02010600030101010101" pitchFamily="2" charset="-122"/>
                <a:cs typeface="Times New Roman" panose="02020603050405020304" pitchFamily="18" charset="0"/>
              </a:rPr>
              <a:t>∴</a:t>
            </a:r>
            <a:r>
              <a:rPr lang="zh-CN" altLang="en-US" sz="2400" b="1" dirty="0">
                <a:latin typeface="宋体" panose="02010600030101010101" pitchFamily="2" charset="-122"/>
              </a:rPr>
              <a:t>四边形</a:t>
            </a:r>
            <a:r>
              <a:rPr lang="en-US" altLang="zh-CN" sz="2400" b="1">
                <a:latin typeface="宋体" panose="02010600030101010101" pitchFamily="2" charset="-122"/>
              </a:rPr>
              <a:t>ABCD</a:t>
            </a:r>
            <a:r>
              <a:rPr lang="zh-CN" altLang="en-US" sz="2400" b="1" dirty="0">
                <a:latin typeface="宋体" panose="02010600030101010101" pitchFamily="2" charset="-122"/>
              </a:rPr>
              <a:t>是平行四边形 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  <p:grpSp>
        <p:nvGrpSpPr>
          <p:cNvPr id="3" name="Group 19"/>
          <p:cNvGrpSpPr/>
          <p:nvPr/>
        </p:nvGrpSpPr>
        <p:grpSpPr>
          <a:xfrm>
            <a:off x="590550" y="711200"/>
            <a:ext cx="5705475" cy="457200"/>
            <a:chOff x="465" y="1173"/>
            <a:chExt cx="3360" cy="288"/>
          </a:xfrm>
        </p:grpSpPr>
        <p:sp>
          <p:nvSpPr>
            <p:cNvPr id="2065" name="Text Box 20"/>
            <p:cNvSpPr txBox="1"/>
            <p:nvPr/>
          </p:nvSpPr>
          <p:spPr>
            <a:xfrm>
              <a:off x="465" y="1173"/>
              <a:ext cx="336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latin typeface="Times New Roman" panose="02020603050405020304" pitchFamily="18" charset="0"/>
                </a:rPr>
                <a:t>已知：在四边形</a:t>
              </a:r>
              <a:r>
                <a:rPr lang="en-US" altLang="zh-CN" sz="2400" b="1">
                  <a:latin typeface="Times New Roman" panose="02020603050405020304" pitchFamily="18" charset="0"/>
                </a:rPr>
                <a:t>ABCD</a:t>
              </a:r>
              <a:r>
                <a:rPr lang="zh-CN" altLang="en-US" sz="2400" b="1" dirty="0">
                  <a:latin typeface="Times New Roman" panose="02020603050405020304" pitchFamily="18" charset="0"/>
                </a:rPr>
                <a:t>中，  </a:t>
              </a:r>
              <a:r>
                <a:rPr lang="en-US" altLang="zh-CN" sz="2400" b="1">
                  <a:latin typeface="Times New Roman" panose="02020603050405020304" pitchFamily="18" charset="0"/>
                </a:rPr>
                <a:t>AD   </a:t>
              </a:r>
              <a:r>
                <a:rPr lang="zh-CN" altLang="en-US" sz="2400" b="1" dirty="0">
                  <a:latin typeface="Times New Roman" panose="02020603050405020304" pitchFamily="18" charset="0"/>
                </a:rPr>
                <a:t>　</a:t>
              </a:r>
              <a:r>
                <a:rPr lang="en-US" altLang="zh-CN" sz="2400" b="1">
                  <a:latin typeface="Times New Roman" panose="02020603050405020304" pitchFamily="18" charset="0"/>
                </a:rPr>
                <a:t>BC</a:t>
              </a:r>
              <a:r>
                <a:rPr lang="zh-CN" altLang="en-US" sz="2400" b="1" dirty="0">
                  <a:latin typeface="Times New Roman" panose="02020603050405020304" pitchFamily="18" charset="0"/>
                </a:rPr>
                <a:t>。</a:t>
              </a:r>
              <a:endParaRPr lang="zh-CN" altLang="en-US" sz="2400" b="1" dirty="0"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2050" name="Object 2"/>
            <p:cNvGraphicFramePr/>
            <p:nvPr/>
          </p:nvGraphicFramePr>
          <p:xfrm>
            <a:off x="3062" y="1220"/>
            <a:ext cx="129" cy="14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1" imgW="180975" imgH="228600" progId="Paint.Picture">
                    <p:embed/>
                  </p:oleObj>
                </mc:Choice>
                <mc:Fallback>
                  <p:oleObj name="" r:id="rId1" imgW="180975" imgH="228600" progId="Paint.Picture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3062" y="1220"/>
                          <a:ext cx="129" cy="14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2" name="矩形 21"/>
          <p:cNvSpPr/>
          <p:nvPr/>
        </p:nvSpPr>
        <p:spPr>
          <a:xfrm>
            <a:off x="1357313" y="6072188"/>
            <a:ext cx="5857875" cy="738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</a:rPr>
              <a:t>(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两组对边分别平行的四边形是平行四边形</a:t>
            </a:r>
            <a:r>
              <a:rPr lang="en-US" altLang="zh-CN" b="1">
                <a:solidFill>
                  <a:srgbClr val="FF0000"/>
                </a:solidFill>
                <a:latin typeface="Arial" panose="020B0604020202020204" pitchFamily="34" charset="0"/>
              </a:rPr>
              <a:t>)</a:t>
            </a:r>
            <a:endParaRPr lang="en-US" altLang="zh-CN" b="1">
              <a:solidFill>
                <a:srgbClr val="FF0000"/>
              </a:solidFill>
              <a:latin typeface="Arial" panose="020B0604020202020204" pitchFamily="34" charset="0"/>
            </a:endParaRPr>
          </a:p>
          <a:p>
            <a:endParaRPr lang="en-US" altLang="zh-CN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3" name="椭圆形标注 22"/>
          <p:cNvSpPr/>
          <p:nvPr/>
        </p:nvSpPr>
        <p:spPr>
          <a:xfrm>
            <a:off x="5857875" y="2500313"/>
            <a:ext cx="3286125" cy="1643063"/>
          </a:xfrm>
          <a:prstGeom prst="wedgeEllipseCallout">
            <a:avLst>
              <a:gd name="adj1" fmla="val -123361"/>
              <a:gd name="adj2" fmla="val -9563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你还有其他证法吗？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50" grpId="0"/>
      <p:bldP spid="112651" grpId="0"/>
      <p:bldP spid="112652" grpId="0"/>
      <p:bldP spid="112653" grpId="0"/>
      <p:bldP spid="112654" grpId="0"/>
      <p:bldP spid="112655" grpId="0"/>
      <p:bldP spid="112656" grpId="0"/>
      <p:bldP spid="112657" grpId="0"/>
      <p:bldP spid="112658" grpId="0"/>
      <p:bldP spid="22" grpId="0"/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785813" y="1714500"/>
            <a:ext cx="8012112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latin typeface="Arial" panose="020B0604020202020204" pitchFamily="34" charset="0"/>
              </a:rPr>
              <a:t>一组对边平行且相等的四边形是平行四边形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3076" name="矩形 2"/>
          <p:cNvSpPr/>
          <p:nvPr/>
        </p:nvSpPr>
        <p:spPr>
          <a:xfrm>
            <a:off x="1714500" y="714375"/>
            <a:ext cx="5227638" cy="646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平行四边形的判定定理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2:</a:t>
            </a:r>
            <a:endParaRPr lang="en-US" altLang="zh-CN" sz="36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57250" y="2928938"/>
            <a:ext cx="1987550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339933"/>
                </a:solidFill>
                <a:latin typeface="Arial" panose="020B0604020202020204" pitchFamily="34" charset="0"/>
              </a:rPr>
              <a:t>符号语言：</a:t>
            </a:r>
            <a:endParaRPr lang="zh-CN" altLang="en-US" sz="2800" b="1" dirty="0">
              <a:solidFill>
                <a:srgbClr val="339933"/>
              </a:solidFill>
              <a:latin typeface="Arial" panose="020B0604020202020204" pitchFamily="34" charset="0"/>
            </a:endParaRPr>
          </a:p>
        </p:txBody>
      </p:sp>
      <p:sp>
        <p:nvSpPr>
          <p:cNvPr id="8" name="Text Box 1724"/>
          <p:cNvSpPr txBox="1"/>
          <p:nvPr/>
        </p:nvSpPr>
        <p:spPr>
          <a:xfrm>
            <a:off x="1643063" y="3714750"/>
            <a:ext cx="2000250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∵AB    CD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graphicFrame>
        <p:nvGraphicFramePr>
          <p:cNvPr id="9" name="Object 2"/>
          <p:cNvGraphicFramePr/>
          <p:nvPr/>
        </p:nvGraphicFramePr>
        <p:xfrm>
          <a:off x="2643188" y="3786188"/>
          <a:ext cx="357187" cy="373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180975" imgH="228600" progId="Paint.Picture">
                  <p:embed/>
                </p:oleObj>
              </mc:Choice>
              <mc:Fallback>
                <p:oleObj name="" r:id="rId1" imgW="180975" imgH="228600" progId="Paint.Picture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643188" y="3786188"/>
                        <a:ext cx="357187" cy="3730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矩形 9"/>
          <p:cNvSpPr/>
          <p:nvPr/>
        </p:nvSpPr>
        <p:spPr>
          <a:xfrm>
            <a:off x="1500188" y="4429125"/>
            <a:ext cx="5603875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∴四边形</a:t>
            </a: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ABCD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是平行四边形</a:t>
            </a:r>
            <a:r>
              <a:rPr lang="zh-CN" altLang="en-US" sz="3200" b="1" dirty="0">
                <a:latin typeface="Arial" panose="020B0604020202020204" pitchFamily="34" charset="0"/>
              </a:rPr>
              <a:t> </a:t>
            </a:r>
            <a:endParaRPr lang="zh-CN" altLang="en-US" sz="3200" dirty="0">
              <a:latin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071563" y="5072063"/>
            <a:ext cx="7758112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latin typeface="Arial" panose="020B0604020202020204" pitchFamily="34" charset="0"/>
              </a:rPr>
              <a:t>（一组对边平行且相等的四边形是平行四边形）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grpSp>
        <p:nvGrpSpPr>
          <p:cNvPr id="3" name="Group 20"/>
          <p:cNvGrpSpPr/>
          <p:nvPr/>
        </p:nvGrpSpPr>
        <p:grpSpPr>
          <a:xfrm>
            <a:off x="4856163" y="2428875"/>
            <a:ext cx="3716337" cy="1490663"/>
            <a:chOff x="3319" y="274"/>
            <a:chExt cx="1885" cy="804"/>
          </a:xfrm>
        </p:grpSpPr>
        <p:sp>
          <p:nvSpPr>
            <p:cNvPr id="3082" name="AutoShape 15"/>
            <p:cNvSpPr/>
            <p:nvPr/>
          </p:nvSpPr>
          <p:spPr>
            <a:xfrm>
              <a:off x="3533" y="458"/>
              <a:ext cx="1248" cy="500"/>
            </a:xfrm>
            <a:prstGeom prst="parallelogram">
              <a:avLst>
                <a:gd name="adj" fmla="val 62400"/>
              </a:avLst>
            </a:prstGeom>
            <a:noFill/>
            <a:ln w="25400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endParaRPr lang="zh-CN" altLang="zh-CN" dirty="0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083" name="Text Box 16"/>
            <p:cNvSpPr txBox="1"/>
            <p:nvPr/>
          </p:nvSpPr>
          <p:spPr>
            <a:xfrm>
              <a:off x="3682" y="274"/>
              <a:ext cx="210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Arial" panose="020B0604020202020204" pitchFamily="34" charset="0"/>
                </a:rPr>
                <a:t>A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3084" name="Text Box 17"/>
            <p:cNvSpPr txBox="1"/>
            <p:nvPr/>
          </p:nvSpPr>
          <p:spPr>
            <a:xfrm rot="10800000" flipH="1" flipV="1">
              <a:off x="3319" y="852"/>
              <a:ext cx="217" cy="19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Arial" panose="020B0604020202020204" pitchFamily="34" charset="0"/>
                </a:rPr>
                <a:t>B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3085" name="Text Box 18"/>
            <p:cNvSpPr txBox="1"/>
            <p:nvPr/>
          </p:nvSpPr>
          <p:spPr>
            <a:xfrm rot="10800000" flipH="1" flipV="1">
              <a:off x="4582" y="847"/>
              <a:ext cx="375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Arial" panose="020B0604020202020204" pitchFamily="34" charset="0"/>
                </a:rPr>
                <a:t>C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3086" name="Text Box 19"/>
            <p:cNvSpPr txBox="1"/>
            <p:nvPr/>
          </p:nvSpPr>
          <p:spPr>
            <a:xfrm rot="10800000" flipH="1" flipV="1">
              <a:off x="4829" y="344"/>
              <a:ext cx="375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Arial" panose="020B0604020202020204" pitchFamily="34" charset="0"/>
                </a:rPr>
                <a:t>D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8" grpId="0"/>
      <p:bldP spid="10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WordArt 2"/>
          <p:cNvSpPr>
            <a:spLocks noTextEdit="1"/>
          </p:cNvSpPr>
          <p:nvPr/>
        </p:nvSpPr>
        <p:spPr>
          <a:xfrm>
            <a:off x="304800" y="581025"/>
            <a:ext cx="2835275" cy="703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12700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B2B2B2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方法（四）</a:t>
            </a:r>
            <a:endParaRPr lang="zh-CN" altLang="en-US" sz="3600">
              <a:ln w="12700" cap="flat" cmpd="sng">
                <a:solidFill>
                  <a:srgbClr val="3333CC"/>
                </a:solidFill>
                <a:prstDash val="solid"/>
                <a:headEnd type="none" w="med" len="med"/>
                <a:tailEnd type="none" w="med" len="med"/>
              </a:ln>
              <a:solidFill>
                <a:srgbClr val="B2B2B2">
                  <a:alpha val="50195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9459" name="Line 3"/>
          <p:cNvSpPr/>
          <p:nvPr/>
        </p:nvSpPr>
        <p:spPr>
          <a:xfrm flipH="1">
            <a:off x="6094413" y="2392363"/>
            <a:ext cx="1028700" cy="197485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60" name="Line 4"/>
          <p:cNvSpPr/>
          <p:nvPr/>
        </p:nvSpPr>
        <p:spPr>
          <a:xfrm>
            <a:off x="3468688" y="2351088"/>
            <a:ext cx="3657600" cy="15875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61" name="Text Box 5"/>
          <p:cNvSpPr txBox="1"/>
          <p:nvPr/>
        </p:nvSpPr>
        <p:spPr>
          <a:xfrm>
            <a:off x="7583488" y="2103438"/>
            <a:ext cx="9080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>
                <a:latin typeface="Arial" panose="020B0604020202020204" pitchFamily="34" charset="0"/>
              </a:rPr>
              <a:t>D</a:t>
            </a:r>
            <a:endParaRPr lang="en-US" altLang="zh-CN" sz="2000" b="1">
              <a:latin typeface="Arial" panose="020B0604020202020204" pitchFamily="34" charset="0"/>
            </a:endParaRPr>
          </a:p>
        </p:txBody>
      </p:sp>
      <p:grpSp>
        <p:nvGrpSpPr>
          <p:cNvPr id="19462" name="Group 7"/>
          <p:cNvGrpSpPr/>
          <p:nvPr/>
        </p:nvGrpSpPr>
        <p:grpSpPr>
          <a:xfrm>
            <a:off x="2125663" y="2151063"/>
            <a:ext cx="4124325" cy="2568575"/>
            <a:chOff x="1491" y="2151"/>
            <a:chExt cx="2598" cy="1618"/>
          </a:xfrm>
        </p:grpSpPr>
        <p:grpSp>
          <p:nvGrpSpPr>
            <p:cNvPr id="19469" name="Group 8"/>
            <p:cNvGrpSpPr/>
            <p:nvPr/>
          </p:nvGrpSpPr>
          <p:grpSpPr>
            <a:xfrm>
              <a:off x="2181" y="2739"/>
              <a:ext cx="472" cy="692"/>
              <a:chOff x="975" y="2585"/>
              <a:chExt cx="472" cy="692"/>
            </a:xfrm>
          </p:grpSpPr>
          <p:sp>
            <p:nvSpPr>
              <p:cNvPr id="19477" name="Line 9"/>
              <p:cNvSpPr/>
              <p:nvPr/>
            </p:nvSpPr>
            <p:spPr>
              <a:xfrm flipH="1">
                <a:off x="975" y="2976"/>
                <a:ext cx="91" cy="9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9478" name="Line 10"/>
              <p:cNvSpPr/>
              <p:nvPr/>
            </p:nvSpPr>
            <p:spPr>
              <a:xfrm flipH="1">
                <a:off x="993" y="3004"/>
                <a:ext cx="91" cy="9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9479" name="Line 11"/>
              <p:cNvSpPr/>
              <p:nvPr/>
            </p:nvSpPr>
            <p:spPr>
              <a:xfrm flipH="1">
                <a:off x="1338" y="3158"/>
                <a:ext cx="91" cy="9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9480" name="Line 12"/>
              <p:cNvSpPr/>
              <p:nvPr/>
            </p:nvSpPr>
            <p:spPr>
              <a:xfrm flipH="1">
                <a:off x="1356" y="3186"/>
                <a:ext cx="91" cy="9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9481" name="Line 13"/>
              <p:cNvSpPr/>
              <p:nvPr/>
            </p:nvSpPr>
            <p:spPr>
              <a:xfrm flipH="1">
                <a:off x="1247" y="2585"/>
                <a:ext cx="91" cy="9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9482" name="Line 14"/>
              <p:cNvSpPr/>
              <p:nvPr/>
            </p:nvSpPr>
            <p:spPr>
              <a:xfrm flipH="1">
                <a:off x="1265" y="2613"/>
                <a:ext cx="91" cy="9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19470" name="Line 15"/>
            <p:cNvSpPr/>
            <p:nvPr/>
          </p:nvSpPr>
          <p:spPr>
            <a:xfrm flipH="1">
              <a:off x="1650" y="2274"/>
              <a:ext cx="657" cy="1264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71" name="Line 16"/>
            <p:cNvSpPr/>
            <p:nvPr/>
          </p:nvSpPr>
          <p:spPr>
            <a:xfrm>
              <a:off x="1650" y="3538"/>
              <a:ext cx="2345" cy="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72" name="Freeform 17"/>
            <p:cNvSpPr/>
            <p:nvPr/>
          </p:nvSpPr>
          <p:spPr>
            <a:xfrm>
              <a:off x="2489" y="2286"/>
              <a:ext cx="1491" cy="1246"/>
            </a:xfrm>
            <a:custGeom>
              <a:avLst/>
              <a:gdLst>
                <a:gd name="txL" fmla="*/ 0 w 1849"/>
                <a:gd name="txT" fmla="*/ 0 h 1440"/>
                <a:gd name="txR" fmla="*/ 1849 w 1849"/>
                <a:gd name="txB" fmla="*/ 1440 h 1440"/>
              </a:gdLst>
              <a:ahLst/>
              <a:cxnLst>
                <a:cxn ang="0">
                  <a:pos x="30" y="64"/>
                </a:cxn>
                <a:cxn ang="0">
                  <a:pos x="60" y="209"/>
                </a:cxn>
                <a:cxn ang="0">
                  <a:pos x="150" y="169"/>
                </a:cxn>
                <a:cxn ang="0">
                  <a:pos x="210" y="241"/>
                </a:cxn>
                <a:cxn ang="0">
                  <a:pos x="300" y="289"/>
                </a:cxn>
                <a:cxn ang="0">
                  <a:pos x="367" y="354"/>
                </a:cxn>
                <a:cxn ang="0">
                  <a:pos x="292" y="555"/>
                </a:cxn>
                <a:cxn ang="0">
                  <a:pos x="337" y="514"/>
                </a:cxn>
                <a:cxn ang="0">
                  <a:pos x="360" y="571"/>
                </a:cxn>
                <a:cxn ang="0">
                  <a:pos x="292" y="763"/>
                </a:cxn>
                <a:cxn ang="0">
                  <a:pos x="262" y="836"/>
                </a:cxn>
                <a:cxn ang="0">
                  <a:pos x="344" y="796"/>
                </a:cxn>
                <a:cxn ang="0">
                  <a:pos x="397" y="755"/>
                </a:cxn>
                <a:cxn ang="0">
                  <a:pos x="487" y="699"/>
                </a:cxn>
                <a:cxn ang="0">
                  <a:pos x="510" y="699"/>
                </a:cxn>
                <a:cxn ang="0">
                  <a:pos x="449" y="820"/>
                </a:cxn>
                <a:cxn ang="0">
                  <a:pos x="389" y="965"/>
                </a:cxn>
                <a:cxn ang="0">
                  <a:pos x="367" y="1069"/>
                </a:cxn>
                <a:cxn ang="0">
                  <a:pos x="472" y="933"/>
                </a:cxn>
                <a:cxn ang="0">
                  <a:pos x="562" y="980"/>
                </a:cxn>
                <a:cxn ang="0">
                  <a:pos x="607" y="980"/>
                </a:cxn>
                <a:cxn ang="0">
                  <a:pos x="681" y="916"/>
                </a:cxn>
                <a:cxn ang="0">
                  <a:pos x="712" y="1029"/>
                </a:cxn>
                <a:cxn ang="0">
                  <a:pos x="786" y="933"/>
                </a:cxn>
                <a:cxn ang="0">
                  <a:pos x="929" y="948"/>
                </a:cxn>
                <a:cxn ang="0">
                  <a:pos x="1018" y="1077"/>
                </a:cxn>
                <a:cxn ang="0">
                  <a:pos x="1124" y="1117"/>
                </a:cxn>
                <a:cxn ang="0">
                  <a:pos x="1221" y="1149"/>
                </a:cxn>
                <a:cxn ang="0">
                  <a:pos x="1296" y="1205"/>
                </a:cxn>
                <a:cxn ang="0">
                  <a:pos x="1423" y="1230"/>
                </a:cxn>
                <a:cxn ang="0">
                  <a:pos x="1468" y="1198"/>
                </a:cxn>
                <a:cxn ang="0">
                  <a:pos x="1491" y="1246"/>
                </a:cxn>
              </a:cxnLst>
              <a:rect l="txL" t="txT" r="txR" b="txB"/>
              <a:pathLst>
                <a:path w="1849" h="1440">
                  <a:moveTo>
                    <a:pt x="0" y="0"/>
                  </a:moveTo>
                  <a:cubicBezTo>
                    <a:pt x="12" y="25"/>
                    <a:pt x="38" y="46"/>
                    <a:pt x="37" y="74"/>
                  </a:cubicBezTo>
                  <a:cubicBezTo>
                    <a:pt x="34" y="133"/>
                    <a:pt x="15" y="193"/>
                    <a:pt x="28" y="251"/>
                  </a:cubicBezTo>
                  <a:cubicBezTo>
                    <a:pt x="31" y="266"/>
                    <a:pt x="59" y="245"/>
                    <a:pt x="74" y="241"/>
                  </a:cubicBezTo>
                  <a:cubicBezTo>
                    <a:pt x="134" y="226"/>
                    <a:pt x="69" y="241"/>
                    <a:pt x="130" y="214"/>
                  </a:cubicBezTo>
                  <a:cubicBezTo>
                    <a:pt x="148" y="206"/>
                    <a:pt x="186" y="195"/>
                    <a:pt x="186" y="195"/>
                  </a:cubicBezTo>
                  <a:cubicBezTo>
                    <a:pt x="225" y="215"/>
                    <a:pt x="227" y="209"/>
                    <a:pt x="251" y="251"/>
                  </a:cubicBezTo>
                  <a:cubicBezTo>
                    <a:pt x="256" y="260"/>
                    <a:pt x="254" y="271"/>
                    <a:pt x="260" y="279"/>
                  </a:cubicBezTo>
                  <a:cubicBezTo>
                    <a:pt x="280" y="303"/>
                    <a:pt x="319" y="302"/>
                    <a:pt x="344" y="306"/>
                  </a:cubicBezTo>
                  <a:cubicBezTo>
                    <a:pt x="353" y="315"/>
                    <a:pt x="361" y="326"/>
                    <a:pt x="372" y="334"/>
                  </a:cubicBezTo>
                  <a:cubicBezTo>
                    <a:pt x="380" y="339"/>
                    <a:pt x="392" y="338"/>
                    <a:pt x="399" y="344"/>
                  </a:cubicBezTo>
                  <a:cubicBezTo>
                    <a:pt x="421" y="363"/>
                    <a:pt x="435" y="389"/>
                    <a:pt x="455" y="409"/>
                  </a:cubicBezTo>
                  <a:cubicBezTo>
                    <a:pt x="437" y="491"/>
                    <a:pt x="426" y="535"/>
                    <a:pt x="381" y="604"/>
                  </a:cubicBezTo>
                  <a:cubicBezTo>
                    <a:pt x="373" y="616"/>
                    <a:pt x="356" y="629"/>
                    <a:pt x="362" y="641"/>
                  </a:cubicBezTo>
                  <a:cubicBezTo>
                    <a:pt x="367" y="651"/>
                    <a:pt x="381" y="629"/>
                    <a:pt x="390" y="622"/>
                  </a:cubicBezTo>
                  <a:cubicBezTo>
                    <a:pt x="400" y="614"/>
                    <a:pt x="409" y="604"/>
                    <a:pt x="418" y="594"/>
                  </a:cubicBezTo>
                  <a:cubicBezTo>
                    <a:pt x="442" y="566"/>
                    <a:pt x="466" y="547"/>
                    <a:pt x="492" y="520"/>
                  </a:cubicBezTo>
                  <a:cubicBezTo>
                    <a:pt x="483" y="569"/>
                    <a:pt x="474" y="618"/>
                    <a:pt x="446" y="660"/>
                  </a:cubicBezTo>
                  <a:cubicBezTo>
                    <a:pt x="432" y="701"/>
                    <a:pt x="423" y="736"/>
                    <a:pt x="399" y="771"/>
                  </a:cubicBezTo>
                  <a:cubicBezTo>
                    <a:pt x="388" y="805"/>
                    <a:pt x="379" y="849"/>
                    <a:pt x="362" y="882"/>
                  </a:cubicBezTo>
                  <a:cubicBezTo>
                    <a:pt x="331" y="942"/>
                    <a:pt x="354" y="878"/>
                    <a:pt x="334" y="938"/>
                  </a:cubicBezTo>
                  <a:cubicBezTo>
                    <a:pt x="331" y="947"/>
                    <a:pt x="316" y="962"/>
                    <a:pt x="325" y="966"/>
                  </a:cubicBezTo>
                  <a:cubicBezTo>
                    <a:pt x="339" y="973"/>
                    <a:pt x="356" y="960"/>
                    <a:pt x="372" y="957"/>
                  </a:cubicBezTo>
                  <a:cubicBezTo>
                    <a:pt x="454" y="872"/>
                    <a:pt x="350" y="971"/>
                    <a:pt x="427" y="920"/>
                  </a:cubicBezTo>
                  <a:cubicBezTo>
                    <a:pt x="438" y="913"/>
                    <a:pt x="444" y="900"/>
                    <a:pt x="455" y="892"/>
                  </a:cubicBezTo>
                  <a:cubicBezTo>
                    <a:pt x="466" y="884"/>
                    <a:pt x="481" y="881"/>
                    <a:pt x="492" y="873"/>
                  </a:cubicBezTo>
                  <a:cubicBezTo>
                    <a:pt x="503" y="865"/>
                    <a:pt x="510" y="853"/>
                    <a:pt x="520" y="845"/>
                  </a:cubicBezTo>
                  <a:cubicBezTo>
                    <a:pt x="544" y="826"/>
                    <a:pt x="604" y="808"/>
                    <a:pt x="604" y="808"/>
                  </a:cubicBezTo>
                  <a:cubicBezTo>
                    <a:pt x="616" y="796"/>
                    <a:pt x="624" y="771"/>
                    <a:pt x="641" y="771"/>
                  </a:cubicBezTo>
                  <a:cubicBezTo>
                    <a:pt x="654" y="771"/>
                    <a:pt x="637" y="796"/>
                    <a:pt x="632" y="808"/>
                  </a:cubicBezTo>
                  <a:cubicBezTo>
                    <a:pt x="628" y="818"/>
                    <a:pt x="619" y="827"/>
                    <a:pt x="613" y="836"/>
                  </a:cubicBezTo>
                  <a:cubicBezTo>
                    <a:pt x="601" y="875"/>
                    <a:pt x="580" y="915"/>
                    <a:pt x="557" y="948"/>
                  </a:cubicBezTo>
                  <a:cubicBezTo>
                    <a:pt x="550" y="969"/>
                    <a:pt x="547" y="992"/>
                    <a:pt x="539" y="1013"/>
                  </a:cubicBezTo>
                  <a:cubicBezTo>
                    <a:pt x="525" y="1050"/>
                    <a:pt x="498" y="1079"/>
                    <a:pt x="483" y="1115"/>
                  </a:cubicBezTo>
                  <a:cubicBezTo>
                    <a:pt x="449" y="1199"/>
                    <a:pt x="483" y="1144"/>
                    <a:pt x="446" y="1198"/>
                  </a:cubicBezTo>
                  <a:cubicBezTo>
                    <a:pt x="432" y="1242"/>
                    <a:pt x="384" y="1271"/>
                    <a:pt x="455" y="1236"/>
                  </a:cubicBezTo>
                  <a:cubicBezTo>
                    <a:pt x="499" y="1177"/>
                    <a:pt x="472" y="1209"/>
                    <a:pt x="539" y="1143"/>
                  </a:cubicBezTo>
                  <a:cubicBezTo>
                    <a:pt x="558" y="1124"/>
                    <a:pt x="566" y="1097"/>
                    <a:pt x="585" y="1078"/>
                  </a:cubicBezTo>
                  <a:cubicBezTo>
                    <a:pt x="607" y="1056"/>
                    <a:pt x="641" y="1050"/>
                    <a:pt x="669" y="1040"/>
                  </a:cubicBezTo>
                  <a:cubicBezTo>
                    <a:pt x="712" y="1069"/>
                    <a:pt x="707" y="1081"/>
                    <a:pt x="697" y="1133"/>
                  </a:cubicBezTo>
                  <a:cubicBezTo>
                    <a:pt x="703" y="1142"/>
                    <a:pt x="704" y="1161"/>
                    <a:pt x="715" y="1161"/>
                  </a:cubicBezTo>
                  <a:cubicBezTo>
                    <a:pt x="731" y="1161"/>
                    <a:pt x="741" y="1143"/>
                    <a:pt x="753" y="1133"/>
                  </a:cubicBezTo>
                  <a:cubicBezTo>
                    <a:pt x="806" y="1087"/>
                    <a:pt x="750" y="1119"/>
                    <a:pt x="818" y="1087"/>
                  </a:cubicBezTo>
                  <a:cubicBezTo>
                    <a:pt x="827" y="1078"/>
                    <a:pt x="832" y="1059"/>
                    <a:pt x="845" y="1059"/>
                  </a:cubicBezTo>
                  <a:cubicBezTo>
                    <a:pt x="858" y="1059"/>
                    <a:pt x="869" y="1074"/>
                    <a:pt x="873" y="1087"/>
                  </a:cubicBezTo>
                  <a:cubicBezTo>
                    <a:pt x="883" y="1120"/>
                    <a:pt x="880" y="1155"/>
                    <a:pt x="883" y="1189"/>
                  </a:cubicBezTo>
                  <a:cubicBezTo>
                    <a:pt x="912" y="1159"/>
                    <a:pt x="932" y="1128"/>
                    <a:pt x="966" y="1105"/>
                  </a:cubicBezTo>
                  <a:cubicBezTo>
                    <a:pt x="969" y="1096"/>
                    <a:pt x="969" y="1086"/>
                    <a:pt x="975" y="1078"/>
                  </a:cubicBezTo>
                  <a:cubicBezTo>
                    <a:pt x="1041" y="987"/>
                    <a:pt x="1022" y="1094"/>
                    <a:pt x="1031" y="1143"/>
                  </a:cubicBezTo>
                  <a:cubicBezTo>
                    <a:pt x="1074" y="1128"/>
                    <a:pt x="1107" y="1107"/>
                    <a:pt x="1152" y="1096"/>
                  </a:cubicBezTo>
                  <a:cubicBezTo>
                    <a:pt x="1200" y="1108"/>
                    <a:pt x="1229" y="1097"/>
                    <a:pt x="1282" y="1105"/>
                  </a:cubicBezTo>
                  <a:cubicBezTo>
                    <a:pt x="1270" y="1249"/>
                    <a:pt x="1286" y="1176"/>
                    <a:pt x="1263" y="1245"/>
                  </a:cubicBezTo>
                  <a:cubicBezTo>
                    <a:pt x="1257" y="1264"/>
                    <a:pt x="1245" y="1301"/>
                    <a:pt x="1245" y="1301"/>
                  </a:cubicBezTo>
                  <a:cubicBezTo>
                    <a:pt x="1297" y="1335"/>
                    <a:pt x="1341" y="1310"/>
                    <a:pt x="1394" y="1291"/>
                  </a:cubicBezTo>
                  <a:cubicBezTo>
                    <a:pt x="1425" y="1294"/>
                    <a:pt x="1457" y="1292"/>
                    <a:pt x="1486" y="1301"/>
                  </a:cubicBezTo>
                  <a:cubicBezTo>
                    <a:pt x="1498" y="1305"/>
                    <a:pt x="1503" y="1321"/>
                    <a:pt x="1514" y="1328"/>
                  </a:cubicBezTo>
                  <a:cubicBezTo>
                    <a:pt x="1580" y="1371"/>
                    <a:pt x="1503" y="1299"/>
                    <a:pt x="1570" y="1356"/>
                  </a:cubicBezTo>
                  <a:cubicBezTo>
                    <a:pt x="1583" y="1367"/>
                    <a:pt x="1593" y="1383"/>
                    <a:pt x="1607" y="1393"/>
                  </a:cubicBezTo>
                  <a:cubicBezTo>
                    <a:pt x="1633" y="1412"/>
                    <a:pt x="1678" y="1423"/>
                    <a:pt x="1709" y="1431"/>
                  </a:cubicBezTo>
                  <a:cubicBezTo>
                    <a:pt x="1728" y="1428"/>
                    <a:pt x="1748" y="1429"/>
                    <a:pt x="1765" y="1421"/>
                  </a:cubicBezTo>
                  <a:cubicBezTo>
                    <a:pt x="1777" y="1416"/>
                    <a:pt x="1782" y="1400"/>
                    <a:pt x="1793" y="1393"/>
                  </a:cubicBezTo>
                  <a:cubicBezTo>
                    <a:pt x="1801" y="1388"/>
                    <a:pt x="1812" y="1387"/>
                    <a:pt x="1821" y="1384"/>
                  </a:cubicBezTo>
                  <a:cubicBezTo>
                    <a:pt x="1824" y="1393"/>
                    <a:pt x="1826" y="1403"/>
                    <a:pt x="1830" y="1412"/>
                  </a:cubicBezTo>
                  <a:cubicBezTo>
                    <a:pt x="1835" y="1422"/>
                    <a:pt x="1849" y="1440"/>
                    <a:pt x="1849" y="1440"/>
                  </a:cubicBezTo>
                </a:path>
              </a:pathLst>
            </a:custGeom>
            <a:noFill/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9473" name="Text Box 18"/>
            <p:cNvSpPr txBox="1"/>
            <p:nvPr/>
          </p:nvSpPr>
          <p:spPr>
            <a:xfrm>
              <a:off x="2108" y="2151"/>
              <a:ext cx="220" cy="231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>
              <a:spAutoFit/>
            </a:bodyPr>
            <a:p>
              <a:r>
                <a:rPr lang="en-US" altLang="zh-CN" b="1">
                  <a:latin typeface="Arial" panose="020B0604020202020204" pitchFamily="34" charset="0"/>
                </a:rPr>
                <a:t>A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19474" name="Text Box 19"/>
            <p:cNvSpPr txBox="1"/>
            <p:nvPr/>
          </p:nvSpPr>
          <p:spPr>
            <a:xfrm>
              <a:off x="1491" y="3499"/>
              <a:ext cx="220" cy="231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>
              <a:spAutoFit/>
            </a:bodyPr>
            <a:p>
              <a:r>
                <a:rPr lang="en-US" altLang="zh-CN" b="1">
                  <a:latin typeface="Arial" panose="020B0604020202020204" pitchFamily="34" charset="0"/>
                </a:rPr>
                <a:t>B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19475" name="Text Box 20"/>
            <p:cNvSpPr txBox="1"/>
            <p:nvPr/>
          </p:nvSpPr>
          <p:spPr>
            <a:xfrm>
              <a:off x="3869" y="3538"/>
              <a:ext cx="220" cy="231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>
              <a:spAutoFit/>
            </a:bodyPr>
            <a:p>
              <a:r>
                <a:rPr lang="en-US" altLang="zh-CN" b="1">
                  <a:latin typeface="Arial" panose="020B0604020202020204" pitchFamily="34" charset="0"/>
                </a:rPr>
                <a:t>C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19476" name="Line 21"/>
            <p:cNvSpPr/>
            <p:nvPr/>
          </p:nvSpPr>
          <p:spPr>
            <a:xfrm>
              <a:off x="2313" y="2279"/>
              <a:ext cx="213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15736" name="AutoShape 24"/>
          <p:cNvSpPr/>
          <p:nvPr/>
        </p:nvSpPr>
        <p:spPr>
          <a:xfrm rot="9616734">
            <a:off x="3268663" y="2314575"/>
            <a:ext cx="654050" cy="325438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7713 h 21600"/>
            </a:gdLst>
            <a:ahLst/>
            <a:cxnLst>
              <a:cxn ang="0">
                <a:pos x="9902347" y="0"/>
              </a:cxn>
              <a:cxn ang="0">
                <a:pos x="2475579" y="2451618"/>
              </a:cxn>
              <a:cxn ang="0">
                <a:pos x="9902347" y="1225816"/>
              </a:cxn>
              <a:cxn ang="0">
                <a:pos x="17329117" y="2451618"/>
              </a:cxn>
            </a:cxnLst>
            <a:rect l="txL" t="txT" r="txR" b="txB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5737" name="AutoShape 25"/>
          <p:cNvSpPr/>
          <p:nvPr/>
        </p:nvSpPr>
        <p:spPr>
          <a:xfrm rot="-1927711">
            <a:off x="5626100" y="4025900"/>
            <a:ext cx="639763" cy="325438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7713 h 21600"/>
            </a:gdLst>
            <a:ahLst/>
            <a:cxnLst>
              <a:cxn ang="0">
                <a:pos x="9474476" y="0"/>
              </a:cxn>
              <a:cxn ang="0">
                <a:pos x="2368604" y="2451618"/>
              </a:cxn>
              <a:cxn ang="0">
                <a:pos x="9474476" y="1225816"/>
              </a:cxn>
              <a:cxn ang="0">
                <a:pos x="16580318" y="2451618"/>
              </a:cxn>
            </a:cxnLst>
            <a:rect l="txL" t="txT" r="txR" b="txB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5738" name="Arc 26"/>
          <p:cNvSpPr/>
          <p:nvPr/>
        </p:nvSpPr>
        <p:spPr>
          <a:xfrm rot="2000700">
            <a:off x="6416675" y="2495550"/>
            <a:ext cx="512763" cy="169863"/>
          </a:xfrm>
          <a:custGeom>
            <a:avLst/>
            <a:gdLst>
              <a:gd name="txL" fmla="*/ 0 w 38192"/>
              <a:gd name="txT" fmla="*/ 0 h 26636"/>
              <a:gd name="txR" fmla="*/ 38192 w 38192"/>
              <a:gd name="txB" fmla="*/ 26636 h 26636"/>
            </a:gdLst>
            <a:ahLst/>
            <a:cxnLst>
              <a:cxn ang="0">
                <a:pos x="6884317" y="767253"/>
              </a:cxn>
              <a:cxn ang="0">
                <a:pos x="107246" y="0"/>
              </a:cxn>
              <a:cxn ang="0">
                <a:pos x="3893519" y="204810"/>
              </a:cxn>
            </a:cxnLst>
            <a:rect l="txL" t="txT" r="txR" b="txB"/>
            <a:pathLst>
              <a:path w="38192" h="26636" fill="none">
                <a:moveTo>
                  <a:pt x="38191" y="18865"/>
                </a:moveTo>
                <a:cubicBezTo>
                  <a:pt x="34088" y="23789"/>
                  <a:pt x="28009" y="26635"/>
                  <a:pt x="21600" y="26636"/>
                </a:cubicBezTo>
                <a:cubicBezTo>
                  <a:pt x="9670" y="26636"/>
                  <a:pt x="0" y="16965"/>
                  <a:pt x="0" y="5036"/>
                </a:cubicBezTo>
                <a:cubicBezTo>
                  <a:pt x="-1" y="3339"/>
                  <a:pt x="199" y="1649"/>
                  <a:pt x="595" y="0"/>
                </a:cubicBezTo>
              </a:path>
              <a:path w="38192" h="26636" stroke="0">
                <a:moveTo>
                  <a:pt x="38191" y="18865"/>
                </a:moveTo>
                <a:cubicBezTo>
                  <a:pt x="34088" y="23789"/>
                  <a:pt x="28009" y="26635"/>
                  <a:pt x="21600" y="26636"/>
                </a:cubicBezTo>
                <a:cubicBezTo>
                  <a:pt x="9670" y="26636"/>
                  <a:pt x="0" y="16965"/>
                  <a:pt x="0" y="5036"/>
                </a:cubicBezTo>
                <a:cubicBezTo>
                  <a:pt x="-1" y="3339"/>
                  <a:pt x="199" y="1649"/>
                  <a:pt x="595" y="0"/>
                </a:cubicBezTo>
                <a:lnTo>
                  <a:pt x="21600" y="5036"/>
                </a:lnTo>
                <a:close/>
              </a:path>
            </a:pathLst>
          </a:custGeom>
          <a:noFill/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5739" name="Arc 27"/>
          <p:cNvSpPr/>
          <p:nvPr/>
        </p:nvSpPr>
        <p:spPr>
          <a:xfrm>
            <a:off x="2535238" y="3898900"/>
            <a:ext cx="279400" cy="439738"/>
          </a:xfrm>
          <a:custGeom>
            <a:avLst/>
            <a:gdLst>
              <a:gd name="txL" fmla="*/ 0 w 21600"/>
              <a:gd name="txT" fmla="*/ 0 h 20747"/>
              <a:gd name="txR" fmla="*/ 21600 w 21600"/>
              <a:gd name="txB" fmla="*/ 20747 h 20747"/>
            </a:gdLst>
            <a:ahLst/>
            <a:cxnLst>
              <a:cxn ang="0">
                <a:pos x="1005581" y="0"/>
              </a:cxn>
              <a:cxn ang="0">
                <a:pos x="3614091" y="9320359"/>
              </a:cxn>
              <a:cxn ang="0">
                <a:pos x="0" y="9320359"/>
              </a:cxn>
            </a:cxnLst>
            <a:rect l="txL" t="txT" r="txR" b="txB"/>
            <a:pathLst>
              <a:path w="21600" h="20747" fill="none">
                <a:moveTo>
                  <a:pt x="6010" y="-1"/>
                </a:moveTo>
                <a:cubicBezTo>
                  <a:pt x="15244" y="2675"/>
                  <a:pt x="21600" y="11132"/>
                  <a:pt x="21600" y="20747"/>
                </a:cubicBezTo>
              </a:path>
              <a:path w="21600" h="20747" stroke="0">
                <a:moveTo>
                  <a:pt x="6010" y="-1"/>
                </a:moveTo>
                <a:cubicBezTo>
                  <a:pt x="15244" y="2675"/>
                  <a:pt x="21600" y="11132"/>
                  <a:pt x="21600" y="20747"/>
                </a:cubicBezTo>
                <a:lnTo>
                  <a:pt x="0" y="20747"/>
                </a:lnTo>
                <a:close/>
              </a:path>
            </a:pathLst>
          </a:custGeom>
          <a:noFill/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5740" name="Text Box 28"/>
          <p:cNvSpPr txBox="1"/>
          <p:nvPr/>
        </p:nvSpPr>
        <p:spPr>
          <a:xfrm>
            <a:off x="1285875" y="4929188"/>
            <a:ext cx="6715125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方正流行体简体" pitchFamily="65" charset="-122"/>
                <a:ea typeface="方正流行体简体" pitchFamily="65" charset="-122"/>
              </a:rPr>
              <a:t>两组对角分别相等的四边形是平行四边形？</a:t>
            </a:r>
            <a:endParaRPr lang="zh-CN" altLang="en-US" sz="2800" b="1" dirty="0">
              <a:solidFill>
                <a:srgbClr val="FF0000"/>
              </a:solidFill>
              <a:latin typeface="方正流行体简体" pitchFamily="65" charset="-122"/>
              <a:ea typeface="方正流行体简体" pitchFamily="65" charset="-122"/>
            </a:endParaRPr>
          </a:p>
        </p:txBody>
      </p:sp>
      <p:sp>
        <p:nvSpPr>
          <p:cNvPr id="115741" name="AutoShape 29"/>
          <p:cNvSpPr/>
          <p:nvPr/>
        </p:nvSpPr>
        <p:spPr>
          <a:xfrm>
            <a:off x="3286125" y="5857875"/>
            <a:ext cx="2292350" cy="749300"/>
          </a:xfrm>
          <a:prstGeom prst="cloudCallout">
            <a:avLst>
              <a:gd name="adj1" fmla="val -55954"/>
              <a:gd name="adj2" fmla="val -112713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000" b="1" dirty="0">
                <a:latin typeface="Arial" panose="020B0604020202020204" pitchFamily="34" charset="0"/>
              </a:rPr>
              <a:t>猜想，对吗？</a:t>
            </a:r>
            <a:endParaRPr lang="zh-CN" altLang="en-US" sz="2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115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115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15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15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157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157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57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57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36" grpId="0" animBg="1"/>
      <p:bldP spid="115737" grpId="0" animBg="1"/>
      <p:bldP spid="115738" grpId="0" animBg="1"/>
      <p:bldP spid="115739" grpId="0" animBg="1"/>
      <p:bldP spid="115740" grpId="0"/>
      <p:bldP spid="11574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Text Box 9"/>
          <p:cNvSpPr txBox="1"/>
          <p:nvPr/>
        </p:nvSpPr>
        <p:spPr>
          <a:xfrm>
            <a:off x="457200" y="274638"/>
            <a:ext cx="8686800" cy="13350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zh-CN" altLang="en-US" sz="3200" b="1" dirty="0">
                <a:latin typeface="方正流行体简体" pitchFamily="65" charset="-122"/>
                <a:ea typeface="方正流行体简体" pitchFamily="65" charset="-122"/>
              </a:rPr>
              <a:t>已知：四边形</a:t>
            </a:r>
            <a:r>
              <a:rPr lang="en-US" altLang="zh-CN" sz="3200" b="1">
                <a:latin typeface="方正流行体简体" pitchFamily="65" charset="-122"/>
                <a:ea typeface="方正流行体简体" pitchFamily="65" charset="-122"/>
              </a:rPr>
              <a:t>ABCD, </a:t>
            </a:r>
            <a:r>
              <a:rPr lang="en-US" altLang="zh-CN" sz="3600" b="1">
                <a:latin typeface="方正流行体简体" pitchFamily="65" charset="-122"/>
                <a:ea typeface="方正流行体简体" pitchFamily="65" charset="-122"/>
              </a:rPr>
              <a:t>∠A=∠C</a:t>
            </a:r>
            <a:r>
              <a:rPr lang="zh-CN" altLang="en-US" sz="3600" b="1" dirty="0">
                <a:latin typeface="方正流行体简体" pitchFamily="65" charset="-122"/>
                <a:ea typeface="方正流行体简体" pitchFamily="65" charset="-122"/>
              </a:rPr>
              <a:t>，∠</a:t>
            </a:r>
            <a:r>
              <a:rPr lang="en-US" altLang="zh-CN" sz="3600" b="1">
                <a:latin typeface="方正流行体简体" pitchFamily="65" charset="-122"/>
                <a:ea typeface="方正流行体简体" pitchFamily="65" charset="-122"/>
              </a:rPr>
              <a:t>B=∠D</a:t>
            </a:r>
            <a:endParaRPr lang="en-US" altLang="zh-CN" sz="3200" b="1">
              <a:latin typeface="方正流行体简体" pitchFamily="65" charset="-122"/>
              <a:ea typeface="方正流行体简体" pitchFamily="65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latin typeface="方正流行体简体" pitchFamily="65" charset="-122"/>
                <a:ea typeface="方正流行体简体" pitchFamily="65" charset="-122"/>
              </a:rPr>
              <a:t>求证：四边形</a:t>
            </a:r>
            <a:r>
              <a:rPr lang="en-US" altLang="zh-CN" sz="3200" b="1">
                <a:latin typeface="方正流行体简体" pitchFamily="65" charset="-122"/>
                <a:ea typeface="方正流行体简体" pitchFamily="65" charset="-122"/>
              </a:rPr>
              <a:t>ABCD</a:t>
            </a:r>
            <a:r>
              <a:rPr lang="zh-CN" altLang="en-US" sz="3200" b="1" dirty="0">
                <a:latin typeface="方正流行体简体" pitchFamily="65" charset="-122"/>
                <a:ea typeface="方正流行体简体" pitchFamily="65" charset="-122"/>
              </a:rPr>
              <a:t>是平行四边形</a:t>
            </a:r>
            <a:endParaRPr lang="zh-CN" altLang="en-US" sz="3200" b="1" dirty="0">
              <a:latin typeface="方正流行体简体" pitchFamily="65" charset="-122"/>
              <a:ea typeface="方正流行体简体" pitchFamily="65" charset="-122"/>
            </a:endParaRPr>
          </a:p>
        </p:txBody>
      </p:sp>
      <p:sp>
        <p:nvSpPr>
          <p:cNvPr id="20483" name="Text Box 10"/>
          <p:cNvSpPr txBox="1"/>
          <p:nvPr/>
        </p:nvSpPr>
        <p:spPr>
          <a:xfrm>
            <a:off x="625475" y="2024063"/>
            <a:ext cx="5967413" cy="11636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endParaRPr lang="en-US" altLang="zh-CN" sz="3200" b="1">
              <a:solidFill>
                <a:srgbClr val="0000FF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spcBef>
                <a:spcPct val="20000"/>
              </a:spcBef>
            </a:pPr>
            <a:endParaRPr lang="en-US" altLang="zh-CN" sz="3200" b="1">
              <a:solidFill>
                <a:srgbClr val="0000FF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0484" name="Text Box 11"/>
          <p:cNvSpPr txBox="1"/>
          <p:nvPr/>
        </p:nvSpPr>
        <p:spPr>
          <a:xfrm>
            <a:off x="0" y="1592263"/>
            <a:ext cx="16002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证明：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7181" name="Text Box 13"/>
          <p:cNvSpPr txBox="1">
            <a:spLocks noChangeArrowheads="1"/>
          </p:cNvSpPr>
          <p:nvPr/>
        </p:nvSpPr>
        <p:spPr bwMode="auto">
          <a:xfrm>
            <a:off x="217488" y="5319713"/>
            <a:ext cx="8281988" cy="9461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20000"/>
              </a:spcBef>
              <a:buClrTx/>
              <a:buSzTx/>
              <a:buFontTx/>
              <a:defRPr/>
            </a:pPr>
            <a:r>
              <a:rPr kumimoji="1" lang="en-US" altLang="zh-CN" sz="2800" b="1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+mn-cs"/>
              </a:rPr>
              <a:t>∴</a:t>
            </a:r>
            <a:r>
              <a:rPr kumimoji="1" lang="zh-CN" altLang="en-US" sz="2800" b="1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+mn-cs"/>
              </a:rPr>
              <a:t>四边形</a:t>
            </a:r>
            <a:r>
              <a:rPr kumimoji="1" lang="en-US" altLang="zh-CN" sz="2800" b="1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+mn-cs"/>
              </a:rPr>
              <a:t>ABCD</a:t>
            </a:r>
            <a:r>
              <a:rPr kumimoji="1" lang="zh-CN" altLang="en-US" sz="2800" b="1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+mn-cs"/>
              </a:rPr>
              <a:t>是平行四边形</a:t>
            </a:r>
            <a:r>
              <a:rPr kumimoji="1" lang="en-US" altLang="zh-CN" sz="2800" b="1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+mn-cs"/>
              </a:rPr>
              <a:t>(</a:t>
            </a:r>
            <a:r>
              <a:rPr kumimoji="1" lang="zh-CN" altLang="en-US" sz="2800" b="1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+mn-cs"/>
              </a:rPr>
              <a:t>两组对边分别平行的四边形是平行四边形</a:t>
            </a:r>
            <a:r>
              <a:rPr kumimoji="1" lang="en-US" altLang="zh-CN" sz="2800" b="1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+mn-cs"/>
              </a:rPr>
              <a:t>)</a:t>
            </a:r>
            <a:endParaRPr kumimoji="1" lang="en-US" altLang="zh-CN" sz="2800" b="1" kern="1200" cap="none" spc="0" normalizeH="0" baseline="0" noProof="0" dirty="0">
              <a:solidFill>
                <a:srgbClr val="00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7182" name="Text Box 14"/>
          <p:cNvSpPr txBox="1"/>
          <p:nvPr/>
        </p:nvSpPr>
        <p:spPr>
          <a:xfrm>
            <a:off x="1050925" y="4865688"/>
            <a:ext cx="49530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同理可证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AB∥CD</a:t>
            </a:r>
            <a:endParaRPr lang="en-US" altLang="zh-CN" sz="2800" b="1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endParaRPr lang="en-US" altLang="zh-CN" sz="3200">
              <a:latin typeface="宋体" panose="02010600030101010101" pitchFamily="2" charset="-122"/>
            </a:endParaRPr>
          </a:p>
        </p:txBody>
      </p:sp>
      <p:sp>
        <p:nvSpPr>
          <p:cNvPr id="7183" name="Text Box 15"/>
          <p:cNvSpPr txBox="1"/>
          <p:nvPr/>
        </p:nvSpPr>
        <p:spPr>
          <a:xfrm>
            <a:off x="820738" y="2316163"/>
            <a:ext cx="5554662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又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∵∠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A+ ∠B+ ∠C+ ∠D =360 °</a:t>
            </a:r>
            <a:endParaRPr lang="en-US" altLang="zh-CN" sz="2800" b="1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7184" name="Text Box 16"/>
          <p:cNvSpPr txBox="1"/>
          <p:nvPr/>
        </p:nvSpPr>
        <p:spPr>
          <a:xfrm>
            <a:off x="939800" y="3084513"/>
            <a:ext cx="376555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∴ 2∠A+ 2∠B=360 °</a:t>
            </a:r>
            <a:endParaRPr lang="en-US" altLang="zh-CN" sz="2800" b="1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7185" name="Text Box 17"/>
          <p:cNvSpPr txBox="1"/>
          <p:nvPr/>
        </p:nvSpPr>
        <p:spPr>
          <a:xfrm>
            <a:off x="1390650" y="1587500"/>
            <a:ext cx="621665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∵∠A=∠C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，∠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B=∠D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（已知）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endParaRPr lang="en-US" altLang="zh-CN" sz="2800">
              <a:latin typeface="宋体" panose="02010600030101010101" pitchFamily="2" charset="-122"/>
            </a:endParaRPr>
          </a:p>
        </p:txBody>
      </p:sp>
      <p:sp>
        <p:nvSpPr>
          <p:cNvPr id="7186" name="Text Box 18"/>
          <p:cNvSpPr txBox="1"/>
          <p:nvPr/>
        </p:nvSpPr>
        <p:spPr>
          <a:xfrm>
            <a:off x="1009650" y="3752850"/>
            <a:ext cx="3100388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即∠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A+ ∠B=180 </a:t>
            </a:r>
            <a:r>
              <a:rPr lang="en-US" altLang="zh-CN" b="1">
                <a:solidFill>
                  <a:srgbClr val="0000FF"/>
                </a:solidFill>
                <a:latin typeface="Arial" panose="020B0604020202020204" pitchFamily="34" charset="0"/>
              </a:rPr>
              <a:t>°</a:t>
            </a:r>
            <a:endParaRPr lang="en-US" altLang="zh-CN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7187" name="Text Box 19"/>
          <p:cNvSpPr txBox="1"/>
          <p:nvPr/>
        </p:nvSpPr>
        <p:spPr>
          <a:xfrm>
            <a:off x="561975" y="4376738"/>
            <a:ext cx="784860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∴ AD∥BC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（同旁内角互补，两直线平行）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endParaRPr lang="en-US" altLang="zh-CN" sz="2800">
              <a:latin typeface="Arial" panose="020B0604020202020204" pitchFamily="34" charset="0"/>
            </a:endParaRPr>
          </a:p>
        </p:txBody>
      </p:sp>
      <p:grpSp>
        <p:nvGrpSpPr>
          <p:cNvPr id="2" name="Group 20"/>
          <p:cNvGrpSpPr/>
          <p:nvPr/>
        </p:nvGrpSpPr>
        <p:grpSpPr>
          <a:xfrm>
            <a:off x="5715000" y="1714500"/>
            <a:ext cx="3643313" cy="1490663"/>
            <a:chOff x="3319" y="274"/>
            <a:chExt cx="1885" cy="804"/>
          </a:xfrm>
        </p:grpSpPr>
        <p:sp>
          <p:nvSpPr>
            <p:cNvPr id="20493" name="AutoShape 15"/>
            <p:cNvSpPr/>
            <p:nvPr/>
          </p:nvSpPr>
          <p:spPr>
            <a:xfrm>
              <a:off x="3533" y="458"/>
              <a:ext cx="1248" cy="500"/>
            </a:xfrm>
            <a:prstGeom prst="parallelogram">
              <a:avLst>
                <a:gd name="adj" fmla="val 62400"/>
              </a:avLst>
            </a:prstGeom>
            <a:noFill/>
            <a:ln w="25400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endParaRPr lang="zh-CN" altLang="zh-CN" dirty="0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0494" name="Text Box 16"/>
            <p:cNvSpPr txBox="1"/>
            <p:nvPr/>
          </p:nvSpPr>
          <p:spPr>
            <a:xfrm>
              <a:off x="3682" y="274"/>
              <a:ext cx="210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Arial" panose="020B0604020202020204" pitchFamily="34" charset="0"/>
                </a:rPr>
                <a:t>A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20495" name="Text Box 17"/>
            <p:cNvSpPr txBox="1"/>
            <p:nvPr/>
          </p:nvSpPr>
          <p:spPr>
            <a:xfrm rot="10800000" flipH="1" flipV="1">
              <a:off x="3319" y="852"/>
              <a:ext cx="217" cy="19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Arial" panose="020B0604020202020204" pitchFamily="34" charset="0"/>
                </a:rPr>
                <a:t>B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20496" name="Text Box 18"/>
            <p:cNvSpPr txBox="1"/>
            <p:nvPr/>
          </p:nvSpPr>
          <p:spPr>
            <a:xfrm rot="10800000" flipH="1" flipV="1">
              <a:off x="4582" y="847"/>
              <a:ext cx="375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Arial" panose="020B0604020202020204" pitchFamily="34" charset="0"/>
                </a:rPr>
                <a:t>C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20497" name="Text Box 19"/>
            <p:cNvSpPr txBox="1"/>
            <p:nvPr/>
          </p:nvSpPr>
          <p:spPr>
            <a:xfrm rot="10800000" flipH="1" flipV="1">
              <a:off x="4829" y="344"/>
              <a:ext cx="375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Arial" panose="020B0604020202020204" pitchFamily="34" charset="0"/>
                </a:rPr>
                <a:t>D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20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200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2000"/>
                                        <p:tgtEl>
                                          <p:spTgt spid="7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2000"/>
                                        <p:tgtEl>
                                          <p:spTgt spid="7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20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20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1" grpId="0"/>
      <p:bldP spid="7182" grpId="0"/>
      <p:bldP spid="7183" grpId="0"/>
      <p:bldP spid="7184" grpId="0"/>
      <p:bldP spid="7185" grpId="0"/>
      <p:bldP spid="7186" grpId="0"/>
      <p:bldP spid="718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785813" y="1714500"/>
            <a:ext cx="7570787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latin typeface="方正流行体简体" pitchFamily="65" charset="-122"/>
                <a:ea typeface="方正流行体简体" pitchFamily="65" charset="-122"/>
              </a:rPr>
              <a:t>两组对角分别相等的四边形是平行四边形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21507" name="矩形 2"/>
          <p:cNvSpPr/>
          <p:nvPr/>
        </p:nvSpPr>
        <p:spPr>
          <a:xfrm>
            <a:off x="1714500" y="714375"/>
            <a:ext cx="5227638" cy="646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平行四边形的判定定理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3:</a:t>
            </a:r>
            <a:endParaRPr lang="en-US" altLang="zh-CN" sz="36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57250" y="2928938"/>
            <a:ext cx="1987550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339933"/>
                </a:solidFill>
                <a:latin typeface="Arial" panose="020B0604020202020204" pitchFamily="34" charset="0"/>
              </a:rPr>
              <a:t>符号语言：</a:t>
            </a:r>
            <a:endParaRPr lang="zh-CN" altLang="en-US" sz="2800" b="1" dirty="0">
              <a:solidFill>
                <a:srgbClr val="339933"/>
              </a:solidFill>
              <a:latin typeface="Arial" panose="020B0604020202020204" pitchFamily="34" charset="0"/>
            </a:endParaRPr>
          </a:p>
        </p:txBody>
      </p:sp>
      <p:grpSp>
        <p:nvGrpSpPr>
          <p:cNvPr id="3" name="Group 20"/>
          <p:cNvGrpSpPr/>
          <p:nvPr/>
        </p:nvGrpSpPr>
        <p:grpSpPr>
          <a:xfrm>
            <a:off x="4856163" y="2428875"/>
            <a:ext cx="3716337" cy="1490663"/>
            <a:chOff x="3319" y="274"/>
            <a:chExt cx="1885" cy="804"/>
          </a:xfrm>
        </p:grpSpPr>
        <p:sp>
          <p:nvSpPr>
            <p:cNvPr id="21513" name="AutoShape 15"/>
            <p:cNvSpPr/>
            <p:nvPr/>
          </p:nvSpPr>
          <p:spPr>
            <a:xfrm>
              <a:off x="3533" y="458"/>
              <a:ext cx="1248" cy="500"/>
            </a:xfrm>
            <a:prstGeom prst="parallelogram">
              <a:avLst>
                <a:gd name="adj" fmla="val 62400"/>
              </a:avLst>
            </a:prstGeom>
            <a:noFill/>
            <a:ln w="25400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endParaRPr lang="zh-CN" altLang="zh-CN" dirty="0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1514" name="Text Box 16"/>
            <p:cNvSpPr txBox="1"/>
            <p:nvPr/>
          </p:nvSpPr>
          <p:spPr>
            <a:xfrm>
              <a:off x="3682" y="274"/>
              <a:ext cx="210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Arial" panose="020B0604020202020204" pitchFamily="34" charset="0"/>
                </a:rPr>
                <a:t>A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21515" name="Text Box 17"/>
            <p:cNvSpPr txBox="1"/>
            <p:nvPr/>
          </p:nvSpPr>
          <p:spPr>
            <a:xfrm rot="10800000" flipH="1" flipV="1">
              <a:off x="3319" y="852"/>
              <a:ext cx="217" cy="19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Arial" panose="020B0604020202020204" pitchFamily="34" charset="0"/>
                </a:rPr>
                <a:t>B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21516" name="Text Box 18"/>
            <p:cNvSpPr txBox="1"/>
            <p:nvPr/>
          </p:nvSpPr>
          <p:spPr>
            <a:xfrm rot="10800000" flipH="1" flipV="1">
              <a:off x="4582" y="847"/>
              <a:ext cx="375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Arial" panose="020B0604020202020204" pitchFamily="34" charset="0"/>
                </a:rPr>
                <a:t>C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21517" name="Text Box 19"/>
            <p:cNvSpPr txBox="1"/>
            <p:nvPr/>
          </p:nvSpPr>
          <p:spPr>
            <a:xfrm rot="10800000" flipH="1" flipV="1">
              <a:off x="4829" y="344"/>
              <a:ext cx="375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Arial" panose="020B0604020202020204" pitchFamily="34" charset="0"/>
                </a:rPr>
                <a:t>D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</p:grpSp>
      <p:sp>
        <p:nvSpPr>
          <p:cNvPr id="21510" name="矩形 17"/>
          <p:cNvSpPr/>
          <p:nvPr/>
        </p:nvSpPr>
        <p:spPr>
          <a:xfrm>
            <a:off x="1643063" y="4000500"/>
            <a:ext cx="3897312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>
                <a:solidFill>
                  <a:srgbClr val="0000FF"/>
                </a:solidFill>
                <a:latin typeface="宋体" panose="02010600030101010101" pitchFamily="2" charset="-122"/>
              </a:rPr>
              <a:t>∵∠A=∠C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，∠</a:t>
            </a:r>
            <a:r>
              <a:rPr lang="en-US" altLang="zh-CN" sz="3200" b="1">
                <a:solidFill>
                  <a:srgbClr val="0000FF"/>
                </a:solidFill>
                <a:latin typeface="宋体" panose="02010600030101010101" pitchFamily="2" charset="-122"/>
              </a:rPr>
              <a:t>B=∠D</a:t>
            </a:r>
            <a:endParaRPr lang="zh-CN" altLang="en-US" sz="3200" dirty="0">
              <a:latin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643063" y="4714875"/>
            <a:ext cx="5130800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</a:rPr>
              <a:t>∴</a:t>
            </a: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</a:rPr>
              <a:t>四边形</a:t>
            </a:r>
            <a:r>
              <a:rPr kumimoji="1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</a:rPr>
              <a:t>ABCD</a:t>
            </a: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</a:rPr>
              <a:t>是平行四边形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512" name="矩形 19"/>
          <p:cNvSpPr/>
          <p:nvPr/>
        </p:nvSpPr>
        <p:spPr>
          <a:xfrm>
            <a:off x="1071563" y="5429250"/>
            <a:ext cx="7366000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latin typeface="方正流行体简体" pitchFamily="65" charset="-122"/>
                <a:ea typeface="方正流行体简体" pitchFamily="65" charset="-122"/>
              </a:rPr>
              <a:t>（两组对角分别相等的四边形是平行四边形）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510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510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215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WordArt 9"/>
          <p:cNvSpPr>
            <a:spLocks noTextEdit="1"/>
          </p:cNvSpPr>
          <p:nvPr/>
        </p:nvSpPr>
        <p:spPr>
          <a:xfrm>
            <a:off x="304800" y="581025"/>
            <a:ext cx="2835275" cy="703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12700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B2B2B2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方法（五）</a:t>
            </a:r>
            <a:endParaRPr lang="zh-CN" altLang="en-US" sz="3600">
              <a:ln w="12700" cap="flat" cmpd="sng">
                <a:solidFill>
                  <a:srgbClr val="3333CC"/>
                </a:solidFill>
                <a:prstDash val="solid"/>
                <a:headEnd type="none" w="med" len="med"/>
                <a:tailEnd type="none" w="med" len="med"/>
              </a:ln>
              <a:solidFill>
                <a:srgbClr val="B2B2B2">
                  <a:alpha val="50195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8378" name="Line 10"/>
          <p:cNvSpPr/>
          <p:nvPr/>
        </p:nvSpPr>
        <p:spPr>
          <a:xfrm flipH="1">
            <a:off x="6137275" y="2335213"/>
            <a:ext cx="1028700" cy="197485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8379" name="Text Box 11"/>
          <p:cNvSpPr txBox="1"/>
          <p:nvPr/>
        </p:nvSpPr>
        <p:spPr>
          <a:xfrm>
            <a:off x="7343775" y="1944688"/>
            <a:ext cx="420688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>
                <a:latin typeface="Arial" panose="020B0604020202020204" pitchFamily="34" charset="0"/>
              </a:rPr>
              <a:t>D</a:t>
            </a:r>
            <a:endParaRPr lang="en-US" altLang="zh-CN" sz="2000" b="1">
              <a:latin typeface="Arial" panose="020B0604020202020204" pitchFamily="34" charset="0"/>
            </a:endParaRPr>
          </a:p>
        </p:txBody>
      </p:sp>
      <p:sp>
        <p:nvSpPr>
          <p:cNvPr id="58380" name="Line 12"/>
          <p:cNvSpPr/>
          <p:nvPr/>
        </p:nvSpPr>
        <p:spPr>
          <a:xfrm>
            <a:off x="3541713" y="2366963"/>
            <a:ext cx="2655887" cy="1974850"/>
          </a:xfrm>
          <a:prstGeom prst="line">
            <a:avLst/>
          </a:prstGeom>
          <a:ln w="25400" cap="flat" cmpd="sng">
            <a:solidFill>
              <a:schemeClr val="tx1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58381" name="Line 13"/>
          <p:cNvSpPr/>
          <p:nvPr/>
        </p:nvSpPr>
        <p:spPr>
          <a:xfrm flipV="1">
            <a:off x="2481263" y="2336800"/>
            <a:ext cx="4673600" cy="1944688"/>
          </a:xfrm>
          <a:prstGeom prst="line">
            <a:avLst/>
          </a:prstGeom>
          <a:ln w="25400" cap="flat" cmpd="sng">
            <a:solidFill>
              <a:schemeClr val="tx1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58382" name="Line 14"/>
          <p:cNvSpPr/>
          <p:nvPr/>
        </p:nvSpPr>
        <p:spPr>
          <a:xfrm>
            <a:off x="3497263" y="2293938"/>
            <a:ext cx="3629025" cy="14287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8383" name="Text Box 15"/>
          <p:cNvSpPr txBox="1"/>
          <p:nvPr/>
        </p:nvSpPr>
        <p:spPr>
          <a:xfrm>
            <a:off x="4702175" y="2684463"/>
            <a:ext cx="928688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>
                <a:latin typeface="Arial" panose="020B0604020202020204" pitchFamily="34" charset="0"/>
              </a:rPr>
              <a:t>O</a:t>
            </a:r>
            <a:endParaRPr lang="en-US" altLang="zh-CN" sz="2000" b="1">
              <a:latin typeface="Arial" panose="020B0604020202020204" pitchFamily="34" charset="0"/>
            </a:endParaRPr>
          </a:p>
        </p:txBody>
      </p:sp>
      <p:sp>
        <p:nvSpPr>
          <p:cNvPr id="58384" name="AutoShape 16"/>
          <p:cNvSpPr/>
          <p:nvPr/>
        </p:nvSpPr>
        <p:spPr>
          <a:xfrm>
            <a:off x="4833938" y="3236913"/>
            <a:ext cx="88900" cy="158750"/>
          </a:xfrm>
          <a:prstGeom prst="flowChartConnector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2" name="Group 19"/>
          <p:cNvGrpSpPr/>
          <p:nvPr/>
        </p:nvGrpSpPr>
        <p:grpSpPr>
          <a:xfrm>
            <a:off x="4119563" y="2887663"/>
            <a:ext cx="1189037" cy="958850"/>
            <a:chOff x="2614" y="1745"/>
            <a:chExt cx="749" cy="604"/>
          </a:xfrm>
        </p:grpSpPr>
        <p:sp>
          <p:nvSpPr>
            <p:cNvPr id="22561" name="Line 17"/>
            <p:cNvSpPr/>
            <p:nvPr/>
          </p:nvSpPr>
          <p:spPr>
            <a:xfrm flipH="1">
              <a:off x="2614" y="1745"/>
              <a:ext cx="45" cy="64"/>
            </a:xfrm>
            <a:prstGeom prst="line">
              <a:avLst/>
            </a:prstGeom>
            <a:ln w="254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62" name="Line 18"/>
            <p:cNvSpPr/>
            <p:nvPr/>
          </p:nvSpPr>
          <p:spPr>
            <a:xfrm flipH="1">
              <a:off x="3263" y="2241"/>
              <a:ext cx="100" cy="108"/>
            </a:xfrm>
            <a:prstGeom prst="line">
              <a:avLst/>
            </a:prstGeom>
            <a:ln w="254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3" name="Group 24"/>
          <p:cNvGrpSpPr/>
          <p:nvPr/>
        </p:nvGrpSpPr>
        <p:grpSpPr>
          <a:xfrm>
            <a:off x="3411538" y="2687638"/>
            <a:ext cx="2525712" cy="1317625"/>
            <a:chOff x="2149" y="1693"/>
            <a:chExt cx="1591" cy="830"/>
          </a:xfrm>
        </p:grpSpPr>
        <p:sp>
          <p:nvSpPr>
            <p:cNvPr id="22557" name="Line 20"/>
            <p:cNvSpPr/>
            <p:nvPr/>
          </p:nvSpPr>
          <p:spPr>
            <a:xfrm>
              <a:off x="2149" y="2350"/>
              <a:ext cx="82" cy="173"/>
            </a:xfrm>
            <a:prstGeom prst="line">
              <a:avLst/>
            </a:prstGeom>
            <a:ln w="254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58" name="Line 21"/>
            <p:cNvSpPr/>
            <p:nvPr/>
          </p:nvSpPr>
          <p:spPr>
            <a:xfrm>
              <a:off x="2241" y="2277"/>
              <a:ext cx="91" cy="200"/>
            </a:xfrm>
            <a:prstGeom prst="line">
              <a:avLst/>
            </a:prstGeom>
            <a:ln w="254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59" name="Line 22"/>
            <p:cNvSpPr/>
            <p:nvPr/>
          </p:nvSpPr>
          <p:spPr>
            <a:xfrm>
              <a:off x="3558" y="1747"/>
              <a:ext cx="91" cy="200"/>
            </a:xfrm>
            <a:prstGeom prst="line">
              <a:avLst/>
            </a:prstGeom>
            <a:ln w="254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60" name="Line 23"/>
            <p:cNvSpPr/>
            <p:nvPr/>
          </p:nvSpPr>
          <p:spPr>
            <a:xfrm>
              <a:off x="3632" y="1693"/>
              <a:ext cx="108" cy="236"/>
            </a:xfrm>
            <a:prstGeom prst="line">
              <a:avLst/>
            </a:prstGeom>
            <a:ln w="254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2540" name="Group 33"/>
          <p:cNvGrpSpPr/>
          <p:nvPr/>
        </p:nvGrpSpPr>
        <p:grpSpPr>
          <a:xfrm>
            <a:off x="2159000" y="2122488"/>
            <a:ext cx="4124325" cy="2568575"/>
            <a:chOff x="1491" y="2151"/>
            <a:chExt cx="2598" cy="1618"/>
          </a:xfrm>
        </p:grpSpPr>
        <p:grpSp>
          <p:nvGrpSpPr>
            <p:cNvPr id="22543" name="Group 34"/>
            <p:cNvGrpSpPr/>
            <p:nvPr/>
          </p:nvGrpSpPr>
          <p:grpSpPr>
            <a:xfrm>
              <a:off x="2181" y="2739"/>
              <a:ext cx="472" cy="692"/>
              <a:chOff x="975" y="2585"/>
              <a:chExt cx="472" cy="692"/>
            </a:xfrm>
          </p:grpSpPr>
          <p:sp>
            <p:nvSpPr>
              <p:cNvPr id="22551" name="Line 35"/>
              <p:cNvSpPr/>
              <p:nvPr/>
            </p:nvSpPr>
            <p:spPr>
              <a:xfrm flipH="1">
                <a:off x="975" y="2976"/>
                <a:ext cx="91" cy="9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2552" name="Line 36"/>
              <p:cNvSpPr/>
              <p:nvPr/>
            </p:nvSpPr>
            <p:spPr>
              <a:xfrm flipH="1">
                <a:off x="993" y="3004"/>
                <a:ext cx="91" cy="9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2553" name="Line 37"/>
              <p:cNvSpPr/>
              <p:nvPr/>
            </p:nvSpPr>
            <p:spPr>
              <a:xfrm flipH="1">
                <a:off x="1338" y="3158"/>
                <a:ext cx="91" cy="9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2554" name="Line 38"/>
              <p:cNvSpPr/>
              <p:nvPr/>
            </p:nvSpPr>
            <p:spPr>
              <a:xfrm flipH="1">
                <a:off x="1356" y="3186"/>
                <a:ext cx="91" cy="9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2555" name="Line 39"/>
              <p:cNvSpPr/>
              <p:nvPr/>
            </p:nvSpPr>
            <p:spPr>
              <a:xfrm flipH="1">
                <a:off x="1247" y="2585"/>
                <a:ext cx="91" cy="9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2556" name="Line 40"/>
              <p:cNvSpPr/>
              <p:nvPr/>
            </p:nvSpPr>
            <p:spPr>
              <a:xfrm flipH="1">
                <a:off x="1265" y="2613"/>
                <a:ext cx="91" cy="9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22544" name="Line 41"/>
            <p:cNvSpPr/>
            <p:nvPr/>
          </p:nvSpPr>
          <p:spPr>
            <a:xfrm flipH="1">
              <a:off x="1650" y="2274"/>
              <a:ext cx="657" cy="1264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45" name="Line 42"/>
            <p:cNvSpPr/>
            <p:nvPr/>
          </p:nvSpPr>
          <p:spPr>
            <a:xfrm>
              <a:off x="1650" y="3538"/>
              <a:ext cx="2345" cy="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46" name="Freeform 43"/>
            <p:cNvSpPr/>
            <p:nvPr/>
          </p:nvSpPr>
          <p:spPr>
            <a:xfrm>
              <a:off x="2489" y="2286"/>
              <a:ext cx="1491" cy="1246"/>
            </a:xfrm>
            <a:custGeom>
              <a:avLst/>
              <a:gdLst>
                <a:gd name="txL" fmla="*/ 0 w 1849"/>
                <a:gd name="txT" fmla="*/ 0 h 1440"/>
                <a:gd name="txR" fmla="*/ 1849 w 1849"/>
                <a:gd name="txB" fmla="*/ 1440 h 1440"/>
              </a:gdLst>
              <a:ahLst/>
              <a:cxnLst>
                <a:cxn ang="0">
                  <a:pos x="30" y="64"/>
                </a:cxn>
                <a:cxn ang="0">
                  <a:pos x="60" y="209"/>
                </a:cxn>
                <a:cxn ang="0">
                  <a:pos x="150" y="169"/>
                </a:cxn>
                <a:cxn ang="0">
                  <a:pos x="210" y="241"/>
                </a:cxn>
                <a:cxn ang="0">
                  <a:pos x="300" y="289"/>
                </a:cxn>
                <a:cxn ang="0">
                  <a:pos x="367" y="354"/>
                </a:cxn>
                <a:cxn ang="0">
                  <a:pos x="292" y="555"/>
                </a:cxn>
                <a:cxn ang="0">
                  <a:pos x="337" y="514"/>
                </a:cxn>
                <a:cxn ang="0">
                  <a:pos x="360" y="571"/>
                </a:cxn>
                <a:cxn ang="0">
                  <a:pos x="292" y="763"/>
                </a:cxn>
                <a:cxn ang="0">
                  <a:pos x="262" y="836"/>
                </a:cxn>
                <a:cxn ang="0">
                  <a:pos x="344" y="796"/>
                </a:cxn>
                <a:cxn ang="0">
                  <a:pos x="397" y="755"/>
                </a:cxn>
                <a:cxn ang="0">
                  <a:pos x="487" y="699"/>
                </a:cxn>
                <a:cxn ang="0">
                  <a:pos x="510" y="699"/>
                </a:cxn>
                <a:cxn ang="0">
                  <a:pos x="449" y="820"/>
                </a:cxn>
                <a:cxn ang="0">
                  <a:pos x="389" y="965"/>
                </a:cxn>
                <a:cxn ang="0">
                  <a:pos x="367" y="1069"/>
                </a:cxn>
                <a:cxn ang="0">
                  <a:pos x="472" y="933"/>
                </a:cxn>
                <a:cxn ang="0">
                  <a:pos x="562" y="980"/>
                </a:cxn>
                <a:cxn ang="0">
                  <a:pos x="607" y="980"/>
                </a:cxn>
                <a:cxn ang="0">
                  <a:pos x="681" y="916"/>
                </a:cxn>
                <a:cxn ang="0">
                  <a:pos x="712" y="1029"/>
                </a:cxn>
                <a:cxn ang="0">
                  <a:pos x="786" y="933"/>
                </a:cxn>
                <a:cxn ang="0">
                  <a:pos x="929" y="948"/>
                </a:cxn>
                <a:cxn ang="0">
                  <a:pos x="1018" y="1077"/>
                </a:cxn>
                <a:cxn ang="0">
                  <a:pos x="1124" y="1117"/>
                </a:cxn>
                <a:cxn ang="0">
                  <a:pos x="1221" y="1149"/>
                </a:cxn>
                <a:cxn ang="0">
                  <a:pos x="1296" y="1205"/>
                </a:cxn>
                <a:cxn ang="0">
                  <a:pos x="1423" y="1230"/>
                </a:cxn>
                <a:cxn ang="0">
                  <a:pos x="1468" y="1198"/>
                </a:cxn>
                <a:cxn ang="0">
                  <a:pos x="1491" y="1246"/>
                </a:cxn>
              </a:cxnLst>
              <a:rect l="txL" t="txT" r="txR" b="txB"/>
              <a:pathLst>
                <a:path w="1849" h="1440">
                  <a:moveTo>
                    <a:pt x="0" y="0"/>
                  </a:moveTo>
                  <a:cubicBezTo>
                    <a:pt x="12" y="25"/>
                    <a:pt x="38" y="46"/>
                    <a:pt x="37" y="74"/>
                  </a:cubicBezTo>
                  <a:cubicBezTo>
                    <a:pt x="34" y="133"/>
                    <a:pt x="15" y="193"/>
                    <a:pt x="28" y="251"/>
                  </a:cubicBezTo>
                  <a:cubicBezTo>
                    <a:pt x="31" y="266"/>
                    <a:pt x="59" y="245"/>
                    <a:pt x="74" y="241"/>
                  </a:cubicBezTo>
                  <a:cubicBezTo>
                    <a:pt x="134" y="226"/>
                    <a:pt x="69" y="241"/>
                    <a:pt x="130" y="214"/>
                  </a:cubicBezTo>
                  <a:cubicBezTo>
                    <a:pt x="148" y="206"/>
                    <a:pt x="186" y="195"/>
                    <a:pt x="186" y="195"/>
                  </a:cubicBezTo>
                  <a:cubicBezTo>
                    <a:pt x="225" y="215"/>
                    <a:pt x="227" y="209"/>
                    <a:pt x="251" y="251"/>
                  </a:cubicBezTo>
                  <a:cubicBezTo>
                    <a:pt x="256" y="260"/>
                    <a:pt x="254" y="271"/>
                    <a:pt x="260" y="279"/>
                  </a:cubicBezTo>
                  <a:cubicBezTo>
                    <a:pt x="280" y="303"/>
                    <a:pt x="319" y="302"/>
                    <a:pt x="344" y="306"/>
                  </a:cubicBezTo>
                  <a:cubicBezTo>
                    <a:pt x="353" y="315"/>
                    <a:pt x="361" y="326"/>
                    <a:pt x="372" y="334"/>
                  </a:cubicBezTo>
                  <a:cubicBezTo>
                    <a:pt x="380" y="339"/>
                    <a:pt x="392" y="338"/>
                    <a:pt x="399" y="344"/>
                  </a:cubicBezTo>
                  <a:cubicBezTo>
                    <a:pt x="421" y="363"/>
                    <a:pt x="435" y="389"/>
                    <a:pt x="455" y="409"/>
                  </a:cubicBezTo>
                  <a:cubicBezTo>
                    <a:pt x="437" y="491"/>
                    <a:pt x="426" y="535"/>
                    <a:pt x="381" y="604"/>
                  </a:cubicBezTo>
                  <a:cubicBezTo>
                    <a:pt x="373" y="616"/>
                    <a:pt x="356" y="629"/>
                    <a:pt x="362" y="641"/>
                  </a:cubicBezTo>
                  <a:cubicBezTo>
                    <a:pt x="367" y="651"/>
                    <a:pt x="381" y="629"/>
                    <a:pt x="390" y="622"/>
                  </a:cubicBezTo>
                  <a:cubicBezTo>
                    <a:pt x="400" y="614"/>
                    <a:pt x="409" y="604"/>
                    <a:pt x="418" y="594"/>
                  </a:cubicBezTo>
                  <a:cubicBezTo>
                    <a:pt x="442" y="566"/>
                    <a:pt x="466" y="547"/>
                    <a:pt x="492" y="520"/>
                  </a:cubicBezTo>
                  <a:cubicBezTo>
                    <a:pt x="483" y="569"/>
                    <a:pt x="474" y="618"/>
                    <a:pt x="446" y="660"/>
                  </a:cubicBezTo>
                  <a:cubicBezTo>
                    <a:pt x="432" y="701"/>
                    <a:pt x="423" y="736"/>
                    <a:pt x="399" y="771"/>
                  </a:cubicBezTo>
                  <a:cubicBezTo>
                    <a:pt x="388" y="805"/>
                    <a:pt x="379" y="849"/>
                    <a:pt x="362" y="882"/>
                  </a:cubicBezTo>
                  <a:cubicBezTo>
                    <a:pt x="331" y="942"/>
                    <a:pt x="354" y="878"/>
                    <a:pt x="334" y="938"/>
                  </a:cubicBezTo>
                  <a:cubicBezTo>
                    <a:pt x="331" y="947"/>
                    <a:pt x="316" y="962"/>
                    <a:pt x="325" y="966"/>
                  </a:cubicBezTo>
                  <a:cubicBezTo>
                    <a:pt x="339" y="973"/>
                    <a:pt x="356" y="960"/>
                    <a:pt x="372" y="957"/>
                  </a:cubicBezTo>
                  <a:cubicBezTo>
                    <a:pt x="454" y="872"/>
                    <a:pt x="350" y="971"/>
                    <a:pt x="427" y="920"/>
                  </a:cubicBezTo>
                  <a:cubicBezTo>
                    <a:pt x="438" y="913"/>
                    <a:pt x="444" y="900"/>
                    <a:pt x="455" y="892"/>
                  </a:cubicBezTo>
                  <a:cubicBezTo>
                    <a:pt x="466" y="884"/>
                    <a:pt x="481" y="881"/>
                    <a:pt x="492" y="873"/>
                  </a:cubicBezTo>
                  <a:cubicBezTo>
                    <a:pt x="503" y="865"/>
                    <a:pt x="510" y="853"/>
                    <a:pt x="520" y="845"/>
                  </a:cubicBezTo>
                  <a:cubicBezTo>
                    <a:pt x="544" y="826"/>
                    <a:pt x="604" y="808"/>
                    <a:pt x="604" y="808"/>
                  </a:cubicBezTo>
                  <a:cubicBezTo>
                    <a:pt x="616" y="796"/>
                    <a:pt x="624" y="771"/>
                    <a:pt x="641" y="771"/>
                  </a:cubicBezTo>
                  <a:cubicBezTo>
                    <a:pt x="654" y="771"/>
                    <a:pt x="637" y="796"/>
                    <a:pt x="632" y="808"/>
                  </a:cubicBezTo>
                  <a:cubicBezTo>
                    <a:pt x="628" y="818"/>
                    <a:pt x="619" y="827"/>
                    <a:pt x="613" y="836"/>
                  </a:cubicBezTo>
                  <a:cubicBezTo>
                    <a:pt x="601" y="875"/>
                    <a:pt x="580" y="915"/>
                    <a:pt x="557" y="948"/>
                  </a:cubicBezTo>
                  <a:cubicBezTo>
                    <a:pt x="550" y="969"/>
                    <a:pt x="547" y="992"/>
                    <a:pt x="539" y="1013"/>
                  </a:cubicBezTo>
                  <a:cubicBezTo>
                    <a:pt x="525" y="1050"/>
                    <a:pt x="498" y="1079"/>
                    <a:pt x="483" y="1115"/>
                  </a:cubicBezTo>
                  <a:cubicBezTo>
                    <a:pt x="449" y="1199"/>
                    <a:pt x="483" y="1144"/>
                    <a:pt x="446" y="1198"/>
                  </a:cubicBezTo>
                  <a:cubicBezTo>
                    <a:pt x="432" y="1242"/>
                    <a:pt x="384" y="1271"/>
                    <a:pt x="455" y="1236"/>
                  </a:cubicBezTo>
                  <a:cubicBezTo>
                    <a:pt x="499" y="1177"/>
                    <a:pt x="472" y="1209"/>
                    <a:pt x="539" y="1143"/>
                  </a:cubicBezTo>
                  <a:cubicBezTo>
                    <a:pt x="558" y="1124"/>
                    <a:pt x="566" y="1097"/>
                    <a:pt x="585" y="1078"/>
                  </a:cubicBezTo>
                  <a:cubicBezTo>
                    <a:pt x="607" y="1056"/>
                    <a:pt x="641" y="1050"/>
                    <a:pt x="669" y="1040"/>
                  </a:cubicBezTo>
                  <a:cubicBezTo>
                    <a:pt x="712" y="1069"/>
                    <a:pt x="707" y="1081"/>
                    <a:pt x="697" y="1133"/>
                  </a:cubicBezTo>
                  <a:cubicBezTo>
                    <a:pt x="703" y="1142"/>
                    <a:pt x="704" y="1161"/>
                    <a:pt x="715" y="1161"/>
                  </a:cubicBezTo>
                  <a:cubicBezTo>
                    <a:pt x="731" y="1161"/>
                    <a:pt x="741" y="1143"/>
                    <a:pt x="753" y="1133"/>
                  </a:cubicBezTo>
                  <a:cubicBezTo>
                    <a:pt x="806" y="1087"/>
                    <a:pt x="750" y="1119"/>
                    <a:pt x="818" y="1087"/>
                  </a:cubicBezTo>
                  <a:cubicBezTo>
                    <a:pt x="827" y="1078"/>
                    <a:pt x="832" y="1059"/>
                    <a:pt x="845" y="1059"/>
                  </a:cubicBezTo>
                  <a:cubicBezTo>
                    <a:pt x="858" y="1059"/>
                    <a:pt x="869" y="1074"/>
                    <a:pt x="873" y="1087"/>
                  </a:cubicBezTo>
                  <a:cubicBezTo>
                    <a:pt x="883" y="1120"/>
                    <a:pt x="880" y="1155"/>
                    <a:pt x="883" y="1189"/>
                  </a:cubicBezTo>
                  <a:cubicBezTo>
                    <a:pt x="912" y="1159"/>
                    <a:pt x="932" y="1128"/>
                    <a:pt x="966" y="1105"/>
                  </a:cubicBezTo>
                  <a:cubicBezTo>
                    <a:pt x="969" y="1096"/>
                    <a:pt x="969" y="1086"/>
                    <a:pt x="975" y="1078"/>
                  </a:cubicBezTo>
                  <a:cubicBezTo>
                    <a:pt x="1041" y="987"/>
                    <a:pt x="1022" y="1094"/>
                    <a:pt x="1031" y="1143"/>
                  </a:cubicBezTo>
                  <a:cubicBezTo>
                    <a:pt x="1074" y="1128"/>
                    <a:pt x="1107" y="1107"/>
                    <a:pt x="1152" y="1096"/>
                  </a:cubicBezTo>
                  <a:cubicBezTo>
                    <a:pt x="1200" y="1108"/>
                    <a:pt x="1229" y="1097"/>
                    <a:pt x="1282" y="1105"/>
                  </a:cubicBezTo>
                  <a:cubicBezTo>
                    <a:pt x="1270" y="1249"/>
                    <a:pt x="1286" y="1176"/>
                    <a:pt x="1263" y="1245"/>
                  </a:cubicBezTo>
                  <a:cubicBezTo>
                    <a:pt x="1257" y="1264"/>
                    <a:pt x="1245" y="1301"/>
                    <a:pt x="1245" y="1301"/>
                  </a:cubicBezTo>
                  <a:cubicBezTo>
                    <a:pt x="1297" y="1335"/>
                    <a:pt x="1341" y="1310"/>
                    <a:pt x="1394" y="1291"/>
                  </a:cubicBezTo>
                  <a:cubicBezTo>
                    <a:pt x="1425" y="1294"/>
                    <a:pt x="1457" y="1292"/>
                    <a:pt x="1486" y="1301"/>
                  </a:cubicBezTo>
                  <a:cubicBezTo>
                    <a:pt x="1498" y="1305"/>
                    <a:pt x="1503" y="1321"/>
                    <a:pt x="1514" y="1328"/>
                  </a:cubicBezTo>
                  <a:cubicBezTo>
                    <a:pt x="1580" y="1371"/>
                    <a:pt x="1503" y="1299"/>
                    <a:pt x="1570" y="1356"/>
                  </a:cubicBezTo>
                  <a:cubicBezTo>
                    <a:pt x="1583" y="1367"/>
                    <a:pt x="1593" y="1383"/>
                    <a:pt x="1607" y="1393"/>
                  </a:cubicBezTo>
                  <a:cubicBezTo>
                    <a:pt x="1633" y="1412"/>
                    <a:pt x="1678" y="1423"/>
                    <a:pt x="1709" y="1431"/>
                  </a:cubicBezTo>
                  <a:cubicBezTo>
                    <a:pt x="1728" y="1428"/>
                    <a:pt x="1748" y="1429"/>
                    <a:pt x="1765" y="1421"/>
                  </a:cubicBezTo>
                  <a:cubicBezTo>
                    <a:pt x="1777" y="1416"/>
                    <a:pt x="1782" y="1400"/>
                    <a:pt x="1793" y="1393"/>
                  </a:cubicBezTo>
                  <a:cubicBezTo>
                    <a:pt x="1801" y="1388"/>
                    <a:pt x="1812" y="1387"/>
                    <a:pt x="1821" y="1384"/>
                  </a:cubicBezTo>
                  <a:cubicBezTo>
                    <a:pt x="1824" y="1393"/>
                    <a:pt x="1826" y="1403"/>
                    <a:pt x="1830" y="1412"/>
                  </a:cubicBezTo>
                  <a:cubicBezTo>
                    <a:pt x="1835" y="1422"/>
                    <a:pt x="1849" y="1440"/>
                    <a:pt x="1849" y="1440"/>
                  </a:cubicBezTo>
                </a:path>
              </a:pathLst>
            </a:custGeom>
            <a:noFill/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22547" name="Text Box 44"/>
            <p:cNvSpPr txBox="1"/>
            <p:nvPr/>
          </p:nvSpPr>
          <p:spPr>
            <a:xfrm>
              <a:off x="2108" y="2151"/>
              <a:ext cx="220" cy="231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>
              <a:spAutoFit/>
            </a:bodyPr>
            <a:p>
              <a:r>
                <a:rPr lang="en-US" altLang="zh-CN" b="1">
                  <a:latin typeface="Arial" panose="020B0604020202020204" pitchFamily="34" charset="0"/>
                </a:rPr>
                <a:t>A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22548" name="Text Box 45"/>
            <p:cNvSpPr txBox="1"/>
            <p:nvPr/>
          </p:nvSpPr>
          <p:spPr>
            <a:xfrm>
              <a:off x="1491" y="3499"/>
              <a:ext cx="220" cy="231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>
              <a:spAutoFit/>
            </a:bodyPr>
            <a:p>
              <a:r>
                <a:rPr lang="en-US" altLang="zh-CN" b="1">
                  <a:latin typeface="Arial" panose="020B0604020202020204" pitchFamily="34" charset="0"/>
                </a:rPr>
                <a:t>B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22549" name="Text Box 46"/>
            <p:cNvSpPr txBox="1"/>
            <p:nvPr/>
          </p:nvSpPr>
          <p:spPr>
            <a:xfrm>
              <a:off x="3869" y="3538"/>
              <a:ext cx="220" cy="231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>
              <a:spAutoFit/>
            </a:bodyPr>
            <a:p>
              <a:r>
                <a:rPr lang="en-US" altLang="zh-CN" b="1">
                  <a:latin typeface="Arial" panose="020B0604020202020204" pitchFamily="34" charset="0"/>
                </a:rPr>
                <a:t>C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22550" name="Line 47"/>
            <p:cNvSpPr/>
            <p:nvPr/>
          </p:nvSpPr>
          <p:spPr>
            <a:xfrm>
              <a:off x="2313" y="2279"/>
              <a:ext cx="213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58416" name="Text Box 48"/>
          <p:cNvSpPr txBox="1"/>
          <p:nvPr/>
        </p:nvSpPr>
        <p:spPr>
          <a:xfrm>
            <a:off x="1428750" y="4857750"/>
            <a:ext cx="6959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方正流行体简体" pitchFamily="65" charset="-122"/>
                <a:ea typeface="方正流行体简体" pitchFamily="65" charset="-122"/>
              </a:rPr>
              <a:t>对角线互相平分的四边形是平行四边形？</a:t>
            </a:r>
            <a:endParaRPr lang="zh-CN" altLang="en-US" sz="2800" b="1" dirty="0">
              <a:solidFill>
                <a:srgbClr val="FF0000"/>
              </a:solidFill>
              <a:latin typeface="方正流行体简体" pitchFamily="65" charset="-122"/>
              <a:ea typeface="方正流行体简体" pitchFamily="65" charset="-122"/>
            </a:endParaRPr>
          </a:p>
        </p:txBody>
      </p:sp>
      <p:sp>
        <p:nvSpPr>
          <p:cNvPr id="58417" name="AutoShape 49"/>
          <p:cNvSpPr/>
          <p:nvPr/>
        </p:nvSpPr>
        <p:spPr>
          <a:xfrm>
            <a:off x="4143375" y="5715000"/>
            <a:ext cx="2500313" cy="749300"/>
          </a:xfrm>
          <a:prstGeom prst="cloudCallout">
            <a:avLst>
              <a:gd name="adj1" fmla="val -57153"/>
              <a:gd name="adj2" fmla="val -112713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000" b="1" dirty="0">
                <a:latin typeface="Arial" panose="020B0604020202020204" pitchFamily="34" charset="0"/>
              </a:rPr>
              <a:t>猜想，对吗？</a:t>
            </a:r>
            <a:endParaRPr lang="zh-CN" altLang="en-US" sz="2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8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8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8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58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58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58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58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58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58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8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8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9" grpId="0"/>
      <p:bldP spid="58383" grpId="0"/>
      <p:bldP spid="58384" grpId="0" animBg="1"/>
      <p:bldP spid="58416" grpId="0"/>
      <p:bldP spid="584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Text Box 4"/>
          <p:cNvSpPr txBox="1"/>
          <p:nvPr/>
        </p:nvSpPr>
        <p:spPr>
          <a:xfrm>
            <a:off x="7072313" y="2428875"/>
            <a:ext cx="493712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>
                <a:latin typeface="Times New Roman" panose="02020603050405020304" pitchFamily="18" charset="0"/>
              </a:rPr>
              <a:t>O</a:t>
            </a:r>
            <a:endParaRPr lang="en-US" altLang="zh-CN" b="1">
              <a:latin typeface="Times New Roman" panose="02020603050405020304" pitchFamily="18" charset="0"/>
            </a:endParaRPr>
          </a:p>
        </p:txBody>
      </p:sp>
      <p:sp>
        <p:nvSpPr>
          <p:cNvPr id="23555" name="Text Box 7"/>
          <p:cNvSpPr txBox="1"/>
          <p:nvPr/>
        </p:nvSpPr>
        <p:spPr>
          <a:xfrm>
            <a:off x="457200" y="274638"/>
            <a:ext cx="8686800" cy="968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zh-CN" altLang="en-US" sz="2400" b="1" dirty="0">
                <a:latin typeface="方正流行体简体" pitchFamily="65" charset="-122"/>
                <a:ea typeface="方正流行体简体" pitchFamily="65" charset="-122"/>
              </a:rPr>
              <a:t>已知：四边形</a:t>
            </a:r>
            <a:r>
              <a:rPr lang="en-US" altLang="zh-CN" sz="2400" b="1">
                <a:latin typeface="方正流行体简体" pitchFamily="65" charset="-122"/>
                <a:ea typeface="方正流行体简体" pitchFamily="65" charset="-122"/>
              </a:rPr>
              <a:t>ABCD, </a:t>
            </a:r>
            <a:r>
              <a:rPr lang="zh-CN" altLang="en-US" sz="2400" b="1" dirty="0">
                <a:latin typeface="方正流行体简体" pitchFamily="65" charset="-122"/>
                <a:ea typeface="方正流行体简体" pitchFamily="65" charset="-122"/>
              </a:rPr>
              <a:t>对角线</a:t>
            </a:r>
            <a:r>
              <a:rPr lang="en-US" altLang="zh-CN" sz="2400" b="1">
                <a:latin typeface="方正流行体简体" pitchFamily="65" charset="-122"/>
                <a:ea typeface="方正流行体简体" pitchFamily="65" charset="-122"/>
              </a:rPr>
              <a:t>AC</a:t>
            </a:r>
            <a:r>
              <a:rPr lang="zh-CN" altLang="en-US" sz="2400" b="1" dirty="0">
                <a:latin typeface="方正流行体简体" pitchFamily="65" charset="-122"/>
                <a:ea typeface="方正流行体简体" pitchFamily="65" charset="-122"/>
              </a:rPr>
              <a:t>、</a:t>
            </a:r>
            <a:r>
              <a:rPr lang="en-US" altLang="zh-CN" sz="2400" b="1">
                <a:latin typeface="方正流行体简体" pitchFamily="65" charset="-122"/>
                <a:ea typeface="方正流行体简体" pitchFamily="65" charset="-122"/>
              </a:rPr>
              <a:t>BD</a:t>
            </a:r>
            <a:r>
              <a:rPr lang="zh-CN" altLang="en-US" sz="2400" b="1" dirty="0">
                <a:latin typeface="方正流行体简体" pitchFamily="65" charset="-122"/>
                <a:ea typeface="方正流行体简体" pitchFamily="65" charset="-122"/>
              </a:rPr>
              <a:t>相交于点</a:t>
            </a:r>
            <a:r>
              <a:rPr lang="en-US" altLang="zh-CN" sz="2400" b="1">
                <a:latin typeface="方正流行体简体" pitchFamily="65" charset="-122"/>
                <a:ea typeface="方正流行体简体" pitchFamily="65" charset="-122"/>
              </a:rPr>
              <a:t>O</a:t>
            </a:r>
            <a:r>
              <a:rPr lang="zh-CN" altLang="en-US" sz="2400" b="1" dirty="0">
                <a:latin typeface="方正流行体简体" pitchFamily="65" charset="-122"/>
                <a:ea typeface="方正流行体简体" pitchFamily="65" charset="-122"/>
              </a:rPr>
              <a:t>，且</a:t>
            </a:r>
            <a:r>
              <a:rPr lang="en-US" altLang="zh-CN" sz="2400" b="1">
                <a:latin typeface="方正流行体简体" pitchFamily="65" charset="-122"/>
                <a:ea typeface="方正流行体简体" pitchFamily="65" charset="-122"/>
              </a:rPr>
              <a:t>OA=OC</a:t>
            </a:r>
            <a:r>
              <a:rPr lang="zh-CN" altLang="en-US" sz="2400" b="1" dirty="0">
                <a:latin typeface="方正流行体简体" pitchFamily="65" charset="-122"/>
                <a:ea typeface="方正流行体简体" pitchFamily="65" charset="-122"/>
              </a:rPr>
              <a:t>，</a:t>
            </a:r>
            <a:r>
              <a:rPr lang="en-US" altLang="zh-CN" sz="2400" b="1">
                <a:latin typeface="方正流行体简体" pitchFamily="65" charset="-122"/>
                <a:ea typeface="方正流行体简体" pitchFamily="65" charset="-122"/>
              </a:rPr>
              <a:t>OB=OD</a:t>
            </a:r>
            <a:endParaRPr lang="en-US" altLang="zh-CN" sz="2400" b="1">
              <a:latin typeface="方正流行体简体" pitchFamily="65" charset="-122"/>
              <a:ea typeface="方正流行体简体" pitchFamily="65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400" b="1" dirty="0">
                <a:latin typeface="方正流行体简体" pitchFamily="65" charset="-122"/>
                <a:ea typeface="方正流行体简体" pitchFamily="65" charset="-122"/>
              </a:rPr>
              <a:t>求证：四边形</a:t>
            </a:r>
            <a:r>
              <a:rPr lang="en-US" altLang="zh-CN" sz="2400" b="1">
                <a:latin typeface="方正流行体简体" pitchFamily="65" charset="-122"/>
                <a:ea typeface="方正流行体简体" pitchFamily="65" charset="-122"/>
              </a:rPr>
              <a:t>ABCD</a:t>
            </a:r>
            <a:r>
              <a:rPr lang="zh-CN" altLang="en-US" sz="2400" b="1" dirty="0">
                <a:latin typeface="方正流行体简体" pitchFamily="65" charset="-122"/>
                <a:ea typeface="方正流行体简体" pitchFamily="65" charset="-122"/>
              </a:rPr>
              <a:t>是平行四边形</a:t>
            </a:r>
            <a:endParaRPr lang="zh-CN" altLang="en-US" sz="2400" b="1" dirty="0">
              <a:latin typeface="方正流行体简体" pitchFamily="65" charset="-122"/>
              <a:ea typeface="方正流行体简体" pitchFamily="65" charset="-122"/>
            </a:endParaRPr>
          </a:p>
        </p:txBody>
      </p:sp>
      <p:sp>
        <p:nvSpPr>
          <p:cNvPr id="23556" name="Text Box 8"/>
          <p:cNvSpPr txBox="1"/>
          <p:nvPr/>
        </p:nvSpPr>
        <p:spPr>
          <a:xfrm>
            <a:off x="625475" y="2024063"/>
            <a:ext cx="5967413" cy="11636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endParaRPr lang="en-US" altLang="zh-CN" sz="3200" b="1">
              <a:solidFill>
                <a:srgbClr val="0000FF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spcBef>
                <a:spcPct val="20000"/>
              </a:spcBef>
            </a:pPr>
            <a:endParaRPr lang="en-US" altLang="zh-CN" sz="3200" b="1">
              <a:solidFill>
                <a:srgbClr val="0000FF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3557" name="Text Box 9"/>
          <p:cNvSpPr txBox="1"/>
          <p:nvPr/>
        </p:nvSpPr>
        <p:spPr>
          <a:xfrm>
            <a:off x="0" y="1592263"/>
            <a:ext cx="16002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证明：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113681" name="Text Box 17"/>
          <p:cNvSpPr txBox="1"/>
          <p:nvPr/>
        </p:nvSpPr>
        <p:spPr>
          <a:xfrm>
            <a:off x="1223963" y="1606550"/>
            <a:ext cx="3584575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</a:rPr>
              <a:t>在△</a:t>
            </a:r>
            <a:r>
              <a:rPr lang="en-US" altLang="zh-CN" sz="2800" b="1">
                <a:solidFill>
                  <a:srgbClr val="0000CC"/>
                </a:solidFill>
                <a:latin typeface="Arial" panose="020B0604020202020204" pitchFamily="34" charset="0"/>
              </a:rPr>
              <a:t>AOD</a:t>
            </a: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</a:rPr>
              <a:t>和△</a:t>
            </a:r>
            <a:r>
              <a:rPr lang="en-US" altLang="zh-CN" sz="2800" b="1">
                <a:solidFill>
                  <a:srgbClr val="0000CC"/>
                </a:solidFill>
                <a:latin typeface="Arial" panose="020B0604020202020204" pitchFamily="34" charset="0"/>
              </a:rPr>
              <a:t>COB</a:t>
            </a: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</a:rPr>
              <a:t>中</a:t>
            </a:r>
            <a:endParaRPr lang="zh-CN" altLang="en-US" sz="2800" b="1" dirty="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grpSp>
        <p:nvGrpSpPr>
          <p:cNvPr id="2" name="Group 18"/>
          <p:cNvGrpSpPr/>
          <p:nvPr/>
        </p:nvGrpSpPr>
        <p:grpSpPr>
          <a:xfrm>
            <a:off x="1071563" y="2071688"/>
            <a:ext cx="5164137" cy="1373187"/>
            <a:chOff x="868" y="1545"/>
            <a:chExt cx="2148" cy="865"/>
          </a:xfrm>
        </p:grpSpPr>
        <p:sp>
          <p:nvSpPr>
            <p:cNvPr id="23574" name="Text Box 19"/>
            <p:cNvSpPr txBox="1"/>
            <p:nvPr/>
          </p:nvSpPr>
          <p:spPr>
            <a:xfrm>
              <a:off x="939" y="1545"/>
              <a:ext cx="2077" cy="8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800" b="1">
                  <a:solidFill>
                    <a:srgbClr val="0000CC"/>
                  </a:solidFill>
                  <a:latin typeface="Arial" panose="020B0604020202020204" pitchFamily="34" charset="0"/>
                </a:rPr>
                <a:t>OA=OC</a:t>
              </a:r>
              <a:r>
                <a:rPr lang="zh-CN" altLang="en-US" sz="20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（已知）</a:t>
              </a:r>
              <a:endPara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  <a:p>
              <a:r>
                <a:rPr lang="en-US" altLang="en-US" b="1">
                  <a:latin typeface="Arial" panose="020B0604020202020204" pitchFamily="34" charset="0"/>
                </a:rPr>
                <a:t>∠</a:t>
              </a:r>
              <a:r>
                <a:rPr lang="en-US" altLang="zh-CN" sz="2800" b="1">
                  <a:solidFill>
                    <a:srgbClr val="0000CC"/>
                  </a:solidFill>
                  <a:latin typeface="Arial" panose="020B0604020202020204" pitchFamily="34" charset="0"/>
                </a:rPr>
                <a:t>AOD=</a:t>
              </a:r>
              <a:r>
                <a:rPr lang="en-US" altLang="en-US" b="1">
                  <a:latin typeface="Arial" panose="020B0604020202020204" pitchFamily="34" charset="0"/>
                </a:rPr>
                <a:t>∠</a:t>
              </a:r>
              <a:r>
                <a:rPr lang="en-US" altLang="zh-CN" sz="2800" b="1">
                  <a:solidFill>
                    <a:srgbClr val="0000CC"/>
                  </a:solidFill>
                  <a:latin typeface="Arial" panose="020B0604020202020204" pitchFamily="34" charset="0"/>
                </a:rPr>
                <a:t>COB </a:t>
              </a:r>
              <a:r>
                <a:rPr lang="zh-CN" altLang="en-US" sz="20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（对顶角相等）</a:t>
              </a:r>
              <a:endPara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  <a:p>
              <a:r>
                <a:rPr lang="en-US" altLang="zh-CN" sz="2800" b="1">
                  <a:solidFill>
                    <a:srgbClr val="0000CC"/>
                  </a:solidFill>
                  <a:latin typeface="Arial" panose="020B0604020202020204" pitchFamily="34" charset="0"/>
                </a:rPr>
                <a:t>OD=OB </a:t>
              </a:r>
              <a:r>
                <a:rPr lang="zh-CN" altLang="en-US" sz="2000" b="1" dirty="0">
                  <a:solidFill>
                    <a:srgbClr val="0000CC"/>
                  </a:solidFill>
                  <a:latin typeface="Arial" panose="020B0604020202020204" pitchFamily="34" charset="0"/>
                </a:rPr>
                <a:t>（已知）</a:t>
              </a:r>
              <a:endParaRPr lang="zh-CN" altLang="en-US" sz="2000" b="1" dirty="0">
                <a:solidFill>
                  <a:srgbClr val="0000CC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3575" name="AutoShape 20"/>
            <p:cNvSpPr/>
            <p:nvPr/>
          </p:nvSpPr>
          <p:spPr>
            <a:xfrm>
              <a:off x="868" y="1700"/>
              <a:ext cx="96" cy="576"/>
            </a:xfrm>
            <a:prstGeom prst="leftBrace">
              <a:avLst>
                <a:gd name="adj1" fmla="val 50000"/>
                <a:gd name="adj2" fmla="val 50000"/>
              </a:avLst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113685" name="Text Box 21"/>
          <p:cNvSpPr txBox="1"/>
          <p:nvPr/>
        </p:nvSpPr>
        <p:spPr>
          <a:xfrm>
            <a:off x="928688" y="3357563"/>
            <a:ext cx="5480050" cy="10525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en-US" altLang="zh-CN" sz="2800" b="1">
                <a:solidFill>
                  <a:srgbClr val="0000CC"/>
                </a:solidFill>
                <a:latin typeface="Arial" panose="020B0604020202020204" pitchFamily="34" charset="0"/>
              </a:rPr>
              <a:t>∴△AOD≌△COB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000" b="1">
                <a:solidFill>
                  <a:srgbClr val="FF0000"/>
                </a:solidFill>
                <a:latin typeface="Arial" panose="020B0604020202020204" pitchFamily="34" charset="0"/>
              </a:rPr>
              <a:t>SAS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</a:rPr>
              <a:t>）</a:t>
            </a:r>
            <a:endParaRPr lang="zh-CN" altLang="en-US" sz="20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endParaRPr lang="en-US" altLang="zh-CN" sz="2800">
              <a:latin typeface="Arial" panose="020B0604020202020204" pitchFamily="34" charset="0"/>
            </a:endParaRPr>
          </a:p>
        </p:txBody>
      </p:sp>
      <p:sp>
        <p:nvSpPr>
          <p:cNvPr id="113686" name="Text Box 22"/>
          <p:cNvSpPr txBox="1"/>
          <p:nvPr/>
        </p:nvSpPr>
        <p:spPr>
          <a:xfrm>
            <a:off x="928688" y="3929063"/>
            <a:ext cx="7797800" cy="10620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125000"/>
              </a:lnSpc>
            </a:pPr>
            <a:r>
              <a:rPr lang="en-US" altLang="zh-CN" sz="2800" b="1">
                <a:solidFill>
                  <a:srgbClr val="0000CC"/>
                </a:solidFill>
                <a:latin typeface="Arial" panose="020B0604020202020204" pitchFamily="34" charset="0"/>
              </a:rPr>
              <a:t>∴∠1=∠2   AD=CB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</a:rPr>
              <a:t>（全等三角形的对应角、对应边相等）</a:t>
            </a:r>
            <a:endParaRPr lang="zh-CN" altLang="en-US" sz="20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endParaRPr lang="en-US" altLang="zh-CN" sz="28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13687" name="Text Box 23"/>
          <p:cNvSpPr txBox="1"/>
          <p:nvPr/>
        </p:nvSpPr>
        <p:spPr>
          <a:xfrm>
            <a:off x="928688" y="4643438"/>
            <a:ext cx="5357812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solidFill>
                  <a:srgbClr val="0000CC"/>
                </a:solidFill>
                <a:latin typeface="Arial" panose="020B0604020202020204" pitchFamily="34" charset="0"/>
              </a:rPr>
              <a:t>∴ AD∥CB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</a:rPr>
              <a:t>（内错角相等，两直线平行）</a:t>
            </a:r>
            <a:endParaRPr lang="zh-CN" altLang="en-US" sz="20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endParaRPr lang="en-US" altLang="zh-CN" sz="2800">
              <a:latin typeface="Arial" panose="020B0604020202020204" pitchFamily="34" charset="0"/>
            </a:endParaRPr>
          </a:p>
        </p:txBody>
      </p:sp>
      <p:sp>
        <p:nvSpPr>
          <p:cNvPr id="113688" name="Rectangle 24"/>
          <p:cNvSpPr/>
          <p:nvPr/>
        </p:nvSpPr>
        <p:spPr>
          <a:xfrm>
            <a:off x="785813" y="5226050"/>
            <a:ext cx="5715000" cy="11699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CC"/>
                </a:solidFill>
                <a:latin typeface="Arial" panose="020B0604020202020204" pitchFamily="34" charset="0"/>
              </a:rPr>
              <a:t>∴</a:t>
            </a: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</a:rPr>
              <a:t>四边形</a:t>
            </a:r>
            <a:r>
              <a:rPr lang="en-US" altLang="zh-CN" sz="2800" b="1">
                <a:solidFill>
                  <a:srgbClr val="0000CC"/>
                </a:solidFill>
                <a:latin typeface="Arial" panose="020B0604020202020204" pitchFamily="34" charset="0"/>
              </a:rPr>
              <a:t>ABCD</a:t>
            </a: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</a:rPr>
              <a:t>是平行四边形</a:t>
            </a:r>
            <a:endParaRPr lang="en-US" altLang="zh-CN" sz="2800" b="1">
              <a:solidFill>
                <a:srgbClr val="0000CC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endParaRPr lang="en-US" altLang="zh-CN" sz="2800">
              <a:latin typeface="Arial" panose="020B0604020202020204" pitchFamily="34" charset="0"/>
            </a:endParaRPr>
          </a:p>
        </p:txBody>
      </p:sp>
      <p:sp>
        <p:nvSpPr>
          <p:cNvPr id="23564" name="Text Box 25"/>
          <p:cNvSpPr txBox="1"/>
          <p:nvPr/>
        </p:nvSpPr>
        <p:spPr>
          <a:xfrm>
            <a:off x="5715000" y="3071813"/>
            <a:ext cx="493713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>
                <a:latin typeface="Times New Roman" panose="02020603050405020304" pitchFamily="18" charset="0"/>
              </a:rPr>
              <a:t>B</a:t>
            </a:r>
            <a:endParaRPr lang="en-US" altLang="zh-CN" b="1">
              <a:latin typeface="Times New Roman" panose="02020603050405020304" pitchFamily="18" charset="0"/>
            </a:endParaRPr>
          </a:p>
        </p:txBody>
      </p:sp>
      <p:sp>
        <p:nvSpPr>
          <p:cNvPr id="23565" name="Text Box 26"/>
          <p:cNvSpPr txBox="1"/>
          <p:nvPr/>
        </p:nvSpPr>
        <p:spPr>
          <a:xfrm>
            <a:off x="6143625" y="1428750"/>
            <a:ext cx="493713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>
                <a:latin typeface="Times New Roman" panose="02020603050405020304" pitchFamily="18" charset="0"/>
              </a:rPr>
              <a:t>A</a:t>
            </a:r>
            <a:endParaRPr lang="en-US" altLang="zh-CN" b="1">
              <a:latin typeface="Times New Roman" panose="02020603050405020304" pitchFamily="18" charset="0"/>
            </a:endParaRPr>
          </a:p>
        </p:txBody>
      </p:sp>
      <p:sp>
        <p:nvSpPr>
          <p:cNvPr id="23566" name="Text Box 27"/>
          <p:cNvSpPr txBox="1"/>
          <p:nvPr/>
        </p:nvSpPr>
        <p:spPr>
          <a:xfrm>
            <a:off x="8001000" y="3000375"/>
            <a:ext cx="493713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>
                <a:latin typeface="Times New Roman" panose="02020603050405020304" pitchFamily="18" charset="0"/>
              </a:rPr>
              <a:t>C</a:t>
            </a:r>
            <a:endParaRPr lang="en-US" altLang="zh-CN" b="1">
              <a:latin typeface="Times New Roman" panose="02020603050405020304" pitchFamily="18" charset="0"/>
            </a:endParaRPr>
          </a:p>
        </p:txBody>
      </p:sp>
      <p:sp>
        <p:nvSpPr>
          <p:cNvPr id="23567" name="AutoShape 28"/>
          <p:cNvSpPr/>
          <p:nvPr/>
        </p:nvSpPr>
        <p:spPr>
          <a:xfrm>
            <a:off x="5857875" y="1714500"/>
            <a:ext cx="2895600" cy="1295400"/>
          </a:xfrm>
          <a:prstGeom prst="parallelogram">
            <a:avLst>
              <a:gd name="adj" fmla="val 55882"/>
            </a:avLst>
          </a:prstGeom>
          <a:noFill/>
          <a:ln w="57150" cap="flat" cmpd="sng">
            <a:solidFill>
              <a:srgbClr val="99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3568" name="Line 29"/>
          <p:cNvSpPr/>
          <p:nvPr/>
        </p:nvSpPr>
        <p:spPr>
          <a:xfrm>
            <a:off x="6572250" y="1714500"/>
            <a:ext cx="1524000" cy="1295400"/>
          </a:xfrm>
          <a:prstGeom prst="line">
            <a:avLst/>
          </a:prstGeom>
          <a:ln w="38100" cap="flat" cmpd="sng">
            <a:solidFill>
              <a:srgbClr val="9966FF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23569" name="Text Box 30"/>
          <p:cNvSpPr txBox="1"/>
          <p:nvPr/>
        </p:nvSpPr>
        <p:spPr>
          <a:xfrm>
            <a:off x="7429500" y="2643188"/>
            <a:ext cx="609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chemeClr val="accent1"/>
                </a:solidFill>
                <a:latin typeface="Times New Roman" panose="02020603050405020304" pitchFamily="18" charset="0"/>
              </a:rPr>
              <a:t>2</a:t>
            </a:r>
            <a:endParaRPr lang="en-US" altLang="zh-CN" sz="2400" b="1">
              <a:solidFill>
                <a:schemeClr val="accent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70" name="Text Box 31"/>
          <p:cNvSpPr txBox="1"/>
          <p:nvPr/>
        </p:nvSpPr>
        <p:spPr>
          <a:xfrm>
            <a:off x="6786563" y="1643063"/>
            <a:ext cx="3571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chemeClr val="accent1"/>
                </a:solidFill>
                <a:latin typeface="Times New Roman" panose="02020603050405020304" pitchFamily="18" charset="0"/>
              </a:rPr>
              <a:t>1</a:t>
            </a:r>
            <a:endParaRPr lang="en-US" altLang="zh-CN" sz="2400" b="1">
              <a:solidFill>
                <a:schemeClr val="accent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71" name="Line 34"/>
          <p:cNvSpPr/>
          <p:nvPr/>
        </p:nvSpPr>
        <p:spPr>
          <a:xfrm flipV="1">
            <a:off x="5929313" y="1714500"/>
            <a:ext cx="2860675" cy="1252538"/>
          </a:xfrm>
          <a:prstGeom prst="line">
            <a:avLst/>
          </a:prstGeom>
          <a:ln w="25400" cap="flat" cmpd="sng">
            <a:solidFill>
              <a:schemeClr val="tx1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23572" name="Text Box 27"/>
          <p:cNvSpPr txBox="1"/>
          <p:nvPr/>
        </p:nvSpPr>
        <p:spPr>
          <a:xfrm>
            <a:off x="8501063" y="1357313"/>
            <a:ext cx="493712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>
                <a:latin typeface="Times New Roman" panose="02020603050405020304" pitchFamily="18" charset="0"/>
              </a:rPr>
              <a:t>D</a:t>
            </a:r>
            <a:endParaRPr lang="en-US" altLang="zh-CN" b="1">
              <a:latin typeface="Times New Roman" panose="02020603050405020304" pitchFamily="18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14375" y="5715000"/>
            <a:ext cx="6643688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</a:rPr>
              <a:t>（一组对边平行且相等的四边形是平行四边形）</a:t>
            </a:r>
            <a:endParaRPr lang="zh-CN" altLang="en-US" sz="2400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113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2000"/>
                                        <p:tgtEl>
                                          <p:spTgt spid="113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2000"/>
                                        <p:tgtEl>
                                          <p:spTgt spid="113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2000"/>
                                        <p:tgtEl>
                                          <p:spTgt spid="113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13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81" grpId="0"/>
      <p:bldP spid="113685" grpId="0"/>
      <p:bldP spid="113686" grpId="0"/>
      <p:bldP spid="113687" grpId="0"/>
      <p:bldP spid="113688" grpId="0"/>
      <p:bldP spid="2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785813" y="1714500"/>
            <a:ext cx="7161212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latin typeface="方正流行体简体" pitchFamily="65" charset="-122"/>
                <a:ea typeface="方正流行体简体" pitchFamily="65" charset="-122"/>
              </a:rPr>
              <a:t>对角线互相平分的四边形是平行四边形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24579" name="矩形 2"/>
          <p:cNvSpPr/>
          <p:nvPr/>
        </p:nvSpPr>
        <p:spPr>
          <a:xfrm>
            <a:off x="1714500" y="714375"/>
            <a:ext cx="5227638" cy="646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平行四边形的判定定理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4:</a:t>
            </a:r>
            <a:endParaRPr lang="en-US" altLang="zh-CN" sz="36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57250" y="2928938"/>
            <a:ext cx="1987550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339933"/>
                </a:solidFill>
                <a:latin typeface="Arial" panose="020B0604020202020204" pitchFamily="34" charset="0"/>
              </a:rPr>
              <a:t>符号语言：</a:t>
            </a:r>
            <a:endParaRPr lang="zh-CN" altLang="en-US" sz="2800" b="1" dirty="0">
              <a:solidFill>
                <a:srgbClr val="339933"/>
              </a:solidFill>
              <a:latin typeface="Arial" panose="020B0604020202020204" pitchFamily="34" charset="0"/>
            </a:endParaRPr>
          </a:p>
        </p:txBody>
      </p:sp>
      <p:grpSp>
        <p:nvGrpSpPr>
          <p:cNvPr id="3" name="Group 20"/>
          <p:cNvGrpSpPr/>
          <p:nvPr/>
        </p:nvGrpSpPr>
        <p:grpSpPr>
          <a:xfrm>
            <a:off x="4856163" y="2428875"/>
            <a:ext cx="3716337" cy="1490663"/>
            <a:chOff x="3319" y="274"/>
            <a:chExt cx="1885" cy="804"/>
          </a:xfrm>
        </p:grpSpPr>
        <p:sp>
          <p:nvSpPr>
            <p:cNvPr id="24588" name="AutoShape 15"/>
            <p:cNvSpPr/>
            <p:nvPr/>
          </p:nvSpPr>
          <p:spPr>
            <a:xfrm>
              <a:off x="3533" y="458"/>
              <a:ext cx="1248" cy="500"/>
            </a:xfrm>
            <a:prstGeom prst="parallelogram">
              <a:avLst>
                <a:gd name="adj" fmla="val 62400"/>
              </a:avLst>
            </a:prstGeom>
            <a:noFill/>
            <a:ln w="25400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endParaRPr lang="zh-CN" altLang="zh-CN" dirty="0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4589" name="Text Box 16"/>
            <p:cNvSpPr txBox="1"/>
            <p:nvPr/>
          </p:nvSpPr>
          <p:spPr>
            <a:xfrm>
              <a:off x="3682" y="274"/>
              <a:ext cx="210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Arial" panose="020B0604020202020204" pitchFamily="34" charset="0"/>
                </a:rPr>
                <a:t>A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24590" name="Text Box 17"/>
            <p:cNvSpPr txBox="1"/>
            <p:nvPr/>
          </p:nvSpPr>
          <p:spPr>
            <a:xfrm rot="10800000" flipH="1" flipV="1">
              <a:off x="3319" y="852"/>
              <a:ext cx="217" cy="19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Arial" panose="020B0604020202020204" pitchFamily="34" charset="0"/>
                </a:rPr>
                <a:t>B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24591" name="Text Box 18"/>
            <p:cNvSpPr txBox="1"/>
            <p:nvPr/>
          </p:nvSpPr>
          <p:spPr>
            <a:xfrm rot="10800000" flipH="1" flipV="1">
              <a:off x="4582" y="847"/>
              <a:ext cx="375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Arial" panose="020B0604020202020204" pitchFamily="34" charset="0"/>
                </a:rPr>
                <a:t>C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24592" name="Text Box 19"/>
            <p:cNvSpPr txBox="1"/>
            <p:nvPr/>
          </p:nvSpPr>
          <p:spPr>
            <a:xfrm rot="10800000" flipH="1" flipV="1">
              <a:off x="4829" y="344"/>
              <a:ext cx="375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Arial" panose="020B0604020202020204" pitchFamily="34" charset="0"/>
                </a:rPr>
                <a:t>D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</p:grpSp>
      <p:cxnSp>
        <p:nvCxnSpPr>
          <p:cNvPr id="22" name="直接连接符 21"/>
          <p:cNvCxnSpPr/>
          <p:nvPr/>
        </p:nvCxnSpPr>
        <p:spPr>
          <a:xfrm>
            <a:off x="5857875" y="2786063"/>
            <a:ext cx="1285875" cy="92868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>
            <a:stCxn id="24590" idx="3"/>
          </p:cNvCxnSpPr>
          <p:nvPr/>
        </p:nvCxnSpPr>
        <p:spPr>
          <a:xfrm flipV="1">
            <a:off x="5284788" y="2786063"/>
            <a:ext cx="2430463" cy="898525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584" name="Text Box 16"/>
          <p:cNvSpPr txBox="1"/>
          <p:nvPr/>
        </p:nvSpPr>
        <p:spPr>
          <a:xfrm>
            <a:off x="6357938" y="2928938"/>
            <a:ext cx="414337" cy="3698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>
                <a:latin typeface="Arial" panose="020B0604020202020204" pitchFamily="34" charset="0"/>
              </a:rPr>
              <a:t>O</a:t>
            </a:r>
            <a:endParaRPr lang="en-US" altLang="zh-CN" b="1">
              <a:latin typeface="Arial" panose="020B0604020202020204" pitchFamily="34" charset="0"/>
            </a:endParaRPr>
          </a:p>
        </p:txBody>
      </p:sp>
      <p:sp>
        <p:nvSpPr>
          <p:cNvPr id="24585" name="矩形 29"/>
          <p:cNvSpPr/>
          <p:nvPr/>
        </p:nvSpPr>
        <p:spPr>
          <a:xfrm>
            <a:off x="1357313" y="4000500"/>
            <a:ext cx="4173537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>
                <a:solidFill>
                  <a:srgbClr val="082EA8"/>
                </a:solidFill>
                <a:latin typeface="方正流行体简体" pitchFamily="65" charset="-122"/>
                <a:ea typeface="方正流行体简体" pitchFamily="65" charset="-122"/>
              </a:rPr>
              <a:t>∵ OA=OC</a:t>
            </a:r>
            <a:r>
              <a:rPr lang="zh-CN" altLang="en-US" sz="3200" b="1" dirty="0">
                <a:solidFill>
                  <a:srgbClr val="082EA8"/>
                </a:solidFill>
                <a:latin typeface="方正流行体简体" pitchFamily="65" charset="-122"/>
                <a:ea typeface="方正流行体简体" pitchFamily="65" charset="-122"/>
              </a:rPr>
              <a:t>，</a:t>
            </a:r>
            <a:r>
              <a:rPr lang="en-US" altLang="zh-CN" sz="3200" b="1">
                <a:solidFill>
                  <a:srgbClr val="082EA8"/>
                </a:solidFill>
                <a:latin typeface="方正流行体简体" pitchFamily="65" charset="-122"/>
                <a:ea typeface="方正流行体简体" pitchFamily="65" charset="-122"/>
              </a:rPr>
              <a:t>OB=OD</a:t>
            </a:r>
            <a:endParaRPr lang="zh-CN" altLang="en-US" sz="3200" dirty="0">
              <a:solidFill>
                <a:srgbClr val="082EA8"/>
              </a:solidFill>
              <a:latin typeface="Arial" panose="020B06040202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357313" y="4714875"/>
            <a:ext cx="5130800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</a:rPr>
              <a:t>∴</a:t>
            </a: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</a:rPr>
              <a:t>四边形</a:t>
            </a:r>
            <a:r>
              <a:rPr kumimoji="1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</a:rPr>
              <a:t>ABCD</a:t>
            </a: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</a:rPr>
              <a:t>是平行四边形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587" name="矩形 31"/>
          <p:cNvSpPr/>
          <p:nvPr/>
        </p:nvSpPr>
        <p:spPr>
          <a:xfrm>
            <a:off x="1143000" y="5357813"/>
            <a:ext cx="7410450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>
                <a:latin typeface="方正流行体简体" pitchFamily="65" charset="-122"/>
                <a:ea typeface="方正流行体简体" pitchFamily="65" charset="-122"/>
              </a:rPr>
              <a:t>(</a:t>
            </a:r>
            <a:r>
              <a:rPr lang="zh-CN" altLang="en-US" sz="3200" b="1" dirty="0">
                <a:latin typeface="方正流行体简体" pitchFamily="65" charset="-122"/>
                <a:ea typeface="方正流行体简体" pitchFamily="65" charset="-122"/>
              </a:rPr>
              <a:t>对角线互相平分的四边形是平行四边形</a:t>
            </a:r>
            <a:r>
              <a:rPr lang="en-US" altLang="zh-CN" sz="3200" b="1">
                <a:latin typeface="方正流行体简体" pitchFamily="65" charset="-122"/>
                <a:ea typeface="方正流行体简体" pitchFamily="65" charset="-122"/>
              </a:rPr>
              <a:t>)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4585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4585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24584" grpId="0"/>
      <p:bldP spid="31" grpId="0"/>
      <p:bldP spid="2458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Text Box 2"/>
          <p:cNvSpPr txBox="1"/>
          <p:nvPr/>
        </p:nvSpPr>
        <p:spPr>
          <a:xfrm>
            <a:off x="3146425" y="609600"/>
            <a:ext cx="3787775" cy="457200"/>
          </a:xfrm>
          <a:prstGeom prst="rect">
            <a:avLst/>
          </a:prstGeom>
          <a:noFill/>
          <a:ln w="57150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lang="zh-CN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25603" name="Text Box 5"/>
          <p:cNvSpPr txBox="1"/>
          <p:nvPr/>
        </p:nvSpPr>
        <p:spPr>
          <a:xfrm>
            <a:off x="2209800" y="5715000"/>
            <a:ext cx="3810000" cy="457200"/>
          </a:xfrm>
          <a:prstGeom prst="rect">
            <a:avLst/>
          </a:prstGeom>
          <a:noFill/>
          <a:ln w="57150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lang="zh-CN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25604" name="Text Box 6"/>
          <p:cNvSpPr txBox="1"/>
          <p:nvPr/>
        </p:nvSpPr>
        <p:spPr>
          <a:xfrm>
            <a:off x="2057400" y="6324600"/>
            <a:ext cx="990600" cy="457200"/>
          </a:xfrm>
          <a:prstGeom prst="rect">
            <a:avLst/>
          </a:prstGeom>
          <a:noFill/>
          <a:ln w="57150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lang="zh-CN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10258" name="AutoShape 18"/>
          <p:cNvSpPr/>
          <p:nvPr/>
        </p:nvSpPr>
        <p:spPr>
          <a:xfrm>
            <a:off x="0" y="2035175"/>
            <a:ext cx="600075" cy="3983038"/>
          </a:xfrm>
          <a:prstGeom prst="leftBrace">
            <a:avLst>
              <a:gd name="adj1" fmla="val 55313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259" name="Text Box 19"/>
          <p:cNvSpPr txBox="1"/>
          <p:nvPr/>
        </p:nvSpPr>
        <p:spPr>
          <a:xfrm>
            <a:off x="547688" y="1709738"/>
            <a:ext cx="2554287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从边来判定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0261" name="Text Box 21"/>
          <p:cNvSpPr txBox="1"/>
          <p:nvPr/>
        </p:nvSpPr>
        <p:spPr>
          <a:xfrm>
            <a:off x="2428875" y="1143000"/>
            <a:ext cx="6186488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</a:rPr>
              <a:t>1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、两组对边分别平行的四边形是平行四边形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    </a:t>
            </a:r>
            <a:endParaRPr lang="en-US" altLang="zh-CN" sz="36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0262" name="Text Box 22"/>
          <p:cNvSpPr txBox="1"/>
          <p:nvPr/>
        </p:nvSpPr>
        <p:spPr>
          <a:xfrm>
            <a:off x="2428875" y="1857375"/>
            <a:ext cx="6291263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</a:rPr>
              <a:t>2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、两组对边分别相等的四边形是平行四边形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0263" name="Text Box 23"/>
          <p:cNvSpPr txBox="1"/>
          <p:nvPr/>
        </p:nvSpPr>
        <p:spPr>
          <a:xfrm>
            <a:off x="2428875" y="2428875"/>
            <a:ext cx="6715125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</a:rPr>
              <a:t>3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、一组对边平行且相等的四边形是平行四边形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0264" name="Text Box 24"/>
          <p:cNvSpPr txBox="1"/>
          <p:nvPr/>
        </p:nvSpPr>
        <p:spPr>
          <a:xfrm>
            <a:off x="611188" y="3686175"/>
            <a:ext cx="2224087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从角来判定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0265" name="Text Box 25"/>
          <p:cNvSpPr txBox="1"/>
          <p:nvPr/>
        </p:nvSpPr>
        <p:spPr>
          <a:xfrm>
            <a:off x="2725738" y="3744913"/>
            <a:ext cx="5989637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两组对角分别相等的四边形是平行四边形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0266" name="Text Box 26"/>
          <p:cNvSpPr txBox="1"/>
          <p:nvPr/>
        </p:nvSpPr>
        <p:spPr>
          <a:xfrm>
            <a:off x="515938" y="5551488"/>
            <a:ext cx="3116262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solidFill>
                  <a:srgbClr val="0000FF"/>
                </a:solidFill>
                <a:latin typeface="Arial" panose="020B0604020202020204" pitchFamily="34" charset="0"/>
              </a:rPr>
              <a:t>从对角线来判定</a:t>
            </a:r>
            <a:endParaRPr lang="zh-CN" altLang="en-US" sz="20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0267" name="Text Box 27"/>
          <p:cNvSpPr txBox="1"/>
          <p:nvPr/>
        </p:nvSpPr>
        <p:spPr>
          <a:xfrm>
            <a:off x="2928938" y="5611813"/>
            <a:ext cx="6072187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两条对角线互相平分的四边形是平行四边形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0268" name="AutoShape 28"/>
          <p:cNvSpPr/>
          <p:nvPr/>
        </p:nvSpPr>
        <p:spPr>
          <a:xfrm>
            <a:off x="2143125" y="1428750"/>
            <a:ext cx="254000" cy="1320800"/>
          </a:xfrm>
          <a:prstGeom prst="leftBrace">
            <a:avLst>
              <a:gd name="adj1" fmla="val 43333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5615" name="Text Box 32"/>
          <p:cNvSpPr txBox="1"/>
          <p:nvPr/>
        </p:nvSpPr>
        <p:spPr>
          <a:xfrm rot="-1775913">
            <a:off x="30163" y="304800"/>
            <a:ext cx="1982787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理一理</a:t>
            </a:r>
            <a:endParaRPr lang="zh-CN" altLang="en-US" sz="3600" b="1" dirty="0">
              <a:solidFill>
                <a:srgbClr val="FF0000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25616" name="Text Box 33"/>
          <p:cNvSpPr txBox="1"/>
          <p:nvPr/>
        </p:nvSpPr>
        <p:spPr>
          <a:xfrm>
            <a:off x="2935288" y="546100"/>
            <a:ext cx="55753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</a:rPr>
              <a:t>平行四边形的判定方法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2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10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8" grpId="0" animBg="1"/>
      <p:bldP spid="10259" grpId="0"/>
      <p:bldP spid="10261" grpId="0"/>
      <p:bldP spid="10263" grpId="0"/>
      <p:bldP spid="10264" grpId="0"/>
      <p:bldP spid="10265" grpId="0"/>
      <p:bldP spid="10266" grpId="0"/>
      <p:bldP spid="10267" grpId="0"/>
      <p:bldP spid="1026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7763" name="Text Box 3"/>
          <p:cNvSpPr txBox="1"/>
          <p:nvPr/>
        </p:nvSpPr>
        <p:spPr>
          <a:xfrm>
            <a:off x="252413" y="1663700"/>
            <a:ext cx="8534400" cy="2062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latin typeface="方正流行体简体" pitchFamily="65" charset="-122"/>
                <a:ea typeface="方正流行体简体" pitchFamily="65" charset="-122"/>
              </a:rPr>
              <a:t>   </a:t>
            </a:r>
            <a:r>
              <a:rPr lang="en-US" altLang="zh-CN" sz="3200" b="1">
                <a:latin typeface="方正流行体简体" pitchFamily="65" charset="-122"/>
                <a:ea typeface="方正流行体简体" pitchFamily="65" charset="-122"/>
              </a:rPr>
              <a:t>1</a:t>
            </a:r>
            <a:r>
              <a:rPr lang="zh-CN" altLang="en-US" sz="3200" b="1" dirty="0">
                <a:latin typeface="方正流行体简体" pitchFamily="65" charset="-122"/>
                <a:ea typeface="方正流行体简体" pitchFamily="65" charset="-122"/>
              </a:rPr>
              <a:t>、请你向同学们展示一下你的作品</a:t>
            </a:r>
            <a:r>
              <a:rPr lang="en-US" altLang="zh-CN" sz="3200" b="1">
                <a:latin typeface="方正流行体简体" pitchFamily="65" charset="-122"/>
                <a:ea typeface="方正流行体简体" pitchFamily="65" charset="-122"/>
              </a:rPr>
              <a:t>-----</a:t>
            </a:r>
            <a:r>
              <a:rPr lang="zh-CN" altLang="en-US" sz="3200" b="1" dirty="0">
                <a:latin typeface="方正流行体简体" pitchFamily="65" charset="-122"/>
                <a:ea typeface="方正流行体简体" pitchFamily="65" charset="-122"/>
              </a:rPr>
              <a:t>平行四边形</a:t>
            </a:r>
            <a:r>
              <a:rPr lang="en-US" altLang="zh-CN" sz="3200" b="1">
                <a:latin typeface="方正流行体简体" pitchFamily="65" charset="-122"/>
                <a:ea typeface="方正流行体简体" pitchFamily="65" charset="-122"/>
              </a:rPr>
              <a:t>,</a:t>
            </a:r>
            <a:r>
              <a:rPr lang="zh-CN" altLang="en-US" sz="3200" b="1" dirty="0">
                <a:latin typeface="方正流行体简体" pitchFamily="65" charset="-122"/>
                <a:ea typeface="方正流行体简体" pitchFamily="65" charset="-122"/>
              </a:rPr>
              <a:t>同时也向同学简要介绍一下你制作的过程</a:t>
            </a:r>
            <a:r>
              <a:rPr lang="en-US" altLang="zh-CN" sz="3200" b="1">
                <a:latin typeface="方正流行体简体" pitchFamily="65" charset="-122"/>
                <a:ea typeface="方正流行体简体" pitchFamily="65" charset="-122"/>
              </a:rPr>
              <a:t>,</a:t>
            </a:r>
            <a:r>
              <a:rPr lang="zh-CN" altLang="en-US" sz="3200" b="1" dirty="0">
                <a:latin typeface="方正流行体简体" pitchFamily="65" charset="-122"/>
                <a:ea typeface="方正流行体简体" pitchFamily="65" charset="-122"/>
              </a:rPr>
              <a:t>为什么你能确定你制作的四边形一定是平行四边形</a:t>
            </a:r>
            <a:r>
              <a:rPr lang="en-US" altLang="zh-CN" sz="3200" b="1">
                <a:latin typeface="方正流行体简体" pitchFamily="65" charset="-122"/>
                <a:ea typeface="方正流行体简体" pitchFamily="65" charset="-122"/>
              </a:rPr>
              <a:t>?</a:t>
            </a:r>
            <a:r>
              <a:rPr lang="zh-CN" altLang="en-US" sz="3200" b="1" dirty="0">
                <a:latin typeface="方正流行体简体" pitchFamily="65" charset="-122"/>
                <a:ea typeface="方正流行体简体" pitchFamily="65" charset="-122"/>
              </a:rPr>
              <a:t>理由是什么？</a:t>
            </a:r>
            <a:endParaRPr lang="zh-CN" altLang="en-US" sz="3200" b="1" dirty="0">
              <a:latin typeface="方正流行体简体" pitchFamily="65" charset="-122"/>
              <a:ea typeface="方正流行体简体" pitchFamily="65" charset="-122"/>
            </a:endParaRPr>
          </a:p>
        </p:txBody>
      </p:sp>
      <p:sp>
        <p:nvSpPr>
          <p:cNvPr id="26627" name="Rectangle 22"/>
          <p:cNvSpPr/>
          <p:nvPr/>
        </p:nvSpPr>
        <p:spPr>
          <a:xfrm>
            <a:off x="3071813" y="357188"/>
            <a:ext cx="1882775" cy="7699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</a:rPr>
              <a:t>试一试</a:t>
            </a:r>
            <a:endParaRPr lang="zh-CN" altLang="en-US" sz="4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7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76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098" name="Object 2"/>
          <p:cNvGraphicFramePr/>
          <p:nvPr/>
        </p:nvGraphicFramePr>
        <p:xfrm>
          <a:off x="1331913" y="2492375"/>
          <a:ext cx="4495800" cy="2397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3641725" imgH="2324100" progId="Flash.Movie">
                  <p:embed/>
                </p:oleObj>
              </mc:Choice>
              <mc:Fallback>
                <p:oleObj name="" r:id="rId1" imgW="3641725" imgH="2324100" progId="Flash.Movie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331913" y="2492375"/>
                        <a:ext cx="4495800" cy="2397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9" name="Object 3"/>
          <p:cNvGraphicFramePr/>
          <p:nvPr/>
        </p:nvGraphicFramePr>
        <p:xfrm>
          <a:off x="0" y="0"/>
          <a:ext cx="914400" cy="198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3" imgW="127635" imgH="198755" progId="Equation.DSMT4">
                  <p:embed/>
                </p:oleObj>
              </mc:Choice>
              <mc:Fallback>
                <p:oleObj name="" r:id="rId3" imgW="127635" imgH="198755" progId="Equation.DSMT4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914400" cy="1984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0" name="Text Box 5"/>
          <p:cNvSpPr txBox="1"/>
          <p:nvPr/>
        </p:nvSpPr>
        <p:spPr>
          <a:xfrm>
            <a:off x="755650" y="1268413"/>
            <a:ext cx="74676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fontAlgn="ctr"/>
            <a:r>
              <a:rPr lang="en-US" altLang="zh-CN" sz="3200">
                <a:latin typeface="Times New Roman" panose="02020603050405020304" pitchFamily="18" charset="0"/>
              </a:rPr>
              <a:t>2.</a:t>
            </a:r>
            <a:r>
              <a:rPr lang="zh-CN" altLang="en-US" sz="3200" dirty="0">
                <a:latin typeface="Times New Roman" panose="02020603050405020304" pitchFamily="18" charset="0"/>
              </a:rPr>
              <a:t>如图，</a:t>
            </a:r>
            <a:r>
              <a:rPr lang="en-US" altLang="zh-CN" sz="3200">
                <a:latin typeface="Times New Roman" panose="02020603050405020304" pitchFamily="18" charset="0"/>
              </a:rPr>
              <a:t>AB =DC=EF, AD=BC</a:t>
            </a:r>
            <a:r>
              <a:rPr lang="zh-CN" altLang="en-US" sz="3200" dirty="0">
                <a:latin typeface="Times New Roman" panose="02020603050405020304" pitchFamily="18" charset="0"/>
              </a:rPr>
              <a:t>，</a:t>
            </a:r>
            <a:r>
              <a:rPr lang="en-US" altLang="zh-CN" sz="3200">
                <a:latin typeface="Times New Roman" panose="02020603050405020304" pitchFamily="18" charset="0"/>
              </a:rPr>
              <a:t>DE=CF,</a:t>
            </a:r>
            <a:r>
              <a:rPr lang="zh-CN" altLang="en-US" sz="3200" dirty="0">
                <a:latin typeface="Times New Roman" panose="02020603050405020304" pitchFamily="18" charset="0"/>
              </a:rPr>
              <a:t>则图中有哪些互相平行的线段？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4101" name="WordArt 6"/>
          <p:cNvSpPr>
            <a:spLocks noTextEdit="1"/>
          </p:cNvSpPr>
          <p:nvPr/>
        </p:nvSpPr>
        <p:spPr>
          <a:xfrm>
            <a:off x="3124200" y="457200"/>
            <a:ext cx="2592388" cy="6334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12700" cap="sq" cmpd="sng">
                  <a:solidFill>
                    <a:srgbClr val="3333CC"/>
                  </a:solidFill>
                  <a:prstDash val="solid"/>
                  <a:headEnd type="none" w="sm" len="sm"/>
                  <a:tailEnd type="none" w="sm" len="sm"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看谁最快</a:t>
            </a:r>
            <a:endParaRPr lang="zh-CN" altLang="en-US" sz="3600">
              <a:ln w="12700" cap="sq" cmpd="sng">
                <a:solidFill>
                  <a:srgbClr val="3333CC"/>
                </a:solidFill>
                <a:prstDash val="solid"/>
                <a:headEnd type="none" w="sm" len="sm"/>
                <a:tailEnd type="none" w="sm" len="sm"/>
              </a:ln>
              <a:solidFill>
                <a:srgbClr val="FF6600"/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37223" name="Line 7"/>
          <p:cNvSpPr/>
          <p:nvPr/>
        </p:nvSpPr>
        <p:spPr>
          <a:xfrm>
            <a:off x="2052638" y="3200400"/>
            <a:ext cx="76200" cy="228600"/>
          </a:xfrm>
          <a:prstGeom prst="line">
            <a:avLst/>
          </a:prstGeom>
          <a:ln w="28575" cap="flat" cmpd="sng">
            <a:solidFill>
              <a:srgbClr val="99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7224" name="Line 8"/>
          <p:cNvSpPr/>
          <p:nvPr/>
        </p:nvSpPr>
        <p:spPr>
          <a:xfrm>
            <a:off x="4281488" y="3284538"/>
            <a:ext cx="76200" cy="228600"/>
          </a:xfrm>
          <a:prstGeom prst="line">
            <a:avLst/>
          </a:prstGeom>
          <a:ln w="28575" cap="flat" cmpd="sng">
            <a:solidFill>
              <a:srgbClr val="99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7225" name="Line 9"/>
          <p:cNvSpPr/>
          <p:nvPr/>
        </p:nvSpPr>
        <p:spPr>
          <a:xfrm>
            <a:off x="5148263" y="3703638"/>
            <a:ext cx="76200" cy="228600"/>
          </a:xfrm>
          <a:prstGeom prst="line">
            <a:avLst/>
          </a:prstGeom>
          <a:ln w="28575" cap="flat" cmpd="sng">
            <a:solidFill>
              <a:srgbClr val="9900FF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2" name="Group 10"/>
          <p:cNvGrpSpPr/>
          <p:nvPr/>
        </p:nvGrpSpPr>
        <p:grpSpPr>
          <a:xfrm>
            <a:off x="5005388" y="2924175"/>
            <a:ext cx="230187" cy="304800"/>
            <a:chOff x="2200" y="1253"/>
            <a:chExt cx="145" cy="192"/>
          </a:xfrm>
        </p:grpSpPr>
        <p:sp>
          <p:nvSpPr>
            <p:cNvPr id="4121" name="Line 11"/>
            <p:cNvSpPr/>
            <p:nvPr/>
          </p:nvSpPr>
          <p:spPr>
            <a:xfrm flipH="1">
              <a:off x="2200" y="1253"/>
              <a:ext cx="100" cy="147"/>
            </a:xfrm>
            <a:prstGeom prst="line">
              <a:avLst/>
            </a:prstGeom>
            <a:ln w="28575" cap="flat" cmpd="sng">
              <a:solidFill>
                <a:srgbClr val="99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22" name="Line 12"/>
            <p:cNvSpPr/>
            <p:nvPr/>
          </p:nvSpPr>
          <p:spPr>
            <a:xfrm flipH="1">
              <a:off x="2245" y="1298"/>
              <a:ext cx="100" cy="147"/>
            </a:xfrm>
            <a:prstGeom prst="line">
              <a:avLst/>
            </a:prstGeom>
            <a:ln w="28575" cap="flat" cmpd="sng">
              <a:solidFill>
                <a:srgbClr val="9900FF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3" name="Group 13"/>
          <p:cNvGrpSpPr/>
          <p:nvPr/>
        </p:nvGrpSpPr>
        <p:grpSpPr>
          <a:xfrm>
            <a:off x="4213225" y="4148138"/>
            <a:ext cx="230188" cy="304800"/>
            <a:chOff x="2200" y="1253"/>
            <a:chExt cx="145" cy="192"/>
          </a:xfrm>
        </p:grpSpPr>
        <p:sp>
          <p:nvSpPr>
            <p:cNvPr id="4119" name="Line 14"/>
            <p:cNvSpPr/>
            <p:nvPr/>
          </p:nvSpPr>
          <p:spPr>
            <a:xfrm flipH="1">
              <a:off x="2200" y="1253"/>
              <a:ext cx="100" cy="147"/>
            </a:xfrm>
            <a:prstGeom prst="line">
              <a:avLst/>
            </a:prstGeom>
            <a:ln w="28575" cap="flat" cmpd="sng">
              <a:solidFill>
                <a:srgbClr val="99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20" name="Line 15"/>
            <p:cNvSpPr/>
            <p:nvPr/>
          </p:nvSpPr>
          <p:spPr>
            <a:xfrm flipH="1">
              <a:off x="2245" y="1298"/>
              <a:ext cx="100" cy="147"/>
            </a:xfrm>
            <a:prstGeom prst="line">
              <a:avLst/>
            </a:prstGeom>
            <a:ln w="28575" cap="flat" cmpd="sng">
              <a:solidFill>
                <a:srgbClr val="9900FF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4" name="Group 16"/>
          <p:cNvGrpSpPr/>
          <p:nvPr/>
        </p:nvGrpSpPr>
        <p:grpSpPr>
          <a:xfrm>
            <a:off x="3205163" y="2708275"/>
            <a:ext cx="220662" cy="241300"/>
            <a:chOff x="1882" y="1653"/>
            <a:chExt cx="139" cy="152"/>
          </a:xfrm>
        </p:grpSpPr>
        <p:sp>
          <p:nvSpPr>
            <p:cNvPr id="4116" name="Line 17"/>
            <p:cNvSpPr/>
            <p:nvPr/>
          </p:nvSpPr>
          <p:spPr>
            <a:xfrm>
              <a:off x="1927" y="1653"/>
              <a:ext cx="48" cy="144"/>
            </a:xfrm>
            <a:prstGeom prst="line">
              <a:avLst/>
            </a:prstGeom>
            <a:ln w="28575" cap="flat" cmpd="sng">
              <a:solidFill>
                <a:srgbClr val="99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17" name="Line 18"/>
            <p:cNvSpPr/>
            <p:nvPr/>
          </p:nvSpPr>
          <p:spPr>
            <a:xfrm>
              <a:off x="1973" y="1653"/>
              <a:ext cx="48" cy="144"/>
            </a:xfrm>
            <a:prstGeom prst="line">
              <a:avLst/>
            </a:prstGeom>
            <a:ln w="28575" cap="flat" cmpd="sng">
              <a:solidFill>
                <a:srgbClr val="99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18" name="Line 19"/>
            <p:cNvSpPr/>
            <p:nvPr/>
          </p:nvSpPr>
          <p:spPr>
            <a:xfrm>
              <a:off x="1882" y="1661"/>
              <a:ext cx="48" cy="144"/>
            </a:xfrm>
            <a:prstGeom prst="line">
              <a:avLst/>
            </a:prstGeom>
            <a:ln w="28575" cap="flat" cmpd="sng">
              <a:solidFill>
                <a:srgbClr val="9900FF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5" name="Group 20"/>
          <p:cNvGrpSpPr/>
          <p:nvPr/>
        </p:nvGrpSpPr>
        <p:grpSpPr>
          <a:xfrm>
            <a:off x="2768600" y="3906838"/>
            <a:ext cx="220663" cy="241300"/>
            <a:chOff x="1882" y="1653"/>
            <a:chExt cx="139" cy="152"/>
          </a:xfrm>
        </p:grpSpPr>
        <p:sp>
          <p:nvSpPr>
            <p:cNvPr id="4113" name="Line 21"/>
            <p:cNvSpPr/>
            <p:nvPr/>
          </p:nvSpPr>
          <p:spPr>
            <a:xfrm>
              <a:off x="1927" y="1653"/>
              <a:ext cx="48" cy="144"/>
            </a:xfrm>
            <a:prstGeom prst="line">
              <a:avLst/>
            </a:prstGeom>
            <a:ln w="28575" cap="flat" cmpd="sng">
              <a:solidFill>
                <a:srgbClr val="99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14" name="Line 22"/>
            <p:cNvSpPr/>
            <p:nvPr/>
          </p:nvSpPr>
          <p:spPr>
            <a:xfrm>
              <a:off x="1973" y="1653"/>
              <a:ext cx="48" cy="144"/>
            </a:xfrm>
            <a:prstGeom prst="line">
              <a:avLst/>
            </a:prstGeom>
            <a:ln w="28575" cap="flat" cmpd="sng">
              <a:solidFill>
                <a:srgbClr val="99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15" name="Line 23"/>
            <p:cNvSpPr/>
            <p:nvPr/>
          </p:nvSpPr>
          <p:spPr>
            <a:xfrm>
              <a:off x="1882" y="1661"/>
              <a:ext cx="48" cy="144"/>
            </a:xfrm>
            <a:prstGeom prst="line">
              <a:avLst/>
            </a:prstGeom>
            <a:ln w="28575" cap="flat" cmpd="sng">
              <a:solidFill>
                <a:srgbClr val="9900FF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37240" name="Rectangle 24"/>
          <p:cNvSpPr/>
          <p:nvPr/>
        </p:nvSpPr>
        <p:spPr>
          <a:xfrm>
            <a:off x="5908675" y="2944813"/>
            <a:ext cx="2987675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>
                <a:solidFill>
                  <a:srgbClr val="FF0000"/>
                </a:solidFill>
                <a:latin typeface="Arial" panose="020B0604020202020204" pitchFamily="34" charset="0"/>
              </a:rPr>
              <a:t>AB ∥ DC∥ EF</a:t>
            </a:r>
            <a:endParaRPr lang="en-US" altLang="zh-CN" sz="28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37241" name="Rectangle 25"/>
          <p:cNvSpPr/>
          <p:nvPr/>
        </p:nvSpPr>
        <p:spPr>
          <a:xfrm>
            <a:off x="6516688" y="3500438"/>
            <a:ext cx="2087562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>
                <a:latin typeface="Arial" panose="020B0604020202020204" pitchFamily="34" charset="0"/>
              </a:rPr>
              <a:t>AD ∥ BC</a:t>
            </a:r>
            <a:endParaRPr lang="en-US" altLang="zh-CN" sz="3200">
              <a:latin typeface="Arial" panose="020B0604020202020204" pitchFamily="34" charset="0"/>
            </a:endParaRPr>
          </a:p>
        </p:txBody>
      </p:sp>
      <p:sp>
        <p:nvSpPr>
          <p:cNvPr id="137242" name="Rectangle 26"/>
          <p:cNvSpPr/>
          <p:nvPr/>
        </p:nvSpPr>
        <p:spPr>
          <a:xfrm>
            <a:off x="6516688" y="4221163"/>
            <a:ext cx="2341562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>
                <a:latin typeface="Arial" panose="020B0604020202020204" pitchFamily="34" charset="0"/>
              </a:rPr>
              <a:t>DE ∥ CF</a:t>
            </a:r>
            <a:endParaRPr lang="en-US" altLang="zh-CN" sz="3200">
              <a:latin typeface="Arial" panose="020B0604020202020204" pitchFamily="34" charset="0"/>
            </a:endParaRPr>
          </a:p>
        </p:txBody>
      </p:sp>
      <p:pic>
        <p:nvPicPr>
          <p:cNvPr id="4112" name="Picture 27" descr="A1BAFD8E00E687165879153CB480D51E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24775" y="5505450"/>
            <a:ext cx="1419225" cy="13525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7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37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37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137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37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137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240" grpId="0"/>
      <p:bldP spid="137241" grpId="0"/>
      <p:bldP spid="13724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Text Box 2"/>
          <p:cNvSpPr txBox="1"/>
          <p:nvPr/>
        </p:nvSpPr>
        <p:spPr>
          <a:xfrm>
            <a:off x="223838" y="1149350"/>
            <a:ext cx="86534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00FF"/>
                </a:solidFill>
                <a:latin typeface="宋体" panose="02010600030101010101" pitchFamily="2" charset="-122"/>
              </a:rPr>
              <a:t>3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</a:rPr>
              <a:t>、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请你识别下列四边形哪些是平行四边形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?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为什么？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grpSp>
        <p:nvGrpSpPr>
          <p:cNvPr id="27651" name="Group 4"/>
          <p:cNvGrpSpPr/>
          <p:nvPr/>
        </p:nvGrpSpPr>
        <p:grpSpPr>
          <a:xfrm>
            <a:off x="422275" y="4370388"/>
            <a:ext cx="3095625" cy="1584325"/>
            <a:chOff x="612" y="1298"/>
            <a:chExt cx="1950" cy="998"/>
          </a:xfrm>
        </p:grpSpPr>
        <p:sp>
          <p:nvSpPr>
            <p:cNvPr id="27687" name="AutoShape 5"/>
            <p:cNvSpPr/>
            <p:nvPr/>
          </p:nvSpPr>
          <p:spPr>
            <a:xfrm>
              <a:off x="748" y="1525"/>
              <a:ext cx="1587" cy="544"/>
            </a:xfrm>
            <a:prstGeom prst="parallelogram">
              <a:avLst>
                <a:gd name="adj" fmla="val 72931"/>
              </a:avLst>
            </a:prstGeom>
            <a:solidFill>
              <a:schemeClr val="accent1">
                <a:alpha val="0"/>
              </a:schemeClr>
            </a:solidFill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27688" name="Text Box 6"/>
            <p:cNvSpPr txBox="1"/>
            <p:nvPr/>
          </p:nvSpPr>
          <p:spPr>
            <a:xfrm>
              <a:off x="962" y="1320"/>
              <a:ext cx="23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latin typeface="Arial" panose="020B0604020202020204" pitchFamily="34" charset="0"/>
                </a:rPr>
                <a:t>A</a:t>
              </a:r>
              <a:endParaRPr lang="en-US" altLang="zh-CN" sz="2000" b="1">
                <a:latin typeface="Arial" panose="020B0604020202020204" pitchFamily="34" charset="0"/>
              </a:endParaRPr>
            </a:p>
          </p:txBody>
        </p:sp>
        <p:sp>
          <p:nvSpPr>
            <p:cNvPr id="27689" name="Text Box 7"/>
            <p:cNvSpPr txBox="1"/>
            <p:nvPr/>
          </p:nvSpPr>
          <p:spPr>
            <a:xfrm>
              <a:off x="2330" y="1298"/>
              <a:ext cx="23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latin typeface="Arial" panose="020B0604020202020204" pitchFamily="34" charset="0"/>
                </a:rPr>
                <a:t>D</a:t>
              </a:r>
              <a:endParaRPr lang="en-US" altLang="zh-CN" sz="2000" b="1">
                <a:latin typeface="Arial" panose="020B0604020202020204" pitchFamily="34" charset="0"/>
              </a:endParaRPr>
            </a:p>
          </p:txBody>
        </p:sp>
        <p:sp>
          <p:nvSpPr>
            <p:cNvPr id="27690" name="Text Box 8"/>
            <p:cNvSpPr txBox="1"/>
            <p:nvPr/>
          </p:nvSpPr>
          <p:spPr>
            <a:xfrm>
              <a:off x="1973" y="2024"/>
              <a:ext cx="23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latin typeface="Arial" panose="020B0604020202020204" pitchFamily="34" charset="0"/>
                </a:rPr>
                <a:t>C</a:t>
              </a:r>
              <a:endParaRPr lang="en-US" altLang="zh-CN" sz="2000" b="1">
                <a:latin typeface="Arial" panose="020B0604020202020204" pitchFamily="34" charset="0"/>
              </a:endParaRPr>
            </a:p>
          </p:txBody>
        </p:sp>
        <p:sp>
          <p:nvSpPr>
            <p:cNvPr id="27691" name="Text Box 9"/>
            <p:cNvSpPr txBox="1"/>
            <p:nvPr/>
          </p:nvSpPr>
          <p:spPr>
            <a:xfrm>
              <a:off x="612" y="2046"/>
              <a:ext cx="23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latin typeface="Arial" panose="020B0604020202020204" pitchFamily="34" charset="0"/>
                </a:rPr>
                <a:t>B</a:t>
              </a:r>
              <a:endParaRPr lang="en-US" altLang="zh-CN" sz="2000" b="1">
                <a:latin typeface="Arial" panose="020B0604020202020204" pitchFamily="34" charset="0"/>
              </a:endParaRPr>
            </a:p>
          </p:txBody>
        </p:sp>
        <p:sp>
          <p:nvSpPr>
            <p:cNvPr id="27692" name="Text Box 10"/>
            <p:cNvSpPr txBox="1"/>
            <p:nvPr/>
          </p:nvSpPr>
          <p:spPr>
            <a:xfrm>
              <a:off x="1064" y="1488"/>
              <a:ext cx="773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b="1">
                  <a:solidFill>
                    <a:srgbClr val="FF0000"/>
                  </a:solidFill>
                  <a:latin typeface="Arial" panose="020B0604020202020204" pitchFamily="34" charset="0"/>
                </a:rPr>
                <a:t>110°</a:t>
              </a:r>
              <a:endParaRPr lang="en-US" altLang="zh-CN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7693" name="Text Box 11"/>
            <p:cNvSpPr txBox="1"/>
            <p:nvPr/>
          </p:nvSpPr>
          <p:spPr>
            <a:xfrm>
              <a:off x="812" y="1869"/>
              <a:ext cx="662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b="1">
                  <a:solidFill>
                    <a:srgbClr val="FF0000"/>
                  </a:solidFill>
                  <a:latin typeface="Arial" panose="020B0604020202020204" pitchFamily="34" charset="0"/>
                </a:rPr>
                <a:t>70°</a:t>
              </a:r>
              <a:endParaRPr lang="en-US" altLang="zh-CN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7694" name="Text Box 12"/>
            <p:cNvSpPr txBox="1"/>
            <p:nvPr/>
          </p:nvSpPr>
          <p:spPr>
            <a:xfrm>
              <a:off x="1654" y="1869"/>
              <a:ext cx="727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b="1">
                  <a:solidFill>
                    <a:srgbClr val="FF0000"/>
                  </a:solidFill>
                  <a:latin typeface="Arial" panose="020B0604020202020204" pitchFamily="34" charset="0"/>
                </a:rPr>
                <a:t>110°</a:t>
              </a:r>
              <a:endParaRPr lang="en-US" altLang="zh-CN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27652" name="Text Box 13"/>
          <p:cNvSpPr txBox="1"/>
          <p:nvPr/>
        </p:nvSpPr>
        <p:spPr>
          <a:xfrm>
            <a:off x="1717675" y="3937000"/>
            <a:ext cx="412750" cy="3667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b="1">
                <a:solidFill>
                  <a:srgbClr val="0000CC"/>
                </a:solidFill>
                <a:latin typeface="Arial" panose="020B0604020202020204" pitchFamily="34" charset="0"/>
              </a:rPr>
              <a:t>⑴</a:t>
            </a:r>
            <a:endParaRPr lang="en-US" altLang="zh-CN" b="1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27653" name="Text Box 14"/>
          <p:cNvSpPr txBox="1"/>
          <p:nvPr/>
        </p:nvSpPr>
        <p:spPr>
          <a:xfrm>
            <a:off x="7011988" y="5648325"/>
            <a:ext cx="4127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b="1">
                <a:solidFill>
                  <a:srgbClr val="0000CC"/>
                </a:solidFill>
                <a:latin typeface="Arial" panose="020B0604020202020204" pitchFamily="34" charset="0"/>
              </a:rPr>
              <a:t>⑷</a:t>
            </a:r>
            <a:endParaRPr lang="en-US" altLang="zh-CN" b="1">
              <a:solidFill>
                <a:srgbClr val="0000CC"/>
              </a:solidFill>
              <a:latin typeface="Arial" panose="020B0604020202020204" pitchFamily="34" charset="0"/>
            </a:endParaRPr>
          </a:p>
          <a:p>
            <a:endParaRPr lang="en-US" altLang="zh-CN" b="1">
              <a:latin typeface="Arial" panose="020B0604020202020204" pitchFamily="34" charset="0"/>
            </a:endParaRPr>
          </a:p>
        </p:txBody>
      </p:sp>
      <p:sp>
        <p:nvSpPr>
          <p:cNvPr id="27654" name="Text Box 15"/>
          <p:cNvSpPr txBox="1"/>
          <p:nvPr/>
        </p:nvSpPr>
        <p:spPr>
          <a:xfrm>
            <a:off x="1503363" y="5942013"/>
            <a:ext cx="412750" cy="3667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b="1">
                <a:solidFill>
                  <a:srgbClr val="0000CC"/>
                </a:solidFill>
                <a:latin typeface="Arial" panose="020B0604020202020204" pitchFamily="34" charset="0"/>
              </a:rPr>
              <a:t>⑶</a:t>
            </a:r>
            <a:endParaRPr lang="en-US" altLang="zh-CN" b="1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27655" name="AutoShape 16"/>
          <p:cNvSpPr/>
          <p:nvPr/>
        </p:nvSpPr>
        <p:spPr>
          <a:xfrm>
            <a:off x="5676900" y="2692400"/>
            <a:ext cx="2665413" cy="912813"/>
          </a:xfrm>
          <a:prstGeom prst="parallelogram">
            <a:avLst>
              <a:gd name="adj" fmla="val 87830"/>
            </a:avLst>
          </a:prstGeom>
          <a:solidFill>
            <a:schemeClr val="accent1">
              <a:alpha val="0"/>
            </a:schemeClr>
          </a:solidFill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7656" name="Text Box 17"/>
          <p:cNvSpPr txBox="1"/>
          <p:nvPr/>
        </p:nvSpPr>
        <p:spPr>
          <a:xfrm>
            <a:off x="5245100" y="3543300"/>
            <a:ext cx="36830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000" b="1">
                <a:latin typeface="Arial" panose="020B0604020202020204" pitchFamily="34" charset="0"/>
              </a:rPr>
              <a:t>A</a:t>
            </a:r>
            <a:endParaRPr lang="en-US" altLang="zh-CN" sz="2000" b="1">
              <a:latin typeface="Arial" panose="020B0604020202020204" pitchFamily="34" charset="0"/>
            </a:endParaRPr>
          </a:p>
        </p:txBody>
      </p:sp>
      <p:sp>
        <p:nvSpPr>
          <p:cNvPr id="27657" name="Text Box 18"/>
          <p:cNvSpPr txBox="1"/>
          <p:nvPr/>
        </p:nvSpPr>
        <p:spPr>
          <a:xfrm>
            <a:off x="6210300" y="2382838"/>
            <a:ext cx="36830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000" b="1">
                <a:latin typeface="Arial" panose="020B0604020202020204" pitchFamily="34" charset="0"/>
              </a:rPr>
              <a:t>B</a:t>
            </a:r>
            <a:endParaRPr lang="en-US" altLang="zh-CN" sz="2000" b="1">
              <a:latin typeface="Arial" panose="020B0604020202020204" pitchFamily="34" charset="0"/>
            </a:endParaRPr>
          </a:p>
        </p:txBody>
      </p:sp>
      <p:sp>
        <p:nvSpPr>
          <p:cNvPr id="27658" name="Text Box 19"/>
          <p:cNvSpPr txBox="1"/>
          <p:nvPr/>
        </p:nvSpPr>
        <p:spPr>
          <a:xfrm>
            <a:off x="8159750" y="2366963"/>
            <a:ext cx="36830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000" b="1">
                <a:latin typeface="Arial" panose="020B0604020202020204" pitchFamily="34" charset="0"/>
              </a:rPr>
              <a:t>C</a:t>
            </a:r>
            <a:endParaRPr lang="en-US" altLang="zh-CN" sz="2000" b="1">
              <a:latin typeface="Arial" panose="020B0604020202020204" pitchFamily="34" charset="0"/>
            </a:endParaRPr>
          </a:p>
        </p:txBody>
      </p:sp>
      <p:sp>
        <p:nvSpPr>
          <p:cNvPr id="27659" name="Text Box 20"/>
          <p:cNvSpPr txBox="1"/>
          <p:nvPr/>
        </p:nvSpPr>
        <p:spPr>
          <a:xfrm>
            <a:off x="7466013" y="3560763"/>
            <a:ext cx="4445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000" b="1">
                <a:latin typeface="Arial" panose="020B0604020202020204" pitchFamily="34" charset="0"/>
              </a:rPr>
              <a:t>D</a:t>
            </a:r>
            <a:endParaRPr lang="en-US" altLang="zh-CN" sz="2000" b="1">
              <a:latin typeface="Arial" panose="020B0604020202020204" pitchFamily="34" charset="0"/>
            </a:endParaRPr>
          </a:p>
        </p:txBody>
      </p:sp>
      <p:sp>
        <p:nvSpPr>
          <p:cNvPr id="27660" name="Text Box 21"/>
          <p:cNvSpPr txBox="1"/>
          <p:nvPr/>
        </p:nvSpPr>
        <p:spPr>
          <a:xfrm>
            <a:off x="6365875" y="2709863"/>
            <a:ext cx="992188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b="1">
                <a:solidFill>
                  <a:srgbClr val="FF0000"/>
                </a:solidFill>
                <a:latin typeface="Arial" panose="020B0604020202020204" pitchFamily="34" charset="0"/>
              </a:rPr>
              <a:t>120°</a:t>
            </a:r>
            <a:endParaRPr lang="en-US" altLang="zh-CN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7661" name="Text Box 22"/>
          <p:cNvSpPr txBox="1"/>
          <p:nvPr/>
        </p:nvSpPr>
        <p:spPr>
          <a:xfrm>
            <a:off x="7523163" y="2808288"/>
            <a:ext cx="971550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b="1">
                <a:solidFill>
                  <a:srgbClr val="FF0000"/>
                </a:solidFill>
                <a:latin typeface="Arial" panose="020B0604020202020204" pitchFamily="34" charset="0"/>
              </a:rPr>
              <a:t>60°</a:t>
            </a:r>
            <a:endParaRPr lang="en-US" altLang="zh-CN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7662" name="Text Box 23"/>
          <p:cNvSpPr txBox="1"/>
          <p:nvPr/>
        </p:nvSpPr>
        <p:spPr>
          <a:xfrm>
            <a:off x="5427663" y="2870200"/>
            <a:ext cx="112395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b="1">
                <a:solidFill>
                  <a:srgbClr val="FF0000"/>
                </a:solidFill>
                <a:latin typeface="Arial" panose="020B0604020202020204" pitchFamily="34" charset="0"/>
              </a:rPr>
              <a:t>5㎝</a:t>
            </a:r>
            <a:endParaRPr lang="en-US" altLang="zh-CN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7663" name="Text Box 24"/>
          <p:cNvSpPr txBox="1"/>
          <p:nvPr/>
        </p:nvSpPr>
        <p:spPr>
          <a:xfrm>
            <a:off x="7707313" y="3243263"/>
            <a:ext cx="1138237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b="1">
                <a:solidFill>
                  <a:srgbClr val="FF0000"/>
                </a:solidFill>
                <a:latin typeface="Arial" panose="020B0604020202020204" pitchFamily="34" charset="0"/>
              </a:rPr>
              <a:t>5㎝</a:t>
            </a:r>
            <a:endParaRPr lang="en-US" altLang="zh-CN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grpSp>
        <p:nvGrpSpPr>
          <p:cNvPr id="27664" name="Group 25"/>
          <p:cNvGrpSpPr/>
          <p:nvPr/>
        </p:nvGrpSpPr>
        <p:grpSpPr>
          <a:xfrm>
            <a:off x="641350" y="2260600"/>
            <a:ext cx="3303588" cy="1833563"/>
            <a:chOff x="476" y="2498"/>
            <a:chExt cx="2081" cy="1155"/>
          </a:xfrm>
        </p:grpSpPr>
        <p:sp>
          <p:nvSpPr>
            <p:cNvPr id="27675" name="AutoShape 26"/>
            <p:cNvSpPr/>
            <p:nvPr/>
          </p:nvSpPr>
          <p:spPr>
            <a:xfrm>
              <a:off x="633" y="2719"/>
              <a:ext cx="1696" cy="662"/>
            </a:xfrm>
            <a:prstGeom prst="parallelogram">
              <a:avLst>
                <a:gd name="adj" fmla="val 64048"/>
              </a:avLst>
            </a:prstGeom>
            <a:noFill/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27676" name="Text Box 27"/>
            <p:cNvSpPr txBox="1"/>
            <p:nvPr/>
          </p:nvSpPr>
          <p:spPr>
            <a:xfrm>
              <a:off x="867" y="2498"/>
              <a:ext cx="25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>
                  <a:latin typeface="Arial" panose="020B0604020202020204" pitchFamily="34" charset="0"/>
                </a:rPr>
                <a:t>A</a:t>
              </a:r>
              <a:endParaRPr lang="en-US" altLang="zh-CN" sz="2400" b="1">
                <a:latin typeface="Arial" panose="020B0604020202020204" pitchFamily="34" charset="0"/>
              </a:endParaRPr>
            </a:p>
          </p:txBody>
        </p:sp>
        <p:sp>
          <p:nvSpPr>
            <p:cNvPr id="27677" name="Text Box 28"/>
            <p:cNvSpPr txBox="1"/>
            <p:nvPr/>
          </p:nvSpPr>
          <p:spPr>
            <a:xfrm>
              <a:off x="476" y="3365"/>
              <a:ext cx="25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>
                  <a:latin typeface="Arial" panose="020B0604020202020204" pitchFamily="34" charset="0"/>
                </a:rPr>
                <a:t>B</a:t>
              </a:r>
              <a:endParaRPr lang="en-US" altLang="zh-CN" sz="2400" b="1">
                <a:latin typeface="Arial" panose="020B0604020202020204" pitchFamily="34" charset="0"/>
              </a:endParaRPr>
            </a:p>
          </p:txBody>
        </p:sp>
        <p:sp>
          <p:nvSpPr>
            <p:cNvPr id="27678" name="Text Box 29"/>
            <p:cNvSpPr txBox="1"/>
            <p:nvPr/>
          </p:nvSpPr>
          <p:spPr>
            <a:xfrm>
              <a:off x="1851" y="3339"/>
              <a:ext cx="25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>
                  <a:latin typeface="Arial" panose="020B0604020202020204" pitchFamily="34" charset="0"/>
                </a:rPr>
                <a:t>C</a:t>
              </a:r>
              <a:endParaRPr lang="en-US" altLang="zh-CN" sz="2400" b="1">
                <a:latin typeface="Arial" panose="020B0604020202020204" pitchFamily="34" charset="0"/>
              </a:endParaRPr>
            </a:p>
          </p:txBody>
        </p:sp>
        <p:sp>
          <p:nvSpPr>
            <p:cNvPr id="27679" name="Text Box 30"/>
            <p:cNvSpPr txBox="1"/>
            <p:nvPr/>
          </p:nvSpPr>
          <p:spPr>
            <a:xfrm>
              <a:off x="2302" y="2524"/>
              <a:ext cx="25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>
                  <a:latin typeface="Arial" panose="020B0604020202020204" pitchFamily="34" charset="0"/>
                </a:rPr>
                <a:t>D</a:t>
              </a:r>
              <a:endParaRPr lang="en-US" altLang="zh-CN" sz="2400" b="1">
                <a:latin typeface="Arial" panose="020B0604020202020204" pitchFamily="34" charset="0"/>
              </a:endParaRPr>
            </a:p>
          </p:txBody>
        </p:sp>
        <p:sp>
          <p:nvSpPr>
            <p:cNvPr id="27680" name="Line 31"/>
            <p:cNvSpPr/>
            <p:nvPr/>
          </p:nvSpPr>
          <p:spPr>
            <a:xfrm flipV="1">
              <a:off x="633" y="2719"/>
              <a:ext cx="1696" cy="662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81" name="Line 32"/>
            <p:cNvSpPr/>
            <p:nvPr/>
          </p:nvSpPr>
          <p:spPr>
            <a:xfrm flipH="1" flipV="1">
              <a:off x="1051" y="2711"/>
              <a:ext cx="843" cy="67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82" name="Text Box 33"/>
            <p:cNvSpPr txBox="1"/>
            <p:nvPr/>
          </p:nvSpPr>
          <p:spPr>
            <a:xfrm>
              <a:off x="1565" y="2931"/>
              <a:ext cx="26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>
                  <a:latin typeface="Arial" panose="020B0604020202020204" pitchFamily="34" charset="0"/>
                </a:rPr>
                <a:t>O</a:t>
              </a:r>
              <a:endParaRPr lang="en-US" altLang="zh-CN" sz="2400" b="1">
                <a:latin typeface="Arial" panose="020B0604020202020204" pitchFamily="34" charset="0"/>
              </a:endParaRPr>
            </a:p>
          </p:txBody>
        </p:sp>
        <p:sp>
          <p:nvSpPr>
            <p:cNvPr id="27683" name="Text Box 34"/>
            <p:cNvSpPr txBox="1"/>
            <p:nvPr/>
          </p:nvSpPr>
          <p:spPr>
            <a:xfrm rot="-1141669">
              <a:off x="1058" y="3081"/>
              <a:ext cx="457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b="1">
                  <a:solidFill>
                    <a:srgbClr val="FF0000"/>
                  </a:solidFill>
                  <a:latin typeface="Arial" panose="020B0604020202020204" pitchFamily="34" charset="0"/>
                </a:rPr>
                <a:t>5㎝</a:t>
              </a:r>
              <a:endParaRPr lang="en-US" altLang="zh-CN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7684" name="Text Box 35"/>
            <p:cNvSpPr txBox="1"/>
            <p:nvPr/>
          </p:nvSpPr>
          <p:spPr>
            <a:xfrm rot="-1076462">
              <a:off x="1642" y="2668"/>
              <a:ext cx="552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b="1">
                  <a:solidFill>
                    <a:srgbClr val="FF0000"/>
                  </a:solidFill>
                  <a:latin typeface="Arial" panose="020B0604020202020204" pitchFamily="34" charset="0"/>
                </a:rPr>
                <a:t>5㎝</a:t>
              </a:r>
              <a:endParaRPr lang="en-US" altLang="zh-CN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7685" name="Text Box 36"/>
            <p:cNvSpPr txBox="1"/>
            <p:nvPr/>
          </p:nvSpPr>
          <p:spPr>
            <a:xfrm rot="1839061">
              <a:off x="1195" y="2756"/>
              <a:ext cx="452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b="1">
                  <a:solidFill>
                    <a:srgbClr val="FF0000"/>
                  </a:solidFill>
                  <a:latin typeface="Arial" panose="020B0604020202020204" pitchFamily="34" charset="0"/>
                </a:rPr>
                <a:t>4㎝</a:t>
              </a:r>
              <a:endParaRPr lang="en-US" altLang="zh-CN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7686" name="Text Box 37"/>
            <p:cNvSpPr txBox="1"/>
            <p:nvPr/>
          </p:nvSpPr>
          <p:spPr>
            <a:xfrm rot="1546044">
              <a:off x="1428" y="3127"/>
              <a:ext cx="448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b="1">
                  <a:solidFill>
                    <a:srgbClr val="FF0000"/>
                  </a:solidFill>
                  <a:latin typeface="Arial" panose="020B0604020202020204" pitchFamily="34" charset="0"/>
                </a:rPr>
                <a:t>4㎝</a:t>
              </a:r>
              <a:endParaRPr lang="en-US" altLang="zh-CN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27665" name="Text Box 38"/>
          <p:cNvSpPr txBox="1"/>
          <p:nvPr/>
        </p:nvSpPr>
        <p:spPr>
          <a:xfrm>
            <a:off x="6159500" y="5413375"/>
            <a:ext cx="36830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000" b="1">
                <a:latin typeface="Arial" panose="020B0604020202020204" pitchFamily="34" charset="0"/>
              </a:rPr>
              <a:t>B</a:t>
            </a:r>
            <a:endParaRPr lang="en-US" altLang="zh-CN" sz="2000" b="1">
              <a:latin typeface="Arial" panose="020B0604020202020204" pitchFamily="34" charset="0"/>
            </a:endParaRPr>
          </a:p>
        </p:txBody>
      </p:sp>
      <p:sp>
        <p:nvSpPr>
          <p:cNvPr id="27666" name="Text Box 39"/>
          <p:cNvSpPr txBox="1"/>
          <p:nvPr/>
        </p:nvSpPr>
        <p:spPr>
          <a:xfrm>
            <a:off x="5584825" y="4148138"/>
            <a:ext cx="36830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000" b="1">
                <a:latin typeface="Arial" panose="020B0604020202020204" pitchFamily="34" charset="0"/>
              </a:rPr>
              <a:t>A</a:t>
            </a:r>
            <a:endParaRPr lang="en-US" altLang="zh-CN" sz="2000" b="1">
              <a:latin typeface="Arial" panose="020B0604020202020204" pitchFamily="34" charset="0"/>
            </a:endParaRPr>
          </a:p>
        </p:txBody>
      </p:sp>
      <p:sp>
        <p:nvSpPr>
          <p:cNvPr id="27667" name="Text Box 40"/>
          <p:cNvSpPr txBox="1"/>
          <p:nvPr/>
        </p:nvSpPr>
        <p:spPr>
          <a:xfrm>
            <a:off x="7878763" y="4151313"/>
            <a:ext cx="36830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000" b="1">
                <a:latin typeface="Arial" panose="020B0604020202020204" pitchFamily="34" charset="0"/>
              </a:rPr>
              <a:t>D</a:t>
            </a:r>
            <a:endParaRPr lang="en-US" altLang="zh-CN" sz="2000" b="1">
              <a:latin typeface="Arial" panose="020B0604020202020204" pitchFamily="34" charset="0"/>
            </a:endParaRPr>
          </a:p>
        </p:txBody>
      </p:sp>
      <p:sp>
        <p:nvSpPr>
          <p:cNvPr id="27668" name="Text Box 41"/>
          <p:cNvSpPr txBox="1"/>
          <p:nvPr/>
        </p:nvSpPr>
        <p:spPr>
          <a:xfrm>
            <a:off x="8318500" y="5413375"/>
            <a:ext cx="36830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000" b="1">
                <a:latin typeface="Arial" panose="020B0604020202020204" pitchFamily="34" charset="0"/>
              </a:rPr>
              <a:t>C</a:t>
            </a:r>
            <a:endParaRPr lang="en-US" altLang="zh-CN" sz="2000" b="1">
              <a:latin typeface="Arial" panose="020B0604020202020204" pitchFamily="34" charset="0"/>
            </a:endParaRPr>
          </a:p>
        </p:txBody>
      </p:sp>
      <p:sp>
        <p:nvSpPr>
          <p:cNvPr id="27669" name="Text Box 42"/>
          <p:cNvSpPr txBox="1"/>
          <p:nvPr/>
        </p:nvSpPr>
        <p:spPr>
          <a:xfrm>
            <a:off x="5613400" y="4764088"/>
            <a:ext cx="1022350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b="1">
                <a:solidFill>
                  <a:srgbClr val="FF0000"/>
                </a:solidFill>
                <a:latin typeface="Arial" panose="020B0604020202020204" pitchFamily="34" charset="0"/>
              </a:rPr>
              <a:t>4.8㎝</a:t>
            </a:r>
            <a:endParaRPr lang="en-US" altLang="zh-CN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7670" name="Text Box 43"/>
          <p:cNvSpPr txBox="1"/>
          <p:nvPr/>
        </p:nvSpPr>
        <p:spPr>
          <a:xfrm>
            <a:off x="8085138" y="4476750"/>
            <a:ext cx="8636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b="1">
                <a:solidFill>
                  <a:srgbClr val="FF0000"/>
                </a:solidFill>
                <a:latin typeface="Arial" panose="020B0604020202020204" pitchFamily="34" charset="0"/>
              </a:rPr>
              <a:t>4.8㎝</a:t>
            </a:r>
            <a:endParaRPr lang="en-US" altLang="zh-CN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7671" name="Text Box 44"/>
          <p:cNvSpPr txBox="1"/>
          <p:nvPr/>
        </p:nvSpPr>
        <p:spPr>
          <a:xfrm>
            <a:off x="6772275" y="3559175"/>
            <a:ext cx="412750" cy="3667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b="1">
                <a:solidFill>
                  <a:srgbClr val="0000CC"/>
                </a:solidFill>
                <a:latin typeface="Arial" panose="020B0604020202020204" pitchFamily="34" charset="0"/>
              </a:rPr>
              <a:t>⑵</a:t>
            </a:r>
            <a:endParaRPr lang="en-US" altLang="zh-CN" b="1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27672" name="AutoShape 45"/>
          <p:cNvSpPr/>
          <p:nvPr/>
        </p:nvSpPr>
        <p:spPr>
          <a:xfrm flipH="1">
            <a:off x="5943600" y="4405313"/>
            <a:ext cx="2519363" cy="1008062"/>
          </a:xfrm>
          <a:prstGeom prst="parallelogram">
            <a:avLst>
              <a:gd name="adj" fmla="val 62480"/>
            </a:avLst>
          </a:prstGeom>
          <a:noFill/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7673" name="Text Box 46"/>
          <p:cNvSpPr txBox="1"/>
          <p:nvPr/>
        </p:nvSpPr>
        <p:spPr>
          <a:xfrm>
            <a:off x="6664325" y="4044950"/>
            <a:ext cx="8636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b="1">
                <a:solidFill>
                  <a:srgbClr val="FF0000"/>
                </a:solidFill>
                <a:latin typeface="Arial" panose="020B0604020202020204" pitchFamily="34" charset="0"/>
              </a:rPr>
              <a:t>7.6㎝</a:t>
            </a:r>
            <a:endParaRPr lang="en-US" altLang="zh-CN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7674" name="Text Box 47"/>
          <p:cNvSpPr txBox="1"/>
          <p:nvPr/>
        </p:nvSpPr>
        <p:spPr>
          <a:xfrm>
            <a:off x="7394575" y="5572125"/>
            <a:ext cx="8636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b="1">
                <a:solidFill>
                  <a:srgbClr val="FF0000"/>
                </a:solidFill>
                <a:latin typeface="Arial" panose="020B0604020202020204" pitchFamily="34" charset="0"/>
              </a:rPr>
              <a:t>7.6㎝</a:t>
            </a:r>
            <a:endParaRPr lang="en-US" altLang="zh-CN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Text Box 2"/>
          <p:cNvSpPr txBox="1"/>
          <p:nvPr/>
        </p:nvSpPr>
        <p:spPr>
          <a:xfrm>
            <a:off x="249238" y="747713"/>
            <a:ext cx="8208962" cy="56626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spcBef>
                <a:spcPct val="50000"/>
              </a:spcBef>
            </a:pPr>
            <a:r>
              <a:rPr lang="en-US" altLang="zh-CN" sz="3600">
                <a:solidFill>
                  <a:srgbClr val="0000CA"/>
                </a:solidFill>
                <a:latin typeface="Arial" panose="020B0604020202020204" pitchFamily="34" charset="0"/>
              </a:rPr>
              <a:t>4</a:t>
            </a:r>
            <a:r>
              <a:rPr lang="zh-CN" altLang="en-US" sz="3200" dirty="0">
                <a:solidFill>
                  <a:srgbClr val="0000CA"/>
                </a:solidFill>
                <a:latin typeface="Arial" panose="020B0604020202020204" pitchFamily="34" charset="0"/>
              </a:rPr>
              <a:t>、在下列条件中</a:t>
            </a:r>
            <a:r>
              <a:rPr lang="en-US" altLang="zh-CN" sz="3200">
                <a:solidFill>
                  <a:srgbClr val="0000CA"/>
                </a:solidFill>
                <a:latin typeface="Arial" panose="020B0604020202020204" pitchFamily="34" charset="0"/>
              </a:rPr>
              <a:t>,</a:t>
            </a:r>
            <a:r>
              <a:rPr lang="zh-CN" altLang="en-US" sz="3200" dirty="0">
                <a:solidFill>
                  <a:srgbClr val="0000CA"/>
                </a:solidFill>
                <a:latin typeface="Arial" panose="020B0604020202020204" pitchFamily="34" charset="0"/>
              </a:rPr>
              <a:t>不能判定四边形是平行四边形的是</a:t>
            </a:r>
            <a:r>
              <a:rPr lang="en-US" altLang="zh-CN" sz="3200">
                <a:solidFill>
                  <a:srgbClr val="0000CA"/>
                </a:solidFill>
                <a:latin typeface="Arial" panose="020B0604020202020204" pitchFamily="34" charset="0"/>
              </a:rPr>
              <a:t>(        )</a:t>
            </a:r>
            <a:endParaRPr lang="en-US" altLang="zh-CN" sz="3200">
              <a:solidFill>
                <a:srgbClr val="0000CA"/>
              </a:solidFill>
              <a:latin typeface="Arial" panose="020B0604020202020204" pitchFamily="34" charset="0"/>
            </a:endParaRPr>
          </a:p>
          <a:p>
            <a:pPr marL="342900" indent="-342900">
              <a:spcBef>
                <a:spcPct val="50000"/>
              </a:spcBef>
              <a:buAutoNum type="alphaUcParenBoth"/>
            </a:pPr>
            <a:r>
              <a:rPr lang="en-US" altLang="zh-CN" sz="3200" b="1">
                <a:solidFill>
                  <a:srgbClr val="0000CA"/>
                </a:solidFill>
                <a:latin typeface="Arial" panose="020B0604020202020204" pitchFamily="34" charset="0"/>
              </a:rPr>
              <a:t>AB∥CD,AD∥BC</a:t>
            </a:r>
            <a:r>
              <a:rPr lang="en-US" altLang="zh-CN" sz="3200">
                <a:solidFill>
                  <a:srgbClr val="0000CA"/>
                </a:solidFill>
                <a:latin typeface="Arial" panose="020B0604020202020204" pitchFamily="34" charset="0"/>
              </a:rPr>
              <a:t> </a:t>
            </a:r>
            <a:endParaRPr lang="en-US" altLang="zh-CN" sz="3200">
              <a:solidFill>
                <a:srgbClr val="0000CA"/>
              </a:solidFill>
              <a:latin typeface="Arial" panose="020B0604020202020204" pitchFamily="34" charset="0"/>
            </a:endParaRPr>
          </a:p>
          <a:p>
            <a:pPr marL="342900" indent="-342900">
              <a:spcBef>
                <a:spcPct val="50000"/>
              </a:spcBef>
              <a:buAutoNum type="alphaUcParenBoth"/>
            </a:pPr>
            <a:r>
              <a:rPr lang="en-US" altLang="zh-CN" sz="3200">
                <a:solidFill>
                  <a:srgbClr val="0000CA"/>
                </a:solidFill>
                <a:latin typeface="Arial" panose="020B0604020202020204" pitchFamily="34" charset="0"/>
              </a:rPr>
              <a:t> </a:t>
            </a:r>
            <a:r>
              <a:rPr lang="en-US" altLang="zh-CN" sz="3200" b="1">
                <a:solidFill>
                  <a:srgbClr val="0000CA"/>
                </a:solidFill>
                <a:latin typeface="Arial" panose="020B0604020202020204" pitchFamily="34" charset="0"/>
              </a:rPr>
              <a:t>AB=CD,AD=BC        </a:t>
            </a:r>
            <a:endParaRPr lang="en-US" altLang="zh-CN" sz="3200" b="1">
              <a:solidFill>
                <a:srgbClr val="0000CA"/>
              </a:solidFill>
              <a:latin typeface="Arial" panose="020B0604020202020204" pitchFamily="34" charset="0"/>
            </a:endParaRPr>
          </a:p>
          <a:p>
            <a:pPr marL="342900" indent="-342900">
              <a:spcBef>
                <a:spcPct val="50000"/>
              </a:spcBef>
            </a:pPr>
            <a:r>
              <a:rPr lang="en-US" altLang="zh-CN" sz="3200" b="1">
                <a:solidFill>
                  <a:srgbClr val="0000CA"/>
                </a:solidFill>
                <a:latin typeface="Arial" panose="020B0604020202020204" pitchFamily="34" charset="0"/>
              </a:rPr>
              <a:t>(C)AB∥CD,AB=CD</a:t>
            </a:r>
            <a:r>
              <a:rPr lang="en-US" altLang="zh-CN" sz="3600" b="1">
                <a:solidFill>
                  <a:srgbClr val="0000CA"/>
                </a:solidFill>
                <a:latin typeface="Arial" panose="020B0604020202020204" pitchFamily="34" charset="0"/>
              </a:rPr>
              <a:t>     </a:t>
            </a:r>
            <a:endParaRPr lang="en-US" altLang="zh-CN" sz="3600" b="1">
              <a:solidFill>
                <a:srgbClr val="0000CA"/>
              </a:solidFill>
              <a:latin typeface="Arial" panose="020B0604020202020204" pitchFamily="34" charset="0"/>
            </a:endParaRPr>
          </a:p>
          <a:p>
            <a:pPr marL="342900" indent="-342900">
              <a:spcBef>
                <a:spcPct val="50000"/>
              </a:spcBef>
            </a:pPr>
            <a:r>
              <a:rPr lang="en-US" altLang="zh-CN" sz="3200" b="1">
                <a:solidFill>
                  <a:srgbClr val="0000CA"/>
                </a:solidFill>
                <a:latin typeface="Arial" panose="020B0604020202020204" pitchFamily="34" charset="0"/>
              </a:rPr>
              <a:t>(D) AB∥CD,AD=BC</a:t>
            </a:r>
            <a:endParaRPr lang="en-US" altLang="zh-CN" sz="3200" b="1">
              <a:solidFill>
                <a:srgbClr val="0000CA"/>
              </a:solidFill>
              <a:latin typeface="Arial" panose="020B0604020202020204" pitchFamily="34" charset="0"/>
            </a:endParaRPr>
          </a:p>
          <a:p>
            <a:pPr marL="342900" indent="-342900">
              <a:spcBef>
                <a:spcPct val="50000"/>
              </a:spcBef>
            </a:pPr>
            <a:endParaRPr lang="en-US" altLang="zh-CN" sz="3200" b="1">
              <a:solidFill>
                <a:srgbClr val="0000CA"/>
              </a:solidFill>
              <a:latin typeface="Arial" panose="020B0604020202020204" pitchFamily="34" charset="0"/>
            </a:endParaRPr>
          </a:p>
          <a:p>
            <a:pPr marL="342900" indent="-342900">
              <a:spcBef>
                <a:spcPct val="50000"/>
              </a:spcBef>
            </a:pPr>
            <a:r>
              <a:rPr lang="en-US" altLang="zh-CN" sz="3200" b="1">
                <a:solidFill>
                  <a:srgbClr val="0000CA"/>
                </a:solidFill>
                <a:latin typeface="Arial" panose="020B0604020202020204" pitchFamily="34" charset="0"/>
              </a:rPr>
              <a:t>(E) AB∥CD, ∠A=∠C</a:t>
            </a:r>
            <a:endParaRPr lang="en-US" altLang="zh-CN" sz="3200" b="1">
              <a:solidFill>
                <a:srgbClr val="0000CA"/>
              </a:solidFill>
              <a:latin typeface="Arial" panose="020B0604020202020204" pitchFamily="34" charset="0"/>
            </a:endParaRPr>
          </a:p>
        </p:txBody>
      </p:sp>
      <p:sp>
        <p:nvSpPr>
          <p:cNvPr id="96259" name="Text Box 3"/>
          <p:cNvSpPr txBox="1"/>
          <p:nvPr/>
        </p:nvSpPr>
        <p:spPr>
          <a:xfrm>
            <a:off x="2643188" y="1285875"/>
            <a:ext cx="50323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D</a:t>
            </a:r>
            <a:endParaRPr lang="en-US" altLang="zh-CN" sz="36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grpSp>
        <p:nvGrpSpPr>
          <p:cNvPr id="28676" name="Group 5"/>
          <p:cNvGrpSpPr/>
          <p:nvPr/>
        </p:nvGrpSpPr>
        <p:grpSpPr>
          <a:xfrm>
            <a:off x="6480175" y="1341438"/>
            <a:ext cx="1844675" cy="1260475"/>
            <a:chOff x="176" y="816"/>
            <a:chExt cx="1592" cy="1105"/>
          </a:xfrm>
        </p:grpSpPr>
        <p:sp>
          <p:nvSpPr>
            <p:cNvPr id="28687" name="AutoShape 6"/>
            <p:cNvSpPr/>
            <p:nvPr/>
          </p:nvSpPr>
          <p:spPr>
            <a:xfrm>
              <a:off x="184" y="1051"/>
              <a:ext cx="1368" cy="488"/>
            </a:xfrm>
            <a:prstGeom prst="parallelogram">
              <a:avLst>
                <a:gd name="adj" fmla="val 70081"/>
              </a:avLst>
            </a:prstGeom>
            <a:noFill/>
            <a:ln w="57150" cap="flat" cmpd="sng">
              <a:solidFill>
                <a:srgbClr val="9966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28688" name="Text Box 7"/>
            <p:cNvSpPr txBox="1"/>
            <p:nvPr/>
          </p:nvSpPr>
          <p:spPr>
            <a:xfrm>
              <a:off x="176" y="1600"/>
              <a:ext cx="263" cy="32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</a:rPr>
                <a:t>B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28689" name="Text Box 8"/>
            <p:cNvSpPr txBox="1"/>
            <p:nvPr/>
          </p:nvSpPr>
          <p:spPr>
            <a:xfrm>
              <a:off x="1494" y="856"/>
              <a:ext cx="274" cy="32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</a:rPr>
                <a:t>D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28690" name="Text Box 9"/>
            <p:cNvSpPr txBox="1"/>
            <p:nvPr/>
          </p:nvSpPr>
          <p:spPr>
            <a:xfrm>
              <a:off x="320" y="816"/>
              <a:ext cx="223" cy="32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</a:rPr>
                <a:t>A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28691" name="Text Box 10"/>
            <p:cNvSpPr txBox="1"/>
            <p:nvPr/>
          </p:nvSpPr>
          <p:spPr>
            <a:xfrm>
              <a:off x="1185" y="1559"/>
              <a:ext cx="317" cy="32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</a:rPr>
                <a:t>C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96267" name="Text Box 11"/>
          <p:cNvSpPr txBox="1"/>
          <p:nvPr/>
        </p:nvSpPr>
        <p:spPr>
          <a:xfrm>
            <a:off x="4071938" y="2143125"/>
            <a:ext cx="2554287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000" dirty="0">
                <a:solidFill>
                  <a:srgbClr val="FF0000"/>
                </a:solidFill>
                <a:latin typeface="Arial" panose="020B0604020202020204" pitchFamily="34" charset="0"/>
              </a:rPr>
              <a:t>（两组对边分别平行</a:t>
            </a: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</a:rPr>
              <a:t>）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6268" name="Text Box 12"/>
          <p:cNvSpPr txBox="1"/>
          <p:nvPr/>
        </p:nvSpPr>
        <p:spPr>
          <a:xfrm>
            <a:off x="3962400" y="2814638"/>
            <a:ext cx="3181350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（两组对边分别相等</a:t>
            </a: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</a:rPr>
              <a:t>）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6269" name="Text Box 13"/>
          <p:cNvSpPr txBox="1"/>
          <p:nvPr/>
        </p:nvSpPr>
        <p:spPr>
          <a:xfrm>
            <a:off x="4000500" y="3714750"/>
            <a:ext cx="3636963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（一组对边平行且相等）</a:t>
            </a: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6270" name="Text Box 14"/>
          <p:cNvSpPr txBox="1"/>
          <p:nvPr/>
        </p:nvSpPr>
        <p:spPr>
          <a:xfrm>
            <a:off x="4572000" y="5929313"/>
            <a:ext cx="3571875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（两组对角分别相等）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grpSp>
        <p:nvGrpSpPr>
          <p:cNvPr id="3" name="Group 22"/>
          <p:cNvGrpSpPr/>
          <p:nvPr/>
        </p:nvGrpSpPr>
        <p:grpSpPr>
          <a:xfrm>
            <a:off x="4929188" y="4357688"/>
            <a:ext cx="1552575" cy="1143000"/>
            <a:chOff x="3439" y="2918"/>
            <a:chExt cx="978" cy="720"/>
          </a:xfrm>
        </p:grpSpPr>
        <p:sp>
          <p:nvSpPr>
            <p:cNvPr id="28682" name="AutoShape 17"/>
            <p:cNvSpPr/>
            <p:nvPr/>
          </p:nvSpPr>
          <p:spPr>
            <a:xfrm rot="10800000">
              <a:off x="3526" y="3054"/>
              <a:ext cx="762" cy="373"/>
            </a:xfrm>
            <a:custGeom>
              <a:avLst/>
              <a:gdLst>
                <a:gd name="txL" fmla="*/ 4507 w 21600"/>
                <a:gd name="txT" fmla="*/ 4517 h 21600"/>
                <a:gd name="txR" fmla="*/ 17093 w 21600"/>
                <a:gd name="txB" fmla="*/ 17083 h 21600"/>
              </a:gdLst>
              <a:ahLst/>
              <a:cxnLst>
                <a:cxn ang="0">
                  <a:pos x="24" y="3"/>
                </a:cxn>
                <a:cxn ang="0">
                  <a:pos x="13" y="6"/>
                </a:cxn>
                <a:cxn ang="0">
                  <a:pos x="3" y="3"/>
                </a:cxn>
                <a:cxn ang="0">
                  <a:pos x="13" y="0"/>
                </a:cxn>
              </a:cxnLst>
              <a:rect l="txL" t="txT" r="txR" b="txB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28683" name="Text Box 18"/>
            <p:cNvSpPr txBox="1"/>
            <p:nvPr/>
          </p:nvSpPr>
          <p:spPr>
            <a:xfrm>
              <a:off x="3439" y="3407"/>
              <a:ext cx="267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>
                  <a:latin typeface="Arial" panose="020B0604020202020204" pitchFamily="34" charset="0"/>
                </a:rPr>
                <a:t>A</a:t>
              </a:r>
              <a:endParaRPr lang="en-US" altLang="zh-CN">
                <a:latin typeface="Arial" panose="020B0604020202020204" pitchFamily="34" charset="0"/>
              </a:endParaRPr>
            </a:p>
          </p:txBody>
        </p:sp>
        <p:sp>
          <p:nvSpPr>
            <p:cNvPr id="28684" name="Text Box 19"/>
            <p:cNvSpPr txBox="1"/>
            <p:nvPr/>
          </p:nvSpPr>
          <p:spPr>
            <a:xfrm>
              <a:off x="4266" y="3407"/>
              <a:ext cx="151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>
                  <a:latin typeface="Arial" panose="020B0604020202020204" pitchFamily="34" charset="0"/>
                </a:rPr>
                <a:t>B</a:t>
              </a:r>
              <a:endParaRPr lang="en-US" altLang="zh-CN">
                <a:latin typeface="Arial" panose="020B0604020202020204" pitchFamily="34" charset="0"/>
              </a:endParaRPr>
            </a:p>
          </p:txBody>
        </p:sp>
        <p:sp>
          <p:nvSpPr>
            <p:cNvPr id="28685" name="Text Box 20"/>
            <p:cNvSpPr txBox="1"/>
            <p:nvPr/>
          </p:nvSpPr>
          <p:spPr>
            <a:xfrm>
              <a:off x="3507" y="2937"/>
              <a:ext cx="234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>
                  <a:latin typeface="Arial" panose="020B0604020202020204" pitchFamily="34" charset="0"/>
                </a:rPr>
                <a:t>D</a:t>
              </a:r>
              <a:endParaRPr lang="en-US" altLang="zh-CN">
                <a:latin typeface="Arial" panose="020B0604020202020204" pitchFamily="34" charset="0"/>
              </a:endParaRPr>
            </a:p>
          </p:txBody>
        </p:sp>
        <p:sp>
          <p:nvSpPr>
            <p:cNvPr id="28686" name="Text Box 21"/>
            <p:cNvSpPr txBox="1"/>
            <p:nvPr/>
          </p:nvSpPr>
          <p:spPr>
            <a:xfrm>
              <a:off x="4101" y="2918"/>
              <a:ext cx="154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>
                  <a:latin typeface="Arial" panose="020B0604020202020204" pitchFamily="34" charset="0"/>
                </a:rPr>
                <a:t>C</a:t>
              </a:r>
              <a:endParaRPr lang="en-US" altLang="zh-CN"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6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6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6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96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1000"/>
                                        <p:tgtEl>
                                          <p:spTgt spid="96259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67" grpId="0"/>
      <p:bldP spid="96268" grpId="0"/>
      <p:bldP spid="96269" grpId="0"/>
      <p:bldP spid="9627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37" name="Text Box 2"/>
          <p:cNvSpPr txBox="1"/>
          <p:nvPr/>
        </p:nvSpPr>
        <p:spPr>
          <a:xfrm>
            <a:off x="0" y="981075"/>
            <a:ext cx="854075" cy="27432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sz="4400" dirty="0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大显身手</a:t>
            </a:r>
            <a:endParaRPr lang="zh-CN" altLang="en-US" sz="4400" dirty="0">
              <a:solidFill>
                <a:srgbClr val="FF00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5138" name="Oval 3"/>
          <p:cNvSpPr/>
          <p:nvPr/>
        </p:nvSpPr>
        <p:spPr>
          <a:xfrm>
            <a:off x="0" y="692150"/>
            <a:ext cx="990600" cy="3276600"/>
          </a:xfrm>
          <a:prstGeom prst="ellipse">
            <a:avLst/>
          </a:prstGeom>
          <a:noFill/>
          <a:ln w="38100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zh-CN" sz="2400" dirty="0">
              <a:solidFill>
                <a:srgbClr val="00CC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2" name="Group 4"/>
          <p:cNvGrpSpPr/>
          <p:nvPr/>
        </p:nvGrpSpPr>
        <p:grpSpPr>
          <a:xfrm>
            <a:off x="304800" y="2949575"/>
            <a:ext cx="4114800" cy="2232025"/>
            <a:chOff x="144" y="1666"/>
            <a:chExt cx="2592" cy="1406"/>
          </a:xfrm>
        </p:grpSpPr>
        <p:sp>
          <p:nvSpPr>
            <p:cNvPr id="5162" name="Line 5"/>
            <p:cNvSpPr/>
            <p:nvPr/>
          </p:nvSpPr>
          <p:spPr>
            <a:xfrm flipV="1">
              <a:off x="1152" y="1968"/>
              <a:ext cx="1296" cy="192"/>
            </a:xfrm>
            <a:prstGeom prst="line">
              <a:avLst/>
            </a:prstGeom>
            <a:ln w="28575" cap="flat" cmpd="sng">
              <a:solidFill>
                <a:srgbClr val="FF6600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5163" name="Group 6"/>
            <p:cNvGrpSpPr/>
            <p:nvPr/>
          </p:nvGrpSpPr>
          <p:grpSpPr>
            <a:xfrm>
              <a:off x="144" y="1666"/>
              <a:ext cx="2592" cy="1406"/>
              <a:chOff x="144" y="1680"/>
              <a:chExt cx="2592" cy="1406"/>
            </a:xfrm>
          </p:grpSpPr>
          <p:sp>
            <p:nvSpPr>
              <p:cNvPr id="5164" name="Text Box 7"/>
              <p:cNvSpPr txBox="1"/>
              <p:nvPr/>
            </p:nvSpPr>
            <p:spPr>
              <a:xfrm>
                <a:off x="2400" y="1680"/>
                <a:ext cx="336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latin typeface="Times New Roman" panose="02020603050405020304" pitchFamily="18" charset="0"/>
                  </a:rPr>
                  <a:t>D</a:t>
                </a:r>
                <a:endParaRPr lang="en-US" altLang="zh-CN" sz="32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5165" name="Line 8"/>
              <p:cNvSpPr/>
              <p:nvPr/>
            </p:nvSpPr>
            <p:spPr>
              <a:xfrm>
                <a:off x="864" y="1968"/>
                <a:ext cx="1056" cy="720"/>
              </a:xfrm>
              <a:prstGeom prst="line">
                <a:avLst/>
              </a:prstGeom>
              <a:ln w="28575" cap="flat" cmpd="sng">
                <a:solidFill>
                  <a:srgbClr val="FF66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66" name="AutoShape 9"/>
              <p:cNvSpPr/>
              <p:nvPr/>
            </p:nvSpPr>
            <p:spPr>
              <a:xfrm>
                <a:off x="336" y="1968"/>
                <a:ext cx="2112" cy="720"/>
              </a:xfrm>
              <a:prstGeom prst="parallelogram">
                <a:avLst>
                  <a:gd name="adj" fmla="val 73333"/>
                </a:avLst>
              </a:prstGeom>
              <a:noFill/>
              <a:ln w="38100" cap="flat" cmpd="sng">
                <a:solidFill>
                  <a:srgbClr val="FF66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algn="ctr"/>
                <a:endParaRPr lang="zh-CN" altLang="zh-CN" sz="2800" b="1" dirty="0">
                  <a:solidFill>
                    <a:srgbClr val="FF00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67" name="Text Box 10"/>
              <p:cNvSpPr txBox="1"/>
              <p:nvPr/>
            </p:nvSpPr>
            <p:spPr>
              <a:xfrm>
                <a:off x="624" y="1680"/>
                <a:ext cx="384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latin typeface="Times New Roman" panose="02020603050405020304" pitchFamily="18" charset="0"/>
                  </a:rPr>
                  <a:t>A</a:t>
                </a:r>
                <a:endParaRPr lang="en-US" altLang="zh-CN" sz="32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5168" name="Text Box 11"/>
              <p:cNvSpPr txBox="1"/>
              <p:nvPr/>
            </p:nvSpPr>
            <p:spPr>
              <a:xfrm>
                <a:off x="144" y="2673"/>
                <a:ext cx="384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latin typeface="Times New Roman" panose="02020603050405020304" pitchFamily="18" charset="0"/>
                  </a:rPr>
                  <a:t>B</a:t>
                </a:r>
                <a:endParaRPr lang="en-US" altLang="zh-CN" sz="32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5169" name="Text Box 12"/>
              <p:cNvSpPr txBox="1"/>
              <p:nvPr/>
            </p:nvSpPr>
            <p:spPr>
              <a:xfrm>
                <a:off x="1872" y="2721"/>
                <a:ext cx="384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latin typeface="Times New Roman" panose="02020603050405020304" pitchFamily="18" charset="0"/>
                  </a:rPr>
                  <a:t>C</a:t>
                </a:r>
                <a:endParaRPr lang="en-US" altLang="zh-CN" sz="32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5170" name="Line 13"/>
              <p:cNvSpPr/>
              <p:nvPr/>
            </p:nvSpPr>
            <p:spPr>
              <a:xfrm flipV="1">
                <a:off x="336" y="2160"/>
                <a:ext cx="816" cy="528"/>
              </a:xfrm>
              <a:prstGeom prst="line">
                <a:avLst/>
              </a:prstGeom>
              <a:ln w="28575" cap="flat" cmpd="sng">
                <a:solidFill>
                  <a:srgbClr val="FF66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71" name="Line 14"/>
              <p:cNvSpPr/>
              <p:nvPr/>
            </p:nvSpPr>
            <p:spPr>
              <a:xfrm flipH="1">
                <a:off x="1632" y="1968"/>
                <a:ext cx="816" cy="528"/>
              </a:xfrm>
              <a:prstGeom prst="line">
                <a:avLst/>
              </a:prstGeom>
              <a:ln w="28575" cap="flat" cmpd="sng">
                <a:solidFill>
                  <a:srgbClr val="FF66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72" name="Line 15"/>
              <p:cNvSpPr/>
              <p:nvPr/>
            </p:nvSpPr>
            <p:spPr>
              <a:xfrm flipV="1">
                <a:off x="336" y="2496"/>
                <a:ext cx="1344" cy="192"/>
              </a:xfrm>
              <a:prstGeom prst="line">
                <a:avLst/>
              </a:prstGeom>
              <a:ln w="28575" cap="flat" cmpd="sng">
                <a:solidFill>
                  <a:srgbClr val="FF66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73" name="Text Box 16"/>
              <p:cNvSpPr txBox="1"/>
              <p:nvPr/>
            </p:nvSpPr>
            <p:spPr>
              <a:xfrm>
                <a:off x="912" y="1968"/>
                <a:ext cx="432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800" b="1">
                    <a:latin typeface="Times New Roman" panose="02020603050405020304" pitchFamily="18" charset="0"/>
                  </a:rPr>
                  <a:t>E</a:t>
                </a:r>
                <a:endParaRPr lang="en-US" altLang="zh-CN" sz="28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5174" name="Text Box 17"/>
              <p:cNvSpPr txBox="1"/>
              <p:nvPr/>
            </p:nvSpPr>
            <p:spPr>
              <a:xfrm>
                <a:off x="1728" y="2304"/>
                <a:ext cx="288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800" b="1">
                    <a:latin typeface="Times New Roman" panose="02020603050405020304" pitchFamily="18" charset="0"/>
                  </a:rPr>
                  <a:t>F</a:t>
                </a:r>
                <a:endParaRPr lang="en-US" altLang="zh-CN" sz="2800" b="1">
                  <a:latin typeface="Times New Roman" panose="02020603050405020304" pitchFamily="18" charset="0"/>
                </a:endParaRPr>
              </a:p>
            </p:txBody>
          </p:sp>
        </p:grpSp>
      </p:grpSp>
      <p:sp>
        <p:nvSpPr>
          <p:cNvPr id="97298" name="Text Box 18"/>
          <p:cNvSpPr txBox="1"/>
          <p:nvPr/>
        </p:nvSpPr>
        <p:spPr>
          <a:xfrm>
            <a:off x="2700338" y="1916113"/>
            <a:ext cx="12446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证法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1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： 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grpSp>
        <p:nvGrpSpPr>
          <p:cNvPr id="4" name="Group 19"/>
          <p:cNvGrpSpPr/>
          <p:nvPr/>
        </p:nvGrpSpPr>
        <p:grpSpPr>
          <a:xfrm>
            <a:off x="4343400" y="1905000"/>
            <a:ext cx="4800600" cy="519113"/>
            <a:chOff x="672" y="1157"/>
            <a:chExt cx="3024" cy="327"/>
          </a:xfrm>
        </p:grpSpPr>
        <p:graphicFrame>
          <p:nvGraphicFramePr>
            <p:cNvPr id="5136" name="Object 16"/>
            <p:cNvGraphicFramePr/>
            <p:nvPr/>
          </p:nvGraphicFramePr>
          <p:xfrm>
            <a:off x="672" y="1200"/>
            <a:ext cx="288" cy="2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0" name="" r:id="rId1" imgW="139700" imgH="127000" progId="Equation.DSMT4">
                    <p:embed/>
                  </p:oleObj>
                </mc:Choice>
                <mc:Fallback>
                  <p:oleObj name="" r:id="rId1" imgW="139700" imgH="127000" progId="Equation.DSMT4">
                    <p:embed/>
                    <p:pic>
                      <p:nvPicPr>
                        <p:cNvPr id="0" name="图片 307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672" y="1200"/>
                          <a:ext cx="288" cy="26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161" name="Rectangle 21"/>
            <p:cNvSpPr/>
            <p:nvPr/>
          </p:nvSpPr>
          <p:spPr>
            <a:xfrm>
              <a:off x="907" y="1157"/>
              <a:ext cx="278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四边形</a:t>
              </a:r>
              <a:r>
                <a:rPr lang="en-US" altLang="zh-CN" sz="2800" b="1">
                  <a:solidFill>
                    <a:srgbClr val="FF0000"/>
                  </a:solidFill>
                  <a:latin typeface="Arial" panose="020B0604020202020204" pitchFamily="34" charset="0"/>
                </a:rPr>
                <a:t>ABCD</a:t>
              </a:r>
              <a:r>
                <a:rPr lang="zh-CN" altLang="en-US" sz="28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是平行四边形</a:t>
              </a:r>
              <a:endPara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5" name="Group 22"/>
          <p:cNvGrpSpPr/>
          <p:nvPr/>
        </p:nvGrpSpPr>
        <p:grpSpPr>
          <a:xfrm>
            <a:off x="4341813" y="2184400"/>
            <a:ext cx="4268787" cy="641350"/>
            <a:chOff x="2688" y="1376"/>
            <a:chExt cx="2689" cy="404"/>
          </a:xfrm>
        </p:grpSpPr>
        <p:graphicFrame>
          <p:nvGraphicFramePr>
            <p:cNvPr id="5135" name="Object 15"/>
            <p:cNvGraphicFramePr/>
            <p:nvPr/>
          </p:nvGraphicFramePr>
          <p:xfrm>
            <a:off x="2688" y="1440"/>
            <a:ext cx="336" cy="30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5" name="" r:id="rId3" imgW="139700" imgH="127000" progId="Equation.DSMT4">
                    <p:embed/>
                  </p:oleObj>
                </mc:Choice>
                <mc:Fallback>
                  <p:oleObj name="" r:id="rId3" imgW="139700" imgH="127000" progId="Equation.DSMT4">
                    <p:embed/>
                    <p:pic>
                      <p:nvPicPr>
                        <p:cNvPr id="0" name="图片 3084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688" y="1440"/>
                          <a:ext cx="336" cy="30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160" name="Rectangle 24"/>
            <p:cNvSpPr/>
            <p:nvPr/>
          </p:nvSpPr>
          <p:spPr>
            <a:xfrm>
              <a:off x="3134" y="1376"/>
              <a:ext cx="2243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ctr"/>
              <a:r>
                <a:rPr lang="en-US" altLang="zh-CN" sz="2800" b="1">
                  <a:solidFill>
                    <a:srgbClr val="FF0000"/>
                  </a:solidFill>
                  <a:latin typeface="Arial" panose="020B0604020202020204" pitchFamily="34" charset="0"/>
                </a:rPr>
                <a:t>AD </a:t>
              </a:r>
              <a:r>
                <a:rPr lang="en-US" altLang="zh-CN" sz="3600" b="1">
                  <a:solidFill>
                    <a:srgbClr val="FF0000"/>
                  </a:solidFill>
                  <a:latin typeface="Arial" panose="020B0604020202020204" pitchFamily="34" charset="0"/>
                </a:rPr>
                <a:t>∥</a:t>
              </a:r>
              <a:r>
                <a:rPr lang="en-US" altLang="zh-CN" sz="2800" b="1">
                  <a:solidFill>
                    <a:srgbClr val="FF0000"/>
                  </a:solidFill>
                  <a:latin typeface="Arial" panose="020B0604020202020204" pitchFamily="34" charset="0"/>
                </a:rPr>
                <a:t> BC</a:t>
              </a:r>
              <a:r>
                <a:rPr lang="zh-CN" altLang="en-US" sz="28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且</a:t>
              </a:r>
              <a:r>
                <a:rPr lang="en-US" altLang="zh-CN" sz="2800" b="1">
                  <a:solidFill>
                    <a:srgbClr val="FF0000"/>
                  </a:solidFill>
                  <a:latin typeface="Arial" panose="020B0604020202020204" pitchFamily="34" charset="0"/>
                </a:rPr>
                <a:t>AD =BC</a:t>
              </a:r>
              <a:endParaRPr lang="en-US" altLang="zh-CN" sz="28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6" name="Group 25"/>
          <p:cNvGrpSpPr/>
          <p:nvPr/>
        </p:nvGrpSpPr>
        <p:grpSpPr>
          <a:xfrm>
            <a:off x="4343400" y="2681288"/>
            <a:ext cx="2819400" cy="519112"/>
            <a:chOff x="2688" y="1689"/>
            <a:chExt cx="1776" cy="327"/>
          </a:xfrm>
        </p:grpSpPr>
        <p:graphicFrame>
          <p:nvGraphicFramePr>
            <p:cNvPr id="5132" name="Object 12"/>
            <p:cNvGraphicFramePr/>
            <p:nvPr/>
          </p:nvGraphicFramePr>
          <p:xfrm>
            <a:off x="2688" y="1728"/>
            <a:ext cx="288" cy="2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7" name="" r:id="rId5" imgW="139700" imgH="127000" progId="Equation.DSMT4">
                    <p:embed/>
                  </p:oleObj>
                </mc:Choice>
                <mc:Fallback>
                  <p:oleObj name="" r:id="rId5" imgW="139700" imgH="127000" progId="Equation.DSMT4">
                    <p:embed/>
                    <p:pic>
                      <p:nvPicPr>
                        <p:cNvPr id="0" name="图片 3086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688" y="1728"/>
                          <a:ext cx="288" cy="26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5158" name="Group 27"/>
            <p:cNvGrpSpPr/>
            <p:nvPr/>
          </p:nvGrpSpPr>
          <p:grpSpPr>
            <a:xfrm>
              <a:off x="2876" y="1689"/>
              <a:ext cx="1588" cy="327"/>
              <a:chOff x="2876" y="1689"/>
              <a:chExt cx="1588" cy="327"/>
            </a:xfrm>
          </p:grpSpPr>
          <p:graphicFrame>
            <p:nvGraphicFramePr>
              <p:cNvPr id="5133" name="Object 13"/>
              <p:cNvGraphicFramePr/>
              <p:nvPr/>
            </p:nvGraphicFramePr>
            <p:xfrm>
              <a:off x="2876" y="1697"/>
              <a:ext cx="292" cy="27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6" name="" r:id="rId6" imgW="165100" imgH="152400" progId="Equation.DSMT4">
                      <p:embed/>
                    </p:oleObj>
                  </mc:Choice>
                  <mc:Fallback>
                    <p:oleObj name="" r:id="rId6" imgW="165100" imgH="152400" progId="Equation.DSMT4">
                      <p:embed/>
                      <p:pic>
                        <p:nvPicPr>
                          <p:cNvPr id="0" name="图片 3085"/>
                          <p:cNvPicPr/>
                          <p:nvPr/>
                        </p:nvPicPr>
                        <p:blipFill>
                          <a:blip r:embed="rId7"/>
                          <a:stretch>
                            <a:fillRect/>
                          </a:stretch>
                        </p:blipFill>
                        <p:spPr>
                          <a:xfrm>
                            <a:off x="2876" y="1697"/>
                            <a:ext cx="292" cy="271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5134" name="Object 14"/>
              <p:cNvGraphicFramePr/>
              <p:nvPr/>
            </p:nvGraphicFramePr>
            <p:xfrm>
              <a:off x="3696" y="1697"/>
              <a:ext cx="292" cy="27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8" name="" r:id="rId8" imgW="165100" imgH="152400" progId="Equation.DSMT4">
                      <p:embed/>
                    </p:oleObj>
                  </mc:Choice>
                  <mc:Fallback>
                    <p:oleObj name="" r:id="rId8" imgW="165100" imgH="152400" progId="Equation.DSMT4">
                      <p:embed/>
                      <p:pic>
                        <p:nvPicPr>
                          <p:cNvPr id="0" name="图片 3087"/>
                          <p:cNvPicPr/>
                          <p:nvPr/>
                        </p:nvPicPr>
                        <p:blipFill>
                          <a:blip r:embed="rId7"/>
                          <a:stretch>
                            <a:fillRect/>
                          </a:stretch>
                        </p:blipFill>
                        <p:spPr>
                          <a:xfrm>
                            <a:off x="3696" y="1697"/>
                            <a:ext cx="292" cy="271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5159" name="Rectangle 30"/>
              <p:cNvSpPr/>
              <p:nvPr/>
            </p:nvSpPr>
            <p:spPr>
              <a:xfrm>
                <a:off x="3097" y="1689"/>
                <a:ext cx="1367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 algn="ctr"/>
                <a:r>
                  <a:rPr lang="en-US" altLang="zh-CN" sz="2800" b="1">
                    <a:solidFill>
                      <a:srgbClr val="FF0000"/>
                    </a:solidFill>
                    <a:latin typeface="Arial" panose="020B0604020202020204" pitchFamily="34" charset="0"/>
                  </a:rPr>
                  <a:t>EAD=   FCB</a:t>
                </a:r>
                <a:endParaRPr lang="en-US" altLang="zh-CN" sz="2800" b="1">
                  <a:solidFill>
                    <a:srgbClr val="FF0000"/>
                  </a:solidFill>
                  <a:latin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Group 31"/>
          <p:cNvGrpSpPr/>
          <p:nvPr/>
        </p:nvGrpSpPr>
        <p:grpSpPr>
          <a:xfrm>
            <a:off x="4564063" y="3509963"/>
            <a:ext cx="3727449" cy="1214437"/>
            <a:chOff x="2875" y="2211"/>
            <a:chExt cx="2348" cy="765"/>
          </a:xfrm>
        </p:grpSpPr>
        <p:graphicFrame>
          <p:nvGraphicFramePr>
            <p:cNvPr id="5129" name="Object 9"/>
            <p:cNvGraphicFramePr/>
            <p:nvPr/>
          </p:nvGraphicFramePr>
          <p:xfrm>
            <a:off x="3012" y="2211"/>
            <a:ext cx="204" cy="76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4" name="" r:id="rId9" imgW="190500" imgH="711200" progId="Equation.DSMT4">
                    <p:embed/>
                  </p:oleObj>
                </mc:Choice>
                <mc:Fallback>
                  <p:oleObj name="" r:id="rId9" imgW="190500" imgH="711200" progId="Equation.DSMT4">
                    <p:embed/>
                    <p:pic>
                      <p:nvPicPr>
                        <p:cNvPr id="0" name="图片 3083"/>
                        <p:cNvPicPr/>
                        <p:nvPr/>
                      </p:nvPicPr>
                      <p:blipFill>
                        <a:blip r:embed="rId10"/>
                        <a:stretch>
                          <a:fillRect/>
                        </a:stretch>
                      </p:blipFill>
                      <p:spPr>
                        <a:xfrm>
                          <a:off x="3012" y="2211"/>
                          <a:ext cx="204" cy="76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5156" name="Group 33"/>
            <p:cNvGrpSpPr/>
            <p:nvPr/>
          </p:nvGrpSpPr>
          <p:grpSpPr>
            <a:xfrm>
              <a:off x="2875" y="2265"/>
              <a:ext cx="2348" cy="654"/>
              <a:chOff x="2875" y="2765"/>
              <a:chExt cx="2348" cy="654"/>
            </a:xfrm>
          </p:grpSpPr>
          <p:graphicFrame>
            <p:nvGraphicFramePr>
              <p:cNvPr id="5130" name="Object 10"/>
              <p:cNvGraphicFramePr/>
              <p:nvPr/>
            </p:nvGraphicFramePr>
            <p:xfrm>
              <a:off x="4293" y="2852"/>
              <a:ext cx="292" cy="27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1" name="" r:id="rId11" imgW="165100" imgH="152400" progId="Equation.DSMT4">
                      <p:embed/>
                    </p:oleObj>
                  </mc:Choice>
                  <mc:Fallback>
                    <p:oleObj name="" r:id="rId11" imgW="165100" imgH="152400" progId="Equation.DSMT4">
                      <p:embed/>
                      <p:pic>
                        <p:nvPicPr>
                          <p:cNvPr id="0" name="图片 3080"/>
                          <p:cNvPicPr/>
                          <p:nvPr/>
                        </p:nvPicPr>
                        <p:blipFill>
                          <a:blip r:embed="rId7"/>
                          <a:stretch>
                            <a:fillRect/>
                          </a:stretch>
                        </p:blipFill>
                        <p:spPr>
                          <a:xfrm>
                            <a:off x="4293" y="2852"/>
                            <a:ext cx="292" cy="271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5131" name="Object 11"/>
              <p:cNvGraphicFramePr/>
              <p:nvPr/>
            </p:nvGraphicFramePr>
            <p:xfrm>
              <a:off x="3323" y="2871"/>
              <a:ext cx="292" cy="27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90" name="" r:id="rId12" imgW="165100" imgH="152400" progId="Equation.DSMT4">
                      <p:embed/>
                    </p:oleObj>
                  </mc:Choice>
                  <mc:Fallback>
                    <p:oleObj name="" r:id="rId12" imgW="165100" imgH="152400" progId="Equation.DSMT4">
                      <p:embed/>
                      <p:pic>
                        <p:nvPicPr>
                          <p:cNvPr id="0" name="图片 3089"/>
                          <p:cNvPicPr/>
                          <p:nvPr/>
                        </p:nvPicPr>
                        <p:blipFill>
                          <a:blip r:embed="rId7"/>
                          <a:stretch>
                            <a:fillRect/>
                          </a:stretch>
                        </p:blipFill>
                        <p:spPr>
                          <a:xfrm>
                            <a:off x="3323" y="2871"/>
                            <a:ext cx="292" cy="271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5157" name="Rectangle 36"/>
              <p:cNvSpPr/>
              <p:nvPr/>
            </p:nvSpPr>
            <p:spPr>
              <a:xfrm>
                <a:off x="2875" y="2765"/>
                <a:ext cx="2348" cy="65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>
                <a:spAutoFit/>
              </a:bodyPr>
              <a:p>
                <a:pPr algn="ctr">
                  <a:lnSpc>
                    <a:spcPct val="40000"/>
                  </a:lnSpc>
                  <a:spcBef>
                    <a:spcPct val="50000"/>
                  </a:spcBef>
                </a:pPr>
                <a:r>
                  <a:rPr lang="en-US" altLang="zh-CN" sz="2800" b="1">
                    <a:solidFill>
                      <a:srgbClr val="FF0000"/>
                    </a:solidFill>
                    <a:latin typeface="Arial" panose="020B0604020202020204" pitchFamily="34" charset="0"/>
                  </a:rPr>
                  <a:t>AE=CF</a:t>
                </a:r>
                <a:endParaRPr lang="en-US" altLang="zh-CN" sz="2800" b="1">
                  <a:solidFill>
                    <a:srgbClr val="FF0000"/>
                  </a:solidFill>
                  <a:latin typeface="Arial" panose="020B0604020202020204" pitchFamily="34" charset="0"/>
                </a:endParaRPr>
              </a:p>
              <a:p>
                <a:pPr algn="ctr">
                  <a:lnSpc>
                    <a:spcPct val="40000"/>
                  </a:lnSpc>
                  <a:spcBef>
                    <a:spcPct val="50000"/>
                  </a:spcBef>
                </a:pPr>
                <a:r>
                  <a:rPr lang="en-US" altLang="zh-CN" sz="2800" b="1">
                    <a:solidFill>
                      <a:srgbClr val="FF0000"/>
                    </a:solidFill>
                    <a:latin typeface="Arial" panose="020B0604020202020204" pitchFamily="34" charset="0"/>
                  </a:rPr>
                  <a:t>         EAD=    FCB</a:t>
                </a:r>
                <a:endParaRPr lang="en-US" altLang="zh-CN" sz="2800" b="1">
                  <a:solidFill>
                    <a:srgbClr val="FF0000"/>
                  </a:solidFill>
                  <a:latin typeface="Arial" panose="020B0604020202020204" pitchFamily="34" charset="0"/>
                </a:endParaRPr>
              </a:p>
              <a:p>
                <a:pPr algn="ctr">
                  <a:lnSpc>
                    <a:spcPct val="40000"/>
                  </a:lnSpc>
                  <a:spcBef>
                    <a:spcPct val="50000"/>
                  </a:spcBef>
                </a:pPr>
                <a:r>
                  <a:rPr lang="en-US" altLang="zh-CN" sz="2800" b="1">
                    <a:solidFill>
                      <a:srgbClr val="FF0000"/>
                    </a:solidFill>
                    <a:latin typeface="Arial" panose="020B0604020202020204" pitchFamily="34" charset="0"/>
                  </a:rPr>
                  <a:t>AD  =BC</a:t>
                </a:r>
                <a:endParaRPr lang="en-US" altLang="zh-CN" sz="2800" b="1">
                  <a:solidFill>
                    <a:srgbClr val="FF0000"/>
                  </a:solidFill>
                  <a:latin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Group 37"/>
          <p:cNvGrpSpPr/>
          <p:nvPr/>
        </p:nvGrpSpPr>
        <p:grpSpPr>
          <a:xfrm>
            <a:off x="4343400" y="4572000"/>
            <a:ext cx="3962400" cy="519113"/>
            <a:chOff x="2736" y="2880"/>
            <a:chExt cx="2496" cy="327"/>
          </a:xfrm>
        </p:grpSpPr>
        <p:graphicFrame>
          <p:nvGraphicFramePr>
            <p:cNvPr id="5126" name="Object 6"/>
            <p:cNvGraphicFramePr/>
            <p:nvPr/>
          </p:nvGraphicFramePr>
          <p:xfrm>
            <a:off x="2736" y="2928"/>
            <a:ext cx="288" cy="2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2" name="" r:id="rId13" imgW="139700" imgH="127000" progId="Equation.DSMT4">
                    <p:embed/>
                  </p:oleObj>
                </mc:Choice>
                <mc:Fallback>
                  <p:oleObj name="" r:id="rId13" imgW="139700" imgH="127000" progId="Equation.DSMT4">
                    <p:embed/>
                    <p:pic>
                      <p:nvPicPr>
                        <p:cNvPr id="0" name="图片 3081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736" y="2928"/>
                          <a:ext cx="288" cy="26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5154" name="Group 39"/>
            <p:cNvGrpSpPr/>
            <p:nvPr/>
          </p:nvGrpSpPr>
          <p:grpSpPr>
            <a:xfrm>
              <a:off x="2976" y="2880"/>
              <a:ext cx="2256" cy="327"/>
              <a:chOff x="624" y="3417"/>
              <a:chExt cx="2256" cy="327"/>
            </a:xfrm>
          </p:grpSpPr>
          <p:graphicFrame>
            <p:nvGraphicFramePr>
              <p:cNvPr id="5127" name="Object 7"/>
              <p:cNvGraphicFramePr/>
              <p:nvPr/>
            </p:nvGraphicFramePr>
            <p:xfrm>
              <a:off x="624" y="3456"/>
              <a:ext cx="203" cy="24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3" name="" r:id="rId14" imgW="139700" imgH="165100" progId="Equation.DSMT4">
                      <p:embed/>
                    </p:oleObj>
                  </mc:Choice>
                  <mc:Fallback>
                    <p:oleObj name="" r:id="rId14" imgW="139700" imgH="165100" progId="Equation.DSMT4">
                      <p:embed/>
                      <p:pic>
                        <p:nvPicPr>
                          <p:cNvPr id="0" name="图片 3082"/>
                          <p:cNvPicPr/>
                          <p:nvPr/>
                        </p:nvPicPr>
                        <p:blipFill>
                          <a:blip r:embed="rId15"/>
                          <a:stretch>
                            <a:fillRect/>
                          </a:stretch>
                        </p:blipFill>
                        <p:spPr>
                          <a:xfrm>
                            <a:off x="624" y="3456"/>
                            <a:ext cx="203" cy="240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5128" name="Object 8"/>
              <p:cNvGraphicFramePr/>
              <p:nvPr/>
            </p:nvGraphicFramePr>
            <p:xfrm>
              <a:off x="1536" y="3456"/>
              <a:ext cx="203" cy="24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91" name="" r:id="rId16" imgW="139700" imgH="165100" progId="Equation.DSMT4">
                      <p:embed/>
                    </p:oleObj>
                  </mc:Choice>
                  <mc:Fallback>
                    <p:oleObj name="" r:id="rId16" imgW="139700" imgH="165100" progId="Equation.DSMT4">
                      <p:embed/>
                      <p:pic>
                        <p:nvPicPr>
                          <p:cNvPr id="0" name="图片 3090"/>
                          <p:cNvPicPr/>
                          <p:nvPr/>
                        </p:nvPicPr>
                        <p:blipFill>
                          <a:blip r:embed="rId15"/>
                          <a:stretch>
                            <a:fillRect/>
                          </a:stretch>
                        </p:blipFill>
                        <p:spPr>
                          <a:xfrm>
                            <a:off x="1536" y="3456"/>
                            <a:ext cx="203" cy="240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5155" name="Rectangle 42"/>
              <p:cNvSpPr/>
              <p:nvPr/>
            </p:nvSpPr>
            <p:spPr>
              <a:xfrm>
                <a:off x="748" y="3417"/>
                <a:ext cx="2132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 algn="ctr"/>
                <a:r>
                  <a:rPr lang="en-US" altLang="zh-CN" sz="2800" b="1">
                    <a:solidFill>
                      <a:srgbClr val="FF0000"/>
                    </a:solidFill>
                    <a:latin typeface="Arial" panose="020B0604020202020204" pitchFamily="34" charset="0"/>
                  </a:rPr>
                  <a:t>AED </a:t>
                </a:r>
                <a:r>
                  <a:rPr lang="en-US" altLang="zh-CN" sz="2800" b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≌</a:t>
                </a:r>
                <a:r>
                  <a:rPr lang="en-US" altLang="zh-CN" sz="2800" b="1">
                    <a:solidFill>
                      <a:srgbClr val="FF0000"/>
                    </a:solidFill>
                    <a:latin typeface="Arial" panose="020B0604020202020204" pitchFamily="34" charset="0"/>
                  </a:rPr>
                  <a:t>   CFB(SAS)</a:t>
                </a:r>
                <a:endParaRPr lang="en-US" altLang="zh-CN" sz="2800" b="1">
                  <a:solidFill>
                    <a:srgbClr val="FF0000"/>
                  </a:solidFill>
                  <a:latin typeface="Arial" panose="020B0604020202020204" pitchFamily="34" charset="0"/>
                </a:endParaRPr>
              </a:p>
            </p:txBody>
          </p:sp>
        </p:grpSp>
      </p:grpSp>
      <p:grpSp>
        <p:nvGrpSpPr>
          <p:cNvPr id="12" name="Group 43"/>
          <p:cNvGrpSpPr/>
          <p:nvPr/>
        </p:nvGrpSpPr>
        <p:grpSpPr>
          <a:xfrm>
            <a:off x="4354513" y="4967288"/>
            <a:ext cx="2046287" cy="519112"/>
            <a:chOff x="2688" y="3129"/>
            <a:chExt cx="1289" cy="327"/>
          </a:xfrm>
        </p:grpSpPr>
        <p:graphicFrame>
          <p:nvGraphicFramePr>
            <p:cNvPr id="5125" name="Object 5"/>
            <p:cNvGraphicFramePr/>
            <p:nvPr/>
          </p:nvGraphicFramePr>
          <p:xfrm>
            <a:off x="2688" y="3193"/>
            <a:ext cx="288" cy="2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9" name="" r:id="rId17" imgW="139700" imgH="127000" progId="Equation.DSMT4">
                    <p:embed/>
                  </p:oleObj>
                </mc:Choice>
                <mc:Fallback>
                  <p:oleObj name="" r:id="rId17" imgW="139700" imgH="127000" progId="Equation.DSMT4">
                    <p:embed/>
                    <p:pic>
                      <p:nvPicPr>
                        <p:cNvPr id="0" name="图片 3088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688" y="3193"/>
                          <a:ext cx="288" cy="26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153" name="Rectangle 45"/>
            <p:cNvSpPr/>
            <p:nvPr/>
          </p:nvSpPr>
          <p:spPr>
            <a:xfrm>
              <a:off x="3120" y="3129"/>
              <a:ext cx="857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ctr"/>
              <a:r>
                <a:rPr lang="en-US" altLang="zh-CN" sz="2800" b="1">
                  <a:solidFill>
                    <a:srgbClr val="FF0000"/>
                  </a:solidFill>
                  <a:latin typeface="Arial" panose="020B0604020202020204" pitchFamily="34" charset="0"/>
                </a:rPr>
                <a:t>DE=BF</a:t>
              </a:r>
              <a:endParaRPr lang="en-US" altLang="zh-CN" sz="28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13" name="Group 46"/>
          <p:cNvGrpSpPr/>
          <p:nvPr/>
        </p:nvGrpSpPr>
        <p:grpSpPr>
          <a:xfrm>
            <a:off x="4343400" y="5791200"/>
            <a:ext cx="4800600" cy="519113"/>
            <a:chOff x="2688" y="3648"/>
            <a:chExt cx="3024" cy="327"/>
          </a:xfrm>
        </p:grpSpPr>
        <p:graphicFrame>
          <p:nvGraphicFramePr>
            <p:cNvPr id="5124" name="Object 4"/>
            <p:cNvGraphicFramePr/>
            <p:nvPr/>
          </p:nvGraphicFramePr>
          <p:xfrm>
            <a:off x="2688" y="3696"/>
            <a:ext cx="288" cy="2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2" name="" r:id="rId18" imgW="139700" imgH="127000" progId="Equation.DSMT4">
                    <p:embed/>
                  </p:oleObj>
                </mc:Choice>
                <mc:Fallback>
                  <p:oleObj name="" r:id="rId18" imgW="139700" imgH="127000" progId="Equation.DSMT4">
                    <p:embed/>
                    <p:pic>
                      <p:nvPicPr>
                        <p:cNvPr id="0" name="图片 3091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688" y="3696"/>
                          <a:ext cx="288" cy="26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152" name="Rectangle 48"/>
            <p:cNvSpPr/>
            <p:nvPr/>
          </p:nvSpPr>
          <p:spPr>
            <a:xfrm>
              <a:off x="2961" y="3648"/>
              <a:ext cx="275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ctr"/>
              <a:r>
                <a:rPr lang="zh-CN" altLang="en-US" sz="28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四边形</a:t>
              </a:r>
              <a:r>
                <a:rPr lang="en-US" altLang="zh-CN" sz="2800" b="1">
                  <a:solidFill>
                    <a:srgbClr val="FF0000"/>
                  </a:solidFill>
                  <a:latin typeface="Arial" panose="020B0604020202020204" pitchFamily="34" charset="0"/>
                </a:rPr>
                <a:t>BFDE</a:t>
              </a:r>
              <a:r>
                <a:rPr lang="zh-CN" altLang="en-US" sz="28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是平行四边形</a:t>
              </a:r>
              <a:endPara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14" name="Group 49"/>
          <p:cNvGrpSpPr/>
          <p:nvPr/>
        </p:nvGrpSpPr>
        <p:grpSpPr>
          <a:xfrm>
            <a:off x="4564063" y="3048000"/>
            <a:ext cx="3132137" cy="519113"/>
            <a:chOff x="2875" y="1920"/>
            <a:chExt cx="1973" cy="327"/>
          </a:xfrm>
        </p:grpSpPr>
        <p:graphicFrame>
          <p:nvGraphicFramePr>
            <p:cNvPr id="5122" name="Object 2"/>
            <p:cNvGraphicFramePr/>
            <p:nvPr/>
          </p:nvGraphicFramePr>
          <p:xfrm>
            <a:off x="3120" y="1968"/>
            <a:ext cx="203" cy="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4" name="" r:id="rId19" imgW="139700" imgH="165100" progId="Equation.DSMT4">
                    <p:embed/>
                  </p:oleObj>
                </mc:Choice>
                <mc:Fallback>
                  <p:oleObj name="" r:id="rId19" imgW="139700" imgH="165100" progId="Equation.DSMT4">
                    <p:embed/>
                    <p:pic>
                      <p:nvPicPr>
                        <p:cNvPr id="0" name="图片 3093"/>
                        <p:cNvPicPr/>
                        <p:nvPr/>
                      </p:nvPicPr>
                      <p:blipFill>
                        <a:blip r:embed="rId15"/>
                        <a:stretch>
                          <a:fillRect/>
                        </a:stretch>
                      </p:blipFill>
                      <p:spPr>
                        <a:xfrm>
                          <a:off x="3120" y="1968"/>
                          <a:ext cx="203" cy="24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123" name="Object 3"/>
            <p:cNvGraphicFramePr/>
            <p:nvPr/>
          </p:nvGraphicFramePr>
          <p:xfrm>
            <a:off x="3925" y="1968"/>
            <a:ext cx="203" cy="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3" name="" r:id="rId20" imgW="139700" imgH="165100" progId="Equation.DSMT4">
                    <p:embed/>
                  </p:oleObj>
                </mc:Choice>
                <mc:Fallback>
                  <p:oleObj name="" r:id="rId20" imgW="139700" imgH="165100" progId="Equation.DSMT4">
                    <p:embed/>
                    <p:pic>
                      <p:nvPicPr>
                        <p:cNvPr id="0" name="图片 3092"/>
                        <p:cNvPicPr/>
                        <p:nvPr/>
                      </p:nvPicPr>
                      <p:blipFill>
                        <a:blip r:embed="rId15"/>
                        <a:stretch>
                          <a:fillRect/>
                        </a:stretch>
                      </p:blipFill>
                      <p:spPr>
                        <a:xfrm>
                          <a:off x="3925" y="1968"/>
                          <a:ext cx="203" cy="24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151" name="Rectangle 52"/>
            <p:cNvSpPr/>
            <p:nvPr/>
          </p:nvSpPr>
          <p:spPr>
            <a:xfrm>
              <a:off x="2875" y="1920"/>
              <a:ext cx="197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ctr"/>
              <a:r>
                <a:rPr lang="zh-CN" altLang="en-US" sz="28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在  </a:t>
              </a:r>
              <a:r>
                <a:rPr lang="en-US" altLang="zh-CN" sz="2800" b="1">
                  <a:solidFill>
                    <a:srgbClr val="FF0000"/>
                  </a:solidFill>
                  <a:latin typeface="Arial" panose="020B0604020202020204" pitchFamily="34" charset="0"/>
                </a:rPr>
                <a:t>AED</a:t>
              </a:r>
              <a:r>
                <a:rPr lang="zh-CN" altLang="en-US" sz="28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和  </a:t>
              </a:r>
              <a:r>
                <a:rPr lang="en-US" altLang="zh-CN" sz="2800" b="1">
                  <a:solidFill>
                    <a:srgbClr val="FF0000"/>
                  </a:solidFill>
                  <a:latin typeface="Arial" panose="020B0604020202020204" pitchFamily="34" charset="0"/>
                </a:rPr>
                <a:t>CFB</a:t>
              </a:r>
              <a:r>
                <a:rPr lang="zh-CN" altLang="en-US" sz="28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中</a:t>
              </a:r>
              <a:endPara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97333" name="Rectangle 53"/>
          <p:cNvSpPr/>
          <p:nvPr/>
        </p:nvSpPr>
        <p:spPr>
          <a:xfrm>
            <a:off x="4702175" y="5334000"/>
            <a:ext cx="31464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同理可证：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BE=DF</a:t>
            </a:r>
            <a:endParaRPr lang="en-US" altLang="zh-CN" sz="2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7334" name="Text Box 54"/>
          <p:cNvSpPr txBox="1"/>
          <p:nvPr/>
        </p:nvSpPr>
        <p:spPr>
          <a:xfrm>
            <a:off x="900113" y="188913"/>
            <a:ext cx="7416800" cy="15875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111111"/>
                </a:solidFill>
                <a:latin typeface="Times New Roman" panose="02020603050405020304" pitchFamily="18" charset="0"/>
              </a:rPr>
              <a:t>1.</a:t>
            </a:r>
            <a:r>
              <a:rPr lang="zh-CN" altLang="en-US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已知：</a:t>
            </a:r>
            <a:r>
              <a:rPr lang="en-US" altLang="zh-CN" sz="2800" b="1">
                <a:solidFill>
                  <a:srgbClr val="111111"/>
                </a:solidFill>
                <a:latin typeface="Times New Roman" panose="02020603050405020304" pitchFamily="18" charset="0"/>
              </a:rPr>
              <a:t>E</a:t>
            </a:r>
            <a:r>
              <a:rPr lang="zh-CN" altLang="en-US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2800" b="1">
                <a:solidFill>
                  <a:srgbClr val="111111"/>
                </a:solidFill>
                <a:latin typeface="Times New Roman" panose="02020603050405020304" pitchFamily="18" charset="0"/>
              </a:rPr>
              <a:t>F</a:t>
            </a:r>
            <a:r>
              <a:rPr lang="zh-CN" altLang="en-US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是平行四边形</a:t>
            </a:r>
            <a:r>
              <a:rPr lang="en-US" altLang="zh-CN" sz="2800" b="1">
                <a:solidFill>
                  <a:srgbClr val="111111"/>
                </a:solidFill>
                <a:latin typeface="Times New Roman" panose="02020603050405020304" pitchFamily="18" charset="0"/>
              </a:rPr>
              <a:t>ABCD</a:t>
            </a:r>
            <a:r>
              <a:rPr lang="zh-CN" altLang="en-US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对角线</a:t>
            </a:r>
            <a:r>
              <a:rPr lang="en-US" altLang="zh-CN" sz="2800" b="1">
                <a:solidFill>
                  <a:srgbClr val="111111"/>
                </a:solidFill>
                <a:latin typeface="Times New Roman" panose="02020603050405020304" pitchFamily="18" charset="0"/>
              </a:rPr>
              <a:t>AC</a:t>
            </a:r>
            <a:r>
              <a:rPr lang="zh-CN" altLang="en-US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上的两点，并且</a:t>
            </a:r>
            <a:r>
              <a:rPr lang="en-US" altLang="zh-CN" sz="2800" b="1">
                <a:solidFill>
                  <a:srgbClr val="111111"/>
                </a:solidFill>
                <a:latin typeface="Times New Roman" panose="02020603050405020304" pitchFamily="18" charset="0"/>
              </a:rPr>
              <a:t>AE=CF</a:t>
            </a:r>
            <a:r>
              <a:rPr lang="zh-CN" altLang="en-US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。</a:t>
            </a:r>
            <a:endParaRPr lang="zh-CN" altLang="en-US" sz="2800" b="1" dirty="0">
              <a:solidFill>
                <a:srgbClr val="111111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求证：四边形</a:t>
            </a:r>
            <a:r>
              <a:rPr lang="en-US" altLang="zh-CN" sz="2800" b="1">
                <a:solidFill>
                  <a:srgbClr val="111111"/>
                </a:solidFill>
                <a:latin typeface="Times New Roman" panose="02020603050405020304" pitchFamily="18" charset="0"/>
              </a:rPr>
              <a:t>BFDE</a:t>
            </a:r>
            <a:r>
              <a:rPr lang="zh-CN" altLang="en-US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是平行四边形</a:t>
            </a:r>
            <a:endParaRPr lang="zh-CN" altLang="en-US" sz="2800" b="1" dirty="0">
              <a:solidFill>
                <a:srgbClr val="111111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7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7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97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98" grpId="0"/>
      <p:bldP spid="97333" grpId="0"/>
      <p:bldP spid="9733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Text Box 2"/>
          <p:cNvSpPr txBox="1"/>
          <p:nvPr/>
        </p:nvSpPr>
        <p:spPr>
          <a:xfrm>
            <a:off x="381000" y="1014413"/>
            <a:ext cx="854075" cy="27432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sz="4400" dirty="0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大显身手</a:t>
            </a:r>
            <a:endParaRPr lang="zh-CN" altLang="en-US" sz="4400" dirty="0">
              <a:solidFill>
                <a:srgbClr val="FF00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29699" name="Oval 3"/>
          <p:cNvSpPr/>
          <p:nvPr/>
        </p:nvSpPr>
        <p:spPr>
          <a:xfrm>
            <a:off x="304800" y="709613"/>
            <a:ext cx="990600" cy="3276600"/>
          </a:xfrm>
          <a:prstGeom prst="ellipse">
            <a:avLst/>
          </a:prstGeom>
          <a:noFill/>
          <a:ln w="38100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zh-CN" sz="2400" dirty="0">
              <a:solidFill>
                <a:srgbClr val="00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3492" name="Text Box 4"/>
          <p:cNvSpPr txBox="1"/>
          <p:nvPr/>
        </p:nvSpPr>
        <p:spPr>
          <a:xfrm>
            <a:off x="1600200" y="328613"/>
            <a:ext cx="6781800" cy="15875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1.</a:t>
            </a:r>
            <a:r>
              <a:rPr lang="zh-CN" altLang="en-US" sz="2800" b="1" dirty="0">
                <a:latin typeface="Times New Roman" panose="02020603050405020304" pitchFamily="18" charset="0"/>
              </a:rPr>
              <a:t>已知：</a:t>
            </a:r>
            <a:r>
              <a:rPr lang="en-US" altLang="zh-CN" sz="2800" b="1">
                <a:latin typeface="Times New Roman" panose="02020603050405020304" pitchFamily="18" charset="0"/>
              </a:rPr>
              <a:t>E</a:t>
            </a:r>
            <a:r>
              <a:rPr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</a:rPr>
              <a:t>F</a:t>
            </a:r>
            <a:r>
              <a:rPr lang="zh-CN" altLang="en-US" sz="2800" b="1" dirty="0">
                <a:latin typeface="Times New Roman" panose="02020603050405020304" pitchFamily="18" charset="0"/>
              </a:rPr>
              <a:t>是平行四边形</a:t>
            </a:r>
            <a:r>
              <a:rPr lang="en-US" altLang="zh-CN" sz="2800" b="1">
                <a:latin typeface="Times New Roman" panose="02020603050405020304" pitchFamily="18" charset="0"/>
              </a:rPr>
              <a:t>ABCD</a:t>
            </a:r>
            <a:r>
              <a:rPr lang="zh-CN" altLang="en-US" sz="2800" b="1" dirty="0">
                <a:latin typeface="Times New Roman" panose="02020603050405020304" pitchFamily="18" charset="0"/>
              </a:rPr>
              <a:t>对角线</a:t>
            </a:r>
            <a:r>
              <a:rPr lang="en-US" altLang="zh-CN" sz="2800" b="1">
                <a:latin typeface="Times New Roman" panose="02020603050405020304" pitchFamily="18" charset="0"/>
              </a:rPr>
              <a:t>AC</a:t>
            </a:r>
            <a:r>
              <a:rPr lang="zh-CN" altLang="en-US" sz="2800" b="1" dirty="0">
                <a:latin typeface="Times New Roman" panose="02020603050405020304" pitchFamily="18" charset="0"/>
              </a:rPr>
              <a:t>上的两点，并且</a:t>
            </a:r>
            <a:r>
              <a:rPr lang="en-US" altLang="zh-CN" sz="2800" b="1">
                <a:latin typeface="Times New Roman" panose="02020603050405020304" pitchFamily="18" charset="0"/>
              </a:rPr>
              <a:t>AE=CF</a:t>
            </a:r>
            <a:r>
              <a:rPr lang="zh-CN" altLang="en-US" sz="2800" b="1" dirty="0">
                <a:latin typeface="Times New Roman" panose="02020603050405020304" pitchFamily="18" charset="0"/>
              </a:rPr>
              <a:t>。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求证：四边形</a:t>
            </a:r>
            <a:r>
              <a:rPr lang="en-US" altLang="zh-CN" sz="2800" b="1">
                <a:latin typeface="Times New Roman" panose="02020603050405020304" pitchFamily="18" charset="0"/>
              </a:rPr>
              <a:t>BFDE</a:t>
            </a:r>
            <a:r>
              <a:rPr lang="zh-CN" altLang="en-US" sz="2800" b="1" dirty="0">
                <a:latin typeface="Times New Roman" panose="02020603050405020304" pitchFamily="18" charset="0"/>
              </a:rPr>
              <a:t>是平行四边形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29701" name="Text Box 5"/>
          <p:cNvSpPr txBox="1"/>
          <p:nvPr/>
        </p:nvSpPr>
        <p:spPr>
          <a:xfrm>
            <a:off x="4114800" y="2667000"/>
            <a:ext cx="5334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D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29702" name="Line 6"/>
          <p:cNvSpPr/>
          <p:nvPr/>
        </p:nvSpPr>
        <p:spPr>
          <a:xfrm>
            <a:off x="1676400" y="3124200"/>
            <a:ext cx="1676400" cy="11430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9703" name="Line 7"/>
          <p:cNvSpPr/>
          <p:nvPr/>
        </p:nvSpPr>
        <p:spPr>
          <a:xfrm flipV="1">
            <a:off x="2133600" y="3124200"/>
            <a:ext cx="2057400" cy="304800"/>
          </a:xfrm>
          <a:prstGeom prst="line">
            <a:avLst/>
          </a:prstGeom>
          <a:ln w="28575" cap="flat" cmpd="sng">
            <a:solidFill>
              <a:srgbClr val="FF66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3496" name="Text Box 8"/>
          <p:cNvSpPr txBox="1"/>
          <p:nvPr/>
        </p:nvSpPr>
        <p:spPr>
          <a:xfrm>
            <a:off x="2195513" y="3573463"/>
            <a:ext cx="6096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O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29705" name="AutoShape 9"/>
          <p:cNvSpPr/>
          <p:nvPr/>
        </p:nvSpPr>
        <p:spPr>
          <a:xfrm>
            <a:off x="827088" y="3141663"/>
            <a:ext cx="3352800" cy="1143000"/>
          </a:xfrm>
          <a:prstGeom prst="parallelogram">
            <a:avLst>
              <a:gd name="adj" fmla="val 73333"/>
            </a:avLst>
          </a:prstGeom>
          <a:noFill/>
          <a:ln w="381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9706" name="Text Box 10"/>
          <p:cNvSpPr txBox="1"/>
          <p:nvPr/>
        </p:nvSpPr>
        <p:spPr>
          <a:xfrm>
            <a:off x="1295400" y="2667000"/>
            <a:ext cx="609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A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29707" name="Text Box 11"/>
          <p:cNvSpPr txBox="1"/>
          <p:nvPr/>
        </p:nvSpPr>
        <p:spPr>
          <a:xfrm>
            <a:off x="533400" y="4243388"/>
            <a:ext cx="6096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B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29708" name="Text Box 12"/>
          <p:cNvSpPr txBox="1"/>
          <p:nvPr/>
        </p:nvSpPr>
        <p:spPr>
          <a:xfrm>
            <a:off x="3276600" y="4319588"/>
            <a:ext cx="6096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C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29709" name="Line 13"/>
          <p:cNvSpPr/>
          <p:nvPr/>
        </p:nvSpPr>
        <p:spPr>
          <a:xfrm flipV="1">
            <a:off x="838200" y="3429000"/>
            <a:ext cx="1295400" cy="838200"/>
          </a:xfrm>
          <a:prstGeom prst="line">
            <a:avLst/>
          </a:prstGeom>
          <a:ln w="28575" cap="flat" cmpd="sng">
            <a:solidFill>
              <a:srgbClr val="FF66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9710" name="Line 14"/>
          <p:cNvSpPr/>
          <p:nvPr/>
        </p:nvSpPr>
        <p:spPr>
          <a:xfrm flipH="1">
            <a:off x="2895600" y="3124200"/>
            <a:ext cx="1295400" cy="838200"/>
          </a:xfrm>
          <a:prstGeom prst="line">
            <a:avLst/>
          </a:prstGeom>
          <a:ln w="28575" cap="flat" cmpd="sng">
            <a:solidFill>
              <a:srgbClr val="FF66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9711" name="Line 15"/>
          <p:cNvSpPr/>
          <p:nvPr/>
        </p:nvSpPr>
        <p:spPr>
          <a:xfrm flipV="1">
            <a:off x="838200" y="3962400"/>
            <a:ext cx="2133600" cy="304800"/>
          </a:xfrm>
          <a:prstGeom prst="line">
            <a:avLst/>
          </a:prstGeom>
          <a:ln w="28575" cap="flat" cmpd="sng">
            <a:solidFill>
              <a:srgbClr val="FF66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9712" name="Text Box 16"/>
          <p:cNvSpPr txBox="1"/>
          <p:nvPr/>
        </p:nvSpPr>
        <p:spPr>
          <a:xfrm>
            <a:off x="1692275" y="3141663"/>
            <a:ext cx="685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E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29713" name="Text Box 17"/>
          <p:cNvSpPr txBox="1"/>
          <p:nvPr/>
        </p:nvSpPr>
        <p:spPr>
          <a:xfrm>
            <a:off x="3048000" y="3657600"/>
            <a:ext cx="457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F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63506" name="Text Box 18"/>
          <p:cNvSpPr txBox="1"/>
          <p:nvPr/>
        </p:nvSpPr>
        <p:spPr>
          <a:xfrm>
            <a:off x="4038600" y="1981200"/>
            <a:ext cx="4962525" cy="4894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</a:rPr>
              <a:t>证法</a:t>
            </a:r>
            <a:r>
              <a:rPr lang="en-US" altLang="zh-CN" sz="2400" b="1">
                <a:latin typeface="Times New Roman" panose="02020603050405020304" pitchFamily="18" charset="0"/>
              </a:rPr>
              <a:t>2</a:t>
            </a:r>
            <a:r>
              <a:rPr lang="zh-CN" altLang="en-US" sz="2400" b="1" dirty="0">
                <a:latin typeface="Times New Roman" panose="02020603050405020304" pitchFamily="18" charset="0"/>
              </a:rPr>
              <a:t>：作对角线</a:t>
            </a:r>
            <a:r>
              <a:rPr lang="en-US" altLang="zh-CN" sz="2400" b="1">
                <a:latin typeface="Times New Roman" panose="02020603050405020304" pitchFamily="18" charset="0"/>
              </a:rPr>
              <a:t>BD</a:t>
            </a:r>
            <a:r>
              <a:rPr lang="zh-CN" altLang="en-US" sz="2400" b="1" dirty="0">
                <a:latin typeface="Times New Roman" panose="02020603050405020304" pitchFamily="18" charset="0"/>
              </a:rPr>
              <a:t>，交</a:t>
            </a:r>
            <a:r>
              <a:rPr lang="en-US" altLang="zh-CN" sz="2400" b="1">
                <a:latin typeface="Times New Roman" panose="02020603050405020304" pitchFamily="18" charset="0"/>
              </a:rPr>
              <a:t>AC</a:t>
            </a:r>
            <a:r>
              <a:rPr lang="zh-CN" altLang="en-US" sz="2400" b="1" dirty="0">
                <a:latin typeface="Times New Roman" panose="02020603050405020304" pitchFamily="18" charset="0"/>
              </a:rPr>
              <a:t>于点</a:t>
            </a:r>
            <a:r>
              <a:rPr lang="en-US" altLang="zh-CN" sz="2400" b="1">
                <a:latin typeface="Times New Roman" panose="02020603050405020304" pitchFamily="18" charset="0"/>
              </a:rPr>
              <a:t>O</a:t>
            </a:r>
            <a:r>
              <a:rPr lang="zh-CN" altLang="en-US" sz="2400" b="1" dirty="0">
                <a:latin typeface="Times New Roman" panose="02020603050405020304" pitchFamily="18" charset="0"/>
              </a:rPr>
              <a:t>。</a:t>
            </a:r>
            <a:endParaRPr lang="zh-CN" altLang="en-US" sz="2400" b="1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</a:rPr>
              <a:t>        ∵四边形</a:t>
            </a:r>
            <a:r>
              <a:rPr lang="en-US" altLang="zh-CN" sz="2400" b="1">
                <a:latin typeface="Times New Roman" panose="02020603050405020304" pitchFamily="18" charset="0"/>
              </a:rPr>
              <a:t>ABCD</a:t>
            </a:r>
            <a:r>
              <a:rPr lang="zh-CN" altLang="en-US" sz="2400" b="1" dirty="0">
                <a:latin typeface="Times New Roman" panose="02020603050405020304" pitchFamily="18" charset="0"/>
              </a:rPr>
              <a:t>是平行四边形</a:t>
            </a:r>
            <a:endParaRPr lang="zh-CN" altLang="en-US" sz="2400" b="1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</a:rPr>
              <a:t>            ∴ </a:t>
            </a:r>
            <a:r>
              <a:rPr lang="en-US" altLang="zh-CN" sz="2400" b="1">
                <a:latin typeface="Times New Roman" panose="02020603050405020304" pitchFamily="18" charset="0"/>
              </a:rPr>
              <a:t>AO=CO</a:t>
            </a:r>
            <a:r>
              <a:rPr lang="zh-CN" altLang="en-US" sz="2400" b="1" dirty="0">
                <a:latin typeface="Times New Roman" panose="02020603050405020304" pitchFamily="18" charset="0"/>
              </a:rPr>
              <a:t>，</a:t>
            </a:r>
            <a:r>
              <a:rPr lang="en-US" altLang="zh-CN" sz="2400" b="1">
                <a:latin typeface="Times New Roman" panose="02020603050405020304" pitchFamily="18" charset="0"/>
              </a:rPr>
              <a:t>BO=DO</a:t>
            </a:r>
            <a:endParaRPr lang="en-US" altLang="zh-CN" sz="2400" b="1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>
                <a:latin typeface="Times New Roman" panose="02020603050405020304" pitchFamily="18" charset="0"/>
              </a:rPr>
              <a:t>             ∵AE=CF</a:t>
            </a:r>
            <a:endParaRPr lang="en-US" altLang="zh-CN" sz="2400" b="1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>
                <a:latin typeface="Times New Roman" panose="02020603050405020304" pitchFamily="18" charset="0"/>
              </a:rPr>
              <a:t>             ∴AO-AE=CO-CF</a:t>
            </a:r>
            <a:endParaRPr lang="en-US" altLang="zh-CN" sz="2400" b="1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>
                <a:latin typeface="Times New Roman" panose="02020603050405020304" pitchFamily="18" charset="0"/>
              </a:rPr>
              <a:t>              ∴EO=FO</a:t>
            </a:r>
            <a:endParaRPr lang="en-US" altLang="zh-CN" sz="2400" b="1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>
                <a:latin typeface="Times New Roman" panose="02020603050405020304" pitchFamily="18" charset="0"/>
              </a:rPr>
              <a:t>              </a:t>
            </a:r>
            <a:r>
              <a:rPr lang="zh-CN" altLang="en-US" sz="2400" b="1" dirty="0">
                <a:latin typeface="Times New Roman" panose="02020603050405020304" pitchFamily="18" charset="0"/>
              </a:rPr>
              <a:t>又 </a:t>
            </a:r>
            <a:r>
              <a:rPr lang="en-US" altLang="zh-CN" sz="2400" b="1">
                <a:latin typeface="Times New Roman" panose="02020603050405020304" pitchFamily="18" charset="0"/>
              </a:rPr>
              <a:t>BO=DO</a:t>
            </a:r>
            <a:endParaRPr lang="en-US" altLang="zh-CN" sz="2400" b="1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>
                <a:latin typeface="Times New Roman" panose="02020603050405020304" pitchFamily="18" charset="0"/>
              </a:rPr>
              <a:t>       ∴ </a:t>
            </a:r>
            <a:r>
              <a:rPr lang="zh-CN" altLang="en-US" sz="2400" b="1" dirty="0">
                <a:latin typeface="Times New Roman" panose="02020603050405020304" pitchFamily="18" charset="0"/>
              </a:rPr>
              <a:t>四边形</a:t>
            </a:r>
            <a:r>
              <a:rPr lang="en-US" altLang="zh-CN" sz="2400" b="1">
                <a:latin typeface="Times New Roman" panose="02020603050405020304" pitchFamily="18" charset="0"/>
              </a:rPr>
              <a:t>BFDE</a:t>
            </a:r>
            <a:r>
              <a:rPr lang="zh-CN" altLang="en-US" sz="2400" b="1" dirty="0">
                <a:latin typeface="Times New Roman" panose="02020603050405020304" pitchFamily="18" charset="0"/>
              </a:rPr>
              <a:t>是平行四边形</a:t>
            </a:r>
            <a:endParaRPr lang="zh-CN" altLang="en-US" sz="2400" b="1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63507" name="Line 19"/>
          <p:cNvSpPr/>
          <p:nvPr/>
        </p:nvSpPr>
        <p:spPr>
          <a:xfrm flipV="1">
            <a:off x="838200" y="3200400"/>
            <a:ext cx="3124200" cy="1066800"/>
          </a:xfrm>
          <a:prstGeom prst="line">
            <a:avLst/>
          </a:prstGeom>
          <a:ln w="2857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3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6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75"/>
                                        <p:tgtEl>
                                          <p:spTgt spid="63506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6">
                                            <p:txEl>
                                              <p:charRg st="19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75"/>
                                        <p:tgtEl>
                                          <p:spTgt spid="63506">
                                            <p:txEl>
                                              <p:charRg st="19" end="4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6">
                                            <p:txEl>
                                              <p:charRg st="42" end="6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75"/>
                                        <p:tgtEl>
                                          <p:spTgt spid="63506">
                                            <p:txEl>
                                              <p:charRg st="42" end="6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6">
                                            <p:txEl>
                                              <p:charRg st="68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75"/>
                                        <p:tgtEl>
                                          <p:spTgt spid="63506">
                                            <p:txEl>
                                              <p:charRg st="68" end="8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6">
                                            <p:txEl>
                                              <p:charRg st="88" end="1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75"/>
                                        <p:tgtEl>
                                          <p:spTgt spid="63506">
                                            <p:txEl>
                                              <p:charRg st="88" end="1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6">
                                            <p:txEl>
                                              <p:charRg st="114" end="1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75"/>
                                        <p:tgtEl>
                                          <p:spTgt spid="63506">
                                            <p:txEl>
                                              <p:charRg st="114" end="13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6">
                                            <p:txEl>
                                              <p:charRg st="135" end="15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75"/>
                                        <p:tgtEl>
                                          <p:spTgt spid="63506">
                                            <p:txEl>
                                              <p:charRg st="135" end="15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6">
                                            <p:txEl>
                                              <p:charRg st="157" end="18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75"/>
                                        <p:tgtEl>
                                          <p:spTgt spid="63506">
                                            <p:txEl>
                                              <p:charRg st="157" end="18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2" grpId="0"/>
      <p:bldP spid="63496" grpId="0"/>
      <p:bldP spid="63506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7" name="Text Box 2"/>
          <p:cNvSpPr txBox="1"/>
          <p:nvPr/>
        </p:nvSpPr>
        <p:spPr>
          <a:xfrm>
            <a:off x="357188" y="214313"/>
            <a:ext cx="6910387" cy="17986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Arial" panose="020B0604020202020204" pitchFamily="34" charset="0"/>
              </a:rPr>
              <a:t>2.</a:t>
            </a:r>
            <a:r>
              <a:rPr lang="zh-CN" altLang="en-US" sz="3200" dirty="0">
                <a:latin typeface="Arial" panose="020B0604020202020204" pitchFamily="34" charset="0"/>
              </a:rPr>
              <a:t>已知：如图，</a:t>
            </a:r>
            <a:r>
              <a:rPr lang="en-US" altLang="zh-CN" sz="3200">
                <a:latin typeface="Arial" panose="020B0604020202020204" pitchFamily="34" charset="0"/>
              </a:rPr>
              <a:t>E,F</a:t>
            </a:r>
            <a:r>
              <a:rPr lang="zh-CN" altLang="en-US" sz="3200" dirty="0">
                <a:latin typeface="Arial" panose="020B0604020202020204" pitchFamily="34" charset="0"/>
              </a:rPr>
              <a:t>分别是                            的边</a:t>
            </a:r>
            <a:r>
              <a:rPr lang="en-US" altLang="zh-CN" sz="3200">
                <a:latin typeface="Arial" panose="020B0604020202020204" pitchFamily="34" charset="0"/>
              </a:rPr>
              <a:t>AD,BC</a:t>
            </a:r>
            <a:r>
              <a:rPr lang="zh-CN" altLang="en-US" sz="3200" dirty="0">
                <a:latin typeface="Arial" panose="020B0604020202020204" pitchFamily="34" charset="0"/>
              </a:rPr>
              <a:t>的中点。</a:t>
            </a:r>
            <a:endParaRPr lang="zh-CN" altLang="en-US" sz="3200" dirty="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200" dirty="0">
                <a:latin typeface="Arial" panose="020B0604020202020204" pitchFamily="34" charset="0"/>
              </a:rPr>
              <a:t> 求证：</a:t>
            </a:r>
            <a:r>
              <a:rPr lang="en-US" altLang="zh-CN" sz="3200">
                <a:latin typeface="Arial" panose="020B0604020202020204" pitchFamily="34" charset="0"/>
              </a:rPr>
              <a:t>BE=DF.</a:t>
            </a:r>
            <a:endParaRPr lang="en-US" altLang="zh-CN" sz="3200">
              <a:latin typeface="Arial" panose="020B0604020202020204" pitchFamily="34" charset="0"/>
            </a:endParaRPr>
          </a:p>
        </p:txBody>
      </p:sp>
      <p:graphicFrame>
        <p:nvGraphicFramePr>
          <p:cNvPr id="6146" name="Object 2"/>
          <p:cNvGraphicFramePr/>
          <p:nvPr/>
        </p:nvGraphicFramePr>
        <p:xfrm>
          <a:off x="5072063" y="285750"/>
          <a:ext cx="1711325" cy="544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1" imgW="557530" imgH="177800" progId="Equation.DSMT4">
                  <p:embed/>
                </p:oleObj>
              </mc:Choice>
              <mc:Fallback>
                <p:oleObj name="" r:id="rId1" imgW="557530" imgH="177800" progId="Equation.DSMT4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072063" y="285750"/>
                        <a:ext cx="1711325" cy="5445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48" name="Text Box 4"/>
          <p:cNvSpPr txBox="1"/>
          <p:nvPr/>
        </p:nvSpPr>
        <p:spPr>
          <a:xfrm>
            <a:off x="8786813" y="571500"/>
            <a:ext cx="6492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latin typeface="Arial" panose="020B0604020202020204" pitchFamily="34" charset="0"/>
              </a:rPr>
              <a:t>D</a:t>
            </a:r>
            <a:endParaRPr lang="en-US" altLang="zh-CN" sz="2400" b="1">
              <a:latin typeface="Arial" panose="020B0604020202020204" pitchFamily="34" charset="0"/>
            </a:endParaRPr>
          </a:p>
        </p:txBody>
      </p:sp>
      <p:grpSp>
        <p:nvGrpSpPr>
          <p:cNvPr id="6149" name="Group 5"/>
          <p:cNvGrpSpPr/>
          <p:nvPr/>
        </p:nvGrpSpPr>
        <p:grpSpPr>
          <a:xfrm>
            <a:off x="5929313" y="571500"/>
            <a:ext cx="3014662" cy="2617788"/>
            <a:chOff x="3674" y="374"/>
            <a:chExt cx="1899" cy="1649"/>
          </a:xfrm>
        </p:grpSpPr>
        <p:sp>
          <p:nvSpPr>
            <p:cNvPr id="6162" name="Line 6"/>
            <p:cNvSpPr/>
            <p:nvPr/>
          </p:nvSpPr>
          <p:spPr>
            <a:xfrm flipH="1">
              <a:off x="3929" y="629"/>
              <a:ext cx="595" cy="1134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63" name="Line 7"/>
            <p:cNvSpPr/>
            <p:nvPr/>
          </p:nvSpPr>
          <p:spPr>
            <a:xfrm flipH="1">
              <a:off x="4978" y="629"/>
              <a:ext cx="595" cy="1134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64" name="Line 8"/>
            <p:cNvSpPr/>
            <p:nvPr/>
          </p:nvSpPr>
          <p:spPr>
            <a:xfrm>
              <a:off x="4524" y="629"/>
              <a:ext cx="1049" cy="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65" name="Line 9"/>
            <p:cNvSpPr/>
            <p:nvPr/>
          </p:nvSpPr>
          <p:spPr>
            <a:xfrm>
              <a:off x="3929" y="1763"/>
              <a:ext cx="1049" cy="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66" name="Line 10"/>
            <p:cNvSpPr/>
            <p:nvPr/>
          </p:nvSpPr>
          <p:spPr>
            <a:xfrm flipH="1">
              <a:off x="3929" y="629"/>
              <a:ext cx="1134" cy="1134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67" name="Line 11"/>
            <p:cNvSpPr/>
            <p:nvPr/>
          </p:nvSpPr>
          <p:spPr>
            <a:xfrm flipH="1">
              <a:off x="4439" y="629"/>
              <a:ext cx="1134" cy="1134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68" name="Text Box 12"/>
            <p:cNvSpPr txBox="1"/>
            <p:nvPr/>
          </p:nvSpPr>
          <p:spPr>
            <a:xfrm>
              <a:off x="4326" y="1735"/>
              <a:ext cx="36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Arial" panose="020B0604020202020204" pitchFamily="34" charset="0"/>
                </a:rPr>
                <a:t>F</a:t>
              </a:r>
              <a:endParaRPr lang="en-US" altLang="zh-CN" sz="2400" b="1">
                <a:latin typeface="Arial" panose="020B0604020202020204" pitchFamily="34" charset="0"/>
              </a:endParaRPr>
            </a:p>
          </p:txBody>
        </p:sp>
        <p:sp>
          <p:nvSpPr>
            <p:cNvPr id="6169" name="Text Box 13"/>
            <p:cNvSpPr txBox="1"/>
            <p:nvPr/>
          </p:nvSpPr>
          <p:spPr>
            <a:xfrm>
              <a:off x="4893" y="374"/>
              <a:ext cx="36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Arial" panose="020B0604020202020204" pitchFamily="34" charset="0"/>
                </a:rPr>
                <a:t>E</a:t>
              </a:r>
              <a:endParaRPr lang="en-US" altLang="zh-CN" sz="2400" b="1">
                <a:latin typeface="Arial" panose="020B0604020202020204" pitchFamily="34" charset="0"/>
              </a:endParaRPr>
            </a:p>
          </p:txBody>
        </p:sp>
        <p:sp>
          <p:nvSpPr>
            <p:cNvPr id="6170" name="Text Box 14"/>
            <p:cNvSpPr txBox="1"/>
            <p:nvPr/>
          </p:nvSpPr>
          <p:spPr>
            <a:xfrm>
              <a:off x="4921" y="1706"/>
              <a:ext cx="36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Arial" panose="020B0604020202020204" pitchFamily="34" charset="0"/>
                </a:rPr>
                <a:t>C</a:t>
              </a:r>
              <a:endParaRPr lang="en-US" altLang="zh-CN" sz="2400" b="1">
                <a:latin typeface="Arial" panose="020B0604020202020204" pitchFamily="34" charset="0"/>
              </a:endParaRPr>
            </a:p>
          </p:txBody>
        </p:sp>
        <p:sp>
          <p:nvSpPr>
            <p:cNvPr id="6171" name="Text Box 15"/>
            <p:cNvSpPr txBox="1"/>
            <p:nvPr/>
          </p:nvSpPr>
          <p:spPr>
            <a:xfrm>
              <a:off x="3674" y="1650"/>
              <a:ext cx="36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Arial" panose="020B0604020202020204" pitchFamily="34" charset="0"/>
                </a:rPr>
                <a:t>B</a:t>
              </a:r>
              <a:endParaRPr lang="en-US" altLang="zh-CN" sz="2400" b="1">
                <a:latin typeface="Arial" panose="020B0604020202020204" pitchFamily="34" charset="0"/>
              </a:endParaRPr>
            </a:p>
          </p:txBody>
        </p:sp>
        <p:sp>
          <p:nvSpPr>
            <p:cNvPr id="6172" name="Text Box 16"/>
            <p:cNvSpPr txBox="1"/>
            <p:nvPr/>
          </p:nvSpPr>
          <p:spPr>
            <a:xfrm>
              <a:off x="4297" y="431"/>
              <a:ext cx="36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Arial" panose="020B0604020202020204" pitchFamily="34" charset="0"/>
                </a:rPr>
                <a:t>A</a:t>
              </a:r>
              <a:endParaRPr lang="en-US" altLang="zh-CN" sz="2400" b="1">
                <a:latin typeface="Arial" panose="020B0604020202020204" pitchFamily="34" charset="0"/>
              </a:endParaRPr>
            </a:p>
          </p:txBody>
        </p:sp>
      </p:grpSp>
      <p:sp>
        <p:nvSpPr>
          <p:cNvPr id="65553" name="Text Box 17"/>
          <p:cNvSpPr txBox="1"/>
          <p:nvPr/>
        </p:nvSpPr>
        <p:spPr>
          <a:xfrm>
            <a:off x="428625" y="2071688"/>
            <a:ext cx="13049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证明：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65554" name="Text Box 18"/>
          <p:cNvSpPr txBox="1"/>
          <p:nvPr/>
        </p:nvSpPr>
        <p:spPr>
          <a:xfrm>
            <a:off x="1241425" y="2573338"/>
            <a:ext cx="56261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∵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四边形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ABCD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是平行四边形，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65555" name="Text Box 19"/>
          <p:cNvSpPr txBox="1"/>
          <p:nvPr/>
        </p:nvSpPr>
        <p:spPr>
          <a:xfrm>
            <a:off x="1196975" y="3114675"/>
            <a:ext cx="56261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∴AD∥BC  (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平行四边形的定义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)</a:t>
            </a:r>
            <a:endParaRPr lang="en-US" altLang="zh-CN" sz="28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65556" name="Text Box 20"/>
          <p:cNvSpPr txBox="1"/>
          <p:nvPr/>
        </p:nvSpPr>
        <p:spPr>
          <a:xfrm>
            <a:off x="1511300" y="3608388"/>
            <a:ext cx="638968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AD=BC(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平行四边形的对边分别相等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)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，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65557" name="Text Box 21"/>
          <p:cNvSpPr txBox="1"/>
          <p:nvPr/>
        </p:nvSpPr>
        <p:spPr>
          <a:xfrm>
            <a:off x="1150938" y="4059238"/>
            <a:ext cx="688657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∵E,F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分别是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AD,BC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的中点，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grpSp>
        <p:nvGrpSpPr>
          <p:cNvPr id="3" name="Group 22"/>
          <p:cNvGrpSpPr/>
          <p:nvPr/>
        </p:nvGrpSpPr>
        <p:grpSpPr>
          <a:xfrm>
            <a:off x="1376363" y="4508500"/>
            <a:ext cx="6886575" cy="579438"/>
            <a:chOff x="1094" y="3379"/>
            <a:chExt cx="4338" cy="365"/>
          </a:xfrm>
        </p:grpSpPr>
        <p:sp>
          <p:nvSpPr>
            <p:cNvPr id="6158" name="Text Box 23"/>
            <p:cNvSpPr txBox="1"/>
            <p:nvPr/>
          </p:nvSpPr>
          <p:spPr>
            <a:xfrm>
              <a:off x="1094" y="3379"/>
              <a:ext cx="433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>
                  <a:solidFill>
                    <a:srgbClr val="0000FF"/>
                  </a:solidFill>
                  <a:latin typeface="Arial" panose="020B0604020202020204" pitchFamily="34" charset="0"/>
                </a:rPr>
                <a:t>∴ED=BF,</a:t>
              </a:r>
              <a:r>
                <a:rPr lang="zh-CN" altLang="en-US" sz="2800" b="1" dirty="0">
                  <a:solidFill>
                    <a:srgbClr val="0000FF"/>
                  </a:solidFill>
                  <a:latin typeface="Arial" panose="020B0604020202020204" pitchFamily="34" charset="0"/>
                </a:rPr>
                <a:t>即</a:t>
              </a:r>
              <a:r>
                <a:rPr lang="en-US" altLang="zh-CN" sz="2800" b="1">
                  <a:solidFill>
                    <a:srgbClr val="0000FF"/>
                  </a:solidFill>
                  <a:latin typeface="Arial" panose="020B0604020202020204" pitchFamily="34" charset="0"/>
                </a:rPr>
                <a:t>ED    BF.</a:t>
              </a:r>
              <a:endParaRPr lang="en-US" altLang="zh-CN" sz="2800" b="1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grpSp>
          <p:nvGrpSpPr>
            <p:cNvPr id="6159" name="Group 24"/>
            <p:cNvGrpSpPr/>
            <p:nvPr/>
          </p:nvGrpSpPr>
          <p:grpSpPr>
            <a:xfrm>
              <a:off x="2653" y="3379"/>
              <a:ext cx="482" cy="365"/>
              <a:chOff x="4156" y="3771"/>
              <a:chExt cx="368" cy="287"/>
            </a:xfrm>
          </p:grpSpPr>
          <p:sp>
            <p:nvSpPr>
              <p:cNvPr id="6160" name="Rectangle 25"/>
              <p:cNvSpPr/>
              <p:nvPr/>
            </p:nvSpPr>
            <p:spPr>
              <a:xfrm>
                <a:off x="4184" y="3776"/>
                <a:ext cx="257" cy="18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r>
                  <a:rPr lang="en-US" altLang="zh-CN" b="1">
                    <a:solidFill>
                      <a:srgbClr val="0000FF"/>
                    </a:solidFill>
                    <a:latin typeface="Arial" panose="020B0604020202020204" pitchFamily="34" charset="0"/>
                  </a:rPr>
                  <a:t>∥</a:t>
                </a:r>
                <a:endParaRPr lang="en-US" altLang="zh-CN">
                  <a:solidFill>
                    <a:srgbClr val="0000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6161" name="Rectangle 26"/>
              <p:cNvSpPr/>
              <p:nvPr/>
            </p:nvSpPr>
            <p:spPr>
              <a:xfrm>
                <a:off x="4156" y="3771"/>
                <a:ext cx="368" cy="28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r>
                  <a:rPr lang="en-US" altLang="zh-CN" sz="3200">
                    <a:solidFill>
                      <a:srgbClr val="0000FF"/>
                    </a:solidFill>
                    <a:latin typeface="Arial" panose="020B0604020202020204" pitchFamily="34" charset="0"/>
                  </a:rPr>
                  <a:t>﹦</a:t>
                </a:r>
                <a:endParaRPr lang="en-US" altLang="zh-CN">
                  <a:solidFill>
                    <a:srgbClr val="0000FF"/>
                  </a:solidFill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65563" name="Text Box 27"/>
          <p:cNvSpPr txBox="1"/>
          <p:nvPr/>
        </p:nvSpPr>
        <p:spPr>
          <a:xfrm>
            <a:off x="1150938" y="4914900"/>
            <a:ext cx="6840537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∴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四边形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EBFD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是平行四边形（一组对边    平行并且相等的四边形是平行四边形）。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65565" name="Text Box 29"/>
          <p:cNvSpPr txBox="1"/>
          <p:nvPr/>
        </p:nvSpPr>
        <p:spPr>
          <a:xfrm>
            <a:off x="1150938" y="5903913"/>
            <a:ext cx="74263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∴BE=DF(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平行四边形的对边分别相等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)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。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5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65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65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65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65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65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65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53" grpId="0"/>
      <p:bldP spid="65554" grpId="0"/>
      <p:bldP spid="65555" grpId="0"/>
      <p:bldP spid="65556" grpId="0"/>
      <p:bldP spid="65557" grpId="0"/>
      <p:bldP spid="65563" grpId="0"/>
      <p:bldP spid="6556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Text Box 3"/>
          <p:cNvSpPr txBox="1"/>
          <p:nvPr/>
        </p:nvSpPr>
        <p:spPr>
          <a:xfrm>
            <a:off x="449263" y="241300"/>
            <a:ext cx="8480425" cy="1662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5400" b="1" dirty="0">
                <a:solidFill>
                  <a:srgbClr val="FF0000"/>
                </a:solidFill>
                <a:latin typeface="Arial" panose="020B0604020202020204" pitchFamily="34" charset="0"/>
              </a:rPr>
              <a:t>说一说：</a:t>
            </a:r>
            <a:endParaRPr lang="zh-CN" altLang="en-US" sz="54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>
                <a:latin typeface="Arial" panose="020B0604020202020204" pitchFamily="34" charset="0"/>
              </a:rPr>
              <a:t>1.</a:t>
            </a:r>
            <a:r>
              <a:rPr lang="zh-CN" altLang="en-US" sz="3200" b="1" dirty="0">
                <a:latin typeface="Arial" panose="020B0604020202020204" pitchFamily="34" charset="0"/>
              </a:rPr>
              <a:t>本节课你学会了几种平行四边形的判定方法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71684" name="Text Box 4"/>
          <p:cNvSpPr txBox="1"/>
          <p:nvPr/>
        </p:nvSpPr>
        <p:spPr>
          <a:xfrm>
            <a:off x="0" y="2286000"/>
            <a:ext cx="7072313" cy="584200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3200" b="1">
                <a:latin typeface="Tahoma" panose="020B0604030504040204" pitchFamily="34" charset="0"/>
              </a:rPr>
              <a:t>2.</a:t>
            </a:r>
            <a:r>
              <a:rPr lang="zh-CN" altLang="en-US" sz="3200" b="1" dirty="0">
                <a:latin typeface="Tahoma" panose="020B0604030504040204" pitchFamily="34" charset="0"/>
              </a:rPr>
              <a:t>本节课所学的解决问题的思路是</a:t>
            </a:r>
            <a:r>
              <a:rPr lang="en-US" altLang="zh-CN" sz="3200" b="1">
                <a:latin typeface="Tahoma" panose="020B0604030504040204" pitchFamily="34" charset="0"/>
              </a:rPr>
              <a:t>:</a:t>
            </a:r>
            <a:endParaRPr lang="en-US" altLang="zh-CN" sz="3200" b="1">
              <a:latin typeface="Tahoma" panose="020B0604030504040204" pitchFamily="34" charset="0"/>
            </a:endParaRPr>
          </a:p>
        </p:txBody>
      </p:sp>
      <p:sp>
        <p:nvSpPr>
          <p:cNvPr id="71685" name="Text Box 5"/>
          <p:cNvSpPr txBox="1"/>
          <p:nvPr/>
        </p:nvSpPr>
        <p:spPr>
          <a:xfrm>
            <a:off x="142875" y="4857750"/>
            <a:ext cx="8358188" cy="708025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000" b="1">
                <a:solidFill>
                  <a:srgbClr val="0033CC"/>
                </a:solidFill>
                <a:latin typeface="Tahoma" panose="020B0604030504040204" pitchFamily="34" charset="0"/>
              </a:rPr>
              <a:t> </a:t>
            </a:r>
            <a:r>
              <a:rPr lang="en-US" altLang="zh-CN" sz="2800" b="1">
                <a:solidFill>
                  <a:srgbClr val="0033CC"/>
                </a:solidFill>
                <a:latin typeface="Tahoma" panose="020B0604030504040204" pitchFamily="34" charset="0"/>
              </a:rPr>
              <a:t>(2)</a:t>
            </a:r>
            <a:r>
              <a:rPr lang="zh-CN" altLang="en-US" sz="2800" b="1" dirty="0">
                <a:solidFill>
                  <a:srgbClr val="0033CC"/>
                </a:solidFill>
                <a:latin typeface="Tahoma" panose="020B0604030504040204" pitchFamily="34" charset="0"/>
              </a:rPr>
              <a:t>碰到平行四边形的问题常转化为三角形来解决</a:t>
            </a:r>
            <a:r>
              <a:rPr lang="zh-CN" altLang="en-US" sz="4000" b="1" dirty="0">
                <a:solidFill>
                  <a:srgbClr val="0033CC"/>
                </a:solidFill>
                <a:latin typeface="Tahoma" panose="020B0604030504040204" pitchFamily="34" charset="0"/>
              </a:rPr>
              <a:t>。</a:t>
            </a:r>
            <a:endParaRPr lang="en-US" altLang="zh-CN" sz="4000" b="1">
              <a:solidFill>
                <a:srgbClr val="0033CC"/>
              </a:solidFill>
              <a:latin typeface="Tahoma" panose="020B0604030504040204" pitchFamily="34" charset="0"/>
            </a:endParaRPr>
          </a:p>
        </p:txBody>
      </p:sp>
      <p:sp>
        <p:nvSpPr>
          <p:cNvPr id="71686" name="Text Box 6"/>
          <p:cNvSpPr txBox="1"/>
          <p:nvPr/>
        </p:nvSpPr>
        <p:spPr>
          <a:xfrm>
            <a:off x="214313" y="3357563"/>
            <a:ext cx="8393112" cy="954087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33CC"/>
                </a:solidFill>
                <a:latin typeface="Tahoma" panose="020B0604030504040204" pitchFamily="34" charset="0"/>
              </a:rPr>
              <a:t>(1)</a:t>
            </a:r>
            <a:r>
              <a:rPr lang="zh-CN" altLang="en-US" sz="2800" b="1" dirty="0">
                <a:solidFill>
                  <a:srgbClr val="0033CC"/>
                </a:solidFill>
                <a:latin typeface="Tahoma" panose="020B0604030504040204" pitchFamily="34" charset="0"/>
              </a:rPr>
              <a:t>解决一个数学问题，常要通过“动手实践”</a:t>
            </a:r>
            <a:r>
              <a:rPr lang="en-US" altLang="zh-CN" sz="2800" b="1">
                <a:solidFill>
                  <a:srgbClr val="0033CC"/>
                </a:solidFill>
                <a:latin typeface="Tahoma" panose="020B0604030504040204" pitchFamily="34" charset="0"/>
              </a:rPr>
              <a:t>----</a:t>
            </a:r>
            <a:r>
              <a:rPr lang="zh-CN" altLang="en-US" sz="2800" b="1" dirty="0">
                <a:solidFill>
                  <a:srgbClr val="0033CC"/>
                </a:solidFill>
                <a:latin typeface="Tahoma" panose="020B0604030504040204" pitchFamily="34" charset="0"/>
              </a:rPr>
              <a:t>“</a:t>
            </a:r>
            <a:r>
              <a:rPr lang="en-US" altLang="zh-CN" sz="2800" b="1">
                <a:solidFill>
                  <a:srgbClr val="0033CC"/>
                </a:solidFill>
                <a:latin typeface="Tahoma" panose="020B0604030504040204" pitchFamily="34" charset="0"/>
              </a:rPr>
              <a:t> </a:t>
            </a:r>
            <a:r>
              <a:rPr lang="zh-CN" altLang="en-US" sz="2800" b="1" dirty="0">
                <a:solidFill>
                  <a:srgbClr val="0033CC"/>
                </a:solidFill>
                <a:latin typeface="Tahoma" panose="020B0604030504040204" pitchFamily="34" charset="0"/>
              </a:rPr>
              <a:t>猜想”</a:t>
            </a:r>
            <a:r>
              <a:rPr lang="en-US" altLang="zh-CN" sz="2800" b="1">
                <a:solidFill>
                  <a:srgbClr val="0033CC"/>
                </a:solidFill>
                <a:latin typeface="Tahoma" panose="020B0604030504040204" pitchFamily="34" charset="0"/>
              </a:rPr>
              <a:t>----</a:t>
            </a:r>
            <a:r>
              <a:rPr lang="zh-CN" altLang="en-US" sz="2800" b="1" dirty="0">
                <a:solidFill>
                  <a:srgbClr val="0033CC"/>
                </a:solidFill>
                <a:latin typeface="Tahoma" panose="020B0604030504040204" pitchFamily="34" charset="0"/>
              </a:rPr>
              <a:t>“验证猜想</a:t>
            </a:r>
            <a:r>
              <a:rPr lang="en-US" altLang="zh-CN" sz="2800" b="1">
                <a:solidFill>
                  <a:srgbClr val="0033CC"/>
                </a:solidFill>
                <a:latin typeface="Tahoma" panose="020B0604030504040204" pitchFamily="34" charset="0"/>
              </a:rPr>
              <a:t>(</a:t>
            </a:r>
            <a:r>
              <a:rPr lang="zh-CN" altLang="en-US" sz="2800" b="1" dirty="0">
                <a:solidFill>
                  <a:srgbClr val="0033CC"/>
                </a:solidFill>
                <a:latin typeface="Tahoma" panose="020B0604030504040204" pitchFamily="34" charset="0"/>
              </a:rPr>
              <a:t>证明</a:t>
            </a:r>
            <a:r>
              <a:rPr lang="en-US" altLang="zh-CN" sz="2800" b="1">
                <a:solidFill>
                  <a:srgbClr val="0033CC"/>
                </a:solidFill>
                <a:latin typeface="Tahoma" panose="020B0604030504040204" pitchFamily="34" charset="0"/>
              </a:rPr>
              <a:t>)</a:t>
            </a:r>
            <a:r>
              <a:rPr lang="zh-CN" altLang="en-US" sz="2800" b="1" dirty="0">
                <a:solidFill>
                  <a:srgbClr val="0033CC"/>
                </a:solidFill>
                <a:latin typeface="Tahoma" panose="020B0604030504040204" pitchFamily="34" charset="0"/>
              </a:rPr>
              <a:t>”</a:t>
            </a:r>
            <a:r>
              <a:rPr lang="en-US" altLang="zh-CN" sz="2800" b="1">
                <a:solidFill>
                  <a:srgbClr val="0033CC"/>
                </a:solidFill>
                <a:latin typeface="Tahoma" panose="020B0604030504040204" pitchFamily="34" charset="0"/>
              </a:rPr>
              <a:t>-----</a:t>
            </a:r>
            <a:r>
              <a:rPr lang="zh-CN" altLang="en-US" sz="2800" b="1" dirty="0">
                <a:solidFill>
                  <a:srgbClr val="0033CC"/>
                </a:solidFill>
                <a:latin typeface="Tahoma" panose="020B0604030504040204" pitchFamily="34" charset="0"/>
              </a:rPr>
              <a:t>“得出结论”</a:t>
            </a:r>
            <a:endParaRPr lang="zh-CN" altLang="en-US" sz="2800" b="1" dirty="0">
              <a:solidFill>
                <a:srgbClr val="0033CC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1684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71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71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5" grpId="0"/>
      <p:bldP spid="71686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3302</Words>
  <Application>WPS 演示</Application>
  <PresentationFormat>在屏幕上显示</PresentationFormat>
  <Paragraphs>654</Paragraphs>
  <Slides>28</Slides>
  <Notes>10</Notes>
  <HiddenSlides>0</HiddenSlides>
  <MMClips>0</MMClips>
  <ScaleCrop>false</ScaleCrop>
  <HeadingPairs>
    <vt:vector size="8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23</vt:i4>
      </vt:variant>
      <vt:variant>
        <vt:lpstr>幻灯片标题</vt:lpstr>
      </vt:variant>
      <vt:variant>
        <vt:i4>28</vt:i4>
      </vt:variant>
    </vt:vector>
  </HeadingPairs>
  <TitlesOfParts>
    <vt:vector size="67" baseType="lpstr">
      <vt:lpstr>Arial</vt:lpstr>
      <vt:lpstr>宋体</vt:lpstr>
      <vt:lpstr>Wingdings</vt:lpstr>
      <vt:lpstr>Calibri</vt:lpstr>
      <vt:lpstr>新宋体</vt:lpstr>
      <vt:lpstr>Times New Roman</vt:lpstr>
      <vt:lpstr>方正流行体简体</vt:lpstr>
      <vt:lpstr>华文彩云</vt:lpstr>
      <vt:lpstr>华文行楷</vt:lpstr>
      <vt:lpstr>华文新魏</vt:lpstr>
      <vt:lpstr>华文隶书</vt:lpstr>
      <vt:lpstr>Tahoma</vt:lpstr>
      <vt:lpstr>隶书</vt:lpstr>
      <vt:lpstr>微软雅黑</vt:lpstr>
      <vt:lpstr>Arial Unicode MS</vt:lpstr>
      <vt:lpstr>Office 主题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Equation.DSMT4</vt:lpstr>
      <vt:lpstr>Equation.DSMT4</vt:lpstr>
      <vt:lpstr>Equation.DSMT4</vt:lpstr>
      <vt:lpstr>Equation.DSMT4</vt:lpstr>
      <vt:lpstr>Equation.3</vt:lpstr>
      <vt:lpstr>Paint.Picture</vt:lpstr>
      <vt:lpstr>Paint.Picture</vt:lpstr>
      <vt:lpstr>Flash.Movie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www.czsx.com.cn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</dc:creator>
  <cp:keywords>www.czsx.com.cn</cp:keywords>
  <dc:description>www.czsx.com.cn</dc:description>
  <dc:subject>www.czsx.com.cn</dc:subject>
  <cp:category>www.czsx.com.cn</cp:category>
  <cp:lastModifiedBy>Administrator</cp:lastModifiedBy>
  <cp:revision>22</cp:revision>
  <dcterms:created xsi:type="dcterms:W3CDTF">2009-04-21T12:40:31Z</dcterms:created>
  <dcterms:modified xsi:type="dcterms:W3CDTF">2019-03-12T06:37:16Z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2052-11.1.0.8500</vt:lpwstr>
  </property>
</Properties>
</file>