
<file path=[Content_Types].xml><?xml version="1.0" encoding="utf-8"?>
<Types xmlns="http://schemas.openxmlformats.org/package/2006/content-types">
  <Default Extension="png" ContentType="image/png"/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3"/>
  </p:handoutMasterIdLst>
  <p:sldIdLst>
    <p:sldId id="258" r:id="rId3"/>
    <p:sldId id="257" r:id="rId5"/>
    <p:sldId id="291" r:id="rId6"/>
    <p:sldId id="259" r:id="rId7"/>
    <p:sldId id="260" r:id="rId8"/>
    <p:sldId id="261" r:id="rId9"/>
    <p:sldId id="286" r:id="rId10"/>
    <p:sldId id="263" r:id="rId11"/>
    <p:sldId id="287" r:id="rId12"/>
    <p:sldId id="314" r:id="rId13"/>
    <p:sldId id="315" r:id="rId14"/>
    <p:sldId id="316" r:id="rId15"/>
    <p:sldId id="317" r:id="rId16"/>
    <p:sldId id="318" r:id="rId17"/>
    <p:sldId id="267" r:id="rId18"/>
    <p:sldId id="268" r:id="rId19"/>
    <p:sldId id="288" r:id="rId20"/>
    <p:sldId id="270" r:id="rId21"/>
    <p:sldId id="271" r:id="rId22"/>
    <p:sldId id="272" r:id="rId23"/>
    <p:sldId id="273" r:id="rId24"/>
    <p:sldId id="275" r:id="rId25"/>
    <p:sldId id="276" r:id="rId26"/>
    <p:sldId id="277" r:id="rId27"/>
    <p:sldId id="278" r:id="rId28"/>
    <p:sldId id="279" r:id="rId29"/>
    <p:sldId id="289" r:id="rId30"/>
    <p:sldId id="281" r:id="rId31"/>
    <p:sldId id="290" r:id="rId32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124C"/>
    <a:srgbClr val="2747BE"/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31"/>
        <p:guide pos="385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7" Type="http://schemas.openxmlformats.org/officeDocument/2006/relationships/tags" Target="tags/tag62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124" name="页脚占位符 1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5125" name="页眉占位符 2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7172" name="页脚占位符 1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7173" name="页眉占位符 2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什么样</a:t>
            </a:r>
            <a:r>
              <a:rPr lang="zh-CN" altLang="en-US">
                <a:latin typeface="隶书" panose="02010509060101010101" charset="-122"/>
                <a:ea typeface="隶书" panose="02010509060101010101" charset="-122"/>
                <a:sym typeface="+mn-ea"/>
              </a:rPr>
              <a:t>的大雁</a:t>
            </a:r>
            <a:r>
              <a:rPr lang="zh-CN" altLang="en-US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如何</a:t>
            </a:r>
            <a:r>
              <a:rPr lang="zh-CN" altLang="en-US">
                <a:latin typeface="隶书" panose="02010509060101010101" charset="-122"/>
                <a:ea typeface="隶书" panose="02010509060101010101" charset="-122"/>
                <a:sym typeface="+mn-ea"/>
              </a:rPr>
              <a:t>归来？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春天（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3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、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4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月）</a:t>
            </a:r>
            <a:r>
              <a:rPr lang="zh-CN" altLang="en-US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对时间把握准确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r>
              <a:rPr lang="zh-CN" altLang="en-US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喧闹   低飞   曲折穿行  </a:t>
            </a:r>
            <a:r>
              <a:rPr lang="en-US" altLang="zh-CN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VS</a:t>
            </a:r>
            <a:r>
              <a:rPr lang="zh-CN" altLang="en-US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秋季（</a:t>
            </a:r>
            <a:r>
              <a:rPr lang="en-US" altLang="zh-CN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11</a:t>
            </a:r>
            <a:r>
              <a:rPr lang="zh-CN" altLang="en-US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月）一声不响   高高飞过   笔直飞行</a:t>
            </a:r>
            <a:endParaRPr lang="zh-CN" altLang="en-US" b="1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r>
              <a:rPr lang="zh-CN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玉米粒</a:t>
            </a:r>
            <a:endParaRPr lang="zh-CN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lnSpc>
                <a:spcPct val="180000"/>
              </a:lnSpc>
            </a:pPr>
            <a:r>
              <a:rPr lang="zh-CN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家庭的聚合体（六只或以六的倍数组成的雁队）</a:t>
            </a:r>
            <a:endParaRPr lang="zh-CN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en-US" altLang="zh-CN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VS</a:t>
            </a:r>
            <a:r>
              <a:rPr lang="zh-CN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孤雁（丧失了亲人的幸存者</a:t>
            </a:r>
            <a:r>
              <a:rPr lang="zh-CN" altLang="en-US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endParaRPr lang="zh-CN" altLang="en-US" b="1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            飞行和鸣叫很频繁，声调忧郁</a:t>
            </a:r>
            <a:endParaRPr lang="zh-CN" altLang="en-US" b="1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80000"/>
              </a:lnSpc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联合</a:t>
            </a:r>
            <a:endParaRPr lang="zh-CN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r>
              <a:rPr lang="zh-CN" altLang="en-US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物种的交换、传播</a:t>
            </a:r>
            <a:endParaRPr lang="zh-CN" altLang="en-US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r>
              <a:rPr lang="zh-CN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有益无损的带着野性的诗歌</a:t>
            </a:r>
            <a:endParaRPr lang="zh-CN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ctr">
              <a:lnSpc>
                <a:spcPct val="120000"/>
              </a:lnSpc>
            </a:pPr>
            <a:r>
              <a:rPr lang="zh-CN" altLang="en-US">
                <a:solidFill>
                  <a:srgbClr val="2747BE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将大雁视为同类</a:t>
            </a:r>
            <a:endParaRPr lang="zh-CN" altLang="en-US">
              <a:solidFill>
                <a:srgbClr val="2747BE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>
                <a:solidFill>
                  <a:srgbClr val="2747BE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拟人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作者对大雁怀着深挚的感情，将其视作“我们”中的一员，和人类一样，都是自然界的平等成员。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“目空一切”贬词褒用，写出了群雁飞过时不可阻挡、高傲的气势。“一声不响”写出了大雁南飞的专注和执着。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“拐来拐去”“低语”赋予大雁以人的情态，生动形象地写出了大雁机敏热情、活泼警觉的特点，表现了作者对它们的喜爱之情。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用拟人的修辞手法写出了大雁的聪慧，以及它们对同类的热情友善。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运用拟人的修辞手法，生动形象地描写了大雁的集会，从而表出大雁的聪明和社会性。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r>
              <a:rPr lang="zh-CN" altLang="en-US" b="1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作者赋予大雁以人的性情，使文章形象生动，表现了作者对大雁的喜爱之情。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hyperlink" Target="&#21704;&#24067;&#23572;%20&#22823;&#38593;.wmv" TargetMode="External"/><Relationship Id="rId3" Type="http://schemas.openxmlformats.org/officeDocument/2006/relationships/image" Target="../media/image6.png"/><Relationship Id="rId2" Type="http://schemas.microsoft.com/office/2007/relationships/media" Target="file:///F:\2019&#26149;%20&#20809;&#30424;\&#26657;&#23545;\9-&#37096;&#32534;&#29256;&#183;&#20843;&#24180;&#32423;&#35821;&#25991;&#19979;&#20876;&#65288;&#29366;&#20803;&#22823;&#35838;&#22530;&#65289;\9-&#37096;&#32534;&#29256;&#183;&#20843;&#24180;&#32423;&#35821;&#25991;&#19979;&#20876;&#65288;&#29366;&#20803;&#22823;&#35838;&#22530;&#65289;\&#37096;&#32534;&#29256;&#20843;&#35821;&#19979;-&#25945;&#23398;&#36164;&#28304;\&#31532;&#20108;&#21333;&#20803;\&#19978;&#35838;&#35838;&#20214;\7%20&#22823;&#38593;&#24402;&#26469;\&#21704;&#24067;&#23572;%20&#22823;&#38593;.wmv" TargetMode="External"/><Relationship Id="rId1" Type="http://schemas.openxmlformats.org/officeDocument/2006/relationships/video" Target="file:///F:\2019&#26149;%20&#20809;&#30424;\&#26657;&#23545;\9-&#37096;&#32534;&#29256;&#183;&#20843;&#24180;&#32423;&#35821;&#25991;&#19979;&#20876;&#65288;&#29366;&#20803;&#22823;&#35838;&#22530;&#65289;\9-&#37096;&#32534;&#29256;&#183;&#20843;&#24180;&#32423;&#35821;&#25991;&#19979;&#20876;&#65288;&#29366;&#20803;&#22823;&#35838;&#22530;&#65289;\&#37096;&#32534;&#29256;&#20843;&#35821;&#19979;-&#25945;&#23398;&#36164;&#28304;\&#31532;&#20108;&#21333;&#20803;\&#19978;&#35838;&#35838;&#20214;\7%20&#22823;&#38593;&#24402;&#26469;\&#21704;&#24067;&#23572;%20&#22823;&#38593;.wm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6355" y="-26670"/>
            <a:ext cx="12258040" cy="6896735"/>
          </a:xfrm>
          <a:prstGeom prst="rect">
            <a:avLst/>
          </a:prstGeom>
        </p:spPr>
      </p:pic>
      <p:sp>
        <p:nvSpPr>
          <p:cNvPr id="4098" name="标题 1"/>
          <p:cNvSpPr txBox="1"/>
          <p:nvPr/>
        </p:nvSpPr>
        <p:spPr bwMode="auto">
          <a:xfrm>
            <a:off x="3492500" y="2709333"/>
            <a:ext cx="5613400" cy="1037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86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7</a:t>
            </a:r>
            <a:r>
              <a:rPr kumimoji="0" lang="en-US" altLang="zh-CN" sz="5865" b="1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*</a:t>
            </a:r>
            <a:r>
              <a:rPr kumimoji="0" lang="zh-CN" altLang="en-US" sz="586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大雁归来</a:t>
            </a:r>
            <a:endParaRPr kumimoji="0" lang="zh-CN" altLang="en-US" sz="5865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Picture 4" descr="C:\Users\Administrator\Desktop\timg (8).jpg"/>
          <p:cNvPicPr>
            <a:picLocks noChangeAspect="1"/>
          </p:cNvPicPr>
          <p:nvPr/>
        </p:nvPicPr>
        <p:blipFill>
          <a:blip r:embed="rId1"/>
          <a:srcRect b="50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6" descr="http://f.01ny.cn/forum/201401/26/230139s6qhkkss6s6j1ddk.jpg"/>
          <p:cNvPicPr>
            <a:picLocks noChangeAspect="1"/>
          </p:cNvPicPr>
          <p:nvPr/>
        </p:nvPicPr>
        <p:blipFill>
          <a:blip r:embed="rId2"/>
          <a:srcRect t="1552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4" descr="http://www.birdnet.cn/data/attachment/forum/201612/14/120653lbp6z6b6i6ov5bpc.jpg"/>
          <p:cNvPicPr>
            <a:picLocks noChangeAspect="1"/>
          </p:cNvPicPr>
          <p:nvPr/>
        </p:nvPicPr>
        <p:blipFill>
          <a:blip r:embed="rId3"/>
          <a:srcRect r="1651" b="7710"/>
          <a:stretch>
            <a:fillRect/>
          </a:stretch>
        </p:blipFill>
        <p:spPr>
          <a:xfrm>
            <a:off x="0" y="2117"/>
            <a:ext cx="12192000" cy="685588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7" name="TextBox 2"/>
          <p:cNvSpPr txBox="1"/>
          <p:nvPr/>
        </p:nvSpPr>
        <p:spPr>
          <a:xfrm>
            <a:off x="609600" y="520700"/>
            <a:ext cx="3251200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265" b="1" dirty="0">
                <a:solidFill>
                  <a:srgbClr val="FF0000"/>
                </a:solidFill>
                <a:latin typeface="Arial" panose="020B0604020202020204" pitchFamily="34" charset="0"/>
              </a:rPr>
              <a:t>大雁</a:t>
            </a:r>
            <a:endParaRPr lang="zh-CN" altLang="en-US" sz="4265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0052" name="Rectangle 4"/>
          <p:cNvSpPr/>
          <p:nvPr/>
        </p:nvSpPr>
        <p:spPr>
          <a:xfrm>
            <a:off x="1323340" y="345758"/>
            <a:ext cx="9545320" cy="245364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>
                <a:latin typeface="Arial" panose="020B0604020202020204" pitchFamily="34" charset="0"/>
              </a:rPr>
              <a:t>     </a:t>
            </a:r>
            <a:r>
              <a:rPr lang="zh-CN" altLang="en-US" sz="3200" b="1" dirty="0">
                <a:latin typeface="Arial" panose="020B0604020202020204" pitchFamily="34" charset="0"/>
              </a:rPr>
              <a:t>大雁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是秋寒南征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春暖北返的候鸟</a:t>
            </a:r>
            <a:r>
              <a:rPr lang="en-US" altLang="zh-CN" sz="3200" b="1">
                <a:latin typeface="Arial" panose="020B0604020202020204" pitchFamily="34" charset="0"/>
              </a:rPr>
              <a:t>.</a:t>
            </a:r>
            <a:r>
              <a:rPr lang="zh-CN" altLang="en-US" sz="3200" b="1" dirty="0">
                <a:latin typeface="Arial" panose="020B0604020202020204" pitchFamily="34" charset="0"/>
              </a:rPr>
              <a:t>据说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它还能传递书信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.(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李清照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虞美人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》: “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雁字回时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月满西楼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.”)</a:t>
            </a:r>
            <a:r>
              <a:rPr lang="zh-CN" altLang="en-US" sz="3200" b="1" dirty="0">
                <a:latin typeface="Arial" panose="020B0604020202020204" pitchFamily="34" charset="0"/>
              </a:rPr>
              <a:t>因此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很容易牵动人们的羁旅情思</a:t>
            </a:r>
            <a:r>
              <a:rPr lang="en-US" altLang="zh-CN" sz="3200" b="1">
                <a:latin typeface="Arial" panose="020B0604020202020204" pitchFamily="34" charset="0"/>
              </a:rPr>
              <a:t>.</a:t>
            </a:r>
            <a:r>
              <a:rPr lang="zh-CN" altLang="en-US" sz="3200" b="1" dirty="0">
                <a:latin typeface="Arial" panose="020B0604020202020204" pitchFamily="34" charset="0"/>
              </a:rPr>
              <a:t>自古以来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诗人们睹雁伤情或托雁寄怀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留下了许多伤感的咏雁作品。</a:t>
            </a:r>
            <a:r>
              <a:rPr lang="zh-CN" altLang="en-US" sz="3200" dirty="0">
                <a:latin typeface="Arial" panose="020B0604020202020204" pitchFamily="34" charset="0"/>
              </a:rPr>
              <a:t> 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130053" name="Rectangle 5"/>
          <p:cNvSpPr/>
          <p:nvPr/>
        </p:nvSpPr>
        <p:spPr>
          <a:xfrm>
            <a:off x="1749743" y="2799557"/>
            <a:ext cx="1277937" cy="5835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如</a:t>
            </a:r>
            <a:r>
              <a:rPr lang="en-US" altLang="zh-CN" sz="3200" b="1">
                <a:latin typeface="Arial" panose="020B0604020202020204" pitchFamily="34" charset="0"/>
              </a:rPr>
              <a:t>: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130054" name="Rectangle 6"/>
          <p:cNvSpPr/>
          <p:nvPr/>
        </p:nvSpPr>
        <p:spPr>
          <a:xfrm>
            <a:off x="2312670" y="3280728"/>
            <a:ext cx="85039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defTabSz="0">
              <a:tabLst>
                <a:tab pos="733425" algn="l"/>
              </a:tabLst>
            </a:pPr>
            <a:r>
              <a:rPr lang="en-US" altLang="zh-CN" sz="2800" b="1">
                <a:latin typeface="Arial" panose="020B0604020202020204" pitchFamily="34" charset="0"/>
              </a:rPr>
              <a:t>1 [</a:t>
            </a:r>
            <a:r>
              <a:rPr lang="zh-CN" altLang="en-US" sz="2800" b="1" dirty="0">
                <a:latin typeface="Arial" panose="020B0604020202020204" pitchFamily="34" charset="0"/>
              </a:rPr>
              <a:t>唐</a:t>
            </a:r>
            <a:r>
              <a:rPr lang="en-US" altLang="zh-CN" sz="2800" b="1">
                <a:latin typeface="Arial" panose="020B0604020202020204" pitchFamily="34" charset="0"/>
              </a:rPr>
              <a:t>]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李益</a:t>
            </a:r>
            <a:r>
              <a:rPr lang="en-US" altLang="zh-CN" sz="2800" b="1">
                <a:latin typeface="Arial" panose="020B0604020202020204" pitchFamily="34" charset="0"/>
              </a:rPr>
              <a:t>: 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洞庭一夜无穷雁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不待天明向北飞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.”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30055" name="Rectangle 7"/>
          <p:cNvSpPr/>
          <p:nvPr/>
        </p:nvSpPr>
        <p:spPr>
          <a:xfrm>
            <a:off x="2319655" y="4073208"/>
            <a:ext cx="84150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defTabSz="0">
              <a:tabLst>
                <a:tab pos="733425" algn="l"/>
              </a:tabLst>
            </a:pPr>
            <a:r>
              <a:rPr lang="en-US" altLang="zh-CN" sz="2800" b="1">
                <a:latin typeface="Arial" panose="020B0604020202020204" pitchFamily="34" charset="0"/>
              </a:rPr>
              <a:t>2 [</a:t>
            </a:r>
            <a:r>
              <a:rPr lang="zh-CN" altLang="en-US" sz="2800" b="1" dirty="0">
                <a:latin typeface="Arial" panose="020B0604020202020204" pitchFamily="34" charset="0"/>
              </a:rPr>
              <a:t>宋</a:t>
            </a:r>
            <a:r>
              <a:rPr lang="en-US" altLang="zh-CN" sz="2800" b="1">
                <a:latin typeface="Arial" panose="020B0604020202020204" pitchFamily="34" charset="0"/>
              </a:rPr>
              <a:t>]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范仲淹</a:t>
            </a:r>
            <a:r>
              <a:rPr lang="en-US" altLang="zh-CN" sz="2800" b="1">
                <a:latin typeface="Arial" panose="020B0604020202020204" pitchFamily="34" charset="0"/>
              </a:rPr>
              <a:t>: 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塞下秋来风景异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衡阳雁去无留意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.”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30056" name="Rectangle 8"/>
          <p:cNvSpPr/>
          <p:nvPr/>
        </p:nvSpPr>
        <p:spPr>
          <a:xfrm>
            <a:off x="2312670" y="4936808"/>
            <a:ext cx="85039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defTabSz="0">
              <a:tabLst>
                <a:tab pos="733425" algn="l"/>
              </a:tabLst>
            </a:pPr>
            <a:r>
              <a:rPr lang="en-US" altLang="zh-CN" sz="2800" b="1">
                <a:latin typeface="Arial" panose="020B0604020202020204" pitchFamily="34" charset="0"/>
              </a:rPr>
              <a:t>3 [</a:t>
            </a:r>
            <a:r>
              <a:rPr lang="zh-CN" altLang="en-US" sz="2800" b="1" dirty="0">
                <a:latin typeface="Arial" panose="020B0604020202020204" pitchFamily="34" charset="0"/>
              </a:rPr>
              <a:t>唐</a:t>
            </a:r>
            <a:r>
              <a:rPr lang="en-US" altLang="zh-CN" sz="2800" b="1">
                <a:latin typeface="Arial" panose="020B0604020202020204" pitchFamily="34" charset="0"/>
              </a:rPr>
              <a:t>]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李世民</a:t>
            </a:r>
            <a:r>
              <a:rPr lang="en-US" altLang="zh-CN" sz="2800" b="1">
                <a:latin typeface="Arial" panose="020B0604020202020204" pitchFamily="34" charset="0"/>
              </a:rPr>
              <a:t>: 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不识只今汾水上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唯有年年秋雁飞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.”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30057" name="Rectangle 9"/>
          <p:cNvSpPr/>
          <p:nvPr/>
        </p:nvSpPr>
        <p:spPr>
          <a:xfrm>
            <a:off x="2320290" y="5656580"/>
            <a:ext cx="67894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defTabSz="0">
              <a:tabLst>
                <a:tab pos="733425" algn="l"/>
              </a:tabLst>
            </a:pPr>
            <a:r>
              <a:rPr lang="en-US" altLang="zh-CN" sz="2800" b="1">
                <a:latin typeface="Arial" panose="020B0604020202020204" pitchFamily="34" charset="0"/>
              </a:rPr>
              <a:t>4 [</a:t>
            </a:r>
            <a:r>
              <a:rPr lang="zh-CN" altLang="en-US" sz="2800" b="1" dirty="0">
                <a:latin typeface="Arial" panose="020B0604020202020204" pitchFamily="34" charset="0"/>
              </a:rPr>
              <a:t>唐</a:t>
            </a:r>
            <a:r>
              <a:rPr lang="en-US" altLang="zh-CN" sz="2800" b="1">
                <a:latin typeface="Arial" panose="020B0604020202020204" pitchFamily="34" charset="0"/>
              </a:rPr>
              <a:t>]</a:t>
            </a:r>
            <a:r>
              <a:rPr lang="zh-CN" altLang="en-US" sz="2800" b="1" dirty="0">
                <a:latin typeface="Arial" panose="020B0604020202020204" pitchFamily="34" charset="0"/>
              </a:rPr>
              <a:t>王湾</a:t>
            </a:r>
            <a:r>
              <a:rPr lang="en-US" altLang="zh-CN" sz="2800" b="1">
                <a:latin typeface="Arial" panose="020B0604020202020204" pitchFamily="34" charset="0"/>
              </a:rPr>
              <a:t>: 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乡书何处达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归雁洛阳边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.”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3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30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30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130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2" grpId="0"/>
      <p:bldP spid="130053" grpId="0"/>
      <p:bldP spid="130054" grpId="0"/>
      <p:bldP spid="130055" grpId="0"/>
      <p:bldP spid="130056" grpId="0"/>
      <p:bldP spid="1300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146" name="组合 27"/>
          <p:cNvGrpSpPr/>
          <p:nvPr/>
        </p:nvGrpSpPr>
        <p:grpSpPr>
          <a:xfrm>
            <a:off x="361951" y="935567"/>
            <a:ext cx="3426883" cy="914400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7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学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习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7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目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标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7" name="矩形 1"/>
          <p:cNvSpPr/>
          <p:nvPr/>
        </p:nvSpPr>
        <p:spPr>
          <a:xfrm>
            <a:off x="704851" y="2084917"/>
            <a:ext cx="10782300" cy="40347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14350" indent="-514350" eaLnBrk="1" hangingPunct="1">
              <a:lnSpc>
                <a:spcPct val="130000"/>
              </a:lnSpc>
              <a:spcBef>
                <a:spcPts val="800"/>
              </a:spcBef>
              <a:buFont typeface="Times New Roman" panose="02020603050405020304" pitchFamily="18" charset="0"/>
              <a:buAutoNum type="arabicPeriod"/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整体把握文章内容，理清说明顺序。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（重点）</a:t>
            </a:r>
            <a:endParaRPr lang="en-US" altLang="zh-CN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14350" indent="-514350" eaLnBrk="1" hangingPunct="1">
              <a:lnSpc>
                <a:spcPct val="130000"/>
              </a:lnSpc>
              <a:spcBef>
                <a:spcPts val="800"/>
              </a:spcBef>
              <a:buFont typeface="Times New Roman" panose="02020603050405020304" pitchFamily="18" charset="0"/>
              <a:buAutoNum type="arabicPeriod"/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体会本文的写作特色和抒情性语言，理解文章的主旨和思想内涵。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（难点）</a:t>
            </a:r>
            <a:endParaRPr lang="en-US" altLang="zh-CN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14350" indent="-514350" eaLnBrk="1" hangingPunct="1">
              <a:lnSpc>
                <a:spcPct val="130000"/>
              </a:lnSpc>
              <a:spcBef>
                <a:spcPts val="800"/>
              </a:spcBef>
              <a:buFont typeface="Times New Roman" panose="02020603050405020304" pitchFamily="18" charset="0"/>
              <a:buAutoNum type="arabicPeriod"/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感受作者的爱鸟情怀，培养热爱大自然、尊重生命的情感。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（重点）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4" name="组合 27"/>
          <p:cNvGrpSpPr/>
          <p:nvPr/>
        </p:nvGrpSpPr>
        <p:grpSpPr>
          <a:xfrm>
            <a:off x="378884" y="797984"/>
            <a:ext cx="3426883" cy="914400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作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者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简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介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6147" name="矩形 7"/>
          <p:cNvSpPr/>
          <p:nvPr/>
        </p:nvSpPr>
        <p:spPr>
          <a:xfrm>
            <a:off x="2747433" y="1367367"/>
            <a:ext cx="8847667" cy="5324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宋体" panose="02010600030101010101" pitchFamily="2" charset="-122"/>
              </a:rPr>
              <a:t>    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利奥波德</a:t>
            </a:r>
            <a:r>
              <a:rPr lang="zh-CN" altLang="en-US" sz="3735" b="1" dirty="0">
                <a:latin typeface="宋体" panose="02010600030101010101" pitchFamily="2" charset="-122"/>
              </a:rPr>
              <a:t>（</a:t>
            </a:r>
            <a:r>
              <a:rPr lang="en-US" altLang="zh-CN" sz="3735" b="1" dirty="0">
                <a:latin typeface="宋体" panose="02010600030101010101" pitchFamily="2" charset="-122"/>
              </a:rPr>
              <a:t>1887—1948</a:t>
            </a:r>
            <a:r>
              <a:rPr lang="zh-CN" altLang="en-US" sz="3735" b="1" dirty="0">
                <a:latin typeface="宋体" panose="02010600030101010101" pitchFamily="2" charset="-122"/>
              </a:rPr>
              <a:t>），美国著名生态学家、林业学家、科普作家，现代环境保护主义的先驱，被誉为</a:t>
            </a:r>
            <a:r>
              <a:rPr lang="zh-CN" altLang="en-US" sz="3735" b="1" dirty="0">
                <a:solidFill>
                  <a:srgbClr val="2747BE"/>
                </a:solidFill>
                <a:latin typeface="宋体" panose="02010600030101010101" pitchFamily="2" charset="-122"/>
              </a:rPr>
              <a:t>美国“生态伦理之父”</a:t>
            </a:r>
            <a:r>
              <a:rPr lang="zh-CN" altLang="en-US" sz="3735" b="1" dirty="0">
                <a:latin typeface="宋体" panose="02010600030101010101" pitchFamily="2" charset="-122"/>
              </a:rPr>
              <a:t>。其代表作</a:t>
            </a:r>
            <a:r>
              <a:rPr lang="en-US" altLang="zh-CN" sz="3735" b="1" dirty="0">
                <a:latin typeface="宋体" panose="02010600030101010101" pitchFamily="2" charset="-122"/>
              </a:rPr>
              <a:t>《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沙乡年鉴</a:t>
            </a:r>
            <a:r>
              <a:rPr lang="en-US" altLang="zh-CN" sz="3735" b="1" dirty="0">
                <a:latin typeface="宋体" panose="02010600030101010101" pitchFamily="2" charset="-122"/>
              </a:rPr>
              <a:t>》</a:t>
            </a:r>
            <a:r>
              <a:rPr lang="zh-CN" altLang="en-US" sz="3735" b="1" dirty="0">
                <a:latin typeface="宋体" panose="02010600030101010101" pitchFamily="2" charset="-122"/>
              </a:rPr>
              <a:t>融哲理与文学于一体，蕴含了丰富的生态哲学观，一直被视为生态文学的典范之作，也被奉为</a:t>
            </a:r>
            <a:r>
              <a:rPr lang="zh-CN" altLang="en-US" sz="3735" b="1" dirty="0">
                <a:solidFill>
                  <a:srgbClr val="2747BE"/>
                </a:solidFill>
                <a:latin typeface="宋体" panose="02010600030101010101" pitchFamily="2" charset="-122"/>
              </a:rPr>
              <a:t>环境保护运动的经典著作</a:t>
            </a:r>
            <a:r>
              <a:rPr lang="zh-CN" altLang="en-US" sz="3735" b="1" dirty="0">
                <a:latin typeface="宋体" panose="02010600030101010101" pitchFamily="2" charset="-122"/>
              </a:rPr>
              <a:t>。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pic>
        <p:nvPicPr>
          <p:cNvPr id="8196" name="Picture 9" descr="C:\Documents and Settings\Administrator\桌面\CJ17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6900" y="2590800"/>
            <a:ext cx="2106084" cy="2870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8" name="组合 27"/>
          <p:cNvGrpSpPr/>
          <p:nvPr/>
        </p:nvGrpSpPr>
        <p:grpSpPr>
          <a:xfrm>
            <a:off x="679451" y="641351"/>
            <a:ext cx="3426883" cy="914400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背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景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链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接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455084" y="1720851"/>
            <a:ext cx="11303000" cy="4741545"/>
          </a:xfrm>
          <a:prstGeom prst="rect">
            <a:avLst/>
          </a:prstGeom>
          <a:noFill/>
          <a:ln w="25400" cap="rnd" cmpd="sng">
            <a:solidFill>
              <a:srgbClr val="00B05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   本文选自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沙乡年鉴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（吉林人民出版社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1997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年版）。侯文蕙译。有改动。作为一位环保主义者，为了更好地体验和研究生态平衡，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1935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月，利奥波德在威斯康星河畔购买了一个废弃的农场。在此后的十几年里，这个被称作“沙乡”的地方，就成了他和家人亲近自然的世外桃源。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沙乡年鉴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就是他在在这里</a:t>
            </a:r>
            <a:r>
              <a:rPr lang="zh-CN" altLang="en-US" sz="3600" b="1" dirty="0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对生态和环境问题的研究和探索、观察和思考的结晶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42" name="Text Box 3"/>
          <p:cNvSpPr txBox="1"/>
          <p:nvPr/>
        </p:nvSpPr>
        <p:spPr>
          <a:xfrm>
            <a:off x="407035" y="1582420"/>
            <a:ext cx="11328400" cy="38296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雾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缄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默（    ）   迁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徙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赌注</a:t>
            </a:r>
            <a:r>
              <a:rPr lang="zh-CN" altLang="en-US" sz="373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</a:t>
            </a:r>
            <a:r>
              <a:rPr lang="zh-CN" altLang="en-US" sz="373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沼</a:t>
            </a:r>
            <a:r>
              <a:rPr lang="zh-CN" altLang="en-US" sz="373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泽（     ）   </a:t>
            </a:r>
            <a:r>
              <a:rPr lang="zh-CN" altLang="en-US" sz="373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瞄</a:t>
            </a:r>
            <a:r>
              <a:rPr lang="zh-CN" altLang="en-US" sz="373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准（     ）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狩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猎（     ） </a:t>
            </a:r>
            <a:r>
              <a:rPr lang="zh-CN" altLang="en-US" sz="373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盘</a:t>
            </a:r>
            <a:r>
              <a:rPr lang="zh-CN" altLang="en-US" sz="373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旋</a:t>
            </a:r>
            <a:r>
              <a:rPr lang="zh-CN" altLang="en-US" sz="373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     ） </a:t>
            </a:r>
            <a:r>
              <a:rPr lang="zh-CN" altLang="en-US" sz="373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喧嚷</a:t>
            </a:r>
            <a:r>
              <a:rPr lang="zh-CN" altLang="en-US" sz="373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           ）</a:t>
            </a:r>
            <a:endParaRPr lang="en-US" altLang="zh-CN" sz="373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邀请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73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凋</a:t>
            </a:r>
            <a:r>
              <a:rPr lang="zh-CN" altLang="en-US" sz="373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零（    ）   </a:t>
            </a:r>
            <a:r>
              <a:rPr lang="zh-CN" altLang="en-US" sz="3730" b="1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枯燥</a:t>
            </a:r>
            <a:r>
              <a:rPr lang="zh-CN" altLang="en-US" sz="373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稀</a:t>
            </a:r>
            <a:r>
              <a:rPr lang="zh-CN" altLang="en-US" sz="373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疏</a:t>
            </a:r>
            <a:r>
              <a:rPr lang="zh-CN" altLang="en-US" sz="373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    ）</a:t>
            </a:r>
            <a:endParaRPr lang="zh-CN" altLang="en-US" sz="373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弥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漫（    ）    </a:t>
            </a:r>
            <a:r>
              <a:rPr lang="zh-CN" altLang="en-US" sz="3735" b="1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目空一切   </a:t>
            </a:r>
            <a:r>
              <a:rPr lang="zh-CN" sz="3735" b="1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偷偷摸摸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2115397" y="3159761"/>
            <a:ext cx="1456267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shòu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3674957" y="3901652"/>
            <a:ext cx="122555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diāo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7486227" y="2428240"/>
            <a:ext cx="137604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miáo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9486054" y="1675765"/>
            <a:ext cx="10033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xǐ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351" name="矩形 2"/>
          <p:cNvSpPr/>
          <p:nvPr/>
        </p:nvSpPr>
        <p:spPr>
          <a:xfrm>
            <a:off x="4659418" y="296122"/>
            <a:ext cx="263144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◆生难字</a:t>
            </a:r>
            <a:endParaRPr lang="zh-CN" altLang="en-US" sz="4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352" name="组合 27"/>
          <p:cNvGrpSpPr/>
          <p:nvPr/>
        </p:nvGrpSpPr>
        <p:grpSpPr>
          <a:xfrm>
            <a:off x="584835" y="303953"/>
            <a:ext cx="3426884" cy="914400"/>
            <a:chOff x="2747226" y="536189"/>
            <a:chExt cx="2458107" cy="604628"/>
          </a:xfrm>
        </p:grpSpPr>
        <p:sp>
          <p:nvSpPr>
            <p:cNvPr id="42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字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5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词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6" name="矩形: 圆角 30"/>
            <p:cNvSpPr/>
            <p:nvPr/>
          </p:nvSpPr>
          <p:spPr bwMode="auto">
            <a:xfrm rot="1137149">
              <a:off x="4007404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学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7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习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2285789" y="1661795"/>
            <a:ext cx="59753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ǎi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1" name="Text Box 13"/>
          <p:cNvSpPr txBox="1">
            <a:spLocks noChangeArrowheads="1"/>
          </p:cNvSpPr>
          <p:nvPr/>
        </p:nvSpPr>
        <p:spPr bwMode="auto">
          <a:xfrm>
            <a:off x="5728547" y="1648460"/>
            <a:ext cx="104902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jiān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2115185" y="4612641"/>
            <a:ext cx="789305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mí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2" name="Text Box 12"/>
          <p:cNvSpPr txBox="1">
            <a:spLocks noChangeArrowheads="1"/>
          </p:cNvSpPr>
          <p:nvPr/>
        </p:nvSpPr>
        <p:spPr bwMode="auto">
          <a:xfrm>
            <a:off x="5474971" y="3155103"/>
            <a:ext cx="135128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xuán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3" name="Text Box 12"/>
          <p:cNvSpPr txBox="1">
            <a:spLocks noChangeArrowheads="1"/>
          </p:cNvSpPr>
          <p:nvPr/>
        </p:nvSpPr>
        <p:spPr bwMode="auto">
          <a:xfrm>
            <a:off x="8838777" y="3164417"/>
            <a:ext cx="259207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xuān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</a:t>
            </a: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rǎnɡ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5" name="矩形 124"/>
          <p:cNvSpPr/>
          <p:nvPr/>
        </p:nvSpPr>
        <p:spPr>
          <a:xfrm>
            <a:off x="9216390" y="3910330"/>
            <a:ext cx="120396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shū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739092" y="2428241"/>
            <a:ext cx="152400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zhǎo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29" grpId="0"/>
      <p:bldP spid="31" grpId="0"/>
      <p:bldP spid="20" grpId="0"/>
      <p:bldP spid="21" grpId="0"/>
      <p:bldP spid="22" grpId="0"/>
      <p:bldP spid="122" grpId="0"/>
      <p:bldP spid="123" grpId="0"/>
      <p:bldP spid="12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矩形 1"/>
          <p:cNvSpPr/>
          <p:nvPr/>
        </p:nvSpPr>
        <p:spPr>
          <a:xfrm>
            <a:off x="384811" y="313691"/>
            <a:ext cx="324358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◆词语解释</a:t>
            </a:r>
            <a:endParaRPr lang="zh-CN" altLang="en-US" sz="4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67" name="矩形 1"/>
          <p:cNvSpPr/>
          <p:nvPr/>
        </p:nvSpPr>
        <p:spPr>
          <a:xfrm>
            <a:off x="805815" y="1432348"/>
            <a:ext cx="10663767" cy="17703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雾霭：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雾气。      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狩猎：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打猎。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迁徙：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迁移。      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凋零：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（草木）凋谢零落。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缄默：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闭口不说话。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弥漫：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（烟尘、雾气、水等）充满；布满。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19032" y="3298825"/>
            <a:ext cx="10837333" cy="2330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喧嚷：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（好些人）大声地叫或说。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沼泽：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水草茂密的泥泞地带。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目空一切：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世上的一切都不放在眼里，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形容骄傲自大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，什么都看不起。文中指鸟群专注地高高飞翔的姿态。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19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267">
                                            <p:txEl>
                                              <p:charRg st="19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>
                                            <p:txEl>
                                              <p:charRg st="19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7">
                                            <p:txEl>
                                              <p:charRg st="19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4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7">
                                            <p:txEl>
                                              <p:charRg st="44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7">
                                            <p:txEl>
                                              <p:charRg st="4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7">
                                            <p:txEl>
                                              <p:charRg st="4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6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charRg st="16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charRg st="16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charRg st="16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charRg st="30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charRg st="3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charRg st="3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grpSp>
        <p:nvGrpSpPr>
          <p:cNvPr id="13414" name="组合 27"/>
          <p:cNvGrpSpPr/>
          <p:nvPr/>
        </p:nvGrpSpPr>
        <p:grpSpPr>
          <a:xfrm>
            <a:off x="378884" y="846667"/>
            <a:ext cx="3426883" cy="914400"/>
            <a:chOff x="2747226" y="536189"/>
            <a:chExt cx="2458107" cy="604628"/>
          </a:xfrm>
        </p:grpSpPr>
        <p:sp>
          <p:nvSpPr>
            <p:cNvPr id="4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整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体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0"/>
            <p:cNvSpPr/>
            <p:nvPr/>
          </p:nvSpPr>
          <p:spPr bwMode="auto">
            <a:xfrm rot="1137149">
              <a:off x="4007405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感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7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知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3415" name="矩形 6"/>
          <p:cNvSpPr/>
          <p:nvPr/>
        </p:nvSpPr>
        <p:spPr>
          <a:xfrm>
            <a:off x="1121833" y="1833033"/>
            <a:ext cx="823806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1" hangingPunct="1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认真读课文，理清文章脉络。</a:t>
            </a: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16" name="矩形 1"/>
          <p:cNvSpPr/>
          <p:nvPr/>
        </p:nvSpPr>
        <p:spPr>
          <a:xfrm>
            <a:off x="1176867" y="2643717"/>
            <a:ext cx="2360084" cy="8388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第一部分</a:t>
            </a:r>
            <a:endParaRPr lang="en-US" altLang="zh-CN" sz="3735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17" name="矩形 2"/>
          <p:cNvSpPr/>
          <p:nvPr/>
        </p:nvSpPr>
        <p:spPr>
          <a:xfrm>
            <a:off x="1168400" y="4061884"/>
            <a:ext cx="2595033" cy="8388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第二部分</a:t>
            </a:r>
            <a:endParaRPr lang="en-US" altLang="zh-CN" sz="3735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18" name="矩形 3"/>
          <p:cNvSpPr/>
          <p:nvPr/>
        </p:nvSpPr>
        <p:spPr>
          <a:xfrm>
            <a:off x="1145117" y="5084233"/>
            <a:ext cx="2639483" cy="8388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第三部分</a:t>
            </a:r>
            <a:endParaRPr lang="en-US" altLang="zh-CN" sz="3735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85117" y="2702984"/>
            <a:ext cx="7821084" cy="12414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）写大雁对季节的把握非常准确。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678767" y="4038600"/>
            <a:ext cx="7821084" cy="838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3—10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写大雁归来后的日常生活。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4" name="矩形 9"/>
          <p:cNvSpPr/>
          <p:nvPr/>
        </p:nvSpPr>
        <p:spPr>
          <a:xfrm>
            <a:off x="3685117" y="4972051"/>
            <a:ext cx="7835900" cy="1586230"/>
          </a:xfrm>
          <a:prstGeom prst="rect">
            <a:avLst/>
          </a:prstGeom>
          <a:solidFill>
            <a:srgbClr val="99FFCC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735" b="1" dirty="0">
                <a:latin typeface="黑体" panose="02010609060101010101" pitchFamily="49" charset="-122"/>
                <a:ea typeface="黑体" panose="02010609060101010101" pitchFamily="49" charset="-122"/>
              </a:rPr>
              <a:t>11—13</a:t>
            </a:r>
            <a:r>
              <a:rPr lang="zh-CN" altLang="en-US" sz="3735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735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写大雁的联合迁徙给地球带来了生机。</a:t>
            </a:r>
            <a:endParaRPr lang="zh-CN" altLang="en-US" sz="3735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153410" y="1033780"/>
            <a:ext cx="6278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/>
              <a:t>本文要说明什么？</a:t>
            </a:r>
            <a:endParaRPr lang="zh-CN" altLang="en-US" sz="6000" b="1"/>
          </a:p>
        </p:txBody>
      </p:sp>
      <p:sp>
        <p:nvSpPr>
          <p:cNvPr id="3" name="文本框 2"/>
          <p:cNvSpPr txBox="1"/>
          <p:nvPr/>
        </p:nvSpPr>
        <p:spPr>
          <a:xfrm>
            <a:off x="2010410" y="3075305"/>
            <a:ext cx="8564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什么样</a:t>
            </a:r>
            <a:r>
              <a:rPr lang="zh-CN" altLang="en-US" sz="6000">
                <a:latin typeface="隶书" panose="02010509060101010101" charset="-122"/>
                <a:ea typeface="隶书" panose="02010509060101010101" charset="-122"/>
              </a:rPr>
              <a:t>的大雁</a:t>
            </a:r>
            <a:r>
              <a:rPr lang="zh-CN" altLang="en-US" sz="600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如何</a:t>
            </a:r>
            <a:r>
              <a:rPr lang="zh-CN" altLang="en-US" sz="6000">
                <a:latin typeface="隶书" panose="02010509060101010101" charset="-122"/>
                <a:ea typeface="隶书" panose="02010509060101010101" charset="-122"/>
              </a:rPr>
              <a:t>归来？</a:t>
            </a:r>
            <a:endParaRPr lang="zh-CN" altLang="en-US" sz="6000"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838325" y="593090"/>
            <a:ext cx="814197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/>
              <a:t>大雁如何归来？（</a:t>
            </a:r>
            <a:r>
              <a:rPr lang="en-US" altLang="zh-CN" sz="6000" b="1"/>
              <a:t>1-6</a:t>
            </a:r>
            <a:r>
              <a:rPr lang="zh-CN" altLang="en-US" sz="6000" b="1"/>
              <a:t>）</a:t>
            </a:r>
            <a:endParaRPr lang="zh-CN" altLang="en-US" sz="6000" b="1"/>
          </a:p>
        </p:txBody>
      </p:sp>
      <p:sp>
        <p:nvSpPr>
          <p:cNvPr id="3" name="文本框 2"/>
          <p:cNvSpPr txBox="1"/>
          <p:nvPr/>
        </p:nvSpPr>
        <p:spPr>
          <a:xfrm>
            <a:off x="1205230" y="1882140"/>
            <a:ext cx="2722880" cy="37846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70000"/>
              </a:lnSpc>
            </a:pPr>
            <a:r>
              <a:rPr lang="en-US" altLang="zh-CN" sz="40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 </a:t>
            </a:r>
            <a:r>
              <a:rPr lang="zh-CN" altLang="en-US" sz="40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时间</a:t>
            </a:r>
            <a:endParaRPr lang="zh-CN" altLang="en-US" sz="40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40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 </a:t>
            </a:r>
            <a:r>
              <a:rPr lang="zh-CN" altLang="en-US" sz="40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飞行特点</a:t>
            </a:r>
            <a:endParaRPr lang="zh-CN" altLang="en-US" sz="40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260000"/>
              </a:lnSpc>
            </a:pPr>
            <a:r>
              <a:rPr lang="en-US" altLang="zh-CN" sz="40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 </a:t>
            </a:r>
            <a:r>
              <a:rPr lang="zh-CN" altLang="en-US" sz="40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食物</a:t>
            </a:r>
            <a:endParaRPr lang="zh-CN" altLang="en-US" sz="40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54575" y="1760220"/>
            <a:ext cx="661733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80000"/>
              </a:lnSpc>
            </a:pPr>
            <a:r>
              <a:rPr lang="zh-CN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春天（</a:t>
            </a:r>
            <a:r>
              <a:rPr lang="en-US" altLang="zh-CN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en-US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</a:t>
            </a:r>
            <a:r>
              <a:rPr lang="en-US" altLang="zh-CN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altLang="en-US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月）</a:t>
            </a:r>
            <a:r>
              <a:rPr lang="zh-CN" altLang="en-US" sz="32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对时间把握准确</a:t>
            </a:r>
            <a:endParaRPr lang="zh-CN" altLang="en-US" sz="3200" b="1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54575" y="3205480"/>
            <a:ext cx="580644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喧闹   低飞   曲折穿行</a:t>
            </a:r>
            <a:endParaRPr lang="zh-CN" altLang="en-US" sz="4000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38325" y="3973830"/>
            <a:ext cx="9175115" cy="6324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VS</a:t>
            </a:r>
            <a:r>
              <a:rPr lang="zh-CN" altLang="en-US" sz="32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秋季（</a:t>
            </a:r>
            <a:r>
              <a:rPr lang="en-US" altLang="zh-CN" sz="32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11</a:t>
            </a:r>
            <a:r>
              <a:rPr lang="zh-CN" altLang="en-US" sz="32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月）一声不响   高高飞过   笔直飞行</a:t>
            </a:r>
            <a:endParaRPr lang="zh-CN" altLang="en-US" sz="3200" b="1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46930" y="4606290"/>
            <a:ext cx="171450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40000"/>
              </a:lnSpc>
            </a:pPr>
            <a:r>
              <a:rPr lang="zh-CN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玉米粒</a:t>
            </a:r>
            <a:endParaRPr lang="zh-CN" sz="4000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838325" y="593090"/>
            <a:ext cx="8565515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/>
              <a:t>什么样的大雁？（</a:t>
            </a:r>
            <a:r>
              <a:rPr lang="en-US" altLang="zh-CN" sz="6000" b="1"/>
              <a:t>7</a:t>
            </a:r>
            <a:r>
              <a:rPr lang="en-US" altLang="zh-CN" sz="6000" b="1"/>
              <a:t>-10</a:t>
            </a:r>
            <a:r>
              <a:rPr lang="zh-CN" altLang="en-US" sz="6000" b="1"/>
              <a:t>）</a:t>
            </a:r>
            <a:endParaRPr lang="zh-CN" altLang="en-US" sz="6000" b="1"/>
          </a:p>
        </p:txBody>
      </p:sp>
      <p:sp>
        <p:nvSpPr>
          <p:cNvPr id="4" name="文本框 3"/>
          <p:cNvSpPr txBox="1"/>
          <p:nvPr/>
        </p:nvSpPr>
        <p:spPr>
          <a:xfrm>
            <a:off x="669290" y="2237105"/>
            <a:ext cx="1090422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80000"/>
              </a:lnSpc>
            </a:pPr>
            <a:r>
              <a:rPr lang="zh-CN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家庭的聚合体（六只或以六的倍数组成的雁队）</a:t>
            </a:r>
            <a:endParaRPr lang="zh-CN" sz="4000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25270" y="4125595"/>
            <a:ext cx="8772525" cy="11734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VS</a:t>
            </a:r>
            <a:r>
              <a:rPr lang="zh-CN" sz="32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孤雁（丧失了亲人的幸存者</a:t>
            </a:r>
            <a:r>
              <a:rPr lang="zh-CN" altLang="en-US" sz="32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  <a:endParaRPr lang="zh-CN" altLang="en-US" sz="3200" b="1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飞行和鸣叫很频繁，声调忧郁</a:t>
            </a:r>
            <a:endParaRPr lang="zh-CN" altLang="en-US" sz="3200" b="1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838325" y="593090"/>
            <a:ext cx="8946515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/>
              <a:t>大雁归来的意义（</a:t>
            </a:r>
            <a:r>
              <a:rPr lang="en-US" altLang="zh-CN" sz="6000" b="1"/>
              <a:t>11</a:t>
            </a:r>
            <a:r>
              <a:rPr lang="en-US" altLang="zh-CN" sz="6000" b="1"/>
              <a:t>-13</a:t>
            </a:r>
            <a:r>
              <a:rPr lang="zh-CN" altLang="en-US" sz="6000" b="1"/>
              <a:t>）</a:t>
            </a:r>
            <a:endParaRPr lang="zh-CN" altLang="en-US" sz="6000" b="1"/>
          </a:p>
        </p:txBody>
      </p:sp>
      <p:sp>
        <p:nvSpPr>
          <p:cNvPr id="4" name="文本框 3"/>
          <p:cNvSpPr txBox="1"/>
          <p:nvPr/>
        </p:nvSpPr>
        <p:spPr>
          <a:xfrm>
            <a:off x="2574290" y="1942465"/>
            <a:ext cx="120396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80000"/>
              </a:lnSpc>
            </a:pPr>
            <a:r>
              <a:rPr lang="zh-CN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联合</a:t>
            </a:r>
            <a:endParaRPr lang="zh-CN" sz="3200" b="1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74290" y="3387725"/>
            <a:ext cx="426720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物种的交换、传播</a:t>
            </a:r>
            <a:endParaRPr lang="zh-CN" altLang="en-US" sz="4000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74290" y="4575175"/>
            <a:ext cx="630936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40000"/>
              </a:lnSpc>
            </a:pPr>
            <a:r>
              <a:rPr lang="zh-CN" sz="4000" b="1">
                <a:solidFill>
                  <a:srgbClr val="2747BE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有益无损的带着野性的诗歌</a:t>
            </a:r>
            <a:endParaRPr lang="zh-CN" sz="4000" b="1">
              <a:solidFill>
                <a:srgbClr val="2747BE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组合 27"/>
          <p:cNvGrpSpPr/>
          <p:nvPr/>
        </p:nvGrpSpPr>
        <p:grpSpPr>
          <a:xfrm>
            <a:off x="452967" y="753533"/>
            <a:ext cx="3426884" cy="9144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4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精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讲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1013884" y="1900767"/>
            <a:ext cx="10284884" cy="23342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作者对大雁饱含深情，文章中对大雁的描写浸润了作者的深情，请你再次浏览课文，找找作者是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如何表达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自己对大雁的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喜爱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的？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30320" y="4515485"/>
            <a:ext cx="4094480" cy="17157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4400">
                <a:solidFill>
                  <a:srgbClr val="2747BE"/>
                </a:solidFill>
                <a:latin typeface="隶书" panose="02010509060101010101" charset="-122"/>
                <a:ea typeface="隶书" panose="02010509060101010101" charset="-122"/>
              </a:rPr>
              <a:t>将大雁视为同类</a:t>
            </a:r>
            <a:endParaRPr lang="zh-CN" altLang="en-US" sz="4400">
              <a:solidFill>
                <a:srgbClr val="2747BE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4400">
                <a:solidFill>
                  <a:srgbClr val="2747BE"/>
                </a:solidFill>
                <a:latin typeface="隶书" panose="02010509060101010101" charset="-122"/>
                <a:ea typeface="隶书" panose="02010509060101010101" charset="-122"/>
              </a:rPr>
              <a:t>拟人</a:t>
            </a:r>
            <a:endParaRPr lang="zh-CN" altLang="en-US" sz="4400">
              <a:solidFill>
                <a:srgbClr val="2747BE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组合 27"/>
          <p:cNvGrpSpPr/>
          <p:nvPr/>
        </p:nvGrpSpPr>
        <p:grpSpPr>
          <a:xfrm>
            <a:off x="452967" y="753533"/>
            <a:ext cx="3426884" cy="9144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4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精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讲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1013884" y="1900767"/>
            <a:ext cx="10284884" cy="23342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文中多次出现“我们的大雁”“我们的春雁”“我们的大雁集会”等提法，思考：作者这样称呼大雁，蕴含着怎样的思想感情？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13884" y="4324351"/>
            <a:ext cx="10403416" cy="21628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作者对大雁怀着深挚的感情，将其视作“我们”中的一员，和人类一样，都是自然界的平等成员。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952500" y="637117"/>
            <a:ext cx="10284884" cy="15862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找一找课文中将大雁人格化的句子。体会作者对大雁的情感。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39800" y="2216151"/>
            <a:ext cx="10435167" cy="21628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3735" b="1" dirty="0">
                <a:latin typeface="宋体" panose="02010600030101010101" pitchFamily="2" charset="-122"/>
              </a:rPr>
              <a:t>11</a:t>
            </a:r>
            <a:r>
              <a:rPr lang="zh-CN" altLang="en-US" sz="3735" b="1" dirty="0">
                <a:latin typeface="宋体" panose="02010600030101010101" pitchFamily="2" charset="-122"/>
              </a:rPr>
              <a:t>月份南飞的鸟群，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目空一切</a:t>
            </a:r>
            <a:r>
              <a:rPr lang="zh-CN" altLang="en-US" sz="3735" b="1" dirty="0">
                <a:latin typeface="宋体" panose="02010600030101010101" pitchFamily="2" charset="-122"/>
              </a:rPr>
              <a:t>地从我们的头上高高飞过，即使发现了它们所喜欢的沙滩和沼泽，也几乎是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一声不响</a:t>
            </a:r>
            <a:r>
              <a:rPr lang="zh-CN" altLang="en-US" sz="3735" b="1" dirty="0">
                <a:latin typeface="宋体" panose="02010600030101010101" pitchFamily="2" charset="-122"/>
              </a:rPr>
              <a:t>。</a:t>
            </a:r>
            <a:endParaRPr lang="en-US" altLang="zh-CN" sz="3735" b="1" dirty="0">
              <a:latin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71551" y="4349751"/>
            <a:ext cx="10403416" cy="21628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“目空一切”贬词褒用，写出了群雁飞过时不可阻挡、高傲的气势。“一声不响”写出了大雁南飞的专注和执着。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889000" y="1039284"/>
            <a:ext cx="10312400" cy="21628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3735" b="1" dirty="0">
                <a:latin typeface="宋体" panose="02010600030101010101" pitchFamily="2" charset="-122"/>
              </a:rPr>
              <a:t>它们顺着弯曲的河流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拐来拐去</a:t>
            </a:r>
            <a:r>
              <a:rPr lang="zh-CN" altLang="en-US" sz="3735" b="1" dirty="0">
                <a:latin typeface="宋体" panose="02010600030101010101" pitchFamily="2" charset="-122"/>
              </a:rPr>
              <a:t>，穿过现在已经没有猎枪的狩猎点和小洲，向每个沙滩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低语</a:t>
            </a:r>
            <a:r>
              <a:rPr lang="zh-CN" altLang="en-US" sz="3735" b="1" dirty="0">
                <a:latin typeface="宋体" panose="02010600030101010101" pitchFamily="2" charset="-122"/>
              </a:rPr>
              <a:t>着，如同向久别的朋友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低语</a:t>
            </a:r>
            <a:r>
              <a:rPr lang="zh-CN" altLang="en-US" sz="3735" b="1" dirty="0">
                <a:latin typeface="宋体" panose="02010600030101010101" pitchFamily="2" charset="-122"/>
              </a:rPr>
              <a:t>一样。</a:t>
            </a:r>
            <a:endParaRPr lang="en-US" altLang="zh-CN" sz="3735" b="1" dirty="0">
              <a:latin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95351" y="3452284"/>
            <a:ext cx="10401300" cy="21628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“拐来拐去”“低语”赋予大雁以人的情态，生动形象地写出了大雁机敏热情、活泼警觉的特点，表现了作者对它们的喜爱之情。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3"/>
          <p:cNvSpPr/>
          <p:nvPr/>
        </p:nvSpPr>
        <p:spPr>
          <a:xfrm>
            <a:off x="918633" y="1964267"/>
            <a:ext cx="10458451" cy="1472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3735" b="1" dirty="0">
                <a:latin typeface="宋体" panose="02010600030101010101" pitchFamily="2" charset="-122"/>
              </a:rPr>
              <a:t>第一群大雁一旦来到这里，它们便向每一群迁徙的雁群喧嚷着发出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邀请</a:t>
            </a:r>
            <a:r>
              <a:rPr lang="zh-CN" altLang="en-US" sz="3735" b="1" dirty="0">
                <a:latin typeface="宋体" panose="02010600030101010101" pitchFamily="2" charset="-122"/>
              </a:rPr>
              <a:t>。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24467" y="3606800"/>
            <a:ext cx="10352617" cy="1472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用拟人的修辞手法写出了大雁的聪慧，以及它们对同类的热情友善。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矩形 3"/>
          <p:cNvSpPr/>
          <p:nvPr/>
        </p:nvSpPr>
        <p:spPr>
          <a:xfrm>
            <a:off x="918633" y="1126067"/>
            <a:ext cx="10458451" cy="21628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3735" b="1" dirty="0">
                <a:latin typeface="宋体" panose="02010600030101010101" pitchFamily="2" charset="-122"/>
              </a:rPr>
              <a:t>随后，一个深沉的声音算是最后发言，喧闹声也渐渐低沉下去，只能听到一些模糊的稀疏的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谈论</a:t>
            </a:r>
            <a:r>
              <a:rPr lang="zh-CN" altLang="en-US" sz="3735" b="1" dirty="0">
                <a:latin typeface="宋体" panose="02010600030101010101" pitchFamily="2" charset="-122"/>
              </a:rPr>
              <a:t>。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71551" y="3357033"/>
            <a:ext cx="10352616" cy="1472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运用拟人的修辞手法，生动形象地描写了大雁的集会，从而表出大雁的聪明和社会性。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918633" y="4881033"/>
            <a:ext cx="10784417" cy="14725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作者赋予大雁以人的性情，使文章形象生动，表现了作者对大雁的喜爱之情。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952500" y="668867"/>
            <a:ext cx="10284884" cy="23342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文中还有很多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2124C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细腻的描写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，字里行间也洋溢着作者对大雁、对大自然的喜爱之情，找出来细细品味。如：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52500" y="2918884"/>
            <a:ext cx="10435167" cy="21628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3735" b="1" dirty="0">
                <a:latin typeface="宋体" panose="02010600030101010101" pitchFamily="2" charset="-122"/>
              </a:rPr>
              <a:t>返回的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雁群</a:t>
            </a:r>
            <a:r>
              <a:rPr lang="zh-CN" altLang="en-US" sz="3735" b="1" dirty="0">
                <a:latin typeface="宋体" panose="02010600030101010101" pitchFamily="2" charset="-122"/>
              </a:rPr>
              <a:t>，不再在沼泽上空做试探性的盘旋，而像凋零的</a:t>
            </a:r>
            <a:r>
              <a:rPr lang="zh-CN" altLang="en-US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枫叶</a:t>
            </a:r>
            <a:r>
              <a:rPr lang="zh-CN" altLang="en-US" sz="3735" b="1" dirty="0">
                <a:latin typeface="宋体" panose="02010600030101010101" pitchFamily="2" charset="-122"/>
              </a:rPr>
              <a:t>一样，摇晃着从空中落下来，并向下面欢呼的鸟儿们伸出双脚。</a:t>
            </a:r>
            <a:endParaRPr lang="en-US" altLang="zh-CN" sz="3735" b="1" dirty="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71551" y="5109633"/>
            <a:ext cx="10352616" cy="1472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比喻，把大雁比作凋零的枫叶，生动形象地描绘出大雁从盘旋到着陆时飘逸、优美的姿态。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矩形 1"/>
          <p:cNvSpPr/>
          <p:nvPr/>
        </p:nvSpPr>
        <p:spPr>
          <a:xfrm>
            <a:off x="806662" y="368723"/>
            <a:ext cx="10409767" cy="15862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黑体" panose="02010609060101010101" pitchFamily="49" charset="-122"/>
                <a:ea typeface="黑体" panose="02010609060101010101" pitchFamily="49" charset="-122"/>
              </a:rPr>
              <a:t>    通读全文，说一说：作者是从哪些方面对大雁进行观察的，饱含了作者怎样的感情？</a:t>
            </a:r>
            <a:endParaRPr lang="zh-CN" altLang="en-US" sz="373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59486" y="1955166"/>
            <a:ext cx="10579100" cy="4570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对大雁的报春感到欣喜，把春雁的数目看作农场春天富足的标准。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对大雁的迁徙飞翔由衷地钦敬。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喜欢倾听大雁集会时的各种鸣叫，认为那是它们乐此不疲的辩论。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对孤单的大雁感到哀怜，表示对枪杀者的反感和痛恨。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赞叹大雁具有人类所不及的联合观念。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3554" name="组合 27"/>
          <p:cNvGrpSpPr/>
          <p:nvPr/>
        </p:nvGrpSpPr>
        <p:grpSpPr>
          <a:xfrm>
            <a:off x="397933" y="759884"/>
            <a:ext cx="3426884" cy="9144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深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入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4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探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究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67833" y="1826684"/>
            <a:ext cx="10456333" cy="8388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en-US" altLang="zh-CN" sz="3735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735" b="1" dirty="0">
                <a:latin typeface="黑体" panose="02010609060101010101" pitchFamily="49" charset="-122"/>
                <a:ea typeface="黑体" panose="02010609060101010101" pitchFamily="49" charset="-122"/>
              </a:rPr>
              <a:t>如何理解本文的思想价值？</a:t>
            </a:r>
            <a:endParaRPr lang="zh-CN" altLang="en-US" sz="373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67833" y="2730500"/>
            <a:ext cx="10767484" cy="35439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作者在</a:t>
            </a:r>
            <a:r>
              <a:rPr lang="en-US" altLang="zh-CN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沙乡年鉴</a:t>
            </a:r>
            <a:r>
              <a:rPr lang="en-US" altLang="zh-CN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提出，要建立“一种处理人与土地，以及人与在土地上生长的动物和植物之间的伦理观”，这使得他成为环境生态伦理学的先驱。伦理学本来是处理人与人之间关系的，作者由人间的伦理推及人与自然的关系。在他的观念中，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867833" y="901700"/>
            <a:ext cx="10767484" cy="56159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是自然的组成部分，人与自然的其他部分也应该平等地和谐共处。从这种观念出发，作者发现，大雁这种生灵，与人类有许多相似之处，它们也有家庭结构，也有亲情，还有不少为人类所不及的品性。人类虽为万物之灵，但不应该自私地伤害它们，善待自然，将人类自身看作自然的一个平等成员，可以克服现代化物质文明的弊病，让人类在心灵上获得提升。这就是本文的思想价值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2" name="组合 27"/>
          <p:cNvGrpSpPr/>
          <p:nvPr/>
        </p:nvGrpSpPr>
        <p:grpSpPr>
          <a:xfrm>
            <a:off x="397933" y="821267"/>
            <a:ext cx="3426884" cy="9144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艺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术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4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特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色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25603" name="矩形 1"/>
          <p:cNvSpPr/>
          <p:nvPr/>
        </p:nvSpPr>
        <p:spPr>
          <a:xfrm>
            <a:off x="690033" y="1748367"/>
            <a:ext cx="447675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37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7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拟人手法的运用。</a:t>
            </a:r>
            <a:endParaRPr lang="zh-CN" altLang="en-US" sz="3735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98500" y="2527300"/>
            <a:ext cx="10795000" cy="38887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1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作者多用拟人手法描写大雁，如“向每个沙滩低语着”“向每个刚刚融化的水洼和池塘问好”。这种写法不单是修辞手法的运用，而且表达了作者对大雁的喜爱之情。他喜欢观察它们，研究它们，知之愈多，爱之愈深。因此，大雁在作者心目中，像人类一样具有灵性，雁群就像人群似的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矩形 1"/>
          <p:cNvSpPr/>
          <p:nvPr/>
        </p:nvSpPr>
        <p:spPr>
          <a:xfrm>
            <a:off x="690033" y="1297517"/>
            <a:ext cx="8768715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37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7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形象性、知识性、抒情性的完美结合。</a:t>
            </a:r>
            <a:endParaRPr lang="zh-CN" altLang="en-US" sz="3735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98500" y="2076451"/>
            <a:ext cx="10795000" cy="35439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作者在探究自然奥秘时，并不是枯燥严肃地分析说理，而是将形象性、知识性、抒情性结合起来。如在介绍作者和作者的学生由观察雁群的数字而得出结论的一段中，既有“六只或以六的倍数组成的雁群，要比偶尔出现一只，多得多”“雁群是一些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929217" y="1820333"/>
            <a:ext cx="10547349" cy="35439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家庭，或者说是一些家庭的聚合”这种科学知识的说明，也有“单调枯燥的数字竟能如此进一步激发爱鸟者的感伤”这类抒情性的议论。在作者看来，孤雁是可怜的幸存者，因此字里行间充满了怜悯之情。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774" name="组合 27"/>
          <p:cNvGrpSpPr/>
          <p:nvPr/>
        </p:nvGrpSpPr>
        <p:grpSpPr>
          <a:xfrm>
            <a:off x="459317" y="838200"/>
            <a:ext cx="3426883" cy="914400"/>
            <a:chOff x="2747226" y="536189"/>
            <a:chExt cx="2458107" cy="604628"/>
          </a:xfrm>
        </p:grpSpPr>
        <p:sp>
          <p:nvSpPr>
            <p:cNvPr id="4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结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构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0"/>
            <p:cNvSpPr/>
            <p:nvPr/>
          </p:nvSpPr>
          <p:spPr bwMode="auto">
            <a:xfrm rot="1137149">
              <a:off x="4007405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梳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7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理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633384" y="2067984"/>
            <a:ext cx="2506133" cy="9455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报春使者</a:t>
            </a:r>
            <a:endParaRPr lang="en-US" altLang="zh-CN" sz="42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40884" y="2167467"/>
            <a:ext cx="2461683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26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大雁归来</a:t>
            </a:r>
            <a:endParaRPr lang="zh-CN" altLang="en-US" sz="426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3312" name="组合 13311"/>
          <p:cNvGrpSpPr/>
          <p:nvPr/>
        </p:nvGrpSpPr>
        <p:grpSpPr>
          <a:xfrm>
            <a:off x="9565217" y="2273300"/>
            <a:ext cx="2654300" cy="3632200"/>
            <a:chOff x="7058833" y="1068225"/>
            <a:chExt cx="1988714" cy="2724128"/>
          </a:xfrm>
        </p:grpSpPr>
        <p:sp>
          <p:nvSpPr>
            <p:cNvPr id="12" name="右大括号 11"/>
            <p:cNvSpPr/>
            <p:nvPr/>
          </p:nvSpPr>
          <p:spPr>
            <a:xfrm>
              <a:off x="7058833" y="1068225"/>
              <a:ext cx="260087" cy="2724128"/>
            </a:xfrm>
            <a:prstGeom prst="rightBrace">
              <a:avLst>
                <a:gd name="adj1" fmla="val 36302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735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endParaRPr>
            </a:p>
          </p:txBody>
        </p:sp>
        <p:sp>
          <p:nvSpPr>
            <p:cNvPr id="28797" name="TextBox 29"/>
            <p:cNvSpPr txBox="1"/>
            <p:nvPr/>
          </p:nvSpPr>
          <p:spPr>
            <a:xfrm>
              <a:off x="7149513" y="1751905"/>
              <a:ext cx="1898034" cy="134968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lnSpc>
                  <a:spcPct val="130000"/>
                </a:lnSpc>
              </a:pPr>
              <a:r>
                <a:rPr lang="zh-CN" altLang="en-US" sz="4265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保护动物热爱自然</a:t>
              </a:r>
              <a:endPara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cxnSp>
        <p:nvCxnSpPr>
          <p:cNvPr id="19" name="直接箭头连接符 18"/>
          <p:cNvCxnSpPr/>
          <p:nvPr/>
        </p:nvCxnSpPr>
        <p:spPr>
          <a:xfrm flipV="1">
            <a:off x="3738033" y="2548467"/>
            <a:ext cx="889000" cy="0"/>
          </a:xfrm>
          <a:prstGeom prst="straightConnector1">
            <a:avLst/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572933" y="2910417"/>
            <a:ext cx="4707467" cy="9455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春雁：低语  辩论</a:t>
            </a:r>
            <a:endParaRPr lang="en-US" altLang="zh-CN" sz="42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140884" y="3725333"/>
            <a:ext cx="2525183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26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大雁习性</a:t>
            </a:r>
            <a:endParaRPr lang="zh-CN" altLang="en-US" sz="426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624917" y="5105400"/>
            <a:ext cx="2855383" cy="9455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全球一体</a:t>
            </a:r>
            <a:endParaRPr lang="en-US" altLang="zh-CN" sz="42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140884" y="5192184"/>
            <a:ext cx="2461683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26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大雁联合</a:t>
            </a:r>
            <a:endParaRPr lang="zh-CN" altLang="en-US" sz="426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9" name="直接箭头连接符 38"/>
          <p:cNvCxnSpPr/>
          <p:nvPr/>
        </p:nvCxnSpPr>
        <p:spPr>
          <a:xfrm flipV="1">
            <a:off x="3685117" y="5604933"/>
            <a:ext cx="889000" cy="0"/>
          </a:xfrm>
          <a:prstGeom prst="straightConnector1">
            <a:avLst/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左大括号 7"/>
          <p:cNvSpPr/>
          <p:nvPr/>
        </p:nvSpPr>
        <p:spPr>
          <a:xfrm>
            <a:off x="3477684" y="3122084"/>
            <a:ext cx="275167" cy="1983317"/>
          </a:xfrm>
          <a:prstGeom prst="leftBrace">
            <a:avLst>
              <a:gd name="adj1" fmla="val 53944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98333" y="3630084"/>
            <a:ext cx="4656667" cy="9455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孤雁：忧郁  伤心</a:t>
            </a:r>
            <a:endParaRPr lang="en-US" altLang="zh-CN" sz="42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18731" y="2273300"/>
            <a:ext cx="938053" cy="3632200"/>
            <a:chOff x="526821" y="1484524"/>
            <a:chExt cx="701904" cy="2725793"/>
          </a:xfrm>
        </p:grpSpPr>
        <p:sp>
          <p:nvSpPr>
            <p:cNvPr id="28794" name="TextBox 6"/>
            <p:cNvSpPr txBox="1"/>
            <p:nvPr/>
          </p:nvSpPr>
          <p:spPr>
            <a:xfrm>
              <a:off x="526821" y="1987811"/>
              <a:ext cx="628139" cy="196277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 eaLnBrk="1" hangingPunct="1"/>
              <a:r>
                <a:rPr lang="zh-CN" altLang="en-US" sz="4265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大雁归来</a:t>
              </a:r>
              <a:endPara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8" name="左大括号 27"/>
            <p:cNvSpPr/>
            <p:nvPr/>
          </p:nvSpPr>
          <p:spPr>
            <a:xfrm>
              <a:off x="1000657" y="1484524"/>
              <a:ext cx="228068" cy="2725793"/>
            </a:xfrm>
            <a:prstGeom prst="leftBrace">
              <a:avLst>
                <a:gd name="adj1" fmla="val 75980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3596217" y="4347633"/>
            <a:ext cx="4639733" cy="9455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群雁：喧闹  谈论</a:t>
            </a:r>
            <a:endParaRPr lang="en-US" altLang="zh-CN" sz="42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26" name="直接箭头连接符 125"/>
          <p:cNvCxnSpPr/>
          <p:nvPr/>
        </p:nvCxnSpPr>
        <p:spPr>
          <a:xfrm flipV="1">
            <a:off x="7139517" y="2548467"/>
            <a:ext cx="889000" cy="0"/>
          </a:xfrm>
          <a:prstGeom prst="straightConnector1">
            <a:avLst/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8113184" y="2067984"/>
            <a:ext cx="2506133" cy="9455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欣喜</a:t>
            </a:r>
            <a:endParaRPr lang="en-US" altLang="zh-CN" sz="42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28" name="直接箭头连接符 127"/>
          <p:cNvCxnSpPr/>
          <p:nvPr/>
        </p:nvCxnSpPr>
        <p:spPr>
          <a:xfrm flipV="1">
            <a:off x="7139517" y="5585884"/>
            <a:ext cx="889000" cy="0"/>
          </a:xfrm>
          <a:prstGeom prst="straightConnector1">
            <a:avLst/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8113184" y="5105400"/>
            <a:ext cx="2506133" cy="9455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赞美</a:t>
            </a:r>
            <a:endParaRPr lang="en-US" altLang="zh-CN" sz="42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0" name="左大括号 129"/>
          <p:cNvSpPr/>
          <p:nvPr/>
        </p:nvSpPr>
        <p:spPr>
          <a:xfrm flipH="1">
            <a:off x="8066617" y="3122084"/>
            <a:ext cx="275167" cy="1983317"/>
          </a:xfrm>
          <a:prstGeom prst="leftBrace">
            <a:avLst>
              <a:gd name="adj1" fmla="val 53944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8428567" y="3649133"/>
            <a:ext cx="2506133" cy="9455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喜爱</a:t>
            </a:r>
            <a:endParaRPr lang="en-US" altLang="zh-CN" sz="42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33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3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3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34" grpId="0"/>
      <p:bldP spid="35" grpId="0"/>
      <p:bldP spid="37" grpId="0"/>
      <p:bldP spid="38" grpId="0"/>
      <p:bldP spid="8" grpId="0" bldLvl="0" animBg="1"/>
      <p:bldP spid="25" grpId="0"/>
      <p:bldP spid="29" grpId="0"/>
      <p:bldP spid="127" grpId="0"/>
      <p:bldP spid="129" grpId="0"/>
      <p:bldP spid="130" grpId="0" bldLvl="0" animBg="1"/>
      <p:bldP spid="13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9698" name="组合 27"/>
          <p:cNvGrpSpPr/>
          <p:nvPr/>
        </p:nvGrpSpPr>
        <p:grpSpPr>
          <a:xfrm>
            <a:off x="397933" y="821267"/>
            <a:ext cx="3426884" cy="9144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主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旨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4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概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括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29699" name="矩形 1"/>
          <p:cNvSpPr/>
          <p:nvPr/>
        </p:nvSpPr>
        <p:spPr>
          <a:xfrm>
            <a:off x="1032933" y="1911351"/>
            <a:ext cx="10126133" cy="409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    这篇散文（观察笔记）介绍了大雁的鸣叫、觅食、群居、飞行等活动，说明大雁是人类有益无损的伙伴，表达了作者对大雁的喜爱之情，呼吁人们保护野生动物，与它们和谐相处。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0822" name="组合 27"/>
          <p:cNvGrpSpPr/>
          <p:nvPr/>
        </p:nvGrpSpPr>
        <p:grpSpPr>
          <a:xfrm>
            <a:off x="721784" y="819151"/>
            <a:ext cx="3426883" cy="914400"/>
            <a:chOff x="2747226" y="536189"/>
            <a:chExt cx="2458107" cy="604628"/>
          </a:xfrm>
        </p:grpSpPr>
        <p:sp>
          <p:nvSpPr>
            <p:cNvPr id="4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拓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展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延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7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伸</a:t>
              </a:r>
              <a:endPara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pic>
        <p:nvPicPr>
          <p:cNvPr id="8" name="哈布尔 大雁.wmv">
            <a:hlinkClick r:id="" action="ppaction://media"/>
          </p:cNvPr>
          <p:cNvPicPr>
            <a:picLocks noRot="1"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340100" y="1943100"/>
            <a:ext cx="5446184" cy="36300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24" name="矩形 1">
            <a:hlinkClick r:id="rId4" action="ppaction://hlinkfile"/>
          </p:cNvPr>
          <p:cNvSpPr/>
          <p:nvPr/>
        </p:nvSpPr>
        <p:spPr>
          <a:xfrm>
            <a:off x="5496984" y="1174751"/>
            <a:ext cx="1272540" cy="7480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265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大雁</a:t>
            </a:r>
            <a:endParaRPr lang="zh-CN" altLang="en-US" sz="4265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30825" name="Picture 4" descr="点击画面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3900" y="5827184"/>
            <a:ext cx="3306233" cy="84454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DOC_GUID" val="{4027361d-db43-4e2f-bb6a-58d4e15dea0f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3035</Words>
  <Application>WPS 演示</Application>
  <PresentationFormat>宽屏</PresentationFormat>
  <Paragraphs>296</Paragraphs>
  <Slides>29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楷体</vt:lpstr>
      <vt:lpstr>黑体</vt:lpstr>
      <vt:lpstr>Times New Roman</vt:lpstr>
      <vt:lpstr>隶书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577570579</cp:lastModifiedBy>
  <cp:revision>8</cp:revision>
  <dcterms:created xsi:type="dcterms:W3CDTF">2019-04-17T11:52:00Z</dcterms:created>
  <dcterms:modified xsi:type="dcterms:W3CDTF">2019-04-28T03:34:01Z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2052-11.1.0.8612</vt:lpwstr>
  </property>
</Properties>
</file>