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3"/>
  </p:notesMasterIdLst>
  <p:sldIdLst>
    <p:sldId id="256" r:id="rId3"/>
    <p:sldId id="262" r:id="rId4"/>
    <p:sldId id="263" r:id="rId5"/>
    <p:sldId id="265" r:id="rId6"/>
    <p:sldId id="266" r:id="rId7"/>
    <p:sldId id="264" r:id="rId8"/>
    <p:sldId id="281" r:id="rId9"/>
    <p:sldId id="267" r:id="rId10"/>
    <p:sldId id="268" r:id="rId11"/>
    <p:sldId id="258" r:id="rId12"/>
    <p:sldId id="259" r:id="rId13"/>
    <p:sldId id="260" r:id="rId14"/>
    <p:sldId id="261" r:id="rId15"/>
    <p:sldId id="274" r:id="rId16"/>
    <p:sldId id="275" r:id="rId17"/>
    <p:sldId id="276" r:id="rId18"/>
    <p:sldId id="277" r:id="rId19"/>
    <p:sldId id="278" r:id="rId20"/>
    <p:sldId id="279" r:id="rId21"/>
    <p:sldId id="280" r:id="rId2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05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notesMaster" Target="notesMasters/notesMaster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image" Target="../media/image21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4470400"/>
            <a:ext cx="9144000" cy="1176421"/>
          </a:xfrm>
        </p:spPr>
        <p:txBody>
          <a:bodyPr anchor="b">
            <a:normAutofit/>
          </a:bodyPr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5669006"/>
            <a:ext cx="9144000" cy="687344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15BB4C91-A4CA-4EBE-8AF8-1DBB3ECEA66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2654D154-DEB9-4DCD-801B-B3341D74A2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B4C91-A4CA-4EBE-8AF8-1DBB3ECEA66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4D154-DEB9-4DCD-801B-B3341D74A2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15BB4C91-A4CA-4EBE-8AF8-1DBB3ECEA66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2654D154-DEB9-4DCD-801B-B3341D74A27F}" type="slidenum">
              <a:rPr lang="zh-CN" altLang="en-US" smtClean="0"/>
            </a:fld>
            <a:endParaRPr lang="zh-CN" altLang="en-US"/>
          </a:p>
        </p:txBody>
      </p:sp>
      <p:sp>
        <p:nvSpPr>
          <p:cNvPr id="7" name="矩形 6"/>
          <p:cNvSpPr/>
          <p:nvPr/>
        </p:nvSpPr>
        <p:spPr bwMode="auto">
          <a:xfrm>
            <a:off x="2566230" y="3162999"/>
            <a:ext cx="7119866" cy="925409"/>
          </a:xfrm>
          <a:prstGeom prst="rect">
            <a:avLst/>
          </a:prstGeom>
          <a:gradFill flip="none" rotWithShape="1">
            <a:gsLst>
              <a:gs pos="5300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ea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000"/>
          </a:p>
        </p:txBody>
      </p:sp>
      <p:sp>
        <p:nvSpPr>
          <p:cNvPr id="8" name="矩形 7"/>
          <p:cNvSpPr/>
          <p:nvPr/>
        </p:nvSpPr>
        <p:spPr bwMode="auto">
          <a:xfrm>
            <a:off x="2600933" y="3203486"/>
            <a:ext cx="7053353" cy="850219"/>
          </a:xfrm>
          <a:prstGeom prst="rect">
            <a:avLst/>
          </a:prstGeom>
          <a:gradFill flip="none" rotWithShape="1">
            <a:gsLst>
              <a:gs pos="100000">
                <a:schemeClr val="accent1"/>
              </a:gs>
              <a:gs pos="74000">
                <a:schemeClr val="accent1">
                  <a:lumMod val="75000"/>
                </a:schemeClr>
              </a:gs>
              <a:gs pos="0">
                <a:schemeClr val="accent1">
                  <a:lumMod val="60000"/>
                  <a:lumOff val="40000"/>
                </a:schemeClr>
              </a:gs>
              <a:gs pos="31000">
                <a:schemeClr val="accent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 sz="3600" b="1" dirty="0">
              <a:solidFill>
                <a:schemeClr val="accent2"/>
              </a:solidFill>
            </a:endParaRPr>
          </a:p>
        </p:txBody>
      </p:sp>
      <p:sp>
        <p:nvSpPr>
          <p:cNvPr id="9" name="任意多边形 8"/>
          <p:cNvSpPr/>
          <p:nvPr/>
        </p:nvSpPr>
        <p:spPr bwMode="auto">
          <a:xfrm>
            <a:off x="2624068" y="3220837"/>
            <a:ext cx="428002" cy="428002"/>
          </a:xfrm>
          <a:custGeom>
            <a:avLst/>
            <a:gdLst>
              <a:gd name="connsiteX0" fmla="*/ 586469 w 5423364"/>
              <a:gd name="connsiteY0" fmla="*/ 3778531 h 5416741"/>
              <a:gd name="connsiteX1" fmla="*/ 586469 w 5423364"/>
              <a:gd name="connsiteY1" fmla="*/ 4093221 h 5416741"/>
              <a:gd name="connsiteX2" fmla="*/ 901159 w 5423364"/>
              <a:gd name="connsiteY2" fmla="*/ 4093221 h 5416741"/>
              <a:gd name="connsiteX3" fmla="*/ 901159 w 5423364"/>
              <a:gd name="connsiteY3" fmla="*/ 3778531 h 5416741"/>
              <a:gd name="connsiteX4" fmla="*/ 941931 w 5423364"/>
              <a:gd name="connsiteY4" fmla="*/ 1734100 h 5416741"/>
              <a:gd name="connsiteX5" fmla="*/ 941931 w 5423364"/>
              <a:gd name="connsiteY5" fmla="*/ 2362054 h 5416741"/>
              <a:gd name="connsiteX6" fmla="*/ 1569884 w 5423364"/>
              <a:gd name="connsiteY6" fmla="*/ 2362054 h 5416741"/>
              <a:gd name="connsiteX7" fmla="*/ 1569884 w 5423364"/>
              <a:gd name="connsiteY7" fmla="*/ 1734100 h 5416741"/>
              <a:gd name="connsiteX8" fmla="*/ 947912 w 5423364"/>
              <a:gd name="connsiteY8" fmla="*/ 945546 h 5416741"/>
              <a:gd name="connsiteX9" fmla="*/ 947912 w 5423364"/>
              <a:gd name="connsiteY9" fmla="*/ 1573498 h 5416741"/>
              <a:gd name="connsiteX10" fmla="*/ 1575865 w 5423364"/>
              <a:gd name="connsiteY10" fmla="*/ 1573498 h 5416741"/>
              <a:gd name="connsiteX11" fmla="*/ 1575865 w 5423364"/>
              <a:gd name="connsiteY11" fmla="*/ 945546 h 5416741"/>
              <a:gd name="connsiteX12" fmla="*/ 1738596 w 5423364"/>
              <a:gd name="connsiteY12" fmla="*/ 945546 h 5416741"/>
              <a:gd name="connsiteX13" fmla="*/ 1738596 w 5423364"/>
              <a:gd name="connsiteY13" fmla="*/ 1573498 h 5416741"/>
              <a:gd name="connsiteX14" fmla="*/ 2366549 w 5423364"/>
              <a:gd name="connsiteY14" fmla="*/ 1573498 h 5416741"/>
              <a:gd name="connsiteX15" fmla="*/ 2366549 w 5423364"/>
              <a:gd name="connsiteY15" fmla="*/ 945546 h 5416741"/>
              <a:gd name="connsiteX16" fmla="*/ 3785154 w 5423364"/>
              <a:gd name="connsiteY16" fmla="*/ 579766 h 5416741"/>
              <a:gd name="connsiteX17" fmla="*/ 3785154 w 5423364"/>
              <a:gd name="connsiteY17" fmla="*/ 894456 h 5416741"/>
              <a:gd name="connsiteX18" fmla="*/ 4099844 w 5423364"/>
              <a:gd name="connsiteY18" fmla="*/ 894456 h 5416741"/>
              <a:gd name="connsiteX19" fmla="*/ 4099844 w 5423364"/>
              <a:gd name="connsiteY19" fmla="*/ 579766 h 5416741"/>
              <a:gd name="connsiteX20" fmla="*/ 156988 w 5423364"/>
              <a:gd name="connsiteY20" fmla="*/ 156989 h 5416741"/>
              <a:gd name="connsiteX21" fmla="*/ 156988 w 5423364"/>
              <a:gd name="connsiteY21" fmla="*/ 784943 h 5416741"/>
              <a:gd name="connsiteX22" fmla="*/ 784942 w 5423364"/>
              <a:gd name="connsiteY22" fmla="*/ 784943 h 5416741"/>
              <a:gd name="connsiteX23" fmla="*/ 784942 w 5423364"/>
              <a:gd name="connsiteY23" fmla="*/ 156989 h 5416741"/>
              <a:gd name="connsiteX24" fmla="*/ 3314221 w 5423364"/>
              <a:gd name="connsiteY24" fmla="*/ 0 h 5416741"/>
              <a:gd name="connsiteX25" fmla="*/ 3471209 w 5423364"/>
              <a:gd name="connsiteY25" fmla="*/ 0 h 5416741"/>
              <a:gd name="connsiteX26" fmla="*/ 3471209 w 5423364"/>
              <a:gd name="connsiteY26" fmla="*/ 1287546 h 5416741"/>
              <a:gd name="connsiteX27" fmla="*/ 4102777 w 5423364"/>
              <a:gd name="connsiteY27" fmla="*/ 1287546 h 5416741"/>
              <a:gd name="connsiteX28" fmla="*/ 4102777 w 5423364"/>
              <a:gd name="connsiteY28" fmla="*/ 1054378 h 5416741"/>
              <a:gd name="connsiteX29" fmla="*/ 3625233 w 5423364"/>
              <a:gd name="connsiteY29" fmla="*/ 1054378 h 5416741"/>
              <a:gd name="connsiteX30" fmla="*/ 3625233 w 5423364"/>
              <a:gd name="connsiteY30" fmla="*/ 419845 h 5416741"/>
              <a:gd name="connsiteX31" fmla="*/ 4259765 w 5423364"/>
              <a:gd name="connsiteY31" fmla="*/ 419845 h 5416741"/>
              <a:gd name="connsiteX32" fmla="*/ 4259765 w 5423364"/>
              <a:gd name="connsiteY32" fmla="*/ 723813 h 5416741"/>
              <a:gd name="connsiteX33" fmla="*/ 4259765 w 5423364"/>
              <a:gd name="connsiteY33" fmla="*/ 897390 h 5416741"/>
              <a:gd name="connsiteX34" fmla="*/ 4474599 w 5423364"/>
              <a:gd name="connsiteY34" fmla="*/ 897390 h 5416741"/>
              <a:gd name="connsiteX35" fmla="*/ 4474599 w 5423364"/>
              <a:gd name="connsiteY35" fmla="*/ 10377 h 5416741"/>
              <a:gd name="connsiteX36" fmla="*/ 4480164 w 5423364"/>
              <a:gd name="connsiteY36" fmla="*/ 10377 h 5416741"/>
              <a:gd name="connsiteX37" fmla="*/ 4480164 w 5423364"/>
              <a:gd name="connsiteY37" fmla="*/ 1 h 5416741"/>
              <a:gd name="connsiteX38" fmla="*/ 5423364 w 5423364"/>
              <a:gd name="connsiteY38" fmla="*/ 1 h 5416741"/>
              <a:gd name="connsiteX39" fmla="*/ 5423364 w 5423364"/>
              <a:gd name="connsiteY39" fmla="*/ 156268 h 5416741"/>
              <a:gd name="connsiteX40" fmla="*/ 4631587 w 5423364"/>
              <a:gd name="connsiteY40" fmla="*/ 156268 h 5416741"/>
              <a:gd name="connsiteX41" fmla="*/ 4631587 w 5423364"/>
              <a:gd name="connsiteY41" fmla="*/ 1054377 h 5416741"/>
              <a:gd name="connsiteX42" fmla="*/ 4474599 w 5423364"/>
              <a:gd name="connsiteY42" fmla="*/ 1054377 h 5416741"/>
              <a:gd name="connsiteX43" fmla="*/ 4474599 w 5423364"/>
              <a:gd name="connsiteY43" fmla="*/ 1053657 h 5416741"/>
              <a:gd name="connsiteX44" fmla="*/ 4259765 w 5423364"/>
              <a:gd name="connsiteY44" fmla="*/ 1053657 h 5416741"/>
              <a:gd name="connsiteX45" fmla="*/ 4259765 w 5423364"/>
              <a:gd name="connsiteY45" fmla="*/ 1054378 h 5416741"/>
              <a:gd name="connsiteX46" fmla="*/ 4259765 w 5423364"/>
              <a:gd name="connsiteY46" fmla="*/ 1287546 h 5416741"/>
              <a:gd name="connsiteX47" fmla="*/ 4259766 w 5423364"/>
              <a:gd name="connsiteY47" fmla="*/ 1287546 h 5416741"/>
              <a:gd name="connsiteX48" fmla="*/ 4259766 w 5423364"/>
              <a:gd name="connsiteY48" fmla="*/ 1443813 h 5416741"/>
              <a:gd name="connsiteX49" fmla="*/ 3323766 w 5423364"/>
              <a:gd name="connsiteY49" fmla="*/ 1443813 h 5416741"/>
              <a:gd name="connsiteX50" fmla="*/ 3323766 w 5423364"/>
              <a:gd name="connsiteY50" fmla="*/ 1440000 h 5416741"/>
              <a:gd name="connsiteX51" fmla="*/ 3314221 w 5423364"/>
              <a:gd name="connsiteY51" fmla="*/ 1440000 h 5416741"/>
              <a:gd name="connsiteX52" fmla="*/ 3314221 w 5423364"/>
              <a:gd name="connsiteY52" fmla="*/ 156989 h 5416741"/>
              <a:gd name="connsiteX53" fmla="*/ 1737874 w 5423364"/>
              <a:gd name="connsiteY53" fmla="*/ 156989 h 5416741"/>
              <a:gd name="connsiteX54" fmla="*/ 1737874 w 5423364"/>
              <a:gd name="connsiteY54" fmla="*/ 788557 h 5416741"/>
              <a:gd name="connsiteX55" fmla="*/ 2523537 w 5423364"/>
              <a:gd name="connsiteY55" fmla="*/ 788557 h 5416741"/>
              <a:gd name="connsiteX56" fmla="*/ 2523537 w 5423364"/>
              <a:gd name="connsiteY56" fmla="*/ 1730486 h 5416741"/>
              <a:gd name="connsiteX57" fmla="*/ 1732853 w 5423364"/>
              <a:gd name="connsiteY57" fmla="*/ 1730486 h 5416741"/>
              <a:gd name="connsiteX58" fmla="*/ 1726872 w 5423364"/>
              <a:gd name="connsiteY58" fmla="*/ 1730486 h 5416741"/>
              <a:gd name="connsiteX59" fmla="*/ 1726872 w 5423364"/>
              <a:gd name="connsiteY59" fmla="*/ 2519042 h 5416741"/>
              <a:gd name="connsiteX60" fmla="*/ 784942 w 5423364"/>
              <a:gd name="connsiteY60" fmla="*/ 2519042 h 5416741"/>
              <a:gd name="connsiteX61" fmla="*/ 784942 w 5423364"/>
              <a:gd name="connsiteY61" fmla="*/ 1734100 h 5416741"/>
              <a:gd name="connsiteX62" fmla="*/ 162970 w 5423364"/>
              <a:gd name="connsiteY62" fmla="*/ 1734100 h 5416741"/>
              <a:gd name="connsiteX63" fmla="*/ 162970 w 5423364"/>
              <a:gd name="connsiteY63" fmla="*/ 3307598 h 5416741"/>
              <a:gd name="connsiteX64" fmla="*/ 1446703 w 5423364"/>
              <a:gd name="connsiteY64" fmla="*/ 3307598 h 5416741"/>
              <a:gd name="connsiteX65" fmla="*/ 1446703 w 5423364"/>
              <a:gd name="connsiteY65" fmla="*/ 3317142 h 5416741"/>
              <a:gd name="connsiteX66" fmla="*/ 1450516 w 5423364"/>
              <a:gd name="connsiteY66" fmla="*/ 3317142 h 5416741"/>
              <a:gd name="connsiteX67" fmla="*/ 1450516 w 5423364"/>
              <a:gd name="connsiteY67" fmla="*/ 4096154 h 5416741"/>
              <a:gd name="connsiteX68" fmla="*/ 1450516 w 5423364"/>
              <a:gd name="connsiteY68" fmla="*/ 4253142 h 5416741"/>
              <a:gd name="connsiteX69" fmla="*/ 1294249 w 5423364"/>
              <a:gd name="connsiteY69" fmla="*/ 4253142 h 5416741"/>
              <a:gd name="connsiteX70" fmla="*/ 1061080 w 5423364"/>
              <a:gd name="connsiteY70" fmla="*/ 4253142 h 5416741"/>
              <a:gd name="connsiteX71" fmla="*/ 1060359 w 5423364"/>
              <a:gd name="connsiteY71" fmla="*/ 4253142 h 5416741"/>
              <a:gd name="connsiteX72" fmla="*/ 1060359 w 5423364"/>
              <a:gd name="connsiteY72" fmla="*/ 4467976 h 5416741"/>
              <a:gd name="connsiteX73" fmla="*/ 1061080 w 5423364"/>
              <a:gd name="connsiteY73" fmla="*/ 4467976 h 5416741"/>
              <a:gd name="connsiteX74" fmla="*/ 1061080 w 5423364"/>
              <a:gd name="connsiteY74" fmla="*/ 4624964 h 5416741"/>
              <a:gd name="connsiteX75" fmla="*/ 162970 w 5423364"/>
              <a:gd name="connsiteY75" fmla="*/ 4624964 h 5416741"/>
              <a:gd name="connsiteX76" fmla="*/ 162970 w 5423364"/>
              <a:gd name="connsiteY76" fmla="*/ 5416741 h 5416741"/>
              <a:gd name="connsiteX77" fmla="*/ 6703 w 5423364"/>
              <a:gd name="connsiteY77" fmla="*/ 5416741 h 5416741"/>
              <a:gd name="connsiteX78" fmla="*/ 6703 w 5423364"/>
              <a:gd name="connsiteY78" fmla="*/ 4473541 h 5416741"/>
              <a:gd name="connsiteX79" fmla="*/ 17080 w 5423364"/>
              <a:gd name="connsiteY79" fmla="*/ 4473541 h 5416741"/>
              <a:gd name="connsiteX80" fmla="*/ 17080 w 5423364"/>
              <a:gd name="connsiteY80" fmla="*/ 4467976 h 5416741"/>
              <a:gd name="connsiteX81" fmla="*/ 904092 w 5423364"/>
              <a:gd name="connsiteY81" fmla="*/ 4467976 h 5416741"/>
              <a:gd name="connsiteX82" fmla="*/ 904092 w 5423364"/>
              <a:gd name="connsiteY82" fmla="*/ 4253142 h 5416741"/>
              <a:gd name="connsiteX83" fmla="*/ 730516 w 5423364"/>
              <a:gd name="connsiteY83" fmla="*/ 4253142 h 5416741"/>
              <a:gd name="connsiteX84" fmla="*/ 426548 w 5423364"/>
              <a:gd name="connsiteY84" fmla="*/ 4253142 h 5416741"/>
              <a:gd name="connsiteX85" fmla="*/ 426548 w 5423364"/>
              <a:gd name="connsiteY85" fmla="*/ 3618610 h 5416741"/>
              <a:gd name="connsiteX86" fmla="*/ 1061080 w 5423364"/>
              <a:gd name="connsiteY86" fmla="*/ 3618610 h 5416741"/>
              <a:gd name="connsiteX87" fmla="*/ 1061080 w 5423364"/>
              <a:gd name="connsiteY87" fmla="*/ 4096154 h 5416741"/>
              <a:gd name="connsiteX88" fmla="*/ 1294249 w 5423364"/>
              <a:gd name="connsiteY88" fmla="*/ 4096154 h 5416741"/>
              <a:gd name="connsiteX89" fmla="*/ 1294249 w 5423364"/>
              <a:gd name="connsiteY89" fmla="*/ 3464586 h 5416741"/>
              <a:gd name="connsiteX90" fmla="*/ 6703 w 5423364"/>
              <a:gd name="connsiteY90" fmla="*/ 3464586 h 5416741"/>
              <a:gd name="connsiteX91" fmla="*/ 6703 w 5423364"/>
              <a:gd name="connsiteY91" fmla="*/ 3449112 h 5416741"/>
              <a:gd name="connsiteX92" fmla="*/ 6703 w 5423364"/>
              <a:gd name="connsiteY92" fmla="*/ 3307598 h 5416741"/>
              <a:gd name="connsiteX93" fmla="*/ 6703 w 5423364"/>
              <a:gd name="connsiteY93" fmla="*/ 1734100 h 5416741"/>
              <a:gd name="connsiteX94" fmla="*/ 5981 w 5423364"/>
              <a:gd name="connsiteY94" fmla="*/ 1734100 h 5416741"/>
              <a:gd name="connsiteX95" fmla="*/ 5981 w 5423364"/>
              <a:gd name="connsiteY95" fmla="*/ 1577112 h 5416741"/>
              <a:gd name="connsiteX96" fmla="*/ 6703 w 5423364"/>
              <a:gd name="connsiteY96" fmla="*/ 1577112 h 5416741"/>
              <a:gd name="connsiteX97" fmla="*/ 162970 w 5423364"/>
              <a:gd name="connsiteY97" fmla="*/ 1577112 h 5416741"/>
              <a:gd name="connsiteX98" fmla="*/ 784942 w 5423364"/>
              <a:gd name="connsiteY98" fmla="*/ 1577112 h 5416741"/>
              <a:gd name="connsiteX99" fmla="*/ 790923 w 5423364"/>
              <a:gd name="connsiteY99" fmla="*/ 1577112 h 5416741"/>
              <a:gd name="connsiteX100" fmla="*/ 790923 w 5423364"/>
              <a:gd name="connsiteY100" fmla="*/ 941931 h 5416741"/>
              <a:gd name="connsiteX101" fmla="*/ 0 w 5423364"/>
              <a:gd name="connsiteY101" fmla="*/ 941931 h 5416741"/>
              <a:gd name="connsiteX102" fmla="*/ 0 w 5423364"/>
              <a:gd name="connsiteY102" fmla="*/ 1 h 5416741"/>
              <a:gd name="connsiteX103" fmla="*/ 941930 w 5423364"/>
              <a:gd name="connsiteY103" fmla="*/ 1 h 5416741"/>
              <a:gd name="connsiteX104" fmla="*/ 941930 w 5423364"/>
              <a:gd name="connsiteY104" fmla="*/ 788557 h 5416741"/>
              <a:gd name="connsiteX105" fmla="*/ 1581607 w 5423364"/>
              <a:gd name="connsiteY105" fmla="*/ 788557 h 5416741"/>
              <a:gd name="connsiteX106" fmla="*/ 1581607 w 5423364"/>
              <a:gd name="connsiteY106" fmla="*/ 156989 h 5416741"/>
              <a:gd name="connsiteX107" fmla="*/ 1581607 w 5423364"/>
              <a:gd name="connsiteY107" fmla="*/ 1 h 5416741"/>
              <a:gd name="connsiteX108" fmla="*/ 1581607 w 5423364"/>
              <a:gd name="connsiteY108" fmla="*/ 1 h 5416741"/>
              <a:gd name="connsiteX109" fmla="*/ 1737874 w 5423364"/>
              <a:gd name="connsiteY109" fmla="*/ 1 h 5416741"/>
              <a:gd name="connsiteX110" fmla="*/ 1737874 w 5423364"/>
              <a:gd name="connsiteY110" fmla="*/ 1 h 5416741"/>
              <a:gd name="connsiteX111" fmla="*/ 3314221 w 5423364"/>
              <a:gd name="connsiteY111" fmla="*/ 1 h 5416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5423364" h="5416741">
                <a:moveTo>
                  <a:pt x="586469" y="3778531"/>
                </a:moveTo>
                <a:lnTo>
                  <a:pt x="586469" y="4093221"/>
                </a:lnTo>
                <a:lnTo>
                  <a:pt x="901159" y="4093221"/>
                </a:lnTo>
                <a:lnTo>
                  <a:pt x="901159" y="3778531"/>
                </a:lnTo>
                <a:close/>
                <a:moveTo>
                  <a:pt x="941931" y="1734100"/>
                </a:moveTo>
                <a:lnTo>
                  <a:pt x="941931" y="2362054"/>
                </a:lnTo>
                <a:lnTo>
                  <a:pt x="1569884" y="2362054"/>
                </a:lnTo>
                <a:lnTo>
                  <a:pt x="1569884" y="1734100"/>
                </a:lnTo>
                <a:close/>
                <a:moveTo>
                  <a:pt x="947912" y="945546"/>
                </a:moveTo>
                <a:lnTo>
                  <a:pt x="947912" y="1573498"/>
                </a:lnTo>
                <a:lnTo>
                  <a:pt x="1575865" y="1573498"/>
                </a:lnTo>
                <a:lnTo>
                  <a:pt x="1575865" y="945546"/>
                </a:lnTo>
                <a:close/>
                <a:moveTo>
                  <a:pt x="1738596" y="945546"/>
                </a:moveTo>
                <a:lnTo>
                  <a:pt x="1738596" y="1573498"/>
                </a:lnTo>
                <a:lnTo>
                  <a:pt x="2366549" y="1573498"/>
                </a:lnTo>
                <a:lnTo>
                  <a:pt x="2366549" y="945546"/>
                </a:lnTo>
                <a:close/>
                <a:moveTo>
                  <a:pt x="3785154" y="579766"/>
                </a:moveTo>
                <a:lnTo>
                  <a:pt x="3785154" y="894456"/>
                </a:lnTo>
                <a:lnTo>
                  <a:pt x="4099844" y="894456"/>
                </a:lnTo>
                <a:lnTo>
                  <a:pt x="4099844" y="579766"/>
                </a:lnTo>
                <a:close/>
                <a:moveTo>
                  <a:pt x="156988" y="156989"/>
                </a:moveTo>
                <a:lnTo>
                  <a:pt x="156988" y="784943"/>
                </a:lnTo>
                <a:lnTo>
                  <a:pt x="784942" y="784943"/>
                </a:lnTo>
                <a:lnTo>
                  <a:pt x="784942" y="156989"/>
                </a:lnTo>
                <a:close/>
                <a:moveTo>
                  <a:pt x="3314221" y="0"/>
                </a:moveTo>
                <a:lnTo>
                  <a:pt x="3471209" y="0"/>
                </a:lnTo>
                <a:lnTo>
                  <a:pt x="3471209" y="1287546"/>
                </a:lnTo>
                <a:lnTo>
                  <a:pt x="4102777" y="1287546"/>
                </a:lnTo>
                <a:lnTo>
                  <a:pt x="4102777" y="1054378"/>
                </a:lnTo>
                <a:lnTo>
                  <a:pt x="3625233" y="1054378"/>
                </a:lnTo>
                <a:lnTo>
                  <a:pt x="3625233" y="419845"/>
                </a:lnTo>
                <a:lnTo>
                  <a:pt x="4259765" y="419845"/>
                </a:lnTo>
                <a:lnTo>
                  <a:pt x="4259765" y="723813"/>
                </a:lnTo>
                <a:lnTo>
                  <a:pt x="4259765" y="897390"/>
                </a:lnTo>
                <a:lnTo>
                  <a:pt x="4474599" y="897390"/>
                </a:lnTo>
                <a:lnTo>
                  <a:pt x="4474599" y="10377"/>
                </a:lnTo>
                <a:lnTo>
                  <a:pt x="4480164" y="10377"/>
                </a:lnTo>
                <a:lnTo>
                  <a:pt x="4480164" y="1"/>
                </a:lnTo>
                <a:lnTo>
                  <a:pt x="5423364" y="1"/>
                </a:lnTo>
                <a:lnTo>
                  <a:pt x="5423364" y="156268"/>
                </a:lnTo>
                <a:lnTo>
                  <a:pt x="4631587" y="156268"/>
                </a:lnTo>
                <a:lnTo>
                  <a:pt x="4631587" y="1054377"/>
                </a:lnTo>
                <a:lnTo>
                  <a:pt x="4474599" y="1054377"/>
                </a:lnTo>
                <a:lnTo>
                  <a:pt x="4474599" y="1053657"/>
                </a:lnTo>
                <a:lnTo>
                  <a:pt x="4259765" y="1053657"/>
                </a:lnTo>
                <a:lnTo>
                  <a:pt x="4259765" y="1054378"/>
                </a:lnTo>
                <a:lnTo>
                  <a:pt x="4259765" y="1287546"/>
                </a:lnTo>
                <a:lnTo>
                  <a:pt x="4259766" y="1287546"/>
                </a:lnTo>
                <a:lnTo>
                  <a:pt x="4259766" y="1443813"/>
                </a:lnTo>
                <a:lnTo>
                  <a:pt x="3323766" y="1443813"/>
                </a:lnTo>
                <a:lnTo>
                  <a:pt x="3323766" y="1440000"/>
                </a:lnTo>
                <a:lnTo>
                  <a:pt x="3314221" y="1440000"/>
                </a:lnTo>
                <a:lnTo>
                  <a:pt x="3314221" y="156989"/>
                </a:lnTo>
                <a:lnTo>
                  <a:pt x="1737874" y="156989"/>
                </a:lnTo>
                <a:lnTo>
                  <a:pt x="1737874" y="788557"/>
                </a:lnTo>
                <a:lnTo>
                  <a:pt x="2523537" y="788557"/>
                </a:lnTo>
                <a:lnTo>
                  <a:pt x="2523537" y="1730486"/>
                </a:lnTo>
                <a:lnTo>
                  <a:pt x="1732853" y="1730486"/>
                </a:lnTo>
                <a:lnTo>
                  <a:pt x="1726872" y="1730486"/>
                </a:lnTo>
                <a:lnTo>
                  <a:pt x="1726872" y="2519042"/>
                </a:lnTo>
                <a:lnTo>
                  <a:pt x="784942" y="2519042"/>
                </a:lnTo>
                <a:lnTo>
                  <a:pt x="784942" y="1734100"/>
                </a:lnTo>
                <a:lnTo>
                  <a:pt x="162970" y="1734100"/>
                </a:lnTo>
                <a:lnTo>
                  <a:pt x="162970" y="3307598"/>
                </a:lnTo>
                <a:lnTo>
                  <a:pt x="1446703" y="3307598"/>
                </a:lnTo>
                <a:lnTo>
                  <a:pt x="1446703" y="3317142"/>
                </a:lnTo>
                <a:lnTo>
                  <a:pt x="1450516" y="3317142"/>
                </a:lnTo>
                <a:lnTo>
                  <a:pt x="1450516" y="4096154"/>
                </a:lnTo>
                <a:lnTo>
                  <a:pt x="1450516" y="4253142"/>
                </a:lnTo>
                <a:lnTo>
                  <a:pt x="1294249" y="4253142"/>
                </a:lnTo>
                <a:lnTo>
                  <a:pt x="1061080" y="4253142"/>
                </a:lnTo>
                <a:lnTo>
                  <a:pt x="1060359" y="4253142"/>
                </a:lnTo>
                <a:lnTo>
                  <a:pt x="1060359" y="4467976"/>
                </a:lnTo>
                <a:lnTo>
                  <a:pt x="1061080" y="4467976"/>
                </a:lnTo>
                <a:lnTo>
                  <a:pt x="1061080" y="4624964"/>
                </a:lnTo>
                <a:lnTo>
                  <a:pt x="162970" y="4624964"/>
                </a:lnTo>
                <a:lnTo>
                  <a:pt x="162970" y="5416741"/>
                </a:lnTo>
                <a:lnTo>
                  <a:pt x="6703" y="5416741"/>
                </a:lnTo>
                <a:lnTo>
                  <a:pt x="6703" y="4473541"/>
                </a:lnTo>
                <a:lnTo>
                  <a:pt x="17080" y="4473541"/>
                </a:lnTo>
                <a:lnTo>
                  <a:pt x="17080" y="4467976"/>
                </a:lnTo>
                <a:lnTo>
                  <a:pt x="904092" y="4467976"/>
                </a:lnTo>
                <a:lnTo>
                  <a:pt x="904092" y="4253142"/>
                </a:lnTo>
                <a:lnTo>
                  <a:pt x="730516" y="4253142"/>
                </a:lnTo>
                <a:lnTo>
                  <a:pt x="426548" y="4253142"/>
                </a:lnTo>
                <a:lnTo>
                  <a:pt x="426548" y="3618610"/>
                </a:lnTo>
                <a:lnTo>
                  <a:pt x="1061080" y="3618610"/>
                </a:lnTo>
                <a:lnTo>
                  <a:pt x="1061080" y="4096154"/>
                </a:lnTo>
                <a:lnTo>
                  <a:pt x="1294249" y="4096154"/>
                </a:lnTo>
                <a:lnTo>
                  <a:pt x="1294249" y="3464586"/>
                </a:lnTo>
                <a:lnTo>
                  <a:pt x="6703" y="3464586"/>
                </a:lnTo>
                <a:lnTo>
                  <a:pt x="6703" y="3449112"/>
                </a:lnTo>
                <a:lnTo>
                  <a:pt x="6703" y="3307598"/>
                </a:lnTo>
                <a:lnTo>
                  <a:pt x="6703" y="1734100"/>
                </a:lnTo>
                <a:lnTo>
                  <a:pt x="5981" y="1734100"/>
                </a:lnTo>
                <a:lnTo>
                  <a:pt x="5981" y="1577112"/>
                </a:lnTo>
                <a:lnTo>
                  <a:pt x="6703" y="1577112"/>
                </a:lnTo>
                <a:lnTo>
                  <a:pt x="162970" y="1577112"/>
                </a:lnTo>
                <a:lnTo>
                  <a:pt x="784942" y="1577112"/>
                </a:lnTo>
                <a:lnTo>
                  <a:pt x="790923" y="1577112"/>
                </a:lnTo>
                <a:lnTo>
                  <a:pt x="790923" y="941931"/>
                </a:lnTo>
                <a:lnTo>
                  <a:pt x="0" y="941931"/>
                </a:lnTo>
                <a:lnTo>
                  <a:pt x="0" y="1"/>
                </a:lnTo>
                <a:lnTo>
                  <a:pt x="941930" y="1"/>
                </a:lnTo>
                <a:lnTo>
                  <a:pt x="941930" y="788557"/>
                </a:lnTo>
                <a:lnTo>
                  <a:pt x="1581607" y="788557"/>
                </a:lnTo>
                <a:lnTo>
                  <a:pt x="1581607" y="156989"/>
                </a:lnTo>
                <a:lnTo>
                  <a:pt x="1581607" y="1"/>
                </a:lnTo>
                <a:lnTo>
                  <a:pt x="1581607" y="1"/>
                </a:lnTo>
                <a:lnTo>
                  <a:pt x="1737874" y="1"/>
                </a:lnTo>
                <a:lnTo>
                  <a:pt x="1737874" y="1"/>
                </a:lnTo>
                <a:lnTo>
                  <a:pt x="3314221" y="1"/>
                </a:lnTo>
                <a:close/>
              </a:path>
            </a:pathLst>
          </a:custGeom>
          <a:gradFill>
            <a:gsLst>
              <a:gs pos="5300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ea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000"/>
          </a:p>
        </p:txBody>
      </p:sp>
      <p:sp>
        <p:nvSpPr>
          <p:cNvPr id="10" name="任意多边形 9"/>
          <p:cNvSpPr/>
          <p:nvPr/>
        </p:nvSpPr>
        <p:spPr bwMode="auto">
          <a:xfrm rot="10800000">
            <a:off x="9182905" y="3573650"/>
            <a:ext cx="448246" cy="445353"/>
          </a:xfrm>
          <a:custGeom>
            <a:avLst/>
            <a:gdLst>
              <a:gd name="connsiteX0" fmla="*/ 586469 w 5423364"/>
              <a:gd name="connsiteY0" fmla="*/ 3778531 h 5416741"/>
              <a:gd name="connsiteX1" fmla="*/ 586469 w 5423364"/>
              <a:gd name="connsiteY1" fmla="*/ 4093221 h 5416741"/>
              <a:gd name="connsiteX2" fmla="*/ 901159 w 5423364"/>
              <a:gd name="connsiteY2" fmla="*/ 4093221 h 5416741"/>
              <a:gd name="connsiteX3" fmla="*/ 901159 w 5423364"/>
              <a:gd name="connsiteY3" fmla="*/ 3778531 h 5416741"/>
              <a:gd name="connsiteX4" fmla="*/ 941931 w 5423364"/>
              <a:gd name="connsiteY4" fmla="*/ 1734100 h 5416741"/>
              <a:gd name="connsiteX5" fmla="*/ 941931 w 5423364"/>
              <a:gd name="connsiteY5" fmla="*/ 2362054 h 5416741"/>
              <a:gd name="connsiteX6" fmla="*/ 1569884 w 5423364"/>
              <a:gd name="connsiteY6" fmla="*/ 2362054 h 5416741"/>
              <a:gd name="connsiteX7" fmla="*/ 1569884 w 5423364"/>
              <a:gd name="connsiteY7" fmla="*/ 1734100 h 5416741"/>
              <a:gd name="connsiteX8" fmla="*/ 947912 w 5423364"/>
              <a:gd name="connsiteY8" fmla="*/ 945546 h 5416741"/>
              <a:gd name="connsiteX9" fmla="*/ 947912 w 5423364"/>
              <a:gd name="connsiteY9" fmla="*/ 1573498 h 5416741"/>
              <a:gd name="connsiteX10" fmla="*/ 1575865 w 5423364"/>
              <a:gd name="connsiteY10" fmla="*/ 1573498 h 5416741"/>
              <a:gd name="connsiteX11" fmla="*/ 1575865 w 5423364"/>
              <a:gd name="connsiteY11" fmla="*/ 945546 h 5416741"/>
              <a:gd name="connsiteX12" fmla="*/ 1738596 w 5423364"/>
              <a:gd name="connsiteY12" fmla="*/ 945546 h 5416741"/>
              <a:gd name="connsiteX13" fmla="*/ 1738596 w 5423364"/>
              <a:gd name="connsiteY13" fmla="*/ 1573498 h 5416741"/>
              <a:gd name="connsiteX14" fmla="*/ 2366549 w 5423364"/>
              <a:gd name="connsiteY14" fmla="*/ 1573498 h 5416741"/>
              <a:gd name="connsiteX15" fmla="*/ 2366549 w 5423364"/>
              <a:gd name="connsiteY15" fmla="*/ 945546 h 5416741"/>
              <a:gd name="connsiteX16" fmla="*/ 3785154 w 5423364"/>
              <a:gd name="connsiteY16" fmla="*/ 579766 h 5416741"/>
              <a:gd name="connsiteX17" fmla="*/ 3785154 w 5423364"/>
              <a:gd name="connsiteY17" fmla="*/ 894456 h 5416741"/>
              <a:gd name="connsiteX18" fmla="*/ 4099844 w 5423364"/>
              <a:gd name="connsiteY18" fmla="*/ 894456 h 5416741"/>
              <a:gd name="connsiteX19" fmla="*/ 4099844 w 5423364"/>
              <a:gd name="connsiteY19" fmla="*/ 579766 h 5416741"/>
              <a:gd name="connsiteX20" fmla="*/ 156988 w 5423364"/>
              <a:gd name="connsiteY20" fmla="*/ 156989 h 5416741"/>
              <a:gd name="connsiteX21" fmla="*/ 156988 w 5423364"/>
              <a:gd name="connsiteY21" fmla="*/ 784943 h 5416741"/>
              <a:gd name="connsiteX22" fmla="*/ 784942 w 5423364"/>
              <a:gd name="connsiteY22" fmla="*/ 784943 h 5416741"/>
              <a:gd name="connsiteX23" fmla="*/ 784942 w 5423364"/>
              <a:gd name="connsiteY23" fmla="*/ 156989 h 5416741"/>
              <a:gd name="connsiteX24" fmla="*/ 3314221 w 5423364"/>
              <a:gd name="connsiteY24" fmla="*/ 0 h 5416741"/>
              <a:gd name="connsiteX25" fmla="*/ 3471209 w 5423364"/>
              <a:gd name="connsiteY25" fmla="*/ 0 h 5416741"/>
              <a:gd name="connsiteX26" fmla="*/ 3471209 w 5423364"/>
              <a:gd name="connsiteY26" fmla="*/ 1287546 h 5416741"/>
              <a:gd name="connsiteX27" fmla="*/ 4102777 w 5423364"/>
              <a:gd name="connsiteY27" fmla="*/ 1287546 h 5416741"/>
              <a:gd name="connsiteX28" fmla="*/ 4102777 w 5423364"/>
              <a:gd name="connsiteY28" fmla="*/ 1054378 h 5416741"/>
              <a:gd name="connsiteX29" fmla="*/ 3625233 w 5423364"/>
              <a:gd name="connsiteY29" fmla="*/ 1054378 h 5416741"/>
              <a:gd name="connsiteX30" fmla="*/ 3625233 w 5423364"/>
              <a:gd name="connsiteY30" fmla="*/ 419845 h 5416741"/>
              <a:gd name="connsiteX31" fmla="*/ 4259765 w 5423364"/>
              <a:gd name="connsiteY31" fmla="*/ 419845 h 5416741"/>
              <a:gd name="connsiteX32" fmla="*/ 4259765 w 5423364"/>
              <a:gd name="connsiteY32" fmla="*/ 723813 h 5416741"/>
              <a:gd name="connsiteX33" fmla="*/ 4259765 w 5423364"/>
              <a:gd name="connsiteY33" fmla="*/ 897390 h 5416741"/>
              <a:gd name="connsiteX34" fmla="*/ 4474599 w 5423364"/>
              <a:gd name="connsiteY34" fmla="*/ 897390 h 5416741"/>
              <a:gd name="connsiteX35" fmla="*/ 4474599 w 5423364"/>
              <a:gd name="connsiteY35" fmla="*/ 10377 h 5416741"/>
              <a:gd name="connsiteX36" fmla="*/ 4480164 w 5423364"/>
              <a:gd name="connsiteY36" fmla="*/ 10377 h 5416741"/>
              <a:gd name="connsiteX37" fmla="*/ 4480164 w 5423364"/>
              <a:gd name="connsiteY37" fmla="*/ 1 h 5416741"/>
              <a:gd name="connsiteX38" fmla="*/ 5423364 w 5423364"/>
              <a:gd name="connsiteY38" fmla="*/ 1 h 5416741"/>
              <a:gd name="connsiteX39" fmla="*/ 5423364 w 5423364"/>
              <a:gd name="connsiteY39" fmla="*/ 156268 h 5416741"/>
              <a:gd name="connsiteX40" fmla="*/ 4631587 w 5423364"/>
              <a:gd name="connsiteY40" fmla="*/ 156268 h 5416741"/>
              <a:gd name="connsiteX41" fmla="*/ 4631587 w 5423364"/>
              <a:gd name="connsiteY41" fmla="*/ 1054377 h 5416741"/>
              <a:gd name="connsiteX42" fmla="*/ 4474599 w 5423364"/>
              <a:gd name="connsiteY42" fmla="*/ 1054377 h 5416741"/>
              <a:gd name="connsiteX43" fmla="*/ 4474599 w 5423364"/>
              <a:gd name="connsiteY43" fmla="*/ 1053657 h 5416741"/>
              <a:gd name="connsiteX44" fmla="*/ 4259765 w 5423364"/>
              <a:gd name="connsiteY44" fmla="*/ 1053657 h 5416741"/>
              <a:gd name="connsiteX45" fmla="*/ 4259765 w 5423364"/>
              <a:gd name="connsiteY45" fmla="*/ 1054378 h 5416741"/>
              <a:gd name="connsiteX46" fmla="*/ 4259765 w 5423364"/>
              <a:gd name="connsiteY46" fmla="*/ 1287546 h 5416741"/>
              <a:gd name="connsiteX47" fmla="*/ 4259766 w 5423364"/>
              <a:gd name="connsiteY47" fmla="*/ 1287546 h 5416741"/>
              <a:gd name="connsiteX48" fmla="*/ 4259766 w 5423364"/>
              <a:gd name="connsiteY48" fmla="*/ 1443813 h 5416741"/>
              <a:gd name="connsiteX49" fmla="*/ 3323766 w 5423364"/>
              <a:gd name="connsiteY49" fmla="*/ 1443813 h 5416741"/>
              <a:gd name="connsiteX50" fmla="*/ 3323766 w 5423364"/>
              <a:gd name="connsiteY50" fmla="*/ 1440000 h 5416741"/>
              <a:gd name="connsiteX51" fmla="*/ 3314221 w 5423364"/>
              <a:gd name="connsiteY51" fmla="*/ 1440000 h 5416741"/>
              <a:gd name="connsiteX52" fmla="*/ 3314221 w 5423364"/>
              <a:gd name="connsiteY52" fmla="*/ 156989 h 5416741"/>
              <a:gd name="connsiteX53" fmla="*/ 1737874 w 5423364"/>
              <a:gd name="connsiteY53" fmla="*/ 156989 h 5416741"/>
              <a:gd name="connsiteX54" fmla="*/ 1737874 w 5423364"/>
              <a:gd name="connsiteY54" fmla="*/ 788557 h 5416741"/>
              <a:gd name="connsiteX55" fmla="*/ 2523537 w 5423364"/>
              <a:gd name="connsiteY55" fmla="*/ 788557 h 5416741"/>
              <a:gd name="connsiteX56" fmla="*/ 2523537 w 5423364"/>
              <a:gd name="connsiteY56" fmla="*/ 1730486 h 5416741"/>
              <a:gd name="connsiteX57" fmla="*/ 1732853 w 5423364"/>
              <a:gd name="connsiteY57" fmla="*/ 1730486 h 5416741"/>
              <a:gd name="connsiteX58" fmla="*/ 1726872 w 5423364"/>
              <a:gd name="connsiteY58" fmla="*/ 1730486 h 5416741"/>
              <a:gd name="connsiteX59" fmla="*/ 1726872 w 5423364"/>
              <a:gd name="connsiteY59" fmla="*/ 2519042 h 5416741"/>
              <a:gd name="connsiteX60" fmla="*/ 784942 w 5423364"/>
              <a:gd name="connsiteY60" fmla="*/ 2519042 h 5416741"/>
              <a:gd name="connsiteX61" fmla="*/ 784942 w 5423364"/>
              <a:gd name="connsiteY61" fmla="*/ 1734100 h 5416741"/>
              <a:gd name="connsiteX62" fmla="*/ 162970 w 5423364"/>
              <a:gd name="connsiteY62" fmla="*/ 1734100 h 5416741"/>
              <a:gd name="connsiteX63" fmla="*/ 162970 w 5423364"/>
              <a:gd name="connsiteY63" fmla="*/ 3307598 h 5416741"/>
              <a:gd name="connsiteX64" fmla="*/ 1446703 w 5423364"/>
              <a:gd name="connsiteY64" fmla="*/ 3307598 h 5416741"/>
              <a:gd name="connsiteX65" fmla="*/ 1446703 w 5423364"/>
              <a:gd name="connsiteY65" fmla="*/ 3317142 h 5416741"/>
              <a:gd name="connsiteX66" fmla="*/ 1450516 w 5423364"/>
              <a:gd name="connsiteY66" fmla="*/ 3317142 h 5416741"/>
              <a:gd name="connsiteX67" fmla="*/ 1450516 w 5423364"/>
              <a:gd name="connsiteY67" fmla="*/ 4096154 h 5416741"/>
              <a:gd name="connsiteX68" fmla="*/ 1450516 w 5423364"/>
              <a:gd name="connsiteY68" fmla="*/ 4253142 h 5416741"/>
              <a:gd name="connsiteX69" fmla="*/ 1294249 w 5423364"/>
              <a:gd name="connsiteY69" fmla="*/ 4253142 h 5416741"/>
              <a:gd name="connsiteX70" fmla="*/ 1061080 w 5423364"/>
              <a:gd name="connsiteY70" fmla="*/ 4253142 h 5416741"/>
              <a:gd name="connsiteX71" fmla="*/ 1060359 w 5423364"/>
              <a:gd name="connsiteY71" fmla="*/ 4253142 h 5416741"/>
              <a:gd name="connsiteX72" fmla="*/ 1060359 w 5423364"/>
              <a:gd name="connsiteY72" fmla="*/ 4467976 h 5416741"/>
              <a:gd name="connsiteX73" fmla="*/ 1061080 w 5423364"/>
              <a:gd name="connsiteY73" fmla="*/ 4467976 h 5416741"/>
              <a:gd name="connsiteX74" fmla="*/ 1061080 w 5423364"/>
              <a:gd name="connsiteY74" fmla="*/ 4624964 h 5416741"/>
              <a:gd name="connsiteX75" fmla="*/ 162970 w 5423364"/>
              <a:gd name="connsiteY75" fmla="*/ 4624964 h 5416741"/>
              <a:gd name="connsiteX76" fmla="*/ 162970 w 5423364"/>
              <a:gd name="connsiteY76" fmla="*/ 5416741 h 5416741"/>
              <a:gd name="connsiteX77" fmla="*/ 6703 w 5423364"/>
              <a:gd name="connsiteY77" fmla="*/ 5416741 h 5416741"/>
              <a:gd name="connsiteX78" fmla="*/ 6703 w 5423364"/>
              <a:gd name="connsiteY78" fmla="*/ 4473541 h 5416741"/>
              <a:gd name="connsiteX79" fmla="*/ 17080 w 5423364"/>
              <a:gd name="connsiteY79" fmla="*/ 4473541 h 5416741"/>
              <a:gd name="connsiteX80" fmla="*/ 17080 w 5423364"/>
              <a:gd name="connsiteY80" fmla="*/ 4467976 h 5416741"/>
              <a:gd name="connsiteX81" fmla="*/ 904092 w 5423364"/>
              <a:gd name="connsiteY81" fmla="*/ 4467976 h 5416741"/>
              <a:gd name="connsiteX82" fmla="*/ 904092 w 5423364"/>
              <a:gd name="connsiteY82" fmla="*/ 4253142 h 5416741"/>
              <a:gd name="connsiteX83" fmla="*/ 730516 w 5423364"/>
              <a:gd name="connsiteY83" fmla="*/ 4253142 h 5416741"/>
              <a:gd name="connsiteX84" fmla="*/ 426548 w 5423364"/>
              <a:gd name="connsiteY84" fmla="*/ 4253142 h 5416741"/>
              <a:gd name="connsiteX85" fmla="*/ 426548 w 5423364"/>
              <a:gd name="connsiteY85" fmla="*/ 3618610 h 5416741"/>
              <a:gd name="connsiteX86" fmla="*/ 1061080 w 5423364"/>
              <a:gd name="connsiteY86" fmla="*/ 3618610 h 5416741"/>
              <a:gd name="connsiteX87" fmla="*/ 1061080 w 5423364"/>
              <a:gd name="connsiteY87" fmla="*/ 4096154 h 5416741"/>
              <a:gd name="connsiteX88" fmla="*/ 1294249 w 5423364"/>
              <a:gd name="connsiteY88" fmla="*/ 4096154 h 5416741"/>
              <a:gd name="connsiteX89" fmla="*/ 1294249 w 5423364"/>
              <a:gd name="connsiteY89" fmla="*/ 3464586 h 5416741"/>
              <a:gd name="connsiteX90" fmla="*/ 6703 w 5423364"/>
              <a:gd name="connsiteY90" fmla="*/ 3464586 h 5416741"/>
              <a:gd name="connsiteX91" fmla="*/ 6703 w 5423364"/>
              <a:gd name="connsiteY91" fmla="*/ 3449112 h 5416741"/>
              <a:gd name="connsiteX92" fmla="*/ 6703 w 5423364"/>
              <a:gd name="connsiteY92" fmla="*/ 3307598 h 5416741"/>
              <a:gd name="connsiteX93" fmla="*/ 6703 w 5423364"/>
              <a:gd name="connsiteY93" fmla="*/ 1734100 h 5416741"/>
              <a:gd name="connsiteX94" fmla="*/ 5981 w 5423364"/>
              <a:gd name="connsiteY94" fmla="*/ 1734100 h 5416741"/>
              <a:gd name="connsiteX95" fmla="*/ 5981 w 5423364"/>
              <a:gd name="connsiteY95" fmla="*/ 1577112 h 5416741"/>
              <a:gd name="connsiteX96" fmla="*/ 6703 w 5423364"/>
              <a:gd name="connsiteY96" fmla="*/ 1577112 h 5416741"/>
              <a:gd name="connsiteX97" fmla="*/ 162970 w 5423364"/>
              <a:gd name="connsiteY97" fmla="*/ 1577112 h 5416741"/>
              <a:gd name="connsiteX98" fmla="*/ 784942 w 5423364"/>
              <a:gd name="connsiteY98" fmla="*/ 1577112 h 5416741"/>
              <a:gd name="connsiteX99" fmla="*/ 790923 w 5423364"/>
              <a:gd name="connsiteY99" fmla="*/ 1577112 h 5416741"/>
              <a:gd name="connsiteX100" fmla="*/ 790923 w 5423364"/>
              <a:gd name="connsiteY100" fmla="*/ 941931 h 5416741"/>
              <a:gd name="connsiteX101" fmla="*/ 0 w 5423364"/>
              <a:gd name="connsiteY101" fmla="*/ 941931 h 5416741"/>
              <a:gd name="connsiteX102" fmla="*/ 0 w 5423364"/>
              <a:gd name="connsiteY102" fmla="*/ 1 h 5416741"/>
              <a:gd name="connsiteX103" fmla="*/ 941930 w 5423364"/>
              <a:gd name="connsiteY103" fmla="*/ 1 h 5416741"/>
              <a:gd name="connsiteX104" fmla="*/ 941930 w 5423364"/>
              <a:gd name="connsiteY104" fmla="*/ 788557 h 5416741"/>
              <a:gd name="connsiteX105" fmla="*/ 1581607 w 5423364"/>
              <a:gd name="connsiteY105" fmla="*/ 788557 h 5416741"/>
              <a:gd name="connsiteX106" fmla="*/ 1581607 w 5423364"/>
              <a:gd name="connsiteY106" fmla="*/ 156989 h 5416741"/>
              <a:gd name="connsiteX107" fmla="*/ 1581607 w 5423364"/>
              <a:gd name="connsiteY107" fmla="*/ 1 h 5416741"/>
              <a:gd name="connsiteX108" fmla="*/ 1581607 w 5423364"/>
              <a:gd name="connsiteY108" fmla="*/ 1 h 5416741"/>
              <a:gd name="connsiteX109" fmla="*/ 1737874 w 5423364"/>
              <a:gd name="connsiteY109" fmla="*/ 1 h 5416741"/>
              <a:gd name="connsiteX110" fmla="*/ 1737874 w 5423364"/>
              <a:gd name="connsiteY110" fmla="*/ 1 h 5416741"/>
              <a:gd name="connsiteX111" fmla="*/ 3314221 w 5423364"/>
              <a:gd name="connsiteY111" fmla="*/ 1 h 5416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5423364" h="5416741">
                <a:moveTo>
                  <a:pt x="586469" y="3778531"/>
                </a:moveTo>
                <a:lnTo>
                  <a:pt x="586469" y="4093221"/>
                </a:lnTo>
                <a:lnTo>
                  <a:pt x="901159" y="4093221"/>
                </a:lnTo>
                <a:lnTo>
                  <a:pt x="901159" y="3778531"/>
                </a:lnTo>
                <a:close/>
                <a:moveTo>
                  <a:pt x="941931" y="1734100"/>
                </a:moveTo>
                <a:lnTo>
                  <a:pt x="941931" y="2362054"/>
                </a:lnTo>
                <a:lnTo>
                  <a:pt x="1569884" y="2362054"/>
                </a:lnTo>
                <a:lnTo>
                  <a:pt x="1569884" y="1734100"/>
                </a:lnTo>
                <a:close/>
                <a:moveTo>
                  <a:pt x="947912" y="945546"/>
                </a:moveTo>
                <a:lnTo>
                  <a:pt x="947912" y="1573498"/>
                </a:lnTo>
                <a:lnTo>
                  <a:pt x="1575865" y="1573498"/>
                </a:lnTo>
                <a:lnTo>
                  <a:pt x="1575865" y="945546"/>
                </a:lnTo>
                <a:close/>
                <a:moveTo>
                  <a:pt x="1738596" y="945546"/>
                </a:moveTo>
                <a:lnTo>
                  <a:pt x="1738596" y="1573498"/>
                </a:lnTo>
                <a:lnTo>
                  <a:pt x="2366549" y="1573498"/>
                </a:lnTo>
                <a:lnTo>
                  <a:pt x="2366549" y="945546"/>
                </a:lnTo>
                <a:close/>
                <a:moveTo>
                  <a:pt x="3785154" y="579766"/>
                </a:moveTo>
                <a:lnTo>
                  <a:pt x="3785154" y="894456"/>
                </a:lnTo>
                <a:lnTo>
                  <a:pt x="4099844" y="894456"/>
                </a:lnTo>
                <a:lnTo>
                  <a:pt x="4099844" y="579766"/>
                </a:lnTo>
                <a:close/>
                <a:moveTo>
                  <a:pt x="156988" y="156989"/>
                </a:moveTo>
                <a:lnTo>
                  <a:pt x="156988" y="784943"/>
                </a:lnTo>
                <a:lnTo>
                  <a:pt x="784942" y="784943"/>
                </a:lnTo>
                <a:lnTo>
                  <a:pt x="784942" y="156989"/>
                </a:lnTo>
                <a:close/>
                <a:moveTo>
                  <a:pt x="3314221" y="0"/>
                </a:moveTo>
                <a:lnTo>
                  <a:pt x="3471209" y="0"/>
                </a:lnTo>
                <a:lnTo>
                  <a:pt x="3471209" y="1287546"/>
                </a:lnTo>
                <a:lnTo>
                  <a:pt x="4102777" y="1287546"/>
                </a:lnTo>
                <a:lnTo>
                  <a:pt x="4102777" y="1054378"/>
                </a:lnTo>
                <a:lnTo>
                  <a:pt x="3625233" y="1054378"/>
                </a:lnTo>
                <a:lnTo>
                  <a:pt x="3625233" y="419845"/>
                </a:lnTo>
                <a:lnTo>
                  <a:pt x="4259765" y="419845"/>
                </a:lnTo>
                <a:lnTo>
                  <a:pt x="4259765" y="723813"/>
                </a:lnTo>
                <a:lnTo>
                  <a:pt x="4259765" y="897390"/>
                </a:lnTo>
                <a:lnTo>
                  <a:pt x="4474599" y="897390"/>
                </a:lnTo>
                <a:lnTo>
                  <a:pt x="4474599" y="10377"/>
                </a:lnTo>
                <a:lnTo>
                  <a:pt x="4480164" y="10377"/>
                </a:lnTo>
                <a:lnTo>
                  <a:pt x="4480164" y="1"/>
                </a:lnTo>
                <a:lnTo>
                  <a:pt x="5423364" y="1"/>
                </a:lnTo>
                <a:lnTo>
                  <a:pt x="5423364" y="156268"/>
                </a:lnTo>
                <a:lnTo>
                  <a:pt x="4631587" y="156268"/>
                </a:lnTo>
                <a:lnTo>
                  <a:pt x="4631587" y="1054377"/>
                </a:lnTo>
                <a:lnTo>
                  <a:pt x="4474599" y="1054377"/>
                </a:lnTo>
                <a:lnTo>
                  <a:pt x="4474599" y="1053657"/>
                </a:lnTo>
                <a:lnTo>
                  <a:pt x="4259765" y="1053657"/>
                </a:lnTo>
                <a:lnTo>
                  <a:pt x="4259765" y="1054378"/>
                </a:lnTo>
                <a:lnTo>
                  <a:pt x="4259765" y="1287546"/>
                </a:lnTo>
                <a:lnTo>
                  <a:pt x="4259766" y="1287546"/>
                </a:lnTo>
                <a:lnTo>
                  <a:pt x="4259766" y="1443813"/>
                </a:lnTo>
                <a:lnTo>
                  <a:pt x="3323766" y="1443813"/>
                </a:lnTo>
                <a:lnTo>
                  <a:pt x="3323766" y="1440000"/>
                </a:lnTo>
                <a:lnTo>
                  <a:pt x="3314221" y="1440000"/>
                </a:lnTo>
                <a:lnTo>
                  <a:pt x="3314221" y="156989"/>
                </a:lnTo>
                <a:lnTo>
                  <a:pt x="1737874" y="156989"/>
                </a:lnTo>
                <a:lnTo>
                  <a:pt x="1737874" y="788557"/>
                </a:lnTo>
                <a:lnTo>
                  <a:pt x="2523537" y="788557"/>
                </a:lnTo>
                <a:lnTo>
                  <a:pt x="2523537" y="1730486"/>
                </a:lnTo>
                <a:lnTo>
                  <a:pt x="1732853" y="1730486"/>
                </a:lnTo>
                <a:lnTo>
                  <a:pt x="1726872" y="1730486"/>
                </a:lnTo>
                <a:lnTo>
                  <a:pt x="1726872" y="2519042"/>
                </a:lnTo>
                <a:lnTo>
                  <a:pt x="784942" y="2519042"/>
                </a:lnTo>
                <a:lnTo>
                  <a:pt x="784942" y="1734100"/>
                </a:lnTo>
                <a:lnTo>
                  <a:pt x="162970" y="1734100"/>
                </a:lnTo>
                <a:lnTo>
                  <a:pt x="162970" y="3307598"/>
                </a:lnTo>
                <a:lnTo>
                  <a:pt x="1446703" y="3307598"/>
                </a:lnTo>
                <a:lnTo>
                  <a:pt x="1446703" y="3317142"/>
                </a:lnTo>
                <a:lnTo>
                  <a:pt x="1450516" y="3317142"/>
                </a:lnTo>
                <a:lnTo>
                  <a:pt x="1450516" y="4096154"/>
                </a:lnTo>
                <a:lnTo>
                  <a:pt x="1450516" y="4253142"/>
                </a:lnTo>
                <a:lnTo>
                  <a:pt x="1294249" y="4253142"/>
                </a:lnTo>
                <a:lnTo>
                  <a:pt x="1061080" y="4253142"/>
                </a:lnTo>
                <a:lnTo>
                  <a:pt x="1060359" y="4253142"/>
                </a:lnTo>
                <a:lnTo>
                  <a:pt x="1060359" y="4467976"/>
                </a:lnTo>
                <a:lnTo>
                  <a:pt x="1061080" y="4467976"/>
                </a:lnTo>
                <a:lnTo>
                  <a:pt x="1061080" y="4624964"/>
                </a:lnTo>
                <a:lnTo>
                  <a:pt x="162970" y="4624964"/>
                </a:lnTo>
                <a:lnTo>
                  <a:pt x="162970" y="5416741"/>
                </a:lnTo>
                <a:lnTo>
                  <a:pt x="6703" y="5416741"/>
                </a:lnTo>
                <a:lnTo>
                  <a:pt x="6703" y="4473541"/>
                </a:lnTo>
                <a:lnTo>
                  <a:pt x="17080" y="4473541"/>
                </a:lnTo>
                <a:lnTo>
                  <a:pt x="17080" y="4467976"/>
                </a:lnTo>
                <a:lnTo>
                  <a:pt x="904092" y="4467976"/>
                </a:lnTo>
                <a:lnTo>
                  <a:pt x="904092" y="4253142"/>
                </a:lnTo>
                <a:lnTo>
                  <a:pt x="730516" y="4253142"/>
                </a:lnTo>
                <a:lnTo>
                  <a:pt x="426548" y="4253142"/>
                </a:lnTo>
                <a:lnTo>
                  <a:pt x="426548" y="3618610"/>
                </a:lnTo>
                <a:lnTo>
                  <a:pt x="1061080" y="3618610"/>
                </a:lnTo>
                <a:lnTo>
                  <a:pt x="1061080" y="4096154"/>
                </a:lnTo>
                <a:lnTo>
                  <a:pt x="1294249" y="4096154"/>
                </a:lnTo>
                <a:lnTo>
                  <a:pt x="1294249" y="3464586"/>
                </a:lnTo>
                <a:lnTo>
                  <a:pt x="6703" y="3464586"/>
                </a:lnTo>
                <a:lnTo>
                  <a:pt x="6703" y="3449112"/>
                </a:lnTo>
                <a:lnTo>
                  <a:pt x="6703" y="3307598"/>
                </a:lnTo>
                <a:lnTo>
                  <a:pt x="6703" y="1734100"/>
                </a:lnTo>
                <a:lnTo>
                  <a:pt x="5981" y="1734100"/>
                </a:lnTo>
                <a:lnTo>
                  <a:pt x="5981" y="1577112"/>
                </a:lnTo>
                <a:lnTo>
                  <a:pt x="6703" y="1577112"/>
                </a:lnTo>
                <a:lnTo>
                  <a:pt x="162970" y="1577112"/>
                </a:lnTo>
                <a:lnTo>
                  <a:pt x="784942" y="1577112"/>
                </a:lnTo>
                <a:lnTo>
                  <a:pt x="790923" y="1577112"/>
                </a:lnTo>
                <a:lnTo>
                  <a:pt x="790923" y="941931"/>
                </a:lnTo>
                <a:lnTo>
                  <a:pt x="0" y="941931"/>
                </a:lnTo>
                <a:lnTo>
                  <a:pt x="0" y="1"/>
                </a:lnTo>
                <a:lnTo>
                  <a:pt x="941930" y="1"/>
                </a:lnTo>
                <a:lnTo>
                  <a:pt x="941930" y="788557"/>
                </a:lnTo>
                <a:lnTo>
                  <a:pt x="1581607" y="788557"/>
                </a:lnTo>
                <a:lnTo>
                  <a:pt x="1581607" y="156989"/>
                </a:lnTo>
                <a:lnTo>
                  <a:pt x="1581607" y="1"/>
                </a:lnTo>
                <a:lnTo>
                  <a:pt x="1581607" y="1"/>
                </a:lnTo>
                <a:lnTo>
                  <a:pt x="1737874" y="1"/>
                </a:lnTo>
                <a:lnTo>
                  <a:pt x="1737874" y="1"/>
                </a:lnTo>
                <a:lnTo>
                  <a:pt x="3314221" y="1"/>
                </a:lnTo>
                <a:close/>
              </a:path>
            </a:pathLst>
          </a:custGeom>
          <a:gradFill flip="none" rotWithShape="1">
            <a:gsLst>
              <a:gs pos="5300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ea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000"/>
          </a:p>
        </p:txBody>
      </p:sp>
      <p:sp>
        <p:nvSpPr>
          <p:cNvPr id="11" name="椭圆 10"/>
          <p:cNvSpPr/>
          <p:nvPr/>
        </p:nvSpPr>
        <p:spPr bwMode="auto">
          <a:xfrm>
            <a:off x="4810708" y="3024188"/>
            <a:ext cx="2794038" cy="162107"/>
          </a:xfrm>
          <a:prstGeom prst="ellipse">
            <a:avLst/>
          </a:prstGeom>
          <a:gradFill flip="none" rotWithShape="1">
            <a:gsLst>
              <a:gs pos="35000">
                <a:srgbClr val="FEF6E2">
                  <a:alpha val="60000"/>
                </a:srgbClr>
              </a:gs>
              <a:gs pos="100000">
                <a:srgbClr val="E1F8F6">
                  <a:alpha val="0"/>
                </a:srgbClr>
              </a:gs>
              <a:gs pos="0">
                <a:schemeClr val="bg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25000" lnSpcReduction="20000"/>
          </a:bodyPr>
          <a:lstStyle/>
          <a:p>
            <a:pPr algn="ctr" ea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000"/>
          </a:p>
        </p:txBody>
      </p:sp>
      <p:sp>
        <p:nvSpPr>
          <p:cNvPr id="12" name="椭圆 11"/>
          <p:cNvSpPr/>
          <p:nvPr/>
        </p:nvSpPr>
        <p:spPr bwMode="auto">
          <a:xfrm>
            <a:off x="3390035" y="4009568"/>
            <a:ext cx="5040679" cy="295732"/>
          </a:xfrm>
          <a:prstGeom prst="ellipse">
            <a:avLst/>
          </a:prstGeom>
          <a:gradFill flip="none" rotWithShape="1">
            <a:gsLst>
              <a:gs pos="35000">
                <a:srgbClr val="FEF6E2">
                  <a:alpha val="60000"/>
                </a:srgbClr>
              </a:gs>
              <a:gs pos="100000">
                <a:srgbClr val="E1F8F6">
                  <a:alpha val="0"/>
                </a:srgbClr>
              </a:gs>
              <a:gs pos="0">
                <a:schemeClr val="bg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40000" lnSpcReduction="20000"/>
          </a:bodyPr>
          <a:lstStyle/>
          <a:p>
            <a:pPr algn="ctr" ea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00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66230" y="3186295"/>
            <a:ext cx="7119866" cy="867410"/>
          </a:xfrm>
        </p:spPr>
        <p:txBody>
          <a:bodyPr anchor="ctr" anchorCtr="0">
            <a:normAutofit/>
          </a:bodyPr>
          <a:lstStyle>
            <a:lvl1pPr algn="ctr">
              <a:defRPr sz="3600">
                <a:solidFill>
                  <a:schemeClr val="accent2"/>
                </a:solidFill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566230" y="4105600"/>
            <a:ext cx="7119866" cy="754188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B4C91-A4CA-4EBE-8AF8-1DBB3ECEA66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4D154-DEB9-4DCD-801B-B3341D74A2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3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3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B4C91-A4CA-4EBE-8AF8-1DBB3ECEA669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4D154-DEB9-4DCD-801B-B3341D74A27F}" type="slidenum">
              <a:rPr lang="zh-CN" altLang="en-US" smtClean="0"/>
            </a:fld>
            <a:endParaRPr lang="zh-CN" altLang="en-US"/>
          </a:p>
        </p:txBody>
      </p:sp>
      <p:sp>
        <p:nvSpPr>
          <p:cNvPr id="10" name="标题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68880" y="4430044"/>
            <a:ext cx="8854240" cy="1329072"/>
          </a:xfrm>
        </p:spPr>
        <p:txBody>
          <a:bodyPr anchor="b" anchorCtr="0">
            <a:normAutofit/>
          </a:bodyPr>
          <a:lstStyle>
            <a:lvl1pPr algn="ctr">
              <a:defRPr sz="5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B4C91-A4CA-4EBE-8AF8-1DBB3ECEA66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4D154-DEB9-4DCD-801B-B3341D74A2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B4C91-A4CA-4EBE-8AF8-1DBB3ECEA669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4D154-DEB9-4DCD-801B-B3341D74A2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91916" y="709362"/>
            <a:ext cx="4165200" cy="1518902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837716" y="709362"/>
            <a:ext cx="5516084" cy="48305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493503" y="2232108"/>
            <a:ext cx="4165200" cy="331603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443788" y="657725"/>
            <a:ext cx="1744579" cy="5519237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412957" y="657725"/>
            <a:ext cx="7940843" cy="551923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B4C91-A4CA-4EBE-8AF8-1DBB3ECEA66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4D154-DEB9-4DCD-801B-B3341D74A2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1459832" y="673769"/>
            <a:ext cx="9893968" cy="5430394"/>
          </a:xfrm>
        </p:spPr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2.xml"/><Relationship Id="rId12" Type="http://schemas.openxmlformats.org/officeDocument/2006/relationships/tags" Target="../tags/tag1.xml"/><Relationship Id="rId11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1428750" y="451602"/>
            <a:ext cx="9925050" cy="9280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1428750" y="1588168"/>
            <a:ext cx="9925050" cy="45887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15BB4C91-A4CA-4EBE-8AF8-1DBB3ECEA66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2654D154-DEB9-4DCD-801B-B3341D74A27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just" defTabSz="914400" rtl="0" eaLnBrk="1" latinLnBrk="0" hangingPunct="1">
        <a:lnSpc>
          <a:spcPct val="13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just" defTabSz="914400" rtl="0" eaLnBrk="1" latinLnBrk="0" hangingPunct="1">
        <a:lnSpc>
          <a:spcPct val="13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just" defTabSz="914400" rtl="0" eaLnBrk="1" latinLnBrk="0" hangingPunct="1">
        <a:lnSpc>
          <a:spcPct val="13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just" defTabSz="914400" rtl="0" eaLnBrk="1" latinLnBrk="0" hangingPunct="1">
        <a:lnSpc>
          <a:spcPct val="13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just" defTabSz="914400" rtl="0" eaLnBrk="1" latinLnBrk="0" hangingPunct="1">
        <a:lnSpc>
          <a:spcPct val="13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" Type="http://schemas.openxmlformats.org/officeDocument/2006/relationships/tags" Target="../tags/tag3.xml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6.xml"/><Relationship Id="rId3" Type="http://schemas.openxmlformats.org/officeDocument/2006/relationships/image" Target="../media/image3.png"/><Relationship Id="rId2" Type="http://schemas.openxmlformats.org/officeDocument/2006/relationships/hyperlink" Target="&#26925;&#22278;&#19978;&#21160;&#28857;.gsp" TargetMode="External"/><Relationship Id="rId1" Type="http://schemas.openxmlformats.org/officeDocument/2006/relationships/hyperlink" Target="&#22278;&#19978;&#21160;&#28857;.gsp" TargetMode="Externa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7.xml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hyperlink" Target="&#22278;&#19978;&#21160;&#28857;1.gsp" TargetMode="Externa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8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9.xml"/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.vml"/><Relationship Id="rId7" Type="http://schemas.openxmlformats.org/officeDocument/2006/relationships/slideLayout" Target="../slideLayouts/slideLayout2.xml"/><Relationship Id="rId6" Type="http://schemas.openxmlformats.org/officeDocument/2006/relationships/tags" Target="../tags/tag10.x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1.bin"/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hyperlink" Target="&#26925;&#22278;&#28857;&#21040;&#23450;&#28857;&#36317;&#31163;.gsp" TargetMode="External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1.xml"/><Relationship Id="rId3" Type="http://schemas.openxmlformats.org/officeDocument/2006/relationships/image" Target="../media/image13.png"/><Relationship Id="rId2" Type="http://schemas.openxmlformats.org/officeDocument/2006/relationships/image" Target="../media/image12.wmf"/><Relationship Id="rId1" Type="http://schemas.openxmlformats.org/officeDocument/2006/relationships/oleObject" Target="../embeddings/oleObject2.bin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3.v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2.xml"/><Relationship Id="rId4" Type="http://schemas.openxmlformats.org/officeDocument/2006/relationships/image" Target="../media/image15.png"/><Relationship Id="rId3" Type="http://schemas.openxmlformats.org/officeDocument/2006/relationships/image" Target="../media/image14.png"/><Relationship Id="rId2" Type="http://schemas.openxmlformats.org/officeDocument/2006/relationships/image" Target="../media/image12.wmf"/><Relationship Id="rId1" Type="http://schemas.openxmlformats.org/officeDocument/2006/relationships/oleObject" Target="../embeddings/oleObject3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3.xml"/><Relationship Id="rId1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14.xml"/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4.v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5.xml"/><Relationship Id="rId3" Type="http://schemas.openxmlformats.org/officeDocument/2006/relationships/image" Target="../media/image17.png"/><Relationship Id="rId2" Type="http://schemas.openxmlformats.org/officeDocument/2006/relationships/image" Target="../media/image20.wmf"/><Relationship Id="rId1" Type="http://schemas.openxmlformats.org/officeDocument/2006/relationships/oleObject" Target="../embeddings/oleObject4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5.vml"/><Relationship Id="rId7" Type="http://schemas.openxmlformats.org/officeDocument/2006/relationships/slideLayout" Target="../slideLayouts/slideLayout2.xml"/><Relationship Id="rId6" Type="http://schemas.openxmlformats.org/officeDocument/2006/relationships/tags" Target="../tags/tag16.xml"/><Relationship Id="rId5" Type="http://schemas.openxmlformats.org/officeDocument/2006/relationships/image" Target="../media/image18.png"/><Relationship Id="rId4" Type="http://schemas.openxmlformats.org/officeDocument/2006/relationships/image" Target="../media/image20.wmf"/><Relationship Id="rId3" Type="http://schemas.openxmlformats.org/officeDocument/2006/relationships/oleObject" Target="../embeddings/oleObject6.bin"/><Relationship Id="rId2" Type="http://schemas.openxmlformats.org/officeDocument/2006/relationships/image" Target="../media/image21.wmf"/><Relationship Id="rId1" Type="http://schemas.openxmlformats.org/officeDocument/2006/relationships/oleObject" Target="../embeddings/oleObject5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6.vml"/><Relationship Id="rId7" Type="http://schemas.openxmlformats.org/officeDocument/2006/relationships/slideLayout" Target="../slideLayouts/slideLayout2.xml"/><Relationship Id="rId6" Type="http://schemas.openxmlformats.org/officeDocument/2006/relationships/tags" Target="../tags/tag17.xml"/><Relationship Id="rId5" Type="http://schemas.openxmlformats.org/officeDocument/2006/relationships/image" Target="../media/image24.png"/><Relationship Id="rId4" Type="http://schemas.openxmlformats.org/officeDocument/2006/relationships/image" Target="../media/image23.wmf"/><Relationship Id="rId3" Type="http://schemas.openxmlformats.org/officeDocument/2006/relationships/oleObject" Target="../embeddings/oleObject8.bin"/><Relationship Id="rId2" Type="http://schemas.openxmlformats.org/officeDocument/2006/relationships/image" Target="../media/image22.wmf"/><Relationship Id="rId1" Type="http://schemas.openxmlformats.org/officeDocument/2006/relationships/oleObject" Target="../embeddings/oleObject7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8.xml"/><Relationship Id="rId1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9.xml"/><Relationship Id="rId1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0.xml"/><Relationship Id="rId1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1.xml"/><Relationship Id="rId1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384175" y="4312285"/>
            <a:ext cx="11751945" cy="1356360"/>
          </a:xfrm>
        </p:spPr>
        <p:txBody>
          <a:bodyPr>
            <a:normAutofit/>
          </a:bodyPr>
          <a:p>
            <a:r>
              <a:rPr lang="zh-CN" altLang="zh-CN" dirty="0">
                <a:solidFill>
                  <a:srgbClr val="FFFF00"/>
                </a:solidFill>
                <a:latin typeface="华文隶书" panose="02010800040101010101" charset="-122"/>
                <a:ea typeface="华文隶书" panose="02010800040101010101" charset="-122"/>
              </a:rPr>
              <a:t>曲线上的点到定点的距离的最值问题</a:t>
            </a:r>
            <a:endParaRPr lang="zh-CN" altLang="zh-CN" dirty="0">
              <a:solidFill>
                <a:srgbClr val="FFFF00"/>
              </a:solidFill>
              <a:latin typeface="华文隶书" panose="02010800040101010101" charset="-122"/>
              <a:ea typeface="华文隶书" panose="02010800040101010101" charset="-122"/>
            </a:endParaRPr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3828415" y="466725"/>
            <a:ext cx="8307705" cy="1590040"/>
          </a:xfrm>
        </p:spPr>
        <p:txBody>
          <a:bodyPr>
            <a:normAutofit/>
          </a:bodyPr>
          <a:p>
            <a:pPr algn="l"/>
            <a:r>
              <a:rPr lang="zh-CN" altLang="en-US" b="1" dirty="0">
                <a:solidFill>
                  <a:srgbClr val="002060"/>
                </a:solidFill>
                <a:latin typeface="Times New Roman" panose="02020603050405020304" charset="0"/>
              </a:rPr>
              <a:t>The distance of the point on the curve</a:t>
            </a:r>
            <a:endParaRPr lang="zh-CN" altLang="en-US" b="1" dirty="0">
              <a:solidFill>
                <a:srgbClr val="002060"/>
              </a:solidFill>
              <a:latin typeface="Times New Roman" panose="02020603050405020304" charset="0"/>
            </a:endParaRPr>
          </a:p>
          <a:p>
            <a:r>
              <a:rPr lang="zh-CN" altLang="en-US" b="1" dirty="0">
                <a:solidFill>
                  <a:srgbClr val="002060"/>
                </a:solidFill>
                <a:latin typeface="Times New Roman" panose="02020603050405020304" charset="0"/>
              </a:rPr>
              <a:t> to the designated the most value problem</a:t>
            </a:r>
            <a:endParaRPr lang="zh-CN" altLang="en-US" b="1" dirty="0">
              <a:solidFill>
                <a:srgbClr val="002060"/>
              </a:solidFill>
              <a:latin typeface="Times New Roman" panose="02020603050405020304" charset="0"/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zh-CN">
                <a:solidFill>
                  <a:srgbClr val="FF0000"/>
                </a:solidFill>
              </a:rPr>
              <a:t>问题</a:t>
            </a:r>
            <a:r>
              <a:rPr lang="en-US" altLang="zh-CN">
                <a:solidFill>
                  <a:srgbClr val="FF0000"/>
                </a:solidFill>
              </a:rPr>
              <a:t>(question)</a:t>
            </a:r>
            <a:r>
              <a:rPr lang="zh-CN" altLang="zh-CN">
                <a:solidFill>
                  <a:srgbClr val="FF0000"/>
                </a:solidFill>
              </a:rPr>
              <a:t>：</a:t>
            </a:r>
            <a:endParaRPr lang="zh-CN" altLang="zh-CN">
              <a:solidFill>
                <a:srgbClr val="FF0000"/>
              </a:solidFill>
            </a:endParaRPr>
          </a:p>
        </p:txBody>
      </p:sp>
      <p:sp>
        <p:nvSpPr>
          <p:cNvPr id="5" name="内容占位符 2">
            <a:hlinkClick r:id="rId1" tooltip="" action="ppaction://hlinkfile"/>
          </p:cNvPr>
          <p:cNvSpPr>
            <a:spLocks noGrp="1"/>
          </p:cNvSpPr>
          <p:nvPr/>
        </p:nvSpPr>
        <p:spPr>
          <a:xfrm>
            <a:off x="3903345" y="1290955"/>
            <a:ext cx="7450455" cy="45885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just" defTabSz="914400" rtl="0" eaLnBrk="1" latinLnBrk="0" hangingPunct="1">
              <a:lnSpc>
                <a:spcPct val="13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just" defTabSz="914400" rtl="0" eaLnBrk="1" latinLnBrk="0" hangingPunct="1">
              <a:lnSpc>
                <a:spcPct val="13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just" defTabSz="914400" rtl="0" eaLnBrk="1" latinLnBrk="0" hangingPunct="1">
              <a:lnSpc>
                <a:spcPct val="13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just" defTabSz="914400" rtl="0" eaLnBrk="1" latinLnBrk="0" hangingPunct="1">
              <a:lnSpc>
                <a:spcPct val="13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just" defTabSz="914400" rtl="0" eaLnBrk="1" latinLnBrk="0" hangingPunct="1">
              <a:lnSpc>
                <a:spcPct val="13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zh-CN" sz="3600"/>
              <a:t>如何求曲线上的点到一个定点的</a:t>
            </a:r>
            <a:endParaRPr lang="zh-CN" sz="3600"/>
          </a:p>
          <a:p>
            <a:pPr marL="0" indent="0">
              <a:lnSpc>
                <a:spcPct val="110000"/>
              </a:lnSpc>
              <a:buNone/>
            </a:pPr>
            <a:r>
              <a:rPr lang="zh-CN" sz="3600"/>
              <a:t> 最大距离？</a:t>
            </a:r>
            <a:endParaRPr lang="zh-CN" sz="3600"/>
          </a:p>
        </p:txBody>
      </p:sp>
      <p:pic>
        <p:nvPicPr>
          <p:cNvPr id="7" name="图片 6">
            <a:hlinkClick r:id="rId2" tooltip="" action="ppaction://hlinkfile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960" y="1629410"/>
            <a:ext cx="3334385" cy="358330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>
                <a:solidFill>
                  <a:srgbClr val="FF0000"/>
                </a:solidFill>
              </a:rPr>
              <a:t>1.</a:t>
            </a:r>
            <a:r>
              <a:rPr lang="zh-CN" altLang="en-US">
                <a:solidFill>
                  <a:srgbClr val="FF0000"/>
                </a:solidFill>
              </a:rPr>
              <a:t>圆上点到定点的距离的最值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3583305" y="1274445"/>
            <a:ext cx="8258175" cy="4588510"/>
          </a:xfrm>
        </p:spPr>
        <p:txBody>
          <a:bodyPr/>
          <a:p>
            <a:pPr>
              <a:lnSpc>
                <a:spcPct val="110000"/>
              </a:lnSpc>
            </a:pPr>
            <a:r>
              <a:rPr lang="zh-CN" altLang="en-US" sz="3200"/>
              <a:t>例：已知圆</a:t>
            </a:r>
            <a:r>
              <a:rPr lang="en-US" altLang="zh-CN" sz="3200"/>
              <a:t>C</a:t>
            </a:r>
            <a:r>
              <a:rPr lang="zh-CN" altLang="en-US" sz="3200"/>
              <a:t>：</a:t>
            </a:r>
            <a:r>
              <a:rPr lang="en-US" altLang="zh-CN" sz="3600" i="1">
                <a:latin typeface="Times New Roman" panose="02020603050405020304" charset="0"/>
              </a:rPr>
              <a:t>x</a:t>
            </a:r>
            <a:r>
              <a:rPr lang="en-US" altLang="zh-CN" sz="3600" baseline="30000">
                <a:latin typeface="Times New Roman" panose="02020603050405020304" charset="0"/>
              </a:rPr>
              <a:t>2 </a:t>
            </a:r>
            <a:r>
              <a:rPr lang="en-US" altLang="zh-CN" sz="3600">
                <a:latin typeface="Times New Roman" panose="02020603050405020304" charset="0"/>
              </a:rPr>
              <a:t>+ </a:t>
            </a:r>
            <a:r>
              <a:rPr lang="en-US" altLang="zh-CN" sz="3600" i="1">
                <a:latin typeface="Times New Roman" panose="02020603050405020304" charset="0"/>
              </a:rPr>
              <a:t>y</a:t>
            </a:r>
            <a:r>
              <a:rPr lang="en-US" altLang="zh-CN" sz="3600" baseline="30000">
                <a:latin typeface="Times New Roman" panose="02020603050405020304" charset="0"/>
              </a:rPr>
              <a:t>2</a:t>
            </a:r>
            <a:r>
              <a:rPr lang="en-US" altLang="zh-CN" sz="3600">
                <a:latin typeface="Times New Roman" panose="02020603050405020304" charset="0"/>
              </a:rPr>
              <a:t> = 4</a:t>
            </a:r>
            <a:r>
              <a:rPr lang="en-US" altLang="zh-CN" sz="3200">
                <a:latin typeface="Times New Roman" panose="02020603050405020304" charset="0"/>
              </a:rPr>
              <a:t>, </a:t>
            </a:r>
            <a:r>
              <a:rPr lang="zh-CN" altLang="en-US" sz="3200">
                <a:latin typeface="Times New Roman" panose="02020603050405020304" charset="0"/>
              </a:rPr>
              <a:t>定点 </a:t>
            </a:r>
            <a:r>
              <a:rPr lang="en-US" altLang="zh-CN" sz="3200" i="1">
                <a:latin typeface="Times New Roman" panose="02020603050405020304" charset="0"/>
              </a:rPr>
              <a:t>A</a:t>
            </a:r>
            <a:r>
              <a:rPr lang="en-US" altLang="zh-CN" sz="3200">
                <a:latin typeface="Times New Roman" panose="02020603050405020304" charset="0"/>
              </a:rPr>
              <a:t>(-1,0</a:t>
            </a:r>
            <a:r>
              <a:rPr lang="zh-CN" altLang="en-US" sz="3200">
                <a:latin typeface="Times New Roman" panose="02020603050405020304" charset="0"/>
              </a:rPr>
              <a:t>）</a:t>
            </a:r>
            <a:r>
              <a:rPr lang="en-US" altLang="zh-CN" sz="3200">
                <a:latin typeface="Times New Roman" panose="02020603050405020304" charset="0"/>
              </a:rPr>
              <a:t>.          </a:t>
            </a:r>
            <a:endParaRPr lang="en-US" altLang="zh-CN" sz="3200">
              <a:latin typeface="Times New Roman" panose="0202060305040502030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3200">
                <a:latin typeface="Times New Roman" panose="02020603050405020304" charset="0"/>
              </a:rPr>
              <a:t>         求</a:t>
            </a:r>
            <a:r>
              <a:rPr lang="zh-CN" altLang="en-US" sz="3200">
                <a:sym typeface="+mn-ea"/>
              </a:rPr>
              <a:t>圆</a:t>
            </a:r>
            <a:r>
              <a:rPr lang="en-US" altLang="zh-CN" sz="3200">
                <a:sym typeface="+mn-ea"/>
              </a:rPr>
              <a:t>C</a:t>
            </a:r>
            <a:r>
              <a:rPr lang="zh-CN" altLang="en-US" sz="3200">
                <a:sym typeface="+mn-ea"/>
              </a:rPr>
              <a:t>上的点到</a:t>
            </a:r>
            <a:r>
              <a:rPr lang="zh-CN" altLang="en-US" sz="3200">
                <a:latin typeface="Times New Roman" panose="02020603050405020304" charset="0"/>
                <a:sym typeface="+mn-ea"/>
              </a:rPr>
              <a:t>点 </a:t>
            </a:r>
            <a:r>
              <a:rPr lang="en-US" altLang="zh-CN" sz="3200" i="1">
                <a:latin typeface="Times New Roman" panose="02020603050405020304" charset="0"/>
                <a:sym typeface="+mn-ea"/>
              </a:rPr>
              <a:t>A</a:t>
            </a:r>
            <a:r>
              <a:rPr lang="zh-CN" altLang="en-US" sz="3200">
                <a:latin typeface="Times New Roman" panose="02020603050405020304" charset="0"/>
                <a:sym typeface="+mn-ea"/>
              </a:rPr>
              <a:t>的距离的最大值和</a:t>
            </a:r>
            <a:endParaRPr lang="zh-CN" altLang="en-US" sz="3200">
              <a:latin typeface="Times New Roman" panose="02020603050405020304" charset="0"/>
              <a:sym typeface="+mn-ea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3200">
                <a:latin typeface="Times New Roman" panose="02020603050405020304" charset="0"/>
                <a:sym typeface="+mn-ea"/>
              </a:rPr>
              <a:t>         最小值。</a:t>
            </a:r>
            <a:endParaRPr lang="zh-CN" altLang="en-US" sz="3200">
              <a:latin typeface="Times New Roman" panose="02020603050405020304" charset="0"/>
              <a:sym typeface="+mn-ea"/>
            </a:endParaRPr>
          </a:p>
        </p:txBody>
      </p:sp>
      <p:pic>
        <p:nvPicPr>
          <p:cNvPr id="8" name="图片 7">
            <a:hlinkClick r:id="rId1" tooltip="" action="ppaction://hlinkfile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8385" y="2712720"/>
            <a:ext cx="4253230" cy="386016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315" y="2023745"/>
            <a:ext cx="4277360" cy="365506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05250" y="582295"/>
            <a:ext cx="7936865" cy="5379720"/>
          </a:xfrm>
        </p:spPr>
        <p:txBody>
          <a:bodyPr/>
          <a:p>
            <a:pPr>
              <a:lnSpc>
                <a:spcPct val="110000"/>
              </a:lnSpc>
            </a:pPr>
            <a:r>
              <a:rPr lang="zh-CN" altLang="en-US" sz="4000">
                <a:solidFill>
                  <a:srgbClr val="FF0000"/>
                </a:solidFill>
                <a:latin typeface="华文隶书" panose="02010800040101010101" charset="-122"/>
                <a:ea typeface="华文隶书" panose="02010800040101010101" charset="-122"/>
              </a:rPr>
              <a:t>变式：</a:t>
            </a:r>
            <a:endParaRPr lang="zh-CN" altLang="en-US" sz="4000">
              <a:solidFill>
                <a:srgbClr val="FF0000"/>
              </a:solidFill>
              <a:latin typeface="华文隶书" panose="02010800040101010101" charset="-122"/>
              <a:ea typeface="华文隶书" panose="02010800040101010101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3600">
                <a:solidFill>
                  <a:schemeClr val="accent6">
                    <a:lumMod val="50000"/>
                  </a:schemeClr>
                </a:solidFill>
                <a:sym typeface="+mn-ea"/>
              </a:rPr>
              <a:t>已知圆</a:t>
            </a:r>
            <a:r>
              <a:rPr lang="en-US" altLang="zh-CN" sz="3600">
                <a:solidFill>
                  <a:schemeClr val="accent6">
                    <a:lumMod val="50000"/>
                  </a:schemeClr>
                </a:solidFill>
                <a:sym typeface="+mn-ea"/>
              </a:rPr>
              <a:t>C</a:t>
            </a:r>
            <a:r>
              <a:rPr lang="zh-CN" altLang="en-US" sz="3600">
                <a:solidFill>
                  <a:schemeClr val="accent6">
                    <a:lumMod val="50000"/>
                  </a:schemeClr>
                </a:solidFill>
                <a:sym typeface="+mn-ea"/>
              </a:rPr>
              <a:t>：</a:t>
            </a:r>
            <a:r>
              <a:rPr lang="en-US" altLang="zh-CN" sz="3600" i="1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  <a:sym typeface="+mn-ea"/>
              </a:rPr>
              <a:t>x</a:t>
            </a:r>
            <a:r>
              <a:rPr lang="en-US" altLang="zh-CN" sz="3600" baseline="30000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  <a:sym typeface="+mn-ea"/>
              </a:rPr>
              <a:t>2 </a:t>
            </a:r>
            <a:r>
              <a:rPr lang="en-US" altLang="zh-CN" sz="3600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  <a:sym typeface="+mn-ea"/>
              </a:rPr>
              <a:t>+ </a:t>
            </a:r>
            <a:r>
              <a:rPr lang="en-US" altLang="zh-CN" sz="3600" i="1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  <a:sym typeface="+mn-ea"/>
              </a:rPr>
              <a:t>y</a:t>
            </a:r>
            <a:r>
              <a:rPr lang="en-US" altLang="zh-CN" sz="3600" baseline="30000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  <a:sym typeface="+mn-ea"/>
              </a:rPr>
              <a:t>2</a:t>
            </a:r>
            <a:r>
              <a:rPr lang="en-US" altLang="zh-CN" sz="3600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  <a:sym typeface="+mn-ea"/>
              </a:rPr>
              <a:t> = 4, </a:t>
            </a:r>
            <a:r>
              <a:rPr lang="zh-CN" altLang="en-US" sz="3600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  <a:sym typeface="+mn-ea"/>
              </a:rPr>
              <a:t>定点 </a:t>
            </a:r>
            <a:r>
              <a:rPr lang="en-US" altLang="zh-CN" sz="3600" i="1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  <a:sym typeface="+mn-ea"/>
              </a:rPr>
              <a:t>B</a:t>
            </a:r>
            <a:r>
              <a:rPr lang="en-US" altLang="zh-CN" sz="3600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  <a:sym typeface="+mn-ea"/>
              </a:rPr>
              <a:t>(1,1</a:t>
            </a:r>
            <a:r>
              <a:rPr lang="zh-CN" altLang="en-US" sz="3600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  <a:sym typeface="+mn-ea"/>
              </a:rPr>
              <a:t>）</a:t>
            </a:r>
            <a:r>
              <a:rPr lang="en-US" altLang="zh-CN" sz="3600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  <a:sym typeface="+mn-ea"/>
              </a:rPr>
              <a:t>.          </a:t>
            </a:r>
            <a:endParaRPr lang="en-US" altLang="zh-CN" sz="3600">
              <a:solidFill>
                <a:schemeClr val="accent6">
                  <a:lumMod val="50000"/>
                </a:schemeClr>
              </a:solidFill>
              <a:latin typeface="Times New Roman" panose="02020603050405020304" charset="0"/>
              <a:sym typeface="+mn-ea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3600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  <a:sym typeface="+mn-ea"/>
              </a:rPr>
              <a:t>求</a:t>
            </a:r>
            <a:r>
              <a:rPr lang="zh-CN" altLang="en-US" sz="3600">
                <a:solidFill>
                  <a:schemeClr val="accent6">
                    <a:lumMod val="50000"/>
                  </a:schemeClr>
                </a:solidFill>
                <a:sym typeface="+mn-ea"/>
              </a:rPr>
              <a:t>圆</a:t>
            </a:r>
            <a:r>
              <a:rPr lang="en-US" altLang="zh-CN" sz="3600">
                <a:solidFill>
                  <a:schemeClr val="accent6">
                    <a:lumMod val="50000"/>
                  </a:schemeClr>
                </a:solidFill>
                <a:sym typeface="+mn-ea"/>
              </a:rPr>
              <a:t>C</a:t>
            </a:r>
            <a:r>
              <a:rPr lang="zh-CN" altLang="en-US" sz="3600">
                <a:solidFill>
                  <a:schemeClr val="accent6">
                    <a:lumMod val="50000"/>
                  </a:schemeClr>
                </a:solidFill>
                <a:sym typeface="+mn-ea"/>
              </a:rPr>
              <a:t>上的点到</a:t>
            </a:r>
            <a:r>
              <a:rPr lang="zh-CN" altLang="en-US" sz="3600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  <a:sym typeface="+mn-ea"/>
              </a:rPr>
              <a:t>点 </a:t>
            </a:r>
            <a:r>
              <a:rPr lang="en-US" altLang="zh-CN" sz="3600" i="1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  <a:sym typeface="+mn-ea"/>
              </a:rPr>
              <a:t>A</a:t>
            </a:r>
            <a:r>
              <a:rPr lang="zh-CN" altLang="en-US" sz="3600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  <a:sym typeface="+mn-ea"/>
              </a:rPr>
              <a:t>的距离的最大值和最小值。</a:t>
            </a:r>
            <a:endParaRPr lang="zh-CN" altLang="en-US" sz="3600">
              <a:solidFill>
                <a:schemeClr val="accent6">
                  <a:lumMod val="50000"/>
                </a:schemeClr>
              </a:solidFill>
              <a:latin typeface="Times New Roman" panose="02020603050405020304" charset="0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7490" y="1494790"/>
            <a:ext cx="3720465" cy="37338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5650" y="2874645"/>
            <a:ext cx="4227830" cy="373634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28750" y="468112"/>
            <a:ext cx="9925050" cy="928019"/>
          </a:xfrm>
        </p:spPr>
        <p:txBody>
          <a:bodyPr/>
          <a:p>
            <a:r>
              <a:rPr lang="zh-CN" altLang="en-US">
                <a:solidFill>
                  <a:srgbClr val="FF0000"/>
                </a:solidFill>
              </a:rPr>
              <a:t>总结</a:t>
            </a:r>
            <a:r>
              <a:rPr lang="en-US" altLang="zh-CN">
                <a:solidFill>
                  <a:srgbClr val="FF0000"/>
                </a:solidFill>
              </a:rPr>
              <a:t>(summary)</a:t>
            </a:r>
            <a:r>
              <a:rPr lang="zh-CN" altLang="en-US">
                <a:solidFill>
                  <a:srgbClr val="FF0000"/>
                </a:solidFill>
              </a:rPr>
              <a:t>：</a:t>
            </a:r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0170" y="1544955"/>
            <a:ext cx="3893185" cy="376745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4135" y="1544955"/>
            <a:ext cx="4253230" cy="386016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5650" y="1560195"/>
            <a:ext cx="4350385" cy="3844925"/>
          </a:xfrm>
          <a:prstGeom prst="rect">
            <a:avLst/>
          </a:prstGeom>
        </p:spPr>
      </p:pic>
      <p:cxnSp>
        <p:nvCxnSpPr>
          <p:cNvPr id="6" name="直接连接符 5"/>
          <p:cNvCxnSpPr/>
          <p:nvPr/>
        </p:nvCxnSpPr>
        <p:spPr>
          <a:xfrm flipH="1">
            <a:off x="3771265" y="2872740"/>
            <a:ext cx="1515745" cy="993775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4392295" y="3364865"/>
            <a:ext cx="125095" cy="9271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 flipV="1">
            <a:off x="5303520" y="2317115"/>
            <a:ext cx="808355" cy="555625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6033135" y="2267585"/>
            <a:ext cx="125095" cy="9271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cxnSp>
        <p:nvCxnSpPr>
          <p:cNvPr id="13" name="直接连接符 12"/>
          <p:cNvCxnSpPr/>
          <p:nvPr/>
        </p:nvCxnSpPr>
        <p:spPr>
          <a:xfrm flipH="1">
            <a:off x="9075420" y="3074670"/>
            <a:ext cx="572770" cy="555625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flipH="1">
            <a:off x="9648190" y="2300605"/>
            <a:ext cx="791845" cy="774065"/>
          </a:xfrm>
          <a:prstGeom prst="line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flipH="1">
            <a:off x="8856980" y="3630295"/>
            <a:ext cx="218440" cy="202565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椭圆 15"/>
          <p:cNvSpPr/>
          <p:nvPr/>
        </p:nvSpPr>
        <p:spPr>
          <a:xfrm>
            <a:off x="8764905" y="3799840"/>
            <a:ext cx="125095" cy="9271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10380980" y="2224405"/>
            <a:ext cx="125095" cy="9271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8" presetClass="entr" presetSubtype="16" fill="hold" nodeType="clickPar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12" grpId="0" bldLvl="0" animBg="1"/>
      <p:bldP spid="16" grpId="0" bldLvl="0" animBg="1"/>
      <p:bldP spid="17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p>
            <a:r>
              <a:rPr lang="en-US" altLang="zh-CN">
                <a:solidFill>
                  <a:srgbClr val="FF0000"/>
                </a:solidFill>
                <a:sym typeface="+mn-ea"/>
              </a:rPr>
              <a:t>2.</a:t>
            </a:r>
            <a:r>
              <a:rPr lang="zh-CN" altLang="en-US">
                <a:solidFill>
                  <a:srgbClr val="FF0000"/>
                </a:solidFill>
                <a:sym typeface="+mn-ea"/>
              </a:rPr>
              <a:t>椭圆上点到定点的距离的最值</a:t>
            </a:r>
            <a:endParaRPr lang="zh-CN" altLang="en-US">
              <a:solidFill>
                <a:srgbClr val="FF0000"/>
              </a:solidFill>
              <a:sym typeface="+mn-ea"/>
            </a:endParaRPr>
          </a:p>
        </p:txBody>
      </p:sp>
      <p:sp>
        <p:nvSpPr>
          <p:cNvPr id="5" name="内容占位符 4"/>
          <p:cNvSpPr>
            <a:spLocks noGrp="1"/>
          </p:cNvSpPr>
          <p:nvPr/>
        </p:nvSpPr>
        <p:spPr>
          <a:xfrm>
            <a:off x="3269615" y="1274445"/>
            <a:ext cx="8258175" cy="45885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just" defTabSz="914400" rtl="0" eaLnBrk="1" latinLnBrk="0" hangingPunct="1">
              <a:lnSpc>
                <a:spcPct val="13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just" defTabSz="914400" rtl="0" eaLnBrk="1" latinLnBrk="0" hangingPunct="1">
              <a:lnSpc>
                <a:spcPct val="13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just" defTabSz="914400" rtl="0" eaLnBrk="1" latinLnBrk="0" hangingPunct="1">
              <a:lnSpc>
                <a:spcPct val="13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just" defTabSz="914400" rtl="0" eaLnBrk="1" latinLnBrk="0" hangingPunct="1">
              <a:lnSpc>
                <a:spcPct val="13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just" defTabSz="914400" rtl="0" eaLnBrk="1" latinLnBrk="0" hangingPunct="1">
              <a:lnSpc>
                <a:spcPct val="13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zh-CN" altLang="en-US" sz="3200"/>
              <a:t>例：已知椭圆</a:t>
            </a:r>
            <a:r>
              <a:rPr lang="en-US" altLang="zh-CN" sz="3200"/>
              <a:t>E</a:t>
            </a:r>
            <a:r>
              <a:rPr lang="zh-CN" altLang="en-US" sz="3200"/>
              <a:t>：</a:t>
            </a:r>
            <a:r>
              <a:rPr lang="en-US" altLang="zh-CN" sz="3600" i="1">
                <a:latin typeface="Times New Roman" panose="02020603050405020304" charset="0"/>
              </a:rPr>
              <a:t>                 </a:t>
            </a:r>
            <a:r>
              <a:rPr lang="en-US" altLang="zh-CN" sz="3200">
                <a:latin typeface="Times New Roman" panose="02020603050405020304" charset="0"/>
              </a:rPr>
              <a:t>, </a:t>
            </a:r>
            <a:r>
              <a:rPr lang="zh-CN" altLang="en-US" sz="3200">
                <a:latin typeface="Times New Roman" panose="02020603050405020304" charset="0"/>
              </a:rPr>
              <a:t>定点 </a:t>
            </a:r>
            <a:r>
              <a:rPr lang="en-US" altLang="zh-CN" sz="3200" i="1">
                <a:latin typeface="Times New Roman" panose="02020603050405020304" charset="0"/>
              </a:rPr>
              <a:t>N</a:t>
            </a:r>
            <a:r>
              <a:rPr lang="en-US" altLang="zh-CN" sz="3200">
                <a:latin typeface="Times New Roman" panose="02020603050405020304" charset="0"/>
              </a:rPr>
              <a:t>(1,0).          </a:t>
            </a:r>
            <a:endParaRPr lang="en-US" altLang="zh-CN" sz="3200">
              <a:latin typeface="Times New Roman" panose="0202060305040502030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3200">
                <a:latin typeface="Times New Roman" panose="02020603050405020304" charset="0"/>
              </a:rPr>
              <a:t>         求椭</a:t>
            </a:r>
            <a:r>
              <a:rPr lang="zh-CN" altLang="en-US" sz="3200">
                <a:sym typeface="+mn-ea"/>
              </a:rPr>
              <a:t>圆</a:t>
            </a:r>
            <a:r>
              <a:rPr lang="en-US" altLang="zh-CN" sz="3200">
                <a:sym typeface="+mn-ea"/>
              </a:rPr>
              <a:t>E</a:t>
            </a:r>
            <a:r>
              <a:rPr lang="zh-CN" altLang="en-US" sz="3200">
                <a:sym typeface="+mn-ea"/>
              </a:rPr>
              <a:t>上的点</a:t>
            </a:r>
            <a:r>
              <a:rPr lang="en-US" altLang="zh-CN" sz="3200">
                <a:sym typeface="+mn-ea"/>
              </a:rPr>
              <a:t>M</a:t>
            </a:r>
            <a:r>
              <a:rPr lang="zh-CN" altLang="en-US" sz="3200">
                <a:sym typeface="+mn-ea"/>
              </a:rPr>
              <a:t>到</a:t>
            </a:r>
            <a:r>
              <a:rPr lang="zh-CN" altLang="en-US" sz="3200">
                <a:latin typeface="Times New Roman" panose="02020603050405020304" charset="0"/>
                <a:sym typeface="+mn-ea"/>
              </a:rPr>
              <a:t>点</a:t>
            </a:r>
            <a:r>
              <a:rPr lang="en-US" altLang="zh-CN" sz="3200" i="1">
                <a:latin typeface="Times New Roman" panose="02020603050405020304" charset="0"/>
                <a:sym typeface="+mn-ea"/>
              </a:rPr>
              <a:t>N</a:t>
            </a:r>
            <a:r>
              <a:rPr lang="zh-CN" altLang="en-US" sz="3200">
                <a:latin typeface="Times New Roman" panose="02020603050405020304" charset="0"/>
                <a:sym typeface="+mn-ea"/>
              </a:rPr>
              <a:t>距离的最大值和</a:t>
            </a:r>
            <a:endParaRPr lang="zh-CN" altLang="en-US" sz="3200">
              <a:latin typeface="Times New Roman" panose="02020603050405020304" charset="0"/>
              <a:sym typeface="+mn-ea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3200">
                <a:latin typeface="Times New Roman" panose="02020603050405020304" charset="0"/>
                <a:sym typeface="+mn-ea"/>
              </a:rPr>
              <a:t>         最小值。</a:t>
            </a:r>
            <a:endParaRPr lang="zh-CN" altLang="en-US" sz="3200">
              <a:latin typeface="Times New Roman" panose="02020603050405020304" charset="0"/>
              <a:sym typeface="+mn-ea"/>
            </a:endParaRPr>
          </a:p>
        </p:txBody>
      </p:sp>
      <p:pic>
        <p:nvPicPr>
          <p:cNvPr id="7" name="图片 6">
            <a:hlinkClick r:id="rId1" action="ppaction://hlinkfile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0230" y="2862580"/>
            <a:ext cx="5056505" cy="356616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30" y="1971040"/>
            <a:ext cx="4202430" cy="3295650"/>
          </a:xfrm>
          <a:prstGeom prst="rect">
            <a:avLst/>
          </a:prstGeom>
        </p:spPr>
      </p:pic>
      <p:graphicFrame>
        <p:nvGraphicFramePr>
          <p:cNvPr id="9" name="对象 8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538595" y="1089343"/>
          <a:ext cx="2056130" cy="1089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4" imgW="736600" imgH="419100" progId="Equation.KSEE3">
                  <p:embed/>
                </p:oleObj>
              </mc:Choice>
              <mc:Fallback>
                <p:oleObj name="" r:id="rId4" imgW="736600" imgH="4191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538595" y="1089343"/>
                        <a:ext cx="2056130" cy="1089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6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内容占位符 4"/>
          <p:cNvSpPr>
            <a:spLocks noGrp="1"/>
          </p:cNvSpPr>
          <p:nvPr/>
        </p:nvSpPr>
        <p:spPr>
          <a:xfrm>
            <a:off x="1805940" y="600710"/>
            <a:ext cx="9824085" cy="45885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just" defTabSz="914400" rtl="0" eaLnBrk="1" latinLnBrk="0" hangingPunct="1">
              <a:lnSpc>
                <a:spcPct val="13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just" defTabSz="914400" rtl="0" eaLnBrk="1" latinLnBrk="0" hangingPunct="1">
              <a:lnSpc>
                <a:spcPct val="13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just" defTabSz="914400" rtl="0" eaLnBrk="1" latinLnBrk="0" hangingPunct="1">
              <a:lnSpc>
                <a:spcPct val="13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just" defTabSz="914400" rtl="0" eaLnBrk="1" latinLnBrk="0" hangingPunct="1">
              <a:lnSpc>
                <a:spcPct val="13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just" defTabSz="914400" rtl="0" eaLnBrk="1" latinLnBrk="0" hangingPunct="1">
              <a:lnSpc>
                <a:spcPct val="13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zh-CN" altLang="en-US" sz="4000">
                <a:solidFill>
                  <a:srgbClr val="FF0000"/>
                </a:solidFill>
                <a:latin typeface="华文隶书" panose="02010800040101010101" charset="-122"/>
                <a:ea typeface="华文隶书" panose="02010800040101010101" charset="-122"/>
                <a:sym typeface="+mn-ea"/>
              </a:rPr>
              <a:t>练习</a:t>
            </a:r>
            <a:r>
              <a:rPr lang="en-US" altLang="zh-CN" sz="4000">
                <a:solidFill>
                  <a:srgbClr val="FF0000"/>
                </a:solidFill>
                <a:latin typeface="Times New Roman" panose="02020603050405020304" charset="0"/>
                <a:ea typeface="华文隶书" panose="02010800040101010101" charset="-122"/>
                <a:sym typeface="+mn-ea"/>
              </a:rPr>
              <a:t>(exercise)</a:t>
            </a:r>
            <a:r>
              <a:rPr lang="zh-CN" altLang="en-US" sz="4000">
                <a:solidFill>
                  <a:srgbClr val="FF0000"/>
                </a:solidFill>
                <a:latin typeface="华文隶书" panose="02010800040101010101" charset="-122"/>
                <a:ea typeface="华文隶书" panose="02010800040101010101" charset="-122"/>
                <a:sym typeface="+mn-ea"/>
              </a:rPr>
              <a:t>：</a:t>
            </a:r>
            <a:endParaRPr lang="zh-CN" altLang="en-US" sz="4000">
              <a:solidFill>
                <a:srgbClr val="FF0000"/>
              </a:solidFill>
              <a:latin typeface="华文隶书" panose="02010800040101010101" charset="-122"/>
              <a:ea typeface="华文隶书" panose="02010800040101010101" charset="-122"/>
              <a:sym typeface="+mn-ea"/>
            </a:endParaRPr>
          </a:p>
          <a:p>
            <a:pPr>
              <a:lnSpc>
                <a:spcPct val="110000"/>
              </a:lnSpc>
            </a:pPr>
            <a:r>
              <a:rPr lang="zh-CN" altLang="en-US" sz="3200"/>
              <a:t>例：已知椭圆</a:t>
            </a:r>
            <a:r>
              <a:rPr lang="en-US" altLang="zh-CN" sz="3200"/>
              <a:t>E</a:t>
            </a:r>
            <a:r>
              <a:rPr lang="zh-CN" altLang="en-US" sz="3200"/>
              <a:t>：</a:t>
            </a:r>
            <a:r>
              <a:rPr lang="en-US" altLang="zh-CN" sz="3600" i="1">
                <a:latin typeface="Times New Roman" panose="02020603050405020304" charset="0"/>
              </a:rPr>
              <a:t>                 </a:t>
            </a:r>
            <a:r>
              <a:rPr lang="en-US" altLang="zh-CN" sz="3200">
                <a:latin typeface="Times New Roman" panose="02020603050405020304" charset="0"/>
              </a:rPr>
              <a:t>, </a:t>
            </a:r>
            <a:r>
              <a:rPr lang="zh-CN" altLang="en-US" sz="3200">
                <a:latin typeface="Times New Roman" panose="02020603050405020304" charset="0"/>
              </a:rPr>
              <a:t>定点 </a:t>
            </a:r>
            <a:r>
              <a:rPr lang="en-US" altLang="zh-CN" sz="3200" i="1">
                <a:latin typeface="Times New Roman" panose="02020603050405020304" charset="0"/>
              </a:rPr>
              <a:t>P</a:t>
            </a:r>
            <a:r>
              <a:rPr lang="en-US" altLang="zh-CN" sz="3200">
                <a:latin typeface="Times New Roman" panose="02020603050405020304" charset="0"/>
              </a:rPr>
              <a:t>(0,1).          </a:t>
            </a:r>
            <a:endParaRPr lang="en-US" altLang="zh-CN" sz="3200">
              <a:latin typeface="Times New Roman" panose="0202060305040502030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3200">
                <a:latin typeface="Times New Roman" panose="02020603050405020304" charset="0"/>
              </a:rPr>
              <a:t>         求椭</a:t>
            </a:r>
            <a:r>
              <a:rPr lang="zh-CN" altLang="en-US" sz="3200">
                <a:sym typeface="+mn-ea"/>
              </a:rPr>
              <a:t>圆</a:t>
            </a:r>
            <a:r>
              <a:rPr lang="en-US" altLang="zh-CN" sz="3200">
                <a:sym typeface="+mn-ea"/>
              </a:rPr>
              <a:t>E</a:t>
            </a:r>
            <a:r>
              <a:rPr lang="zh-CN" altLang="en-US" sz="3200">
                <a:sym typeface="+mn-ea"/>
              </a:rPr>
              <a:t>上的点</a:t>
            </a:r>
            <a:r>
              <a:rPr lang="en-US" altLang="zh-CN" sz="3200">
                <a:sym typeface="+mn-ea"/>
              </a:rPr>
              <a:t>M</a:t>
            </a:r>
            <a:r>
              <a:rPr lang="zh-CN" altLang="en-US" sz="3200">
                <a:sym typeface="+mn-ea"/>
              </a:rPr>
              <a:t>到</a:t>
            </a:r>
            <a:r>
              <a:rPr lang="zh-CN" altLang="en-US" sz="3200">
                <a:latin typeface="Times New Roman" panose="02020603050405020304" charset="0"/>
                <a:sym typeface="+mn-ea"/>
              </a:rPr>
              <a:t>点</a:t>
            </a:r>
            <a:r>
              <a:rPr lang="en-US" altLang="zh-CN" sz="3200" i="1">
                <a:latin typeface="Times New Roman" panose="02020603050405020304" charset="0"/>
                <a:sym typeface="+mn-ea"/>
              </a:rPr>
              <a:t>P</a:t>
            </a:r>
            <a:r>
              <a:rPr lang="zh-CN" altLang="en-US" sz="3200">
                <a:latin typeface="Times New Roman" panose="02020603050405020304" charset="0"/>
                <a:sym typeface="+mn-ea"/>
              </a:rPr>
              <a:t>距离的最大值和</a:t>
            </a:r>
            <a:endParaRPr lang="zh-CN" altLang="en-US" sz="3200">
              <a:latin typeface="Times New Roman" panose="02020603050405020304" charset="0"/>
              <a:sym typeface="+mn-ea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3200">
                <a:latin typeface="Times New Roman" panose="02020603050405020304" charset="0"/>
                <a:sym typeface="+mn-ea"/>
              </a:rPr>
              <a:t>         最小值。</a:t>
            </a:r>
            <a:endParaRPr lang="zh-CN" altLang="en-US" sz="3200">
              <a:latin typeface="Times New Roman" panose="02020603050405020304" charset="0"/>
              <a:sym typeface="+mn-ea"/>
            </a:endParaRPr>
          </a:p>
        </p:txBody>
      </p:sp>
      <p:graphicFrame>
        <p:nvGraphicFramePr>
          <p:cNvPr id="9" name="对象 8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067935" y="1206818"/>
          <a:ext cx="2056130" cy="1089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1" imgW="736600" imgH="419100" progId="Equation.KSEE3">
                  <p:embed/>
                </p:oleObj>
              </mc:Choice>
              <mc:Fallback>
                <p:oleObj name="" r:id="rId1" imgW="736600" imgH="4191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067935" y="1206818"/>
                        <a:ext cx="2056130" cy="1089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7680" y="2785745"/>
            <a:ext cx="5445125" cy="382841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内容占位符 4"/>
          <p:cNvSpPr>
            <a:spLocks noGrp="1"/>
          </p:cNvSpPr>
          <p:nvPr/>
        </p:nvSpPr>
        <p:spPr>
          <a:xfrm>
            <a:off x="3371850" y="600710"/>
            <a:ext cx="8258175" cy="45885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just" defTabSz="914400" rtl="0" eaLnBrk="1" latinLnBrk="0" hangingPunct="1">
              <a:lnSpc>
                <a:spcPct val="13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just" defTabSz="914400" rtl="0" eaLnBrk="1" latinLnBrk="0" hangingPunct="1">
              <a:lnSpc>
                <a:spcPct val="13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just" defTabSz="914400" rtl="0" eaLnBrk="1" latinLnBrk="0" hangingPunct="1">
              <a:lnSpc>
                <a:spcPct val="13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just" defTabSz="914400" rtl="0" eaLnBrk="1" latinLnBrk="0" hangingPunct="1">
              <a:lnSpc>
                <a:spcPct val="13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just" defTabSz="914400" rtl="0" eaLnBrk="1" latinLnBrk="0" hangingPunct="1">
              <a:lnSpc>
                <a:spcPct val="13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zh-CN" altLang="en-US" sz="3600">
                <a:solidFill>
                  <a:srgbClr val="FF0000"/>
                </a:solidFill>
                <a:latin typeface="华文隶书" panose="02010800040101010101" charset="-122"/>
                <a:ea typeface="华文隶书" panose="02010800040101010101" charset="-122"/>
                <a:sym typeface="+mn-ea"/>
              </a:rPr>
              <a:t>变式：</a:t>
            </a:r>
            <a:endParaRPr lang="zh-CN" altLang="en-US" sz="3600">
              <a:solidFill>
                <a:srgbClr val="FF0000"/>
              </a:solidFill>
              <a:latin typeface="华文隶书" panose="02010800040101010101" charset="-122"/>
              <a:ea typeface="华文隶书" panose="02010800040101010101" charset="-122"/>
              <a:sym typeface="+mn-ea"/>
            </a:endParaRPr>
          </a:p>
          <a:p>
            <a:pPr>
              <a:lnSpc>
                <a:spcPct val="110000"/>
              </a:lnSpc>
            </a:pPr>
            <a:r>
              <a:rPr lang="zh-CN" altLang="en-US" sz="3200"/>
              <a:t>例：已知椭圆</a:t>
            </a:r>
            <a:r>
              <a:rPr lang="en-US" altLang="zh-CN" sz="3200"/>
              <a:t>E</a:t>
            </a:r>
            <a:r>
              <a:rPr lang="zh-CN" altLang="en-US" sz="3200"/>
              <a:t>：</a:t>
            </a:r>
            <a:r>
              <a:rPr lang="en-US" altLang="zh-CN" sz="3600" i="1">
                <a:latin typeface="Times New Roman" panose="02020603050405020304" charset="0"/>
              </a:rPr>
              <a:t>                 </a:t>
            </a:r>
            <a:r>
              <a:rPr lang="en-US" altLang="zh-CN" sz="3200">
                <a:latin typeface="Times New Roman" panose="02020603050405020304" charset="0"/>
              </a:rPr>
              <a:t>, </a:t>
            </a:r>
            <a:r>
              <a:rPr lang="zh-CN" altLang="en-US" sz="3200">
                <a:latin typeface="Times New Roman" panose="02020603050405020304" charset="0"/>
              </a:rPr>
              <a:t>定点 </a:t>
            </a:r>
            <a:r>
              <a:rPr lang="en-US" altLang="zh-CN" sz="3200" i="1">
                <a:latin typeface="Times New Roman" panose="02020603050405020304" charset="0"/>
              </a:rPr>
              <a:t>P</a:t>
            </a:r>
            <a:r>
              <a:rPr lang="en-US" altLang="zh-CN" sz="3200">
                <a:latin typeface="Times New Roman" panose="02020603050405020304" charset="0"/>
              </a:rPr>
              <a:t>(1,1).          </a:t>
            </a:r>
            <a:endParaRPr lang="en-US" altLang="zh-CN" sz="3200">
              <a:latin typeface="Times New Roman" panose="0202060305040502030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3200">
                <a:latin typeface="Times New Roman" panose="02020603050405020304" charset="0"/>
              </a:rPr>
              <a:t>         求椭</a:t>
            </a:r>
            <a:r>
              <a:rPr lang="zh-CN" altLang="en-US" sz="3200">
                <a:sym typeface="+mn-ea"/>
              </a:rPr>
              <a:t>圆</a:t>
            </a:r>
            <a:r>
              <a:rPr lang="en-US" altLang="zh-CN" sz="3200">
                <a:sym typeface="+mn-ea"/>
              </a:rPr>
              <a:t>E</a:t>
            </a:r>
            <a:r>
              <a:rPr lang="zh-CN" altLang="en-US" sz="3200">
                <a:sym typeface="+mn-ea"/>
              </a:rPr>
              <a:t>上的点</a:t>
            </a:r>
            <a:r>
              <a:rPr lang="en-US" altLang="zh-CN" sz="3200">
                <a:sym typeface="+mn-ea"/>
              </a:rPr>
              <a:t>M</a:t>
            </a:r>
            <a:r>
              <a:rPr lang="zh-CN" altLang="en-US" sz="3200">
                <a:sym typeface="+mn-ea"/>
              </a:rPr>
              <a:t>到</a:t>
            </a:r>
            <a:r>
              <a:rPr lang="zh-CN" altLang="en-US" sz="3200">
                <a:latin typeface="Times New Roman" panose="02020603050405020304" charset="0"/>
                <a:sym typeface="+mn-ea"/>
              </a:rPr>
              <a:t>点</a:t>
            </a:r>
            <a:r>
              <a:rPr lang="en-US" altLang="zh-CN" sz="3200" i="1">
                <a:latin typeface="Times New Roman" panose="02020603050405020304" charset="0"/>
                <a:sym typeface="+mn-ea"/>
              </a:rPr>
              <a:t>P</a:t>
            </a:r>
            <a:r>
              <a:rPr lang="zh-CN" altLang="en-US" sz="3200">
                <a:latin typeface="Times New Roman" panose="02020603050405020304" charset="0"/>
                <a:sym typeface="+mn-ea"/>
              </a:rPr>
              <a:t>距离的最大值和</a:t>
            </a:r>
            <a:endParaRPr lang="zh-CN" altLang="en-US" sz="3200">
              <a:latin typeface="Times New Roman" panose="02020603050405020304" charset="0"/>
              <a:sym typeface="+mn-ea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3200">
                <a:latin typeface="Times New Roman" panose="02020603050405020304" charset="0"/>
                <a:sym typeface="+mn-ea"/>
              </a:rPr>
              <a:t>         最小值。</a:t>
            </a:r>
            <a:endParaRPr lang="zh-CN" altLang="en-US" sz="3200">
              <a:latin typeface="Times New Roman" panose="02020603050405020304" charset="0"/>
              <a:sym typeface="+mn-ea"/>
            </a:endParaRPr>
          </a:p>
        </p:txBody>
      </p:sp>
      <p:graphicFrame>
        <p:nvGraphicFramePr>
          <p:cNvPr id="9" name="对象 8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538595" y="1089343"/>
          <a:ext cx="2056130" cy="1089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1" imgW="736600" imgH="419100" progId="Equation.KSEE3">
                  <p:embed/>
                </p:oleObj>
              </mc:Choice>
              <mc:Fallback>
                <p:oleObj name="" r:id="rId1" imgW="736600" imgH="4191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538595" y="1089343"/>
                        <a:ext cx="2056130" cy="1089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6610" y="2884170"/>
            <a:ext cx="4499610" cy="361823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0535" y="1985645"/>
            <a:ext cx="3740785" cy="3183890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1428750" y="468112"/>
            <a:ext cx="9925050" cy="928019"/>
          </a:xfrm>
        </p:spPr>
        <p:txBody>
          <a:bodyPr/>
          <a:p>
            <a:r>
              <a:rPr lang="zh-CN" altLang="en-US">
                <a:solidFill>
                  <a:srgbClr val="FF0000"/>
                </a:solidFill>
              </a:rPr>
              <a:t>总结</a:t>
            </a:r>
            <a:r>
              <a:rPr lang="en-US" altLang="zh-CN">
                <a:solidFill>
                  <a:srgbClr val="FF0000"/>
                </a:solidFill>
              </a:rPr>
              <a:t>(summary)</a:t>
            </a:r>
            <a:r>
              <a:rPr lang="zh-CN" altLang="en-US">
                <a:solidFill>
                  <a:srgbClr val="FF0000"/>
                </a:solidFill>
              </a:rPr>
              <a:t>：</a:t>
            </a:r>
            <a:endParaRPr lang="zh-CN" altLang="en-US">
              <a:solidFill>
                <a:srgbClr val="FF0000"/>
              </a:solidFill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266065" y="1529080"/>
            <a:ext cx="2701290" cy="4010660"/>
            <a:chOff x="4794" y="3071"/>
            <a:chExt cx="4254" cy="6316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1"/>
            <a:srcRect l="14426" t="5435" r="15126" b="6679"/>
            <a:stretch>
              <a:fillRect/>
            </a:stretch>
          </p:blipFill>
          <p:spPr>
            <a:xfrm>
              <a:off x="4794" y="3071"/>
              <a:ext cx="4255" cy="6316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5895" y="4009"/>
              <a:ext cx="2069" cy="4483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indent="0" algn="just">
                <a:lnSpc>
                  <a:spcPct val="110000"/>
                </a:lnSpc>
                <a:buNone/>
              </a:pPr>
              <a:r>
                <a:rPr lang="zh-CN" sz="2800">
                  <a:solidFill>
                    <a:srgbClr val="FF0000"/>
                  </a:solidFill>
                  <a:latin typeface="华文隶书" panose="02010800040101010101" charset="-122"/>
                  <a:ea typeface="华文隶书" panose="02010800040101010101" charset="-122"/>
                  <a:sym typeface="+mn-ea"/>
                </a:rPr>
                <a:t>曲线上的点到一个定点的最大距离</a:t>
              </a:r>
              <a:endParaRPr lang="zh-CN" altLang="en-US" sz="2800">
                <a:solidFill>
                  <a:srgbClr val="FF0000"/>
                </a:solidFill>
                <a:latin typeface="华文隶书" panose="02010800040101010101" charset="-122"/>
                <a:ea typeface="华文隶书" panose="02010800040101010101" charset="-122"/>
                <a:sym typeface="+mn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117850" y="3103880"/>
            <a:ext cx="1866900" cy="2330450"/>
            <a:chOff x="4910" y="4888"/>
            <a:chExt cx="2940" cy="3670"/>
          </a:xfrm>
        </p:grpSpPr>
        <p:sp>
          <p:nvSpPr>
            <p:cNvPr id="11" name="矩形 10"/>
            <p:cNvSpPr/>
            <p:nvPr/>
          </p:nvSpPr>
          <p:spPr>
            <a:xfrm>
              <a:off x="5994" y="4888"/>
              <a:ext cx="1856" cy="367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2800">
                  <a:solidFill>
                    <a:srgbClr val="7030A0"/>
                  </a:solidFill>
                </a:rPr>
                <a:t>函数的最值问题</a:t>
              </a:r>
              <a:endParaRPr lang="zh-CN" altLang="en-US" sz="2800">
                <a:solidFill>
                  <a:srgbClr val="7030A0"/>
                </a:solidFill>
              </a:endParaRPr>
            </a:p>
          </p:txBody>
        </p:sp>
        <p:sp>
          <p:nvSpPr>
            <p:cNvPr id="12" name="左箭头 11"/>
            <p:cNvSpPr/>
            <p:nvPr/>
          </p:nvSpPr>
          <p:spPr>
            <a:xfrm>
              <a:off x="4910" y="6195"/>
              <a:ext cx="849" cy="901"/>
            </a:xfrm>
            <a:prstGeom prst="leftArrow">
              <a:avLst/>
            </a:prstGeom>
            <a:gradFill>
              <a:gsLst>
                <a:gs pos="0">
                  <a:srgbClr val="FBFB11"/>
                </a:gs>
                <a:gs pos="100000">
                  <a:srgbClr val="838309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081270" y="3367405"/>
            <a:ext cx="1631315" cy="1820545"/>
            <a:chOff x="4910" y="5225"/>
            <a:chExt cx="2569" cy="2867"/>
          </a:xfrm>
          <a:gradFill>
            <a:gsLst>
              <a:gs pos="0">
                <a:srgbClr val="FBFB11"/>
              </a:gs>
              <a:gs pos="100000">
                <a:srgbClr val="838309"/>
              </a:gs>
            </a:gsLst>
            <a:lin ang="5400000" scaled="0"/>
          </a:gradFill>
        </p:grpSpPr>
        <p:sp>
          <p:nvSpPr>
            <p:cNvPr id="15" name="矩形 14"/>
            <p:cNvSpPr/>
            <p:nvPr/>
          </p:nvSpPr>
          <p:spPr>
            <a:xfrm>
              <a:off x="5994" y="5225"/>
              <a:ext cx="1485" cy="2867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2800">
                  <a:solidFill>
                    <a:srgbClr val="CB05BA"/>
                  </a:solidFill>
                </a:rPr>
                <a:t>函数单调性</a:t>
              </a:r>
              <a:endParaRPr lang="zh-CN" altLang="en-US" sz="2800">
                <a:solidFill>
                  <a:srgbClr val="CB05BA"/>
                </a:solidFill>
              </a:endParaRPr>
            </a:p>
          </p:txBody>
        </p:sp>
        <p:sp>
          <p:nvSpPr>
            <p:cNvPr id="16" name="左箭头 15"/>
            <p:cNvSpPr/>
            <p:nvPr/>
          </p:nvSpPr>
          <p:spPr>
            <a:xfrm>
              <a:off x="4910" y="6195"/>
              <a:ext cx="849" cy="901"/>
            </a:xfrm>
            <a:prstGeom prst="leftArrow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887210" y="3179445"/>
            <a:ext cx="2501900" cy="736600"/>
            <a:chOff x="4921" y="4857"/>
            <a:chExt cx="3940" cy="1160"/>
          </a:xfrm>
        </p:grpSpPr>
        <p:sp>
          <p:nvSpPr>
            <p:cNvPr id="18" name="矩形 17"/>
            <p:cNvSpPr/>
            <p:nvPr/>
          </p:nvSpPr>
          <p:spPr>
            <a:xfrm>
              <a:off x="6129" y="4857"/>
              <a:ext cx="2732" cy="116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2800">
                  <a:solidFill>
                    <a:srgbClr val="7030A0"/>
                  </a:solidFill>
                </a:rPr>
                <a:t>二次函数</a:t>
              </a:r>
              <a:endParaRPr lang="zh-CN" altLang="en-US" sz="2800">
                <a:solidFill>
                  <a:srgbClr val="7030A0"/>
                </a:solidFill>
              </a:endParaRPr>
            </a:p>
          </p:txBody>
        </p:sp>
        <p:sp>
          <p:nvSpPr>
            <p:cNvPr id="19" name="左箭头 18"/>
            <p:cNvSpPr/>
            <p:nvPr/>
          </p:nvSpPr>
          <p:spPr>
            <a:xfrm>
              <a:off x="4921" y="5066"/>
              <a:ext cx="849" cy="901"/>
            </a:xfrm>
            <a:prstGeom prst="leftArrow">
              <a:avLst/>
            </a:prstGeom>
            <a:gradFill>
              <a:gsLst>
                <a:gs pos="0">
                  <a:srgbClr val="FBFB11"/>
                </a:gs>
                <a:gs pos="100000">
                  <a:srgbClr val="838309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887210" y="4050030"/>
            <a:ext cx="2485390" cy="657860"/>
            <a:chOff x="10846" y="6378"/>
            <a:chExt cx="3914" cy="1036"/>
          </a:xfrm>
        </p:grpSpPr>
        <p:sp>
          <p:nvSpPr>
            <p:cNvPr id="20" name="左箭头 19"/>
            <p:cNvSpPr/>
            <p:nvPr/>
          </p:nvSpPr>
          <p:spPr>
            <a:xfrm>
              <a:off x="10846" y="6461"/>
              <a:ext cx="849" cy="901"/>
            </a:xfrm>
            <a:prstGeom prst="leftArrow">
              <a:avLst/>
            </a:prstGeom>
            <a:gradFill>
              <a:gsLst>
                <a:gs pos="0">
                  <a:srgbClr val="FBFB11"/>
                </a:gs>
                <a:gs pos="100000">
                  <a:srgbClr val="838309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12028" y="6378"/>
              <a:ext cx="2732" cy="103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2800">
                  <a:solidFill>
                    <a:srgbClr val="7030A0"/>
                  </a:solidFill>
                </a:rPr>
                <a:t>三角函数</a:t>
              </a:r>
              <a:endParaRPr lang="zh-CN" altLang="en-US" sz="2800">
                <a:solidFill>
                  <a:srgbClr val="7030A0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887210" y="4857750"/>
            <a:ext cx="2488565" cy="648970"/>
            <a:chOff x="10846" y="7650"/>
            <a:chExt cx="3919" cy="1022"/>
          </a:xfrm>
        </p:grpSpPr>
        <p:sp>
          <p:nvSpPr>
            <p:cNvPr id="21" name="左箭头 20"/>
            <p:cNvSpPr/>
            <p:nvPr/>
          </p:nvSpPr>
          <p:spPr>
            <a:xfrm>
              <a:off x="10846" y="7662"/>
              <a:ext cx="849" cy="901"/>
            </a:xfrm>
            <a:prstGeom prst="leftArrow">
              <a:avLst/>
            </a:prstGeom>
            <a:gradFill>
              <a:gsLst>
                <a:gs pos="0">
                  <a:srgbClr val="FBFB11"/>
                </a:gs>
                <a:gs pos="100000">
                  <a:srgbClr val="838309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3" name="矩形 22"/>
            <p:cNvSpPr/>
            <p:nvPr/>
          </p:nvSpPr>
          <p:spPr>
            <a:xfrm>
              <a:off x="12033" y="7650"/>
              <a:ext cx="2732" cy="1022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2800">
                  <a:solidFill>
                    <a:srgbClr val="7030A0"/>
                  </a:solidFill>
                </a:rPr>
                <a:t>求导函数</a:t>
              </a:r>
              <a:endParaRPr lang="zh-CN" altLang="en-US" sz="2800">
                <a:solidFill>
                  <a:srgbClr val="7030A0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9506585" y="3615055"/>
            <a:ext cx="2455545" cy="1603375"/>
            <a:chOff x="10846" y="6882"/>
            <a:chExt cx="3867" cy="2525"/>
          </a:xfrm>
        </p:grpSpPr>
        <p:sp>
          <p:nvSpPr>
            <p:cNvPr id="29" name="左箭头 28"/>
            <p:cNvSpPr/>
            <p:nvPr/>
          </p:nvSpPr>
          <p:spPr>
            <a:xfrm>
              <a:off x="10846" y="7662"/>
              <a:ext cx="849" cy="901"/>
            </a:xfrm>
            <a:prstGeom prst="leftArrow">
              <a:avLst/>
            </a:prstGeom>
            <a:gradFill>
              <a:gsLst>
                <a:gs pos="0">
                  <a:srgbClr val="FBFB11"/>
                </a:gs>
                <a:gs pos="100000">
                  <a:srgbClr val="838309"/>
                </a:gs>
              </a:gsLst>
              <a:lin ang="5400000" scaled="0"/>
            </a:gra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30" name="矩形 29"/>
            <p:cNvSpPr/>
            <p:nvPr/>
          </p:nvSpPr>
          <p:spPr>
            <a:xfrm>
              <a:off x="11981" y="6882"/>
              <a:ext cx="2732" cy="2525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2800">
                  <a:solidFill>
                    <a:srgbClr val="C00000"/>
                  </a:solidFill>
                </a:rPr>
                <a:t>参数方程设出曲线上动点</a:t>
              </a:r>
              <a:endParaRPr lang="zh-CN" altLang="en-US" sz="2800">
                <a:solidFill>
                  <a:srgbClr val="C00000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117850" y="1678940"/>
            <a:ext cx="4442460" cy="1061720"/>
            <a:chOff x="4259" y="5706"/>
            <a:chExt cx="6996" cy="1672"/>
          </a:xfrm>
        </p:grpSpPr>
        <p:sp>
          <p:nvSpPr>
            <p:cNvPr id="32" name="矩形 31"/>
            <p:cNvSpPr/>
            <p:nvPr/>
          </p:nvSpPr>
          <p:spPr>
            <a:xfrm>
              <a:off x="5343" y="5706"/>
              <a:ext cx="5912" cy="1672"/>
            </a:xfrm>
            <a:prstGeom prst="rect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280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与圆有关（</a:t>
              </a:r>
              <a:r>
                <a:rPr lang="zh-CN" altLang="en-US" sz="2800" b="1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几何法</a:t>
              </a:r>
              <a:r>
                <a:rPr lang="zh-CN" altLang="en-US" sz="280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）</a:t>
              </a:r>
              <a:endParaRPr lang="zh-CN" altLang="en-US" sz="280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33" name="左箭头 32"/>
            <p:cNvSpPr/>
            <p:nvPr/>
          </p:nvSpPr>
          <p:spPr>
            <a:xfrm>
              <a:off x="4259" y="6122"/>
              <a:ext cx="849" cy="901"/>
            </a:xfrm>
            <a:prstGeom prst="leftArrow">
              <a:avLst/>
            </a:prstGeom>
            <a:gradFill>
              <a:gsLst>
                <a:gs pos="0">
                  <a:srgbClr val="FBFB11"/>
                </a:gs>
                <a:gs pos="100000">
                  <a:srgbClr val="838309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34" name="椭圆形标注 33"/>
          <p:cNvSpPr/>
          <p:nvPr/>
        </p:nvSpPr>
        <p:spPr>
          <a:xfrm>
            <a:off x="7307580" y="498475"/>
            <a:ext cx="3267075" cy="1444625"/>
          </a:xfrm>
          <a:prstGeom prst="wedgeEllipseCallout">
            <a:avLst>
              <a:gd name="adj1" fmla="val -55364"/>
              <a:gd name="adj2" fmla="val 65736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3200" b="1">
                <a:solidFill>
                  <a:srgbClr val="FF0000"/>
                </a:solidFill>
              </a:rPr>
              <a:t>圆心</a:t>
            </a:r>
            <a:r>
              <a:rPr lang="zh-CN" altLang="en-US" sz="2800">
                <a:solidFill>
                  <a:srgbClr val="FF0000"/>
                </a:solidFill>
              </a:rPr>
              <a:t>有举足轻重的作用</a:t>
            </a:r>
            <a:endParaRPr lang="zh-CN" altLang="en-US" sz="2800">
              <a:solidFill>
                <a:srgbClr val="FF0000"/>
              </a:solidFill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26185" y="505460"/>
            <a:ext cx="11331575" cy="927735"/>
          </a:xfrm>
        </p:spPr>
        <p:txBody>
          <a:bodyPr>
            <a:normAutofit fontScale="90000"/>
          </a:bodyPr>
          <a:p>
            <a:r>
              <a:rPr lang="zh-CN" altLang="en-US">
                <a:solidFill>
                  <a:srgbClr val="FF0000"/>
                </a:solidFill>
              </a:rPr>
              <a:t>复习</a:t>
            </a:r>
            <a:r>
              <a:rPr lang="en-US" altLang="zh-CN">
                <a:solidFill>
                  <a:srgbClr val="FF0000"/>
                </a:solidFill>
              </a:rPr>
              <a:t>(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charset="0"/>
              </a:rPr>
              <a:t>review</a:t>
            </a:r>
            <a:r>
              <a:rPr lang="en-US" altLang="zh-CN">
                <a:solidFill>
                  <a:srgbClr val="FF0000"/>
                </a:solidFill>
              </a:rPr>
              <a:t>): </a:t>
            </a:r>
            <a:r>
              <a:rPr lang="zh-CN" altLang="en-US">
                <a:solidFill>
                  <a:srgbClr val="FF0000"/>
                </a:solidFill>
              </a:rPr>
              <a:t>曲线上的点到定直线的距离的最值</a:t>
            </a:r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0835" y="1805305"/>
            <a:ext cx="3646805" cy="32893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5745" y="1784350"/>
            <a:ext cx="3738880" cy="331025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5590" y="1764030"/>
            <a:ext cx="4010660" cy="333057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12875" y="530977"/>
            <a:ext cx="9925050" cy="928019"/>
          </a:xfrm>
        </p:spPr>
        <p:txBody>
          <a:bodyPr/>
          <a:p>
            <a:r>
              <a:rPr lang="en-US" altLang="zh-CN">
                <a:solidFill>
                  <a:srgbClr val="FF0000"/>
                </a:solidFill>
              </a:rPr>
              <a:t>1.</a:t>
            </a:r>
            <a:r>
              <a:rPr lang="zh-CN" altLang="en-US">
                <a:solidFill>
                  <a:srgbClr val="FF0000"/>
                </a:solidFill>
              </a:rPr>
              <a:t>圆上的点到定直线的距离的最值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428750" y="1274478"/>
            <a:ext cx="9925050" cy="4588795"/>
          </a:xfrm>
        </p:spPr>
        <p:txBody>
          <a:bodyPr/>
          <a:p>
            <a:r>
              <a:rPr lang="zh-CN" altLang="en-US" sz="3200"/>
              <a:t>例：已知圆</a:t>
            </a:r>
            <a:r>
              <a:rPr lang="en-US" altLang="zh-CN" sz="3200"/>
              <a:t>C</a:t>
            </a:r>
            <a:r>
              <a:rPr lang="zh-CN" altLang="en-US" sz="3200"/>
              <a:t>：</a:t>
            </a:r>
            <a:r>
              <a:rPr lang="en-US" altLang="zh-CN" sz="3600" i="1">
                <a:latin typeface="Times New Roman" panose="02020603050405020304" charset="0"/>
              </a:rPr>
              <a:t>x</a:t>
            </a:r>
            <a:r>
              <a:rPr lang="en-US" altLang="zh-CN" sz="3600" baseline="30000">
                <a:latin typeface="Times New Roman" panose="02020603050405020304" charset="0"/>
              </a:rPr>
              <a:t>2 </a:t>
            </a:r>
            <a:r>
              <a:rPr lang="en-US" altLang="zh-CN" sz="3600">
                <a:latin typeface="Times New Roman" panose="02020603050405020304" charset="0"/>
              </a:rPr>
              <a:t>+ </a:t>
            </a:r>
            <a:r>
              <a:rPr lang="en-US" altLang="zh-CN" sz="3600" i="1">
                <a:latin typeface="Times New Roman" panose="02020603050405020304" charset="0"/>
              </a:rPr>
              <a:t>y</a:t>
            </a:r>
            <a:r>
              <a:rPr lang="en-US" altLang="zh-CN" sz="3600" baseline="30000">
                <a:latin typeface="Times New Roman" panose="02020603050405020304" charset="0"/>
              </a:rPr>
              <a:t>2</a:t>
            </a:r>
            <a:r>
              <a:rPr lang="en-US" altLang="zh-CN" sz="3600">
                <a:latin typeface="Times New Roman" panose="02020603050405020304" charset="0"/>
              </a:rPr>
              <a:t> = 9 </a:t>
            </a:r>
            <a:r>
              <a:rPr lang="en-US" altLang="zh-CN" sz="3200">
                <a:latin typeface="Times New Roman" panose="02020603050405020304" charset="0"/>
              </a:rPr>
              <a:t> , </a:t>
            </a:r>
            <a:r>
              <a:rPr lang="zh-CN" altLang="en-US" sz="3200">
                <a:latin typeface="Times New Roman" panose="02020603050405020304" charset="0"/>
              </a:rPr>
              <a:t>直线</a:t>
            </a:r>
            <a:r>
              <a:rPr lang="zh-CN" altLang="en-US" sz="3200" i="1">
                <a:latin typeface="Times New Roman" panose="02020603050405020304" charset="0"/>
              </a:rPr>
              <a:t> </a:t>
            </a:r>
            <a:r>
              <a:rPr lang="en-US" altLang="zh-CN" sz="3200" i="1">
                <a:latin typeface="Times New Roman" panose="02020603050405020304" charset="0"/>
              </a:rPr>
              <a:t>l</a:t>
            </a:r>
            <a:r>
              <a:rPr lang="zh-CN" altLang="en-US" sz="3200">
                <a:latin typeface="Times New Roman" panose="02020603050405020304" charset="0"/>
              </a:rPr>
              <a:t>：</a:t>
            </a:r>
            <a:r>
              <a:rPr lang="en-US" altLang="zh-CN" sz="3200" i="1">
                <a:latin typeface="Times New Roman" panose="02020603050405020304" charset="0"/>
              </a:rPr>
              <a:t>                     </a:t>
            </a:r>
            <a:r>
              <a:rPr lang="en-US" altLang="zh-CN" sz="3200">
                <a:latin typeface="Times New Roman" panose="02020603050405020304" charset="0"/>
              </a:rPr>
              <a:t>.</a:t>
            </a:r>
            <a:endParaRPr lang="en-US" altLang="zh-CN" sz="3200">
              <a:latin typeface="Times New Roman" panose="02020603050405020304" charset="0"/>
            </a:endParaRPr>
          </a:p>
          <a:p>
            <a:pPr marL="0" indent="0">
              <a:buNone/>
            </a:pPr>
            <a:r>
              <a:rPr lang="en-US" altLang="zh-CN" sz="3200">
                <a:latin typeface="Times New Roman" panose="02020603050405020304" charset="0"/>
              </a:rPr>
              <a:t>          </a:t>
            </a:r>
            <a:r>
              <a:rPr lang="zh-CN" altLang="en-US" sz="3200">
                <a:latin typeface="Times New Roman" panose="02020603050405020304" charset="0"/>
              </a:rPr>
              <a:t>求</a:t>
            </a:r>
            <a:r>
              <a:rPr lang="zh-CN" altLang="en-US" sz="3200">
                <a:sym typeface="+mn-ea"/>
              </a:rPr>
              <a:t>圆</a:t>
            </a:r>
            <a:r>
              <a:rPr lang="en-US" altLang="zh-CN" sz="3200">
                <a:sym typeface="+mn-ea"/>
              </a:rPr>
              <a:t>C</a:t>
            </a:r>
            <a:r>
              <a:rPr lang="zh-CN" altLang="en-US" sz="3200">
                <a:sym typeface="+mn-ea"/>
              </a:rPr>
              <a:t>上的点到</a:t>
            </a:r>
            <a:r>
              <a:rPr lang="zh-CN" altLang="en-US" sz="3200">
                <a:latin typeface="Times New Roman" panose="02020603050405020304" charset="0"/>
                <a:sym typeface="+mn-ea"/>
              </a:rPr>
              <a:t>直线</a:t>
            </a:r>
            <a:r>
              <a:rPr lang="zh-CN" altLang="en-US" sz="3200" i="1">
                <a:latin typeface="Times New Roman" panose="02020603050405020304" charset="0"/>
                <a:sym typeface="+mn-ea"/>
              </a:rPr>
              <a:t> </a:t>
            </a:r>
            <a:r>
              <a:rPr lang="en-US" altLang="zh-CN" sz="3200" i="1">
                <a:latin typeface="Times New Roman" panose="02020603050405020304" charset="0"/>
                <a:sym typeface="+mn-ea"/>
              </a:rPr>
              <a:t>l </a:t>
            </a:r>
            <a:r>
              <a:rPr lang="zh-CN" altLang="en-US" sz="3200">
                <a:latin typeface="Times New Roman" panose="02020603050405020304" charset="0"/>
                <a:sym typeface="+mn-ea"/>
              </a:rPr>
              <a:t>的距离的最大值和最小值。</a:t>
            </a:r>
            <a:endParaRPr lang="zh-CN" altLang="en-US" sz="3200">
              <a:latin typeface="Times New Roman" panose="02020603050405020304" charset="0"/>
              <a:sym typeface="+mn-ea"/>
            </a:endParaRPr>
          </a:p>
        </p:txBody>
      </p:sp>
      <p:graphicFrame>
        <p:nvGraphicFramePr>
          <p:cNvPr id="7" name="对象 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8108950" y="1470025"/>
          <a:ext cx="2199005" cy="577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" r:id="rId1" imgW="774065" imgH="203200" progId="Equation.KSEE3">
                  <p:embed/>
                </p:oleObj>
              </mc:Choice>
              <mc:Fallback>
                <p:oleObj name="" r:id="rId1" imgW="774065" imgH="203200" progId="Equation.KSEE3">
                  <p:embed/>
                  <p:pic>
                    <p:nvPicPr>
                      <p:cNvPr id="0" name="图片 102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8108950" y="1470025"/>
                        <a:ext cx="2199005" cy="5778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2735" y="2904490"/>
            <a:ext cx="3916045" cy="3531870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5455285" y="4526915"/>
            <a:ext cx="75565" cy="7556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cxnSp>
        <p:nvCxnSpPr>
          <p:cNvPr id="6" name="直接连接符 5"/>
          <p:cNvCxnSpPr>
            <a:stCxn id="4" idx="5"/>
          </p:cNvCxnSpPr>
          <p:nvPr/>
        </p:nvCxnSpPr>
        <p:spPr>
          <a:xfrm>
            <a:off x="5520055" y="4575175"/>
            <a:ext cx="676275" cy="676275"/>
          </a:xfrm>
          <a:prstGeom prst="line">
            <a:avLst/>
          </a:prstGeom>
          <a:ln w="41275">
            <a:solidFill>
              <a:srgbClr val="CB05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428750" y="1290988"/>
            <a:ext cx="9925050" cy="4588795"/>
          </a:xfrm>
        </p:spPr>
        <p:txBody>
          <a:bodyPr/>
          <a:p>
            <a:pPr>
              <a:lnSpc>
                <a:spcPct val="140000"/>
              </a:lnSpc>
            </a:pPr>
            <a:r>
              <a:rPr lang="zh-CN" altLang="en-US" sz="3200"/>
              <a:t>例：</a:t>
            </a:r>
            <a:r>
              <a:rPr lang="zh-CN" altLang="en-US" sz="3200">
                <a:sym typeface="+mn-ea"/>
              </a:rPr>
              <a:t>已知椭圆</a:t>
            </a:r>
            <a:r>
              <a:rPr lang="en-US" altLang="zh-CN" sz="3200">
                <a:sym typeface="+mn-ea"/>
              </a:rPr>
              <a:t>E</a:t>
            </a:r>
            <a:r>
              <a:rPr lang="zh-CN" altLang="en-US" sz="3200">
                <a:sym typeface="+mn-ea"/>
              </a:rPr>
              <a:t>：                   </a:t>
            </a:r>
            <a:r>
              <a:rPr lang="en-US" altLang="zh-CN" sz="3200">
                <a:latin typeface="Times New Roman" panose="02020603050405020304" charset="0"/>
                <a:sym typeface="+mn-ea"/>
              </a:rPr>
              <a:t>,</a:t>
            </a:r>
            <a:r>
              <a:rPr lang="zh-CN" altLang="en-US" sz="3200">
                <a:latin typeface="Times New Roman" panose="02020603050405020304" charset="0"/>
                <a:sym typeface="+mn-ea"/>
              </a:rPr>
              <a:t>直线</a:t>
            </a:r>
            <a:r>
              <a:rPr lang="zh-CN" altLang="en-US" sz="3200" i="1">
                <a:latin typeface="Times New Roman" panose="02020603050405020304" charset="0"/>
                <a:sym typeface="+mn-ea"/>
              </a:rPr>
              <a:t> </a:t>
            </a:r>
            <a:r>
              <a:rPr lang="en-US" altLang="zh-CN" sz="3200" i="1">
                <a:latin typeface="Times New Roman" panose="02020603050405020304" charset="0"/>
                <a:sym typeface="+mn-ea"/>
              </a:rPr>
              <a:t>l</a:t>
            </a:r>
            <a:r>
              <a:rPr lang="zh-CN" altLang="en-US" sz="3200">
                <a:latin typeface="Times New Roman" panose="02020603050405020304" charset="0"/>
                <a:sym typeface="+mn-ea"/>
              </a:rPr>
              <a:t>：                          </a:t>
            </a:r>
            <a:r>
              <a:rPr lang="en-US" altLang="zh-CN" sz="3200">
                <a:latin typeface="Times New Roman" panose="02020603050405020304" charset="0"/>
                <a:sym typeface="+mn-ea"/>
              </a:rPr>
              <a:t>.  </a:t>
            </a:r>
            <a:endParaRPr lang="en-US" altLang="zh-CN" sz="3200">
              <a:latin typeface="Times New Roman" panose="02020603050405020304" charset="0"/>
              <a:sym typeface="+mn-ea"/>
            </a:endParaRPr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sz="3200">
                <a:latin typeface="Times New Roman" panose="02020603050405020304" charset="0"/>
                <a:sym typeface="+mn-ea"/>
              </a:rPr>
              <a:t>         求椭</a:t>
            </a:r>
            <a:r>
              <a:rPr lang="zh-CN" altLang="en-US" sz="3200">
                <a:sym typeface="+mn-ea"/>
              </a:rPr>
              <a:t>圆</a:t>
            </a:r>
            <a:r>
              <a:rPr lang="en-US" altLang="zh-CN" sz="3200">
                <a:sym typeface="+mn-ea"/>
              </a:rPr>
              <a:t>E</a:t>
            </a:r>
            <a:r>
              <a:rPr lang="zh-CN" altLang="en-US" sz="3200">
                <a:sym typeface="+mn-ea"/>
              </a:rPr>
              <a:t>上的点到</a:t>
            </a:r>
            <a:r>
              <a:rPr lang="zh-CN" altLang="en-US" sz="3200">
                <a:latin typeface="Times New Roman" panose="02020603050405020304" charset="0"/>
                <a:sym typeface="+mn-ea"/>
              </a:rPr>
              <a:t>直线</a:t>
            </a:r>
            <a:r>
              <a:rPr lang="zh-CN" altLang="en-US" sz="3200" i="1">
                <a:latin typeface="Times New Roman" panose="02020603050405020304" charset="0"/>
                <a:sym typeface="+mn-ea"/>
              </a:rPr>
              <a:t> </a:t>
            </a:r>
            <a:r>
              <a:rPr lang="en-US" altLang="zh-CN" sz="3200" i="1">
                <a:latin typeface="Times New Roman" panose="02020603050405020304" charset="0"/>
                <a:sym typeface="+mn-ea"/>
              </a:rPr>
              <a:t>l </a:t>
            </a:r>
            <a:r>
              <a:rPr lang="zh-CN" altLang="en-US" sz="3200">
                <a:latin typeface="Times New Roman" panose="02020603050405020304" charset="0"/>
                <a:sym typeface="+mn-ea"/>
              </a:rPr>
              <a:t>的距离的最大值和最小值。</a:t>
            </a:r>
            <a:endParaRPr lang="zh-CN" altLang="en-US" sz="3200">
              <a:latin typeface="Times New Roman" panose="02020603050405020304" charset="0"/>
              <a:sym typeface="+mn-ea"/>
            </a:endParaRPr>
          </a:p>
          <a:p>
            <a:pPr marL="0" indent="0">
              <a:buNone/>
            </a:pPr>
            <a:endParaRPr lang="en-US" altLang="zh-CN" sz="3200"/>
          </a:p>
        </p:txBody>
      </p:sp>
      <p:sp>
        <p:nvSpPr>
          <p:cNvPr id="5" name="标题 1"/>
          <p:cNvSpPr>
            <a:spLocks noGrp="1"/>
          </p:cNvSpPr>
          <p:nvPr/>
        </p:nvSpPr>
        <p:spPr>
          <a:xfrm>
            <a:off x="1406525" y="530342"/>
            <a:ext cx="9925050" cy="9280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>
                <a:solidFill>
                  <a:srgbClr val="FF0000"/>
                </a:solidFill>
              </a:rPr>
              <a:t>2.</a:t>
            </a:r>
            <a:r>
              <a:rPr lang="zh-CN" altLang="en-US">
                <a:solidFill>
                  <a:srgbClr val="FF0000"/>
                </a:solidFill>
              </a:rPr>
              <a:t>椭圆上的点到定直线的距离的最值</a:t>
            </a:r>
            <a:endParaRPr lang="zh-CN" altLang="en-US">
              <a:solidFill>
                <a:srgbClr val="FF0000"/>
              </a:solidFill>
            </a:endParaRPr>
          </a:p>
        </p:txBody>
      </p:sp>
      <p:graphicFrame>
        <p:nvGraphicFramePr>
          <p:cNvPr id="6" name="对象 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721860" y="1241425"/>
          <a:ext cx="2206625" cy="11214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1" imgW="736600" imgH="419100" progId="Equation.KSEE3">
                  <p:embed/>
                </p:oleObj>
              </mc:Choice>
              <mc:Fallback>
                <p:oleObj name="" r:id="rId1" imgW="736600" imgH="4191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721860" y="1241425"/>
                        <a:ext cx="2206625" cy="11214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8407400" y="1497330"/>
          <a:ext cx="2210435" cy="5803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" r:id="rId3" imgW="774065" imgH="203200" progId="Equation.KSEE3">
                  <p:embed/>
                </p:oleObj>
              </mc:Choice>
              <mc:Fallback>
                <p:oleObj name="" r:id="rId3" imgW="774065" imgH="203200" progId="Equation.KSEE3">
                  <p:embed/>
                  <p:pic>
                    <p:nvPicPr>
                      <p:cNvPr id="0" name="图片 102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407400" y="1497330"/>
                        <a:ext cx="2210435" cy="5803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26560" y="2830830"/>
            <a:ext cx="4210685" cy="3728085"/>
          </a:xfrm>
          <a:prstGeom prst="rect">
            <a:avLst/>
          </a:prstGeom>
        </p:spPr>
      </p:pic>
      <p:cxnSp>
        <p:nvCxnSpPr>
          <p:cNvPr id="4" name="直接连接符 3"/>
          <p:cNvCxnSpPr/>
          <p:nvPr/>
        </p:nvCxnSpPr>
        <p:spPr>
          <a:xfrm flipH="1">
            <a:off x="5573395" y="3851275"/>
            <a:ext cx="2453640" cy="2541270"/>
          </a:xfrm>
          <a:prstGeom prst="line">
            <a:avLst/>
          </a:prstGeom>
          <a:ln w="3492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H="1">
            <a:off x="5589905" y="3851275"/>
            <a:ext cx="2437130" cy="2507615"/>
          </a:xfrm>
          <a:prstGeom prst="line">
            <a:avLst/>
          </a:prstGeom>
          <a:ln w="3492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6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458 0.012778 L -0.024635 -0.016019 " pathEditMode="relative" rAng="0" ptsTypes="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" y="-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9" presetClass="path" presetSubtype="0" accel="50000" decel="50000" fill="hold" nodeType="clickPar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354 0.041389 L -0.155156 -0.133796 " pathEditMode="relative" rAng="0" ptsTypes="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" y="-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428750" y="1175385"/>
            <a:ext cx="10328275" cy="4588510"/>
          </a:xfrm>
        </p:spPr>
        <p:txBody>
          <a:bodyPr/>
          <a:p>
            <a:pPr>
              <a:lnSpc>
                <a:spcPct val="120000"/>
              </a:lnSpc>
            </a:pPr>
            <a:r>
              <a:rPr lang="zh-CN" altLang="en-US" sz="3200">
                <a:sym typeface="+mn-ea"/>
              </a:rPr>
              <a:t>例：已知函数                     </a:t>
            </a:r>
            <a:r>
              <a:rPr lang="en-US" altLang="zh-CN" sz="3200">
                <a:latin typeface="Times New Roman" panose="02020603050405020304" charset="0"/>
                <a:sym typeface="+mn-ea"/>
              </a:rPr>
              <a:t>, </a:t>
            </a:r>
            <a:r>
              <a:rPr lang="zh-CN" altLang="en-US" sz="3200">
                <a:latin typeface="Times New Roman" panose="02020603050405020304" charset="0"/>
                <a:sym typeface="+mn-ea"/>
              </a:rPr>
              <a:t>直线</a:t>
            </a:r>
            <a:r>
              <a:rPr lang="zh-CN" altLang="en-US" sz="3200" i="1">
                <a:latin typeface="Times New Roman" panose="02020603050405020304" charset="0"/>
                <a:sym typeface="+mn-ea"/>
              </a:rPr>
              <a:t> </a:t>
            </a:r>
            <a:r>
              <a:rPr lang="en-US" altLang="zh-CN" sz="3200" i="1">
                <a:latin typeface="Times New Roman" panose="02020603050405020304" charset="0"/>
                <a:sym typeface="+mn-ea"/>
              </a:rPr>
              <a:t>l</a:t>
            </a:r>
            <a:r>
              <a:rPr lang="zh-CN" altLang="en-US" sz="3200">
                <a:latin typeface="Times New Roman" panose="02020603050405020304" charset="0"/>
                <a:sym typeface="+mn-ea"/>
              </a:rPr>
              <a:t>：                          </a:t>
            </a:r>
            <a:r>
              <a:rPr lang="en-US" altLang="zh-CN" sz="3200">
                <a:latin typeface="Times New Roman" panose="02020603050405020304" charset="0"/>
                <a:sym typeface="+mn-ea"/>
              </a:rPr>
              <a:t>.   </a:t>
            </a:r>
            <a:endParaRPr lang="en-US" altLang="zh-CN" sz="3200">
              <a:latin typeface="Times New Roman" panose="02020603050405020304" charset="0"/>
              <a:sym typeface="+mn-ea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zh-CN" altLang="en-US" sz="3200">
                <a:latin typeface="Times New Roman" panose="02020603050405020304" charset="0"/>
                <a:sym typeface="+mn-ea"/>
              </a:rPr>
              <a:t>         求函数曲线</a:t>
            </a:r>
            <a:r>
              <a:rPr lang="zh-CN" altLang="en-US" sz="3200">
                <a:sym typeface="+mn-ea"/>
              </a:rPr>
              <a:t>上的点到</a:t>
            </a:r>
            <a:r>
              <a:rPr lang="zh-CN" altLang="en-US" sz="3200">
                <a:latin typeface="Times New Roman" panose="02020603050405020304" charset="0"/>
                <a:sym typeface="+mn-ea"/>
              </a:rPr>
              <a:t>直线</a:t>
            </a:r>
            <a:r>
              <a:rPr lang="zh-CN" altLang="en-US" sz="3200" i="1">
                <a:latin typeface="Times New Roman" panose="02020603050405020304" charset="0"/>
                <a:sym typeface="+mn-ea"/>
              </a:rPr>
              <a:t> </a:t>
            </a:r>
            <a:r>
              <a:rPr lang="en-US" altLang="zh-CN" sz="3200" i="1">
                <a:latin typeface="Times New Roman" panose="02020603050405020304" charset="0"/>
                <a:sym typeface="+mn-ea"/>
              </a:rPr>
              <a:t>l</a:t>
            </a:r>
            <a:r>
              <a:rPr lang="zh-CN" altLang="en-US" sz="3200">
                <a:latin typeface="Times New Roman" panose="02020603050405020304" charset="0"/>
                <a:sym typeface="+mn-ea"/>
              </a:rPr>
              <a:t>的距离的最小值。</a:t>
            </a:r>
            <a:endParaRPr lang="zh-CN" altLang="en-US" sz="3200"/>
          </a:p>
        </p:txBody>
      </p:sp>
      <p:sp>
        <p:nvSpPr>
          <p:cNvPr id="5" name="标题 1"/>
          <p:cNvSpPr>
            <a:spLocks noGrp="1"/>
          </p:cNvSpPr>
          <p:nvPr/>
        </p:nvSpPr>
        <p:spPr>
          <a:xfrm>
            <a:off x="1406525" y="530342"/>
            <a:ext cx="9925050" cy="9280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>
                <a:solidFill>
                  <a:srgbClr val="FF0000"/>
                </a:solidFill>
              </a:rPr>
              <a:t>3.</a:t>
            </a:r>
            <a:r>
              <a:rPr lang="zh-CN" altLang="en-US">
                <a:solidFill>
                  <a:srgbClr val="FF0000"/>
                </a:solidFill>
              </a:rPr>
              <a:t>函数曲线上的点到定直线的距离的最值</a:t>
            </a:r>
            <a:endParaRPr lang="zh-CN" altLang="en-US">
              <a:solidFill>
                <a:srgbClr val="FF0000"/>
              </a:solidFill>
            </a:endParaRPr>
          </a:p>
        </p:txBody>
      </p:sp>
      <p:graphicFrame>
        <p:nvGraphicFramePr>
          <p:cNvPr id="6" name="对象 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109720" y="1260475"/>
          <a:ext cx="2376805" cy="6165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1" imgW="787400" imgH="228600" progId="Equation.KSEE3">
                  <p:embed/>
                </p:oleObj>
              </mc:Choice>
              <mc:Fallback>
                <p:oleObj name="" r:id="rId1" imgW="787400" imgH="2286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109720" y="1260475"/>
                        <a:ext cx="2376805" cy="6165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8032115" y="1346200"/>
          <a:ext cx="2248535" cy="5803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" r:id="rId3" imgW="787400" imgH="203200" progId="Equation.KSEE3">
                  <p:embed/>
                </p:oleObj>
              </mc:Choice>
              <mc:Fallback>
                <p:oleObj name="" r:id="rId3" imgW="787400" imgH="203200" progId="Equation.KSEE3">
                  <p:embed/>
                  <p:pic>
                    <p:nvPicPr>
                      <p:cNvPr id="0" name="图片 102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032115" y="1346200"/>
                        <a:ext cx="2248535" cy="5803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86810" y="2612390"/>
            <a:ext cx="4567555" cy="4116070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5428615" y="4777105"/>
            <a:ext cx="75565" cy="7556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cxnSp>
        <p:nvCxnSpPr>
          <p:cNvPr id="8" name="直接连接符 7"/>
          <p:cNvCxnSpPr>
            <a:stCxn id="4" idx="1"/>
          </p:cNvCxnSpPr>
          <p:nvPr/>
        </p:nvCxnSpPr>
        <p:spPr>
          <a:xfrm>
            <a:off x="5439410" y="4787900"/>
            <a:ext cx="571500" cy="57721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6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45590" y="365760"/>
            <a:ext cx="9821545" cy="594042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51025" y="540385"/>
            <a:ext cx="8406130" cy="582358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78330" y="863600"/>
            <a:ext cx="9434195" cy="391668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49655" y="1159510"/>
            <a:ext cx="10867390" cy="352996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  <p:custDataLst>
      <p:tags r:id="rId1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  <p:custDataLst>
      <p:tags r:id="rId1"/>
    </p:custData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160498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160498"/>
</p:tagLst>
</file>

<file path=ppt/tags/tag3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60498"/>
  <p:tag name="KSO_WM_UNIT_TYPE" val="a"/>
  <p:tag name="KSO_WM_UNIT_INDEX" val="1"/>
  <p:tag name="KSO_WM_UNIT_ID" val="custom160498_1*a*1"/>
  <p:tag name="KSO_WM_UNIT_CLEAR" val="1"/>
  <p:tag name="KSO_WM_UNIT_LAYERLEVEL" val="1"/>
  <p:tag name="KSO_WM_UNIT_VALUE" val="14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4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60498"/>
  <p:tag name="KSO_WM_UNIT_TYPE" val="b"/>
  <p:tag name="KSO_WM_UNIT_INDEX" val="1"/>
  <p:tag name="KSO_WM_UNIT_ID" val="custom160498_1*b*1"/>
  <p:tag name="KSO_WM_UNIT_CLEAR" val="1"/>
  <p:tag name="KSO_WM_UNIT_LAYERLEVEL" val="1"/>
  <p:tag name="KSO_WM_UNIT_VALUE" val="25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5.xml><?xml version="1.0" encoding="utf-8"?>
<p:tagLst xmlns:p="http://schemas.openxmlformats.org/presentationml/2006/main">
  <p:tag name="KSO_WM_TEMPLATE_CATEGORY" val="custom"/>
  <p:tag name="KSO_WM_TEMPLATE_INDEX" val="160498"/>
  <p:tag name="KSO_WM_TAG_VERSION" val="1.0"/>
  <p:tag name="KSO_WM_SLIDE_ID" val="custom160498_1"/>
  <p:tag name="KSO_WM_SLIDE_INDEX" val="1"/>
  <p:tag name="KSO_WM_SLIDE_ITEM_CNT" val="2"/>
  <p:tag name="KSO_WM_SLIDE_LAYOUT" val="a_b"/>
  <p:tag name="KSO_WM_SLIDE_LAYOUT_CNT" val="1_1"/>
  <p:tag name="KSO_WM_SLIDE_TYPE" val="title"/>
  <p:tag name="KSO_WM_TEMPLATE_THUMBS_INDEX" val="1、11、12、16、24、26、27、28"/>
  <p:tag name="KSO_WM_BEAUTIFY_FLAG" val="#wm#"/>
</p:tagLst>
</file>

<file path=ppt/tags/tag6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7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8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9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10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11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12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13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14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15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16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17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18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19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20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21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22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23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24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heme/theme1.xml><?xml version="1.0" encoding="utf-8"?>
<a:theme xmlns:a="http://schemas.openxmlformats.org/drawingml/2006/main" name="Office 主题">
  <a:themeElements>
    <a:clrScheme name="自定义 23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59088"/>
      </a:accent1>
      <a:accent2>
        <a:srgbClr val="D3A815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8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1023</Words>
  <Application>WPS 演示</Application>
  <PresentationFormat>宽屏</PresentationFormat>
  <Paragraphs>76</Paragraphs>
  <Slides>20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8</vt:i4>
      </vt:variant>
      <vt:variant>
        <vt:lpstr>幻灯片标题</vt:lpstr>
      </vt:variant>
      <vt:variant>
        <vt:i4>20</vt:i4>
      </vt:variant>
    </vt:vector>
  </HeadingPairs>
  <TitlesOfParts>
    <vt:vector size="37" baseType="lpstr">
      <vt:lpstr>Arial</vt:lpstr>
      <vt:lpstr>宋体</vt:lpstr>
      <vt:lpstr>Wingdings</vt:lpstr>
      <vt:lpstr>华文隶书</vt:lpstr>
      <vt:lpstr>Times New Roman</vt:lpstr>
      <vt:lpstr>微软雅黑</vt:lpstr>
      <vt:lpstr>黑体</vt:lpstr>
      <vt:lpstr>Calibri</vt:lpstr>
      <vt:lpstr>Office 主题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曲线上的点到定点的距离的最值问题</vt:lpstr>
      <vt:lpstr>问题(question)：</vt:lpstr>
      <vt:lpstr>1.圆上点到定点的距离的最值</vt:lpstr>
      <vt:lpstr>PowerPoint 演示文稿</vt:lpstr>
      <vt:lpstr>总结(summary)：</vt:lpstr>
      <vt:lpstr>2.椭圆上点到定点的距离的最值</vt:lpstr>
      <vt:lpstr>PowerPoint 演示文稿</vt:lpstr>
      <vt:lpstr>PowerPoint 演示文稿</vt:lpstr>
      <vt:lpstr>总结(summary)：</vt:lpstr>
      <vt:lpstr>复习(review): 曲线上的点到定直线的距离的最值</vt:lpstr>
      <vt:lpstr>1.圆上的点到定直线的距离的最值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Administrator</cp:lastModifiedBy>
  <cp:revision>18</cp:revision>
  <dcterms:created xsi:type="dcterms:W3CDTF">2015-05-05T08:02:00Z</dcterms:created>
  <dcterms:modified xsi:type="dcterms:W3CDTF">2017-06-15T05:53:41Z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2052-10.1.0.6490</vt:lpwstr>
  </property>
</Properties>
</file>