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2843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文本框 4098"/>
          <p:cNvSpPr txBox="1"/>
          <p:nvPr/>
        </p:nvSpPr>
        <p:spPr>
          <a:xfrm>
            <a:off x="17463" y="2349500"/>
            <a:ext cx="9118600" cy="179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lnSpc>
                <a:spcPts val="4000"/>
              </a:lnSpc>
            </a:pPr>
            <a:r>
              <a:rPr lang="zh-CN" altLang="en-US" sz="4800" b="1" dirty="0">
                <a:solidFill>
                  <a:srgbClr val="6699FF"/>
                </a:solidFill>
                <a:latin typeface="方正大标宋_GBK" charset="-122"/>
                <a:ea typeface="方正大标宋_GBK" charset="-122"/>
                <a:sym typeface="Arial" panose="020B0604020202020204" pitchFamily="34" charset="0"/>
              </a:rPr>
              <a:t>第二十七章</a:t>
            </a:r>
            <a:endParaRPr lang="zh-CN" altLang="en-US" sz="4800" b="1" dirty="0">
              <a:solidFill>
                <a:srgbClr val="6699FF"/>
              </a:solidFill>
              <a:latin typeface="方正大标宋_GBK" charset="-122"/>
              <a:ea typeface="方正大标宋_GBK" charset="-122"/>
            </a:endParaRPr>
          </a:p>
          <a:p>
            <a:pPr algn="ctr">
              <a:lnSpc>
                <a:spcPts val="4000"/>
              </a:lnSpc>
            </a:pPr>
            <a:endParaRPr lang="zh-CN" altLang="en-US" sz="4800" b="1" dirty="0">
              <a:solidFill>
                <a:srgbClr val="6699FF"/>
              </a:solidFill>
              <a:latin typeface="方正大标宋_GBK" charset="-122"/>
              <a:ea typeface="方正大标宋_GBK" charset="-122"/>
            </a:endParaRPr>
          </a:p>
          <a:p>
            <a:pPr algn="ctr">
              <a:lnSpc>
                <a:spcPts val="4000"/>
              </a:lnSpc>
            </a:pPr>
            <a:r>
              <a:rPr lang="zh-CN" altLang="en-US" sz="4800" b="1" dirty="0">
                <a:solidFill>
                  <a:srgbClr val="6699FF"/>
                </a:solidFill>
                <a:latin typeface="方正大标宋_GBK" charset="-122"/>
                <a:ea typeface="方正大标宋_GBK" charset="-122"/>
                <a:sym typeface="Arial" panose="020B0604020202020204" pitchFamily="34" charset="0"/>
              </a:rPr>
              <a:t>相    似</a:t>
            </a:r>
            <a:endParaRPr lang="zh-CN" altLang="en-US" sz="4800" b="1" dirty="0">
              <a:solidFill>
                <a:srgbClr val="6699FF"/>
              </a:solidFill>
              <a:latin typeface="方正大标宋_GBK" charset="-122"/>
              <a:ea typeface="方正大标宋_GBK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文本框 4098"/>
          <p:cNvSpPr txBox="1"/>
          <p:nvPr/>
        </p:nvSpPr>
        <p:spPr>
          <a:xfrm>
            <a:off x="17463" y="2349500"/>
            <a:ext cx="9118600" cy="1776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lnSpc>
                <a:spcPts val="4000"/>
              </a:lnSpc>
            </a:pPr>
            <a:r>
              <a:rPr lang="en-US" altLang="x-none" sz="4800" b="1" dirty="0">
                <a:solidFill>
                  <a:srgbClr val="6699FF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27.1</a:t>
            </a:r>
            <a:endParaRPr lang="en-US" altLang="x-none" sz="4800" b="1" dirty="0">
              <a:solidFill>
                <a:srgbClr val="6699FF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  <a:p>
            <a:pPr algn="ctr">
              <a:lnSpc>
                <a:spcPts val="4000"/>
              </a:lnSpc>
            </a:pPr>
            <a:endParaRPr lang="en-US" altLang="x-none" sz="4800" b="1" dirty="0">
              <a:solidFill>
                <a:srgbClr val="6699FF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  <a:p>
            <a:pPr algn="ctr">
              <a:lnSpc>
                <a:spcPts val="4000"/>
              </a:lnSpc>
            </a:pPr>
            <a:r>
              <a:rPr lang="zh-CN" altLang="en-US" sz="4800" b="1" dirty="0">
                <a:solidFill>
                  <a:srgbClr val="6699FF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图形的相似</a:t>
            </a:r>
            <a:endParaRPr lang="zh-CN" altLang="en-US" sz="4800" b="1" dirty="0">
              <a:solidFill>
                <a:srgbClr val="6699FF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3" name="文本框 4"/>
          <p:cNvSpPr txBox="1"/>
          <p:nvPr/>
        </p:nvSpPr>
        <p:spPr>
          <a:xfrm>
            <a:off x="233680" y="484188"/>
            <a:ext cx="8677275" cy="546576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Arial" panose="020B0604020202020204" pitchFamily="34" charset="0"/>
              </a:rPr>
              <a:t>        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新知</a:t>
            </a:r>
            <a:r>
              <a:rPr lang="en-US" altLang="x-none" sz="28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1   图形的相似</a:t>
            </a:r>
            <a:endParaRPr lang="en-US" altLang="x-none" sz="2800" b="1" dirty="0">
              <a:solidFill>
                <a:srgbClr val="FF33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latin typeface="宋体" panose="02010600030101010101" pitchFamily="2" charset="-122"/>
                <a:sym typeface="宋体" panose="02010600030101010101" pitchFamily="2" charset="-122"/>
              </a:rPr>
              <a:t>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1. 两个图形相似，其中一个图形可以看作由另一个图形放大或缩小得到.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latin typeface="宋体" panose="02010600030101010101" pitchFamily="2" charset="-122"/>
                <a:sym typeface="宋体" panose="02010600030101010101" pitchFamily="2" charset="-122"/>
              </a:rPr>
              <a:t>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2. 全等形可以看成是一种特殊的相似图形，不仅形状相同，大小也相同.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latin typeface="宋体" panose="02010600030101010101" pitchFamily="2" charset="-122"/>
                <a:sym typeface="宋体" panose="02010600030101010101" pitchFamily="2" charset="-122"/>
              </a:rPr>
              <a:t>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3. 判断两个图形是否相似，就看这两个图形是不是形状相同，与其他因素无关.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文本框 4"/>
          <p:cNvSpPr txBox="1"/>
          <p:nvPr/>
        </p:nvSpPr>
        <p:spPr>
          <a:xfrm>
            <a:off x="395288" y="693738"/>
            <a:ext cx="8523287" cy="61220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6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【例1】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如图27-1-2，在矩形、锐角三角形、正五边形、直角三角形的外边加一个外框，保证外框的边与原图形的对应边平行，则外框与原图形一定相似的有（        ）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6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6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6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4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A. 1个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 B. 2个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 C. 3个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 D. 4个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6147" name="文本框 4"/>
          <p:cNvSpPr txBox="1"/>
          <p:nvPr/>
        </p:nvSpPr>
        <p:spPr>
          <a:xfrm>
            <a:off x="395288" y="44450"/>
            <a:ext cx="8523287" cy="7318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solidFill>
                  <a:srgbClr val="9933FF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  </a:t>
            </a:r>
            <a:r>
              <a:rPr lang="en-US" altLang="x-none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例题精讲</a:t>
            </a:r>
            <a:endParaRPr lang="en-US" altLang="x-none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6148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3573463"/>
            <a:ext cx="8234363" cy="24622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文本框 4"/>
          <p:cNvSpPr txBox="1"/>
          <p:nvPr/>
        </p:nvSpPr>
        <p:spPr>
          <a:xfrm>
            <a:off x="323850" y="333375"/>
            <a:ext cx="8521700" cy="5978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3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解析</a:t>
            </a:r>
            <a:r>
              <a:rPr lang="en-US" altLang="x-none" sz="2800" b="1" dirty="0">
                <a:latin typeface="Arial" panose="020B0604020202020204" pitchFamily="34" charset="0"/>
              </a:rPr>
              <a:t>    第一个图形是同一个矩形的放大或缩小，是相似图形；第二个图形是同一个锐角三角形的放大或缩小，也是相似图形；第三个是同一个正五边形的放大或缩小，也是相似图形；最后一个是同一个直角三角形的放大或缩小，也是相似图形.</a:t>
            </a:r>
            <a:endParaRPr lang="en-US" altLang="x-none" sz="2800" b="1" dirty="0">
              <a:latin typeface="Arial" panose="020B0604020202020204" pitchFamily="34" charset="0"/>
            </a:endParaRPr>
          </a:p>
          <a:p>
            <a:pPr>
              <a:lnSpc>
                <a:spcPct val="23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答案</a:t>
            </a:r>
            <a:r>
              <a:rPr lang="en-US" altLang="x-none" sz="2800" b="1" dirty="0">
                <a:solidFill>
                  <a:srgbClr val="9933FF"/>
                </a:solidFill>
                <a:latin typeface="Arial" panose="020B0604020202020204" pitchFamily="34" charset="0"/>
              </a:rPr>
              <a:t>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D</a:t>
            </a:r>
            <a:endParaRPr lang="en-US" altLang="x-none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文本框 4"/>
          <p:cNvSpPr txBox="1"/>
          <p:nvPr/>
        </p:nvSpPr>
        <p:spPr>
          <a:xfrm>
            <a:off x="314325" y="550863"/>
            <a:ext cx="8428038" cy="6234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1. 对一个图形进行放缩时，下列说法正确的是（        ）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A. 图形中线段的长度与角的大小都保持不变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B. 图形中线段的长度与角的大小都会改变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C. 图形中线段的长度保持不变，角的大小可以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方正书宋_GBK" charset="-122"/>
                <a:ea typeface="方正书宋_GBK" charset="-122"/>
              </a:rPr>
              <a:t>改变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D. 图形中线段的长度可以改变，角的大小保持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方正书宋_GBK" charset="-122"/>
                <a:ea typeface="方正书宋_GBK" charset="-122"/>
              </a:rPr>
              <a:t>不变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8195" name="文本框 4"/>
          <p:cNvSpPr txBox="1"/>
          <p:nvPr/>
        </p:nvSpPr>
        <p:spPr>
          <a:xfrm>
            <a:off x="98425" y="-22225"/>
            <a:ext cx="8521700" cy="812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7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solidFill>
                  <a:srgbClr val="9933FF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举一反三</a:t>
            </a:r>
            <a:endParaRPr lang="zh-CN" altLang="en-US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8196" name="文本框 1"/>
          <p:cNvSpPr txBox="1"/>
          <p:nvPr/>
        </p:nvSpPr>
        <p:spPr>
          <a:xfrm>
            <a:off x="971550" y="1577975"/>
            <a:ext cx="419100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D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框 4"/>
          <p:cNvSpPr txBox="1"/>
          <p:nvPr/>
        </p:nvSpPr>
        <p:spPr>
          <a:xfrm>
            <a:off x="107950" y="619125"/>
            <a:ext cx="8931275" cy="48228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30000"/>
              </a:lnSpc>
            </a:pPr>
            <a:r>
              <a:rPr lang="en-US" altLang="x-none" sz="27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700" b="1" dirty="0">
                <a:latin typeface="方正书宋_GBK" charset="-122"/>
                <a:ea typeface="方正书宋_GBK" charset="-122"/>
              </a:rPr>
              <a:t>2. 下列判断正确的是（        ）</a:t>
            </a:r>
            <a:endParaRPr lang="en-US" altLang="x-none" sz="27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30000"/>
              </a:lnSpc>
            </a:pPr>
            <a:r>
              <a:rPr lang="en-US" altLang="x-none" sz="27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700" b="1" dirty="0">
                <a:latin typeface="方正书宋_GBK" charset="-122"/>
                <a:ea typeface="方正书宋_GBK" charset="-122"/>
              </a:rPr>
              <a:t>A. 所有的直角三角形都相似</a:t>
            </a:r>
            <a:endParaRPr lang="en-US" altLang="x-none" sz="27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30000"/>
              </a:lnSpc>
            </a:pPr>
            <a:r>
              <a:rPr lang="en-US" altLang="x-none" sz="27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700" b="1" dirty="0">
                <a:latin typeface="方正书宋_GBK" charset="-122"/>
                <a:ea typeface="方正书宋_GBK" charset="-122"/>
              </a:rPr>
              <a:t>B. 所有的等腰直角三角形都相似</a:t>
            </a:r>
            <a:endParaRPr lang="en-US" altLang="x-none" sz="27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30000"/>
              </a:lnSpc>
            </a:pPr>
            <a:r>
              <a:rPr lang="en-US" altLang="x-none" sz="27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700" b="1" dirty="0">
                <a:latin typeface="方正书宋_GBK" charset="-122"/>
                <a:ea typeface="方正书宋_GBK" charset="-122"/>
              </a:rPr>
              <a:t>C. 所有的菱形都相似</a:t>
            </a:r>
            <a:endParaRPr lang="en-US" altLang="x-none" sz="27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30000"/>
              </a:lnSpc>
            </a:pPr>
            <a:r>
              <a:rPr lang="en-US" altLang="x-none" sz="27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700" b="1" dirty="0">
                <a:latin typeface="方正书宋_GBK" charset="-122"/>
                <a:ea typeface="方正书宋_GBK" charset="-122"/>
              </a:rPr>
              <a:t>D. 所有的矩形都相似</a:t>
            </a:r>
            <a:endParaRPr lang="en-US" altLang="x-none" sz="27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9219" name="文本框 1"/>
          <p:cNvSpPr txBox="1"/>
          <p:nvPr/>
        </p:nvSpPr>
        <p:spPr>
          <a:xfrm>
            <a:off x="4560888" y="1050925"/>
            <a:ext cx="4000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B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框 4"/>
          <p:cNvSpPr txBox="1"/>
          <p:nvPr/>
        </p:nvSpPr>
        <p:spPr>
          <a:xfrm>
            <a:off x="323850" y="260350"/>
            <a:ext cx="8677275" cy="7318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新知</a:t>
            </a:r>
            <a:r>
              <a:rPr lang="en-US" altLang="x-none" sz="28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2   成比例线段</a:t>
            </a:r>
            <a:endParaRPr lang="en-US" altLang="x-none" sz="2800" b="1" dirty="0">
              <a:solidFill>
                <a:srgbClr val="FF33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243" name="文本框 4"/>
          <p:cNvSpPr txBox="1"/>
          <p:nvPr/>
        </p:nvSpPr>
        <p:spPr>
          <a:xfrm>
            <a:off x="395288" y="768350"/>
            <a:ext cx="8523287" cy="57642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9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1. 判断四条线段是否成比例，只要把四条线段按大小顺序排列好，判断前两条线段之比与后两条线段之比是否相等即可. 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9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2. 如果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∶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＝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∶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，则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baseline="30000" dirty="0">
                <a:latin typeface="方正书宋_GBK" charset="-122"/>
                <a:ea typeface="方正书宋_GBK" charset="-122"/>
              </a:rPr>
              <a:t>2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=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，线段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叫做线段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c的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比例中项. 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9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3. 在有顺序的比例式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∶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＝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∶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中，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叫做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的第四比例项. </a:t>
            </a:r>
            <a:endParaRPr lang="en-US" altLang="x-none" sz="2800" b="1" dirty="0">
              <a:latin typeface="方正书宋_GBK" charset="-122"/>
              <a:ea typeface="方正书宋_GBK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1123950"/>
            <a:ext cx="8888412" cy="4546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4"/>
          <p:cNvSpPr txBox="1"/>
          <p:nvPr/>
        </p:nvSpPr>
        <p:spPr>
          <a:xfrm>
            <a:off x="252413" y="260350"/>
            <a:ext cx="8523287" cy="62753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9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5. 黄金分割：如图27-1-3所示，把线段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分成两条线段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（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&gt;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），且使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是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的比例中项（即                 ），叫做把这条线段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黄金分割，点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叫做线段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的黄金分割点.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9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2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90000"/>
              </a:lnSpc>
            </a:pPr>
            <a:r>
              <a:rPr lang="en-US" altLang="x-none" sz="2800" b="1" dirty="0">
                <a:latin typeface="方正书宋_GBK" charset="-122"/>
                <a:ea typeface="方正书宋_GBK" charset="-122"/>
              </a:rPr>
              <a:t>其中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=                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AB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≈0.618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，并且线段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的黄金分割点有两个.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pic>
        <p:nvPicPr>
          <p:cNvPr id="12291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44713" y="2060575"/>
            <a:ext cx="1509712" cy="857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2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8538" y="3717925"/>
            <a:ext cx="4538662" cy="1416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3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713" y="4941888"/>
            <a:ext cx="1263650" cy="1012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4"/>
          <p:cNvSpPr txBox="1"/>
          <p:nvPr/>
        </p:nvSpPr>
        <p:spPr>
          <a:xfrm>
            <a:off x="250825" y="981075"/>
            <a:ext cx="8523288" cy="52117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en-US" altLang="x-none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【例2】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如图27-1-4.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0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（1）根据图示求线段比：                                       </a:t>
            </a:r>
            <a:endParaRPr lang="en-US" altLang="x-none" sz="2800" b="1" dirty="0">
              <a:latin typeface="方正书宋_GBK" charset="-122"/>
              <a:ea typeface="方正书宋_GBK" charset="-122"/>
              <a:sym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（2）试指出图中4条成比例的线段.</a:t>
            </a:r>
            <a:endParaRPr lang="en-US" altLang="x-none" sz="2800" b="1" dirty="0">
              <a:latin typeface="方正书宋_GBK" charset="-122"/>
              <a:ea typeface="方正书宋_GBK" charset="-122"/>
              <a:sym typeface="Arial" panose="020B0604020202020204" pitchFamily="34" charset="0"/>
            </a:endParaRPr>
          </a:p>
        </p:txBody>
      </p:sp>
      <p:sp>
        <p:nvSpPr>
          <p:cNvPr id="13315" name="文本框 4"/>
          <p:cNvSpPr txBox="1"/>
          <p:nvPr/>
        </p:nvSpPr>
        <p:spPr>
          <a:xfrm>
            <a:off x="106363" y="258763"/>
            <a:ext cx="8521700" cy="8604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solidFill>
                  <a:srgbClr val="9933FF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  </a:t>
            </a:r>
            <a:r>
              <a:rPr lang="en-US" altLang="x-none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例题精讲</a:t>
            </a:r>
            <a:endParaRPr lang="en-US" altLang="x-none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13316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08175" y="2276475"/>
            <a:ext cx="5611813" cy="2000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7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3800" y="4508500"/>
            <a:ext cx="2967038" cy="1003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8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2575" y="2390775"/>
            <a:ext cx="8748713" cy="3981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文本框 4"/>
          <p:cNvSpPr txBox="1"/>
          <p:nvPr/>
        </p:nvSpPr>
        <p:spPr>
          <a:xfrm>
            <a:off x="179388" y="117475"/>
            <a:ext cx="8523287" cy="28209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6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en-US" altLang="x-none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解析</a:t>
            </a:r>
            <a:r>
              <a:rPr lang="en-US" altLang="x-none" sz="2800" b="1" dirty="0">
                <a:latin typeface="Arial" panose="020B0604020202020204" pitchFamily="34" charset="0"/>
                <a:sym typeface="Arial" panose="020B0604020202020204" pitchFamily="34" charset="0"/>
              </a:rPr>
              <a:t>    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线段的比即为线段的长度比. 由图可知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AC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CD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CB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DB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的长分别为1 cm，2 cm，6 cm，4 cm，这样便可求出相关线段的比.</a:t>
            </a:r>
            <a:endParaRPr lang="en-US" altLang="x-none" sz="2800" b="1" dirty="0">
              <a:latin typeface="方正书宋_GBK" charset="-122"/>
              <a:ea typeface="方正书宋_GBK" charset="-122"/>
              <a:sym typeface="Arial" panose="020B0604020202020204" pitchFamily="34" charset="0"/>
            </a:endParaRPr>
          </a:p>
          <a:p>
            <a:pPr>
              <a:lnSpc>
                <a:spcPct val="16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解</a:t>
            </a:r>
            <a:r>
              <a:rPr lang="en-US" altLang="x-none" sz="2800" b="1" dirty="0">
                <a:latin typeface="Arial" panose="020B0604020202020204" pitchFamily="34" charset="0"/>
                <a:sym typeface="Arial" panose="020B0604020202020204" pitchFamily="34" charset="0"/>
              </a:rPr>
              <a:t>    </a:t>
            </a:r>
            <a:endParaRPr lang="en-US" altLang="x-none" sz="2800" b="1" dirty="0">
              <a:latin typeface="方正书宋_GBK" charset="-122"/>
              <a:ea typeface="方正书宋_GBK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框 4"/>
          <p:cNvSpPr txBox="1"/>
          <p:nvPr/>
        </p:nvSpPr>
        <p:spPr>
          <a:xfrm>
            <a:off x="180975" y="909638"/>
            <a:ext cx="8521700" cy="52101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1. 下列各组中四条线段成比例的是（        ）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A. 4 cm，2 cm，1 cm，3 cm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B. 1 cm，2 cm，3 cm，5 cm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C. 3 cm，4 cm，5 cm，6 cm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D. 1 cm，2 cm，2 cm，4 cm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15363" name="文本框 4"/>
          <p:cNvSpPr txBox="1"/>
          <p:nvPr/>
        </p:nvSpPr>
        <p:spPr>
          <a:xfrm>
            <a:off x="36513" y="260350"/>
            <a:ext cx="8523287" cy="1030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2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solidFill>
                  <a:srgbClr val="9933FF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举一反三</a:t>
            </a:r>
            <a:endParaRPr lang="zh-CN" altLang="en-US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15364" name="文本框 1"/>
          <p:cNvSpPr txBox="1"/>
          <p:nvPr/>
        </p:nvSpPr>
        <p:spPr>
          <a:xfrm>
            <a:off x="6948488" y="1412875"/>
            <a:ext cx="4191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D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框 4"/>
          <p:cNvSpPr txBox="1"/>
          <p:nvPr/>
        </p:nvSpPr>
        <p:spPr>
          <a:xfrm>
            <a:off x="252413" y="909638"/>
            <a:ext cx="8521700" cy="41862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2. 已知线段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=1 cm，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=4 cm，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x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是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的比例中项，则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x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等于（        ）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A. 4 cm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         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B. 2 cm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C.-2 cm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        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D.±2 cm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16387" name="文本框 3"/>
          <p:cNvSpPr txBox="1"/>
          <p:nvPr/>
        </p:nvSpPr>
        <p:spPr>
          <a:xfrm>
            <a:off x="3252788" y="2432050"/>
            <a:ext cx="4000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B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4"/>
          <p:cNvSpPr txBox="1"/>
          <p:nvPr/>
        </p:nvSpPr>
        <p:spPr>
          <a:xfrm>
            <a:off x="211138" y="479425"/>
            <a:ext cx="8523287" cy="5259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3. 如果四条线段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构成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=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m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＞0，则下面推理正确的个数有（        ）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4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  <a:p>
            <a:pPr>
              <a:lnSpc>
                <a:spcPct val="24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A. 1个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   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B. 2个   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C. 3个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    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D. 4个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17411" name="文本框 3"/>
          <p:cNvSpPr txBox="1"/>
          <p:nvPr/>
        </p:nvSpPr>
        <p:spPr>
          <a:xfrm>
            <a:off x="4725988" y="1990725"/>
            <a:ext cx="400050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C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  <p:pic>
        <p:nvPicPr>
          <p:cNvPr id="17412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6013" y="2747963"/>
            <a:ext cx="7962900" cy="890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3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875" y="3984625"/>
            <a:ext cx="1770063" cy="8207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4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075" y="3829050"/>
            <a:ext cx="1693863" cy="958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文本框 4"/>
          <p:cNvSpPr txBox="1"/>
          <p:nvPr/>
        </p:nvSpPr>
        <p:spPr>
          <a:xfrm>
            <a:off x="323850" y="836613"/>
            <a:ext cx="8677275" cy="7318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新知</a:t>
            </a:r>
            <a:r>
              <a:rPr lang="en-US" altLang="x-none" sz="28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3   相似多边形的特征</a:t>
            </a:r>
            <a:endParaRPr lang="en-US" altLang="x-none" sz="2800" b="1" dirty="0">
              <a:solidFill>
                <a:srgbClr val="FF33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8435" name="文本框 4"/>
          <p:cNvSpPr txBox="1"/>
          <p:nvPr/>
        </p:nvSpPr>
        <p:spPr>
          <a:xfrm>
            <a:off x="395288" y="1485900"/>
            <a:ext cx="8523287" cy="4184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1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. 对应角相等，对应边成比例的两个多边形叫做相似多边形，相似多边形对应边的比叫做相似比.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2. 相似多边形的周长比等于相似比，面积比等于相似比的平方，对应线段比等于相似比.</a:t>
            </a:r>
            <a:endParaRPr lang="en-US" altLang="x-none" sz="2800" b="1" dirty="0">
              <a:latin typeface="方正书宋_GBK" charset="-122"/>
              <a:ea typeface="方正书宋_GBK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4"/>
          <p:cNvSpPr txBox="1"/>
          <p:nvPr/>
        </p:nvSpPr>
        <p:spPr>
          <a:xfrm>
            <a:off x="250825" y="1052513"/>
            <a:ext cx="8523288" cy="17986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en-US" altLang="x-none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【例3】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已知图27-1-5中的两个四边形相似，找出其中成比例的线段，并用比例式表示.</a:t>
            </a:r>
            <a:endParaRPr lang="en-US" altLang="x-none" sz="2800" b="1" dirty="0">
              <a:latin typeface="方正书宋_GBK" charset="-122"/>
              <a:ea typeface="方正书宋_GBK" charset="-122"/>
              <a:sym typeface="Arial" panose="020B0604020202020204" pitchFamily="34" charset="0"/>
            </a:endParaRPr>
          </a:p>
        </p:txBody>
      </p:sp>
      <p:sp>
        <p:nvSpPr>
          <p:cNvPr id="19459" name="文本框 4"/>
          <p:cNvSpPr txBox="1"/>
          <p:nvPr/>
        </p:nvSpPr>
        <p:spPr>
          <a:xfrm>
            <a:off x="106363" y="331788"/>
            <a:ext cx="8521700" cy="8588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solidFill>
                  <a:srgbClr val="9933FF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  </a:t>
            </a:r>
            <a:r>
              <a:rPr lang="en-US" altLang="x-none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例题精讲</a:t>
            </a:r>
            <a:endParaRPr lang="en-US" altLang="x-none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19460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7813" y="3068638"/>
            <a:ext cx="6397625" cy="2603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4"/>
          <p:cNvSpPr txBox="1"/>
          <p:nvPr/>
        </p:nvSpPr>
        <p:spPr>
          <a:xfrm>
            <a:off x="179388" y="1125538"/>
            <a:ext cx="8523287" cy="35464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7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en-US" altLang="x-none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解析</a:t>
            </a:r>
            <a:r>
              <a:rPr lang="en-US" altLang="x-none" sz="2800" b="1" dirty="0">
                <a:latin typeface="Arial" panose="020B0604020202020204" pitchFamily="34" charset="0"/>
                <a:sym typeface="Arial" panose="020B0604020202020204" pitchFamily="34" charset="0"/>
              </a:rPr>
              <a:t>    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由于两个四边形相似，所以对应角相等，对应边成比例，可得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</a:t>
            </a:r>
            <a:endParaRPr lang="en-US" altLang="x-none" sz="2800" b="1" dirty="0">
              <a:latin typeface="Arial" panose="020B0604020202020204" pitchFamily="34" charset="0"/>
              <a:sym typeface="宋体" panose="02010600030101010101" pitchFamily="2" charset="-122"/>
            </a:endParaRPr>
          </a:p>
          <a:p>
            <a:pPr>
              <a:lnSpc>
                <a:spcPct val="27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答案</a:t>
            </a:r>
            <a:r>
              <a:rPr lang="en-US" altLang="x-none" sz="2800" b="1" dirty="0">
                <a:latin typeface="Arial" panose="020B0604020202020204" pitchFamily="34" charset="0"/>
                <a:sym typeface="Arial" panose="020B0604020202020204" pitchFamily="34" charset="0"/>
              </a:rPr>
              <a:t>    </a:t>
            </a:r>
            <a:endParaRPr lang="en-US" altLang="x-none" sz="2800" b="1" dirty="0">
              <a:latin typeface="方正书宋_GBK" charset="-122"/>
              <a:ea typeface="方正书宋_GBK" charset="-122"/>
              <a:sym typeface="Arial" panose="020B0604020202020204" pitchFamily="34" charset="0"/>
            </a:endParaRPr>
          </a:p>
        </p:txBody>
      </p:sp>
      <p:pic>
        <p:nvPicPr>
          <p:cNvPr id="20483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63938" y="2708275"/>
            <a:ext cx="3754437" cy="927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4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9975" y="3932238"/>
            <a:ext cx="3752850" cy="9255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4"/>
          <p:cNvSpPr txBox="1"/>
          <p:nvPr/>
        </p:nvSpPr>
        <p:spPr>
          <a:xfrm>
            <a:off x="323850" y="1196975"/>
            <a:ext cx="8521700" cy="41862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1. 两个相似五边形，一组对应边的长分别为3 cm和4.5 cm，如果它们的面积之和是78 cm</a:t>
            </a:r>
            <a:r>
              <a:rPr lang="en-US" altLang="x-none" sz="2800" b="1" baseline="30000" dirty="0">
                <a:latin typeface="方正书宋_GBK" charset="-122"/>
                <a:ea typeface="方正书宋_GBK" charset="-122"/>
              </a:rPr>
              <a:t>2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，则较大的五边形面积是(          )cm</a:t>
            </a:r>
            <a:r>
              <a:rPr lang="en-US" altLang="x-none" sz="2800" b="1" baseline="30000" dirty="0">
                <a:latin typeface="方正书宋_GBK" charset="-122"/>
                <a:ea typeface="方正书宋_GBK" charset="-122"/>
              </a:rPr>
              <a:t>2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.（        ）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4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A. 44.8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zh-CN" altLang="en-US" sz="2800" b="1" dirty="0">
                <a:latin typeface="Arial" panose="020B0604020202020204" pitchFamily="34" charset="0"/>
                <a:sym typeface="宋体" panose="02010600030101010101" pitchFamily="2" charset="-122"/>
              </a:rPr>
              <a:t> 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B. 52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C. 54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D. 42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21507" name="文本框 4"/>
          <p:cNvSpPr txBox="1"/>
          <p:nvPr/>
        </p:nvSpPr>
        <p:spPr>
          <a:xfrm>
            <a:off x="179388" y="547688"/>
            <a:ext cx="8523287" cy="1030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2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solidFill>
                  <a:srgbClr val="9933FF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举一反三</a:t>
            </a:r>
            <a:endParaRPr lang="zh-CN" altLang="en-US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21508" name="文本框 1"/>
          <p:cNvSpPr txBox="1"/>
          <p:nvPr/>
        </p:nvSpPr>
        <p:spPr>
          <a:xfrm>
            <a:off x="6035675" y="3708083"/>
            <a:ext cx="400050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C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文本框 4"/>
          <p:cNvSpPr txBox="1"/>
          <p:nvPr/>
        </p:nvSpPr>
        <p:spPr>
          <a:xfrm>
            <a:off x="179388" y="404813"/>
            <a:ext cx="8521700" cy="25225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9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2. 已知如图27-1-6，一张矩形报纸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ABCD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的长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=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 cm，宽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=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 cm，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E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F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分别为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的中点.若矩形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AEFD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与矩形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ABCD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相似，则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∶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等于（        ）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22531" name="文本框 1"/>
          <p:cNvSpPr txBox="1"/>
          <p:nvPr/>
        </p:nvSpPr>
        <p:spPr>
          <a:xfrm>
            <a:off x="7373303" y="2408238"/>
            <a:ext cx="419100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A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  <p:pic>
        <p:nvPicPr>
          <p:cNvPr id="22532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44800" y="2925763"/>
            <a:ext cx="2781300" cy="2447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3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5662613"/>
            <a:ext cx="7918450" cy="4619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框 4"/>
          <p:cNvSpPr txBox="1"/>
          <p:nvPr/>
        </p:nvSpPr>
        <p:spPr>
          <a:xfrm>
            <a:off x="323850" y="260350"/>
            <a:ext cx="8677275" cy="7318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新知</a:t>
            </a:r>
            <a:r>
              <a:rPr lang="en-US" altLang="x-none" sz="28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4   两个多边形相似的判别方法</a:t>
            </a:r>
            <a:endParaRPr lang="en-US" altLang="x-none" sz="2800" b="1" dirty="0">
              <a:solidFill>
                <a:srgbClr val="FF33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3555" name="文本框 4"/>
          <p:cNvSpPr txBox="1"/>
          <p:nvPr/>
        </p:nvSpPr>
        <p:spPr>
          <a:xfrm>
            <a:off x="252413" y="1414463"/>
            <a:ext cx="5551487" cy="43592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en-US" altLang="x-none" sz="2800" b="1" dirty="0">
                <a:solidFill>
                  <a:srgbClr val="0070C0"/>
                </a:solidFill>
                <a:latin typeface="宋体" panose="02010600030101010101" pitchFamily="2" charset="-122"/>
              </a:rPr>
              <a:t>【例2】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仔细观察图27-1-7，看看四边形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ABCD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与四边形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′是否相似. 如果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方正书宋_GBK" charset="-122"/>
                <a:ea typeface="方正书宋_GBK" charset="-122"/>
              </a:rPr>
              <a:t>相似，求它们的相似比；如果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方正书宋_GBK" charset="-122"/>
                <a:ea typeface="方正书宋_GBK" charset="-122"/>
              </a:rPr>
              <a:t>不相似，请说明理由.</a:t>
            </a:r>
            <a:endParaRPr lang="en-US" altLang="x-none" sz="2800" b="1" dirty="0">
              <a:latin typeface="方正书宋_GBK" charset="-122"/>
              <a:ea typeface="方正书宋_GBK" charset="-122"/>
              <a:sym typeface="Arial" panose="020B0604020202020204" pitchFamily="34" charset="0"/>
            </a:endParaRPr>
          </a:p>
        </p:txBody>
      </p:sp>
      <p:sp>
        <p:nvSpPr>
          <p:cNvPr id="23556" name="文本框 4"/>
          <p:cNvSpPr txBox="1"/>
          <p:nvPr/>
        </p:nvSpPr>
        <p:spPr>
          <a:xfrm>
            <a:off x="106363" y="836613"/>
            <a:ext cx="8521700" cy="8588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8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solidFill>
                  <a:srgbClr val="9933FF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  </a:t>
            </a:r>
            <a:r>
              <a:rPr lang="en-US" altLang="x-none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例题精讲</a:t>
            </a:r>
            <a:endParaRPr lang="en-US" altLang="x-none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23557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4163" y="1773238"/>
            <a:ext cx="3617912" cy="4254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框 4"/>
          <p:cNvSpPr txBox="1"/>
          <p:nvPr/>
        </p:nvSpPr>
        <p:spPr>
          <a:xfrm>
            <a:off x="322263" y="692150"/>
            <a:ext cx="8523287" cy="4699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7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en-US" altLang="x-none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解析</a:t>
            </a:r>
            <a:r>
              <a:rPr lang="en-US" altLang="x-none" sz="2800" b="1" dirty="0">
                <a:latin typeface="Arial" panose="020B0604020202020204" pitchFamily="34" charset="0"/>
                <a:sym typeface="Arial" panose="020B0604020202020204" pitchFamily="34" charset="0"/>
              </a:rPr>
              <a:t>    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通过观察可以发现，四边形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ABCD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的各边的长度分别是四边形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′的各边长的2倍，各对应边互相平行（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AB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与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′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在同一直线上），因此两四边形的对应角相等.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</a:t>
            </a:r>
            <a:endParaRPr lang="en-US" altLang="x-none" sz="2800" b="1" dirty="0">
              <a:latin typeface="方正书宋_GBK" charset="-122"/>
              <a:ea typeface="方正书宋_GBK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框 4"/>
          <p:cNvSpPr txBox="1"/>
          <p:nvPr/>
        </p:nvSpPr>
        <p:spPr>
          <a:xfrm>
            <a:off x="322263" y="44450"/>
            <a:ext cx="8523287" cy="64928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5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en-US" altLang="x-none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解</a:t>
            </a:r>
            <a:r>
              <a:rPr lang="en-US" altLang="x-none" sz="2800" b="1" dirty="0">
                <a:latin typeface="Arial" panose="020B0604020202020204" pitchFamily="34" charset="0"/>
                <a:sym typeface="Arial" panose="020B0604020202020204" pitchFamily="34" charset="0"/>
              </a:rPr>
              <a:t>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四边形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ABCD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与四边形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′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相似.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5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5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∠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DAB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=∠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′，∠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=∠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′，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5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∠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BCD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=∠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′，∠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CDA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=∠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′，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5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∴四边形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ABCD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与四边形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  <a:sym typeface="宋体" panose="02010600030101010101" pitchFamily="2" charset="-122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′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相似，且相似比为2.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pic>
        <p:nvPicPr>
          <p:cNvPr id="2560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2988" y="1484313"/>
            <a:ext cx="5567362" cy="9445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框 4"/>
          <p:cNvSpPr txBox="1"/>
          <p:nvPr/>
        </p:nvSpPr>
        <p:spPr>
          <a:xfrm>
            <a:off x="323850" y="622300"/>
            <a:ext cx="8521700" cy="60658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1. 图27-1-8中，有三个矩形，其中相似的是（        ）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0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0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0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A. 甲和乙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       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B. 甲和丙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C. 乙和丙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       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D. 没有相似的矩形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26627" name="文本框 4"/>
          <p:cNvSpPr txBox="1"/>
          <p:nvPr/>
        </p:nvSpPr>
        <p:spPr>
          <a:xfrm>
            <a:off x="179388" y="44450"/>
            <a:ext cx="8523287" cy="817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7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solidFill>
                  <a:srgbClr val="9933FF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举一反三</a:t>
            </a:r>
            <a:endParaRPr lang="zh-CN" altLang="en-US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26628" name="文本框 1"/>
          <p:cNvSpPr txBox="1"/>
          <p:nvPr/>
        </p:nvSpPr>
        <p:spPr>
          <a:xfrm>
            <a:off x="990600" y="1817688"/>
            <a:ext cx="400050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B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  <p:pic>
        <p:nvPicPr>
          <p:cNvPr id="26629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63713" y="2708275"/>
            <a:ext cx="5176837" cy="2193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文本框 4"/>
          <p:cNvSpPr txBox="1"/>
          <p:nvPr/>
        </p:nvSpPr>
        <p:spPr>
          <a:xfrm>
            <a:off x="323850" y="120650"/>
            <a:ext cx="8521700" cy="52117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2. 如图27-1-9，把一个长方形划分为5个全等的小长方形，若要使每一个小长方形与原长方形相似，则原长方形的边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应满足的条件是（        ）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0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00000"/>
              </a:lnSpc>
            </a:pP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27651" name="文本框 1"/>
          <p:cNvSpPr txBox="1"/>
          <p:nvPr/>
        </p:nvSpPr>
        <p:spPr>
          <a:xfrm>
            <a:off x="6618288" y="2235200"/>
            <a:ext cx="400050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C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  <p:pic>
        <p:nvPicPr>
          <p:cNvPr id="27652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71775" y="2924175"/>
            <a:ext cx="3581400" cy="2609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3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5734050"/>
            <a:ext cx="8067675" cy="454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框 4"/>
          <p:cNvSpPr txBox="1"/>
          <p:nvPr/>
        </p:nvSpPr>
        <p:spPr>
          <a:xfrm>
            <a:off x="323850" y="1268413"/>
            <a:ext cx="8521700" cy="3505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3. 一个五边形的各边长为2，3，4，5，6，另一个与它相似的五边形的最长边是12，则最短边为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（        ）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20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A. 4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B. 5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C. 6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D. 8</a:t>
            </a: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28675" name="文本框 1"/>
          <p:cNvSpPr txBox="1"/>
          <p:nvPr/>
        </p:nvSpPr>
        <p:spPr>
          <a:xfrm>
            <a:off x="900113" y="3281363"/>
            <a:ext cx="419100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A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文本框 4"/>
          <p:cNvSpPr txBox="1"/>
          <p:nvPr/>
        </p:nvSpPr>
        <p:spPr>
          <a:xfrm>
            <a:off x="41275" y="574675"/>
            <a:ext cx="8677910" cy="59493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7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1. 两个图形相似，其中一个图形可以看作由另一个图形放大或缩小得到.判断两个图形是否相似，就是看这两个图形是不是形状相同，与其他因素无关.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7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2. 对于四条线段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a,b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,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c,d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，如果其中两条线段的长度的比与另两条线段的长度的比相等，即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∶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=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∶</a:t>
            </a:r>
            <a:r>
              <a:rPr lang="en-US" altLang="x-none" sz="2800" b="1" dirty="0">
                <a:latin typeface="EU-B1X" charset="-122"/>
                <a:ea typeface="EU-B1X" charset="-122"/>
                <a:sym typeface="Arial" panose="020B0604020202020204" pitchFamily="34" charset="0"/>
              </a:rPr>
              <a:t>d,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那么这四条线段叫做成比例线段，简称比例线段.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7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  </a:t>
            </a:r>
            <a:r>
              <a:rPr lang="en-US" altLang="x-none" sz="2800" b="1" dirty="0">
                <a:latin typeface="方正书宋_GBK" charset="-122"/>
                <a:ea typeface="方正书宋_GBK" charset="-122"/>
                <a:sym typeface="Arial" panose="020B0604020202020204" pitchFamily="34" charset="0"/>
              </a:rPr>
              <a:t>3. 相似多边形的性质：相似多边形的对应角相等，对应边成比例.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29699" name="文本框 4"/>
          <p:cNvSpPr txBox="1"/>
          <p:nvPr/>
        </p:nvSpPr>
        <p:spPr>
          <a:xfrm>
            <a:off x="119063" y="-70167"/>
            <a:ext cx="8521700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solidFill>
                  <a:srgbClr val="9933FF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方法规律</a:t>
            </a:r>
            <a:endParaRPr lang="zh-CN" altLang="en-US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2" name="文本框 1"/>
          <p:cNvPicPr>
            <a:picLocks noGrp="1"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750" y="388938"/>
            <a:ext cx="2071688" cy="655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文本框 4"/>
          <p:cNvSpPr txBox="1"/>
          <p:nvPr/>
        </p:nvSpPr>
        <p:spPr>
          <a:xfrm>
            <a:off x="323850" y="1052513"/>
            <a:ext cx="8678863" cy="50006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9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latin typeface="宋体" panose="02010600030101010101" pitchFamily="2" charset="-122"/>
                <a:sym typeface="宋体" panose="02010600030101010101" pitchFamily="2" charset="-122"/>
              </a:rPr>
              <a:t>  </a:t>
            </a:r>
            <a:r>
              <a:rPr lang="en-US" altLang="x-none" sz="2800" b="1" dirty="0">
                <a:latin typeface="Arial" panose="020B0604020202020204" pitchFamily="34" charset="0"/>
              </a:rPr>
              <a:t>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7.在参加北京申办2008年奥运活动中，某班同学争取到制作若干面彩旗的任务，如果有两边长分别为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(其中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＞1)和1的一块矩形绸布，要将它剪出三面彩旗(面料没有剩余)，使每面彩旗的长和宽之比与原绸布的长和宽之比相同，画出两种不同的剪裁方法的示意图，并写出相应的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的值(不写计算过程).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框 4"/>
          <p:cNvSpPr txBox="1"/>
          <p:nvPr/>
        </p:nvSpPr>
        <p:spPr>
          <a:xfrm>
            <a:off x="250825" y="619125"/>
            <a:ext cx="8678863" cy="901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90000"/>
              </a:lnSpc>
            </a:pPr>
            <a:r>
              <a:rPr lang="en-US" altLang="x-none" sz="2800" b="1" dirty="0">
                <a:solidFill>
                  <a:srgbClr val="FF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solidFill>
                  <a:srgbClr val="FF33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</a:t>
            </a:r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解：示意图和</a:t>
            </a:r>
            <a:r>
              <a:rPr lang="en-US" altLang="x-none" sz="28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的值如答图27-1-1所示.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</a:endParaRPr>
          </a:p>
        </p:txBody>
      </p:sp>
      <p:pic>
        <p:nvPicPr>
          <p:cNvPr id="31747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1843088"/>
            <a:ext cx="8150225" cy="38687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文本框 4"/>
          <p:cNvSpPr txBox="1"/>
          <p:nvPr/>
        </p:nvSpPr>
        <p:spPr>
          <a:xfrm>
            <a:off x="107950" y="44450"/>
            <a:ext cx="9002713" cy="2330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en-US" altLang="x-none" sz="2800" b="1" dirty="0"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800" b="1" dirty="0">
                <a:latin typeface="宋体" panose="02010600030101010101" pitchFamily="2" charset="-122"/>
                <a:sym typeface="宋体" panose="02010600030101010101" pitchFamily="2" charset="-122"/>
              </a:rPr>
              <a:t> 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8. 已知四边形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ABCD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与四边形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30000"/>
              </a:lnSpc>
            </a:pPr>
            <a:r>
              <a:rPr lang="en-US" altLang="x-none" sz="2800" b="1" dirty="0">
                <a:latin typeface="方正书宋_GBK" charset="-122"/>
                <a:ea typeface="方正书宋_GBK" charset="-122"/>
              </a:rPr>
              <a:t>相似，且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∶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∶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∶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DA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=20∶15∶9∶8，四边形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′的周长为26，求四边形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A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B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C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800" b="1" dirty="0">
                <a:latin typeface="EU-B1X" charset="-122"/>
                <a:ea typeface="EU-B1X" charset="-122"/>
              </a:rPr>
              <a:t>D</a:t>
            </a:r>
            <a:r>
              <a:rPr lang="en-US" altLang="x-none" sz="2800" b="1" dirty="0">
                <a:latin typeface="方正书宋_GBK" charset="-122"/>
                <a:ea typeface="方正书宋_GBK" charset="-122"/>
              </a:rPr>
              <a:t>′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  <a:p>
            <a:pPr>
              <a:lnSpc>
                <a:spcPct val="130000"/>
              </a:lnSpc>
            </a:pPr>
            <a:r>
              <a:rPr lang="en-US" altLang="x-none" sz="2800" b="1" dirty="0">
                <a:latin typeface="方正书宋_GBK" charset="-122"/>
                <a:ea typeface="方正书宋_GBK" charset="-122"/>
              </a:rPr>
              <a:t>各边的长.</a:t>
            </a:r>
            <a:endParaRPr lang="en-US" altLang="x-none" sz="2800" b="1" dirty="0">
              <a:latin typeface="方正书宋_GBK" charset="-122"/>
              <a:ea typeface="方正书宋_GBK" charset="-122"/>
            </a:endParaRPr>
          </a:p>
        </p:txBody>
      </p:sp>
      <p:sp>
        <p:nvSpPr>
          <p:cNvPr id="32771" name="文本框 4"/>
          <p:cNvSpPr txBox="1"/>
          <p:nvPr/>
        </p:nvSpPr>
        <p:spPr>
          <a:xfrm>
            <a:off x="250825" y="2133600"/>
            <a:ext cx="8856663" cy="43878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en-US" altLang="x-none" sz="2800" b="1" dirty="0">
                <a:solidFill>
                  <a:srgbClr val="FF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解：∵四边形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ABCD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与四边形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A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B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C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D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′相似，且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AB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∶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BC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∶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CD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∶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DA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=20∶15∶9∶8，</a:t>
            </a:r>
            <a:endParaRPr lang="en-US" altLang="x-none" sz="2700" b="1" dirty="0">
              <a:solidFill>
                <a:srgbClr val="FF3300"/>
              </a:solidFill>
              <a:latin typeface="方正书宋_GBK" charset="-122"/>
              <a:ea typeface="方正书宋_GBK" charset="-122"/>
            </a:endParaRPr>
          </a:p>
          <a:p>
            <a:pPr>
              <a:lnSpc>
                <a:spcPct val="130000"/>
              </a:lnSpc>
            </a:pP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      ∴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A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B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′∶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B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C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′∶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C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D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′∶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D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A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′=20∶15∶9∶8.</a:t>
            </a:r>
            <a:endParaRPr lang="en-US" altLang="x-none" sz="2700" b="1" dirty="0">
              <a:solidFill>
                <a:srgbClr val="FF3300"/>
              </a:solidFill>
              <a:latin typeface="方正书宋_GBK" charset="-122"/>
              <a:ea typeface="方正书宋_GBK" charset="-122"/>
            </a:endParaRPr>
          </a:p>
          <a:p>
            <a:pPr>
              <a:lnSpc>
                <a:spcPct val="130000"/>
              </a:lnSpc>
            </a:pPr>
            <a:r>
              <a:rPr lang="en-US" altLang="x-none" sz="2700" b="1" dirty="0">
                <a:solidFill>
                  <a:srgbClr val="FF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设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A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B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′=20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x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B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C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′=15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x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C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D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′=9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x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，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D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A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′=8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x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，</a:t>
            </a:r>
            <a:endParaRPr lang="en-US" altLang="x-none" sz="2700" b="1" dirty="0">
              <a:solidFill>
                <a:srgbClr val="FF3300"/>
              </a:solidFill>
              <a:latin typeface="方正书宋_GBK" charset="-122"/>
              <a:ea typeface="方正书宋_GBK" charset="-122"/>
            </a:endParaRPr>
          </a:p>
          <a:p>
            <a:pPr>
              <a:lnSpc>
                <a:spcPct val="130000"/>
              </a:lnSpc>
            </a:pPr>
            <a:r>
              <a:rPr lang="en-US" altLang="x-none" sz="2700" b="1" dirty="0">
                <a:solidFill>
                  <a:srgbClr val="FF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由四边形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A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B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C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D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′的周长为26，得</a:t>
            </a:r>
            <a:r>
              <a:rPr lang="en-US" altLang="x-none" sz="2700" b="1" dirty="0">
                <a:solidFill>
                  <a:srgbClr val="FF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700" b="1" dirty="0">
                <a:solidFill>
                  <a:srgbClr val="FF33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</a:t>
            </a:r>
            <a:endParaRPr lang="en-US" altLang="x-none" sz="2700" b="1" dirty="0">
              <a:solidFill>
                <a:srgbClr val="FF33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x-none" sz="2700" b="1" dirty="0">
                <a:solidFill>
                  <a:srgbClr val="FF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20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x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+15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x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+9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x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+8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x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=26，解得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x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=     .</a:t>
            </a:r>
            <a:endParaRPr lang="en-US" altLang="x-none" sz="2700" b="1" dirty="0">
              <a:solidFill>
                <a:srgbClr val="FF3300"/>
              </a:solidFill>
              <a:latin typeface="方正书宋_GBK" charset="-122"/>
              <a:ea typeface="方正书宋_GBK" charset="-122"/>
            </a:endParaRPr>
          </a:p>
          <a:p>
            <a:pPr>
              <a:lnSpc>
                <a:spcPct val="130000"/>
              </a:lnSpc>
            </a:pPr>
            <a:r>
              <a:rPr lang="en-US" altLang="x-none" sz="2700" b="1" dirty="0">
                <a:solidFill>
                  <a:srgbClr val="FF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      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∴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A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B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′=10，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B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C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′=7.5，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C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D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′=4.5，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D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</a:t>
            </a:r>
            <a:r>
              <a:rPr lang="en-US" altLang="x-none" sz="2700" b="1" dirty="0">
                <a:solidFill>
                  <a:srgbClr val="FF3300"/>
                </a:solidFill>
                <a:latin typeface="EU-B1X" charset="-122"/>
                <a:ea typeface="EU-B1X" charset="-122"/>
              </a:rPr>
              <a:t>A</a:t>
            </a:r>
            <a:r>
              <a:rPr lang="en-US" altLang="x-none" sz="2700" b="1" dirty="0">
                <a:solidFill>
                  <a:srgbClr val="FF3300"/>
                </a:solidFill>
                <a:latin typeface="方正书宋_GBK" charset="-122"/>
                <a:ea typeface="方正书宋_GBK" charset="-122"/>
              </a:rPr>
              <a:t>′=4.</a:t>
            </a:r>
            <a:endParaRPr lang="en-US" altLang="x-none" sz="2700" b="1" dirty="0">
              <a:solidFill>
                <a:srgbClr val="FF3300"/>
              </a:solidFill>
              <a:latin typeface="方正书宋_GBK" charset="-122"/>
              <a:ea typeface="方正书宋_GBK" charset="-122"/>
            </a:endParaRPr>
          </a:p>
        </p:txBody>
      </p:sp>
      <p:pic>
        <p:nvPicPr>
          <p:cNvPr id="32772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87085" y="4769485"/>
            <a:ext cx="388938" cy="708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3674</Words>
  <Application>WPS 演示</Application>
  <PresentationFormat/>
  <Paragraphs>174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65" baseType="lpstr">
      <vt:lpstr>Arial</vt:lpstr>
      <vt:lpstr>宋体</vt:lpstr>
      <vt:lpstr>Wingdings</vt:lpstr>
      <vt:lpstr>Calibri</vt:lpstr>
      <vt:lpstr>隶书</vt:lpstr>
      <vt:lpstr>华文细黑</vt:lpstr>
      <vt:lpstr>幼圆</vt:lpstr>
      <vt:lpstr>楷体_GB2312</vt:lpstr>
      <vt:lpstr>方正黑体_GBK</vt:lpstr>
      <vt:lpstr>方正隶书_GBK</vt:lpstr>
      <vt:lpstr>方正大黑_GBK</vt:lpstr>
      <vt:lpstr>黑体</vt:lpstr>
      <vt:lpstr>方正魏碑_GBK</vt:lpstr>
      <vt:lpstr>方正楷体_GBK</vt:lpstr>
      <vt:lpstr>仿宋_GB2312</vt:lpstr>
      <vt:lpstr>方正隶变简体</vt:lpstr>
      <vt:lpstr>方正大标宋_GBK</vt:lpstr>
      <vt:lpstr>方正隶变_GBK</vt:lpstr>
      <vt:lpstr>方正行楷_GBK</vt:lpstr>
      <vt:lpstr>PMingLiU</vt:lpstr>
      <vt:lpstr>微软雅黑</vt:lpstr>
      <vt:lpstr>方正粗圆_GBK</vt:lpstr>
      <vt:lpstr>方正细圆_GBK</vt:lpstr>
      <vt:lpstr>方正准圆_GBK</vt:lpstr>
      <vt:lpstr>Arial Unicode MS</vt:lpstr>
      <vt:lpstr>方正书宋_GBK</vt:lpstr>
      <vt:lpstr>EU-BX</vt:lpstr>
      <vt:lpstr>EU-B1X</vt:lpstr>
      <vt:lpstr>Calibri Light</vt:lpstr>
      <vt:lpstr>C-KT</vt:lpstr>
      <vt:lpstr>Arial Unicode MS</vt:lpstr>
      <vt:lpstr>新宋体</vt:lpstr>
      <vt:lpstr>仿宋</vt:lpstr>
      <vt:lpstr>MingLiU-ExtB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  <Manager>www.czsx.com.cn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shuzhijiu</cp:lastModifiedBy>
  <cp:revision>4</cp:revision>
  <dcterms:created xsi:type="dcterms:W3CDTF">2012-06-06T01:30:27Z</dcterms:created>
  <dcterms:modified xsi:type="dcterms:W3CDTF">2017-12-11T14:39:06Z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2052-10.1.0.6929</vt:lpwstr>
  </property>
</Properties>
</file>