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96" r:id="rId4"/>
    <p:sldMasterId id="2147483708" r:id="rId5"/>
    <p:sldMasterId id="2147483720" r:id="rId6"/>
    <p:sldMasterId id="2147483732" r:id="rId7"/>
  </p:sldMasterIdLst>
  <p:sldIdLst>
    <p:sldId id="308" r:id="rId8"/>
    <p:sldId id="311" r:id="rId9"/>
    <p:sldId id="307" r:id="rId10"/>
    <p:sldId id="310" r:id="rId11"/>
    <p:sldId id="312" r:id="rId12"/>
    <p:sldId id="313" r:id="rId13"/>
    <p:sldId id="258" r:id="rId14"/>
    <p:sldId id="259" r:id="rId15"/>
    <p:sldId id="290" r:id="rId16"/>
    <p:sldId id="291" r:id="rId17"/>
    <p:sldId id="314" r:id="rId18"/>
    <p:sldId id="315" r:id="rId19"/>
    <p:sldId id="292" r:id="rId20"/>
    <p:sldId id="293" r:id="rId21"/>
    <p:sldId id="294" r:id="rId22"/>
    <p:sldId id="304" r:id="rId23"/>
    <p:sldId id="295" r:id="rId24"/>
    <p:sldId id="296" r:id="rId25"/>
    <p:sldId id="277" r:id="rId26"/>
    <p:sldId id="278" r:id="rId27"/>
    <p:sldId id="316" r:id="rId28"/>
    <p:sldId id="280" r:id="rId29"/>
    <p:sldId id="282" r:id="rId30"/>
    <p:sldId id="318" r:id="rId31"/>
    <p:sldId id="284" r:id="rId32"/>
    <p:sldId id="285" r:id="rId33"/>
    <p:sldId id="317" r:id="rId34"/>
    <p:sldId id="309" r:id="rId35"/>
    <p:sldId id="283" r:id="rId36"/>
    <p:sldId id="297" r:id="rId37"/>
    <p:sldId id="302" r:id="rId38"/>
    <p:sldId id="319" r:id="rId3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F5F6"/>
    <a:srgbClr val="EEF7F8"/>
    <a:srgbClr val="E2F0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6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tableStyles" Target="tableStyles.xml"/><Relationship Id="rId8" Type="http://schemas.openxmlformats.org/officeDocument/2006/relationships/slide" Target="slides/slid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z="4400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z="4400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z="4400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z="4400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4400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4400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440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922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922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 smtClean="0">
                <a:solidFill>
                  <a:srgbClr val="1C1C1C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 smtClean="0">
                <a:solidFill>
                  <a:srgbClr val="1C1C1C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fld id="{D59270C3-103D-42EA-955A-D8C8887532D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62414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CD844-4F8E-4A7B-988F-958E4AFD370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187345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B3CF7C-A040-4A30-BE1C-B3ECE38A4F4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490415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29C369-F859-40FE-8246-43595EA3EAA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17489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696C5D-F5F6-462C-B148-03323C4E493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193168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869D37-B782-4B08-9C20-D30047ABF49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894226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D7E30-34BC-4560-81DE-0716F81B255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5010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9A1EC7-46DD-4B52-A536-7FCE69B86B7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735382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F65417-AAF1-4A35-81DA-5BF8DFBC5A1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707359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BA1B9-468B-41C9-AC13-0FEAF795308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901852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617538"/>
            <a:ext cx="1951038" cy="55149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617538"/>
            <a:ext cx="5700712" cy="55149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DC8652-649B-4944-AD84-01F2EFF5D2C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24788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2F7431-E6CA-4E30-9F25-104015D71C7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28139505"/>
      </p:ext>
    </p:extLst>
  </p:cSld>
  <p:clrMapOvr>
    <a:masterClrMapping/>
  </p:clrMapOvr>
  <p:transition>
    <p:blinds dir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B1EA66-DEAC-4A1B-85FB-D8442786D92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93702088"/>
      </p:ext>
    </p:extLst>
  </p:cSld>
  <p:clrMapOvr>
    <a:masterClrMapping/>
  </p:clrMapOvr>
  <p:transition>
    <p:blinds dir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BDAB79-15DA-43DE-91AA-14CC677CE1F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88376504"/>
      </p:ext>
    </p:extLst>
  </p:cSld>
  <p:clrMapOvr>
    <a:masterClrMapping/>
  </p:clrMapOvr>
  <p:transition>
    <p:blinds dir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CF4C29-4D17-4E57-BCE5-8C15092E98A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07530578"/>
      </p:ext>
    </p:extLst>
  </p:cSld>
  <p:clrMapOvr>
    <a:masterClrMapping/>
  </p:clrMapOvr>
  <p:transition>
    <p:blinds dir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7F5477-0E60-4D93-92CE-DF324FAB0F9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72479038"/>
      </p:ext>
    </p:extLst>
  </p:cSld>
  <p:clrMapOvr>
    <a:masterClrMapping/>
  </p:clrMapOvr>
  <p:transition>
    <p:blinds dir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E2AEEF-91D5-42BC-B5D6-6172A5CF6B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59430246"/>
      </p:ext>
    </p:extLst>
  </p:cSld>
  <p:clrMapOvr>
    <a:masterClrMapping/>
  </p:clrMapOvr>
  <p:transition>
    <p:blinds dir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6E88D2-5E7D-4EDB-82CB-A4AE6B11219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05573253"/>
      </p:ext>
    </p:extLst>
  </p:cSld>
  <p:clrMapOvr>
    <a:masterClrMapping/>
  </p:clrMapOvr>
  <p:transition>
    <p:blinds dir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1A901A-FD47-4CDF-B45C-AD9914B681D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16223356"/>
      </p:ext>
    </p:extLst>
  </p:cSld>
  <p:clrMapOvr>
    <a:masterClrMapping/>
  </p:clrMapOvr>
  <p:transition>
    <p:blinds dir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E61113-A5E3-4180-82A9-CA0304E8CD2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07534660"/>
      </p:ext>
    </p:extLst>
  </p:cSld>
  <p:clrMapOvr>
    <a:masterClrMapping/>
  </p:clrMapOvr>
  <p:transition>
    <p:blinds dir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2B2501-01A5-4351-BF8A-D7EADBD4153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76047022"/>
      </p:ext>
    </p:extLst>
  </p:cSld>
  <p:clrMapOvr>
    <a:masterClrMapping/>
  </p:clrMapOvr>
  <p:transition>
    <p:blinds dir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B8DE91-86B5-4612-9C24-DA02CBCC175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43128882"/>
      </p:ext>
    </p:extLst>
  </p:cSld>
  <p:clrMapOvr>
    <a:masterClrMapping/>
  </p:clrMapOvr>
  <p:transition>
    <p:blinds dir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95555F-5EF7-4EA0-9A8F-7B7BD4182E2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38314241"/>
      </p:ext>
    </p:extLst>
  </p:cSld>
  <p:clrMapOvr>
    <a:masterClrMapping/>
  </p:clrMapOvr>
  <p:transition>
    <p:blinds dir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E99C79-06DE-4A90-A321-67613C9BA39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1869574"/>
      </p:ext>
    </p:extLst>
  </p:cSld>
  <p:clrMapOvr>
    <a:masterClrMapping/>
  </p:clrMapOvr>
  <p:transition>
    <p:blinds dir="vert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8C5435-BEA5-4212-AF1F-211BCB9BAFC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31422539"/>
      </p:ext>
    </p:extLst>
  </p:cSld>
  <p:clrMapOvr>
    <a:masterClrMapping/>
  </p:clrMapOvr>
  <p:transition>
    <p:blinds dir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1E4299-F68E-4690-BF75-968ED9EBA5E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36309074"/>
      </p:ext>
    </p:extLst>
  </p:cSld>
  <p:clrMapOvr>
    <a:masterClrMapping/>
  </p:clrMapOvr>
  <p:transition>
    <p:blinds dir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4E0A44-FE06-406A-8D4F-A27E3B869D8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00485487"/>
      </p:ext>
    </p:extLst>
  </p:cSld>
  <p:clrMapOvr>
    <a:masterClrMapping/>
  </p:clrMapOvr>
  <p:transition>
    <p:blinds dir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12CEC4-0BF6-488C-86F5-E57B6CB7ADB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80662816"/>
      </p:ext>
    </p:extLst>
  </p:cSld>
  <p:clrMapOvr>
    <a:masterClrMapping/>
  </p:clrMapOvr>
  <p:transition>
    <p:blinds dir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931723-4FD4-4D5B-8FB3-D6FB9850D56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555427"/>
      </p:ext>
    </p:extLst>
  </p:cSld>
  <p:clrMapOvr>
    <a:masterClrMapping/>
  </p:clrMapOvr>
  <p:transition>
    <p:blinds dir="vert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16515A-BE26-4A23-A1D4-36095AA02C8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66537987"/>
      </p:ext>
    </p:extLst>
  </p:cSld>
  <p:clrMapOvr>
    <a:masterClrMapping/>
  </p:clrMapOvr>
  <p:transition>
    <p:blinds dir="vert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2BCF0C-697B-4159-88E2-A2F26D0FBC2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85458452"/>
      </p:ext>
    </p:extLst>
  </p:cSld>
  <p:clrMapOvr>
    <a:masterClrMapping/>
  </p:clrMapOvr>
  <p:transition>
    <p:blinds dir="vert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70E7B7-6A4D-44C5-9157-B3C06FE12B9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4470334"/>
      </p:ext>
    </p:extLst>
  </p:cSld>
  <p:clrMapOvr>
    <a:masterClrMapping/>
  </p:clrMapOvr>
  <p:transition>
    <p:blinds dir="vert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97C5BC-64FC-473E-A896-571E79AD054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66669679"/>
      </p:ext>
    </p:extLst>
  </p:cSld>
  <p:clrMapOvr>
    <a:masterClrMapping/>
  </p:clrMapOvr>
  <p:transition>
    <p:blinds dir="vert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0B4D57-19FA-41C2-8C54-92DDC72DDEB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98474169"/>
      </p:ext>
    </p:extLst>
  </p:cSld>
  <p:clrMapOvr>
    <a:masterClrMapping/>
  </p:clrMapOvr>
  <p:transition>
    <p:blinds dir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16F2CC-97F8-4E1C-A845-6ECE77E6E93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5534233"/>
      </p:ext>
    </p:extLst>
  </p:cSld>
  <p:clrMapOvr>
    <a:masterClrMapping/>
  </p:clrMapOvr>
  <p:transition>
    <p:blinds dir="vert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2A995F-CDAD-478D-9364-6127756279D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90852998"/>
      </p:ext>
    </p:extLst>
  </p:cSld>
  <p:clrMapOvr>
    <a:masterClrMapping/>
  </p:clrMapOvr>
  <p:transition>
    <p:blinds dir="vert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8E64D7-9945-48F9-9B22-886263A1537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09402346"/>
      </p:ext>
    </p:extLst>
  </p:cSld>
  <p:clrMapOvr>
    <a:masterClrMapping/>
  </p:clrMapOvr>
  <p:transition>
    <p:blinds dir="vert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D4AA88-6394-44AA-89E9-D041655AB88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32330450"/>
      </p:ext>
    </p:extLst>
  </p:cSld>
  <p:clrMapOvr>
    <a:masterClrMapping/>
  </p:clrMapOvr>
  <p:transition>
    <p:blinds dir="vert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616FC-AFE8-434F-853A-E0FFED994C3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8059589"/>
      </p:ext>
    </p:extLst>
  </p:cSld>
  <p:clrMapOvr>
    <a:masterClrMapping/>
  </p:clrMapOvr>
  <p:transition>
    <p:blinds dir="vert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7AAAF3-54E2-4250-BDA5-FF7E0D51D85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51753357"/>
      </p:ext>
    </p:extLst>
  </p:cSld>
  <p:clrMapOvr>
    <a:masterClrMapping/>
  </p:clrMapOvr>
  <p:transition>
    <p:blinds dir="vert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1650AE-F679-4C37-91C0-28174678331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6240565"/>
      </p:ext>
    </p:extLst>
  </p:cSld>
  <p:clrMapOvr>
    <a:masterClrMapping/>
  </p:clrMapOvr>
  <p:transition>
    <p:blinds dir="vert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2A4B16-F30E-4525-B9CF-6F6A7B9B31A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9801742"/>
      </p:ext>
    </p:extLst>
  </p:cSld>
  <p:clrMapOvr>
    <a:masterClrMapping/>
  </p:clrMapOvr>
  <p:transition>
    <p:blinds dir="vert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BFFC9A-3268-474D-AA8D-EF9C8C69060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81489405"/>
      </p:ext>
    </p:extLst>
  </p:cSld>
  <p:clrMapOvr>
    <a:masterClrMapping/>
  </p:clrMapOvr>
  <p:transition>
    <p:blinds dir="vert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A5F3D3-4EC3-4918-9D7F-D3E5BA46BD6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74900"/>
      </p:ext>
    </p:extLst>
  </p:cSld>
  <p:clrMapOvr>
    <a:masterClrMapping/>
  </p:clrMapOvr>
  <p:transition>
    <p:blinds dir="vert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004FEB-A366-4283-8E94-2B9EAB33B2C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70157105"/>
      </p:ext>
    </p:extLst>
  </p:cSld>
  <p:clrMapOvr>
    <a:masterClrMapping/>
  </p:clrMapOvr>
  <p:transition>
    <p:blinds dir="vert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759DBD-BA8B-48D0-871D-87B295C2A5F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21432416"/>
      </p:ext>
    </p:extLst>
  </p:cSld>
  <p:clrMapOvr>
    <a:masterClrMapping/>
  </p:clrMapOvr>
  <p:transition>
    <p:blinds dir="vert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5C8067-1A43-4ECE-BEE3-9654B299190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39980164"/>
      </p:ext>
    </p:extLst>
  </p:cSld>
  <p:clrMapOvr>
    <a:masterClrMapping/>
  </p:clrMapOvr>
  <p:transition>
    <p:blinds dir="vert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B3CC40-1D0E-45C8-9455-FCBBABF5CF4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10353596"/>
      </p:ext>
    </p:extLst>
  </p:cSld>
  <p:clrMapOvr>
    <a:masterClrMapping/>
  </p:clrMapOvr>
  <p:transition>
    <p:blinds dir="vert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3D9C23-A300-4CE7-9CAF-3F9454A3558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09667588"/>
      </p:ext>
    </p:extLst>
  </p:cSld>
  <p:clrMapOvr>
    <a:masterClrMapping/>
  </p:clrMapOvr>
  <p:transition>
    <p:blinds dir="vert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185B44-A2BE-466B-B68C-6DA5844F86F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06092354"/>
      </p:ext>
    </p:extLst>
  </p:cSld>
  <p:clrMapOvr>
    <a:masterClrMapping/>
  </p:clrMapOvr>
  <p:transition>
    <p:blinds dir="vert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36B2F7-DC20-4F28-BF02-714C5047661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57704854"/>
      </p:ext>
    </p:extLst>
  </p:cSld>
  <p:clrMapOvr>
    <a:masterClrMapping/>
  </p:clrMapOvr>
  <p:transition>
    <p:blinds dir="vert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AC60FE-09FE-4F48-BD49-D40846F08FD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1694221"/>
      </p:ext>
    </p:extLst>
  </p:cSld>
  <p:clrMapOvr>
    <a:masterClrMapping/>
  </p:clrMapOvr>
  <p:transition>
    <p:blinds dir="vert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0EC19-B185-4F7D-A288-E8C4269CF8B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74784573"/>
      </p:ext>
    </p:extLst>
  </p:cSld>
  <p:clrMapOvr>
    <a:masterClrMapping/>
  </p:clrMapOvr>
  <p:transition>
    <p:blinds dir="vert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40B976-4C43-4E15-AD36-A836CB28837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86013030"/>
      </p:ext>
    </p:extLst>
  </p:cSld>
  <p:clrMapOvr>
    <a:masterClrMapping/>
  </p:clrMapOvr>
  <p:transition>
    <p:blinds dir="vert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F8E518-A4F4-4E78-A7F1-D675F02D25C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24938895"/>
      </p:ext>
    </p:extLst>
  </p:cSld>
  <p:clrMapOvr>
    <a:masterClrMapping/>
  </p:clrMapOvr>
  <p:transition>
    <p:blinds dir="vert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419777-A071-4866-B436-D3E1C435A2A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52876728"/>
      </p:ext>
    </p:extLst>
  </p:cSld>
  <p:clrMapOvr>
    <a:masterClrMapping/>
  </p:clrMapOvr>
  <p:transition>
    <p:blinds dir="vert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18DD66-0E46-46E8-96F2-A9FF47CDB03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59978048"/>
      </p:ext>
    </p:extLst>
  </p:cSld>
  <p:clrMapOvr>
    <a:masterClrMapping/>
  </p:clrMapOvr>
  <p:transition>
    <p:blinds dir="vert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E24134-12EC-4E36-93B8-CDDD43D5C92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10534582"/>
      </p:ext>
    </p:extLst>
  </p:cSld>
  <p:clrMapOvr>
    <a:masterClrMapping/>
  </p:clrMapOvr>
  <p:transition>
    <p:blinds dir="vert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C5E166-DEDB-4B51-9009-70DF221C73B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39072384"/>
      </p:ext>
    </p:extLst>
  </p:cSld>
  <p:clrMapOvr>
    <a:masterClrMapping/>
  </p:clrMapOvr>
  <p:transition>
    <p:blinds dir="vert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F91349-5C48-4121-ADE4-1F48EB1E3A9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70088356"/>
      </p:ext>
    </p:extLst>
  </p:cSld>
  <p:clrMapOvr>
    <a:masterClrMapping/>
  </p:clrMapOvr>
  <p:transition>
    <p:blinds dir="vert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0536A6-4C1D-4ACC-9F0C-B23A08FFA1B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70825144"/>
      </p:ext>
    </p:extLst>
  </p:cSld>
  <p:clrMapOvr>
    <a:masterClrMapping/>
  </p:clrMapOvr>
  <p:transition>
    <p:blinds dir="vert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1DAAA8-DA8D-4E97-90AA-14B25954983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72994947"/>
      </p:ext>
    </p:extLst>
  </p:cSld>
  <p:clrMapOvr>
    <a:masterClrMapping/>
  </p:clrMapOvr>
  <p:transition>
    <p:blinds dir="vert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438ED1-B28F-4A1C-870B-AFA6204EF10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0236894"/>
      </p:ext>
    </p:extLst>
  </p:cSld>
  <p:clrMapOvr>
    <a:masterClrMapping/>
  </p:clrMapOvr>
  <p:transition>
    <p:blinds dir="vert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DC8297-D658-4230-BEA6-9E1B4C9644E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06976327"/>
      </p:ext>
    </p:extLst>
  </p:cSld>
  <p:clrMapOvr>
    <a:masterClrMapping/>
  </p:clrMapOvr>
  <p:transition>
    <p:blinds dir="vert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4CBAE0-65E4-4050-9653-CDF81CE9FE6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7380124"/>
      </p:ext>
    </p:extLst>
  </p:cSld>
  <p:clrMapOvr>
    <a:masterClrMapping/>
  </p:clrMapOvr>
  <p:transition>
    <p:blinds dir="vert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438D15-FC92-4ADA-A0B4-C43219644BE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19735611"/>
      </p:ext>
    </p:extLst>
  </p:cSld>
  <p:clrMapOvr>
    <a:masterClrMapping/>
  </p:clrMapOvr>
  <p:transition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</a:endParaRPr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150938" y="617538"/>
            <a:ext cx="77930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154" name="Rectangle 10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820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buFontTx/>
              <a:buNone/>
              <a:defRPr kumimoji="0" sz="1400" smtClean="0">
                <a:solidFill>
                  <a:srgbClr val="000000"/>
                </a:solidFill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820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ctr">
              <a:buFontTx/>
              <a:buNone/>
              <a:defRPr kumimoji="0" sz="1400" smtClean="0">
                <a:solidFill>
                  <a:srgbClr val="000000"/>
                </a:solidFill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820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0208F7BC-4641-4216-A182-089B66EEFA35}" type="slidenum">
              <a:rPr lang="en-US" altLang="zh-CN" smtClean="0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2228670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002F2F"/>
            </a:gs>
            <a:gs pos="100000">
              <a:srgbClr val="0066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0852D27E-67F7-4343-BA59-808ED2EC11AF}" type="slidenum">
              <a:rPr lang="en-US" altLang="zh-CN" smtClean="0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3698310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002F2F"/>
            </a:gs>
            <a:gs pos="100000">
              <a:srgbClr val="0066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1FA8B9AA-FE70-4231-B025-45382A27A42A}" type="slidenum">
              <a:rPr lang="en-US" altLang="zh-CN" smtClean="0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2392623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002F2F"/>
            </a:gs>
            <a:gs pos="100000">
              <a:srgbClr val="0066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A28088C1-99F1-4532-BAF0-0FE8D2E3A150}" type="slidenum">
              <a:rPr lang="en-US" altLang="zh-CN" smtClean="0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225590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002F2F"/>
            </a:gs>
            <a:gs pos="100000">
              <a:srgbClr val="0066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526A1751-7EFE-4A76-AE57-62BE397AA331}" type="slidenum">
              <a:rPr lang="en-US" altLang="zh-CN" smtClean="0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574073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002F2F"/>
            </a:gs>
            <a:gs pos="100000">
              <a:srgbClr val="0066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 b="0" smtClean="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67D89FA3-0099-4FA8-AEA1-964F50FB8238}" type="slidenum">
              <a:rPr lang="en-US" altLang="zh-CN" smtClean="0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3224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35270;&#39057;&#36164;&#28304;/&#20154;&#31867;&#30340;&#36827;&#21270;&#8212;&#8212;&#21382;&#21490;&#30340;&#36710;&#36718;.qsv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9.xml"/><Relationship Id="rId4" Type="http://schemas.openxmlformats.org/officeDocument/2006/relationships/hyperlink" Target="&#35270;&#39057;/&#29983;&#29289;&#36827;&#21270;&#21382;&#31243;&#8212;&#8212;&#21382;&#21490;&#30340;&#36710;&#36718;.qsv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&#27169;&#25311;&#20445;&#25252;&#33394;&#30340;&#24418;&#25104;&#36807;&#31243;.swf" TargetMode="External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35.xml"/><Relationship Id="rId4" Type="http://schemas.openxmlformats.org/officeDocument/2006/relationships/slide" Target="slide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3.xml"/><Relationship Id="rId4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15616" y="1373867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第三</a:t>
            </a:r>
            <a:r>
              <a:rPr lang="zh-CN" altLang="en-US" sz="4800" b="1" dirty="0" smtClean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节   生物进化的原因</a:t>
            </a:r>
            <a:endParaRPr lang="zh-CN" altLang="en-US" sz="4800" b="1" dirty="0">
              <a:solidFill>
                <a:srgbClr val="00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4" name="Picture 20" descr="图Ⅶ-26 长颈鹿的进化示意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6911"/>
            <a:ext cx="9108504" cy="2835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096107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C:\Users\l\Desktop\进化树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12776"/>
            <a:ext cx="9144000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190381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温故知新：</a:t>
            </a:r>
            <a:endParaRPr lang="zh-CN" altLang="en-US" sz="36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" name="TextBox 2">
            <a:hlinkClick r:id="rId3" action="ppaction://hlinkfile"/>
          </p:cNvPr>
          <p:cNvSpPr txBox="1"/>
          <p:nvPr/>
        </p:nvSpPr>
        <p:spPr>
          <a:xfrm>
            <a:off x="1043608" y="900009"/>
            <a:ext cx="39508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1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、生物进化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  <a:hlinkClick r:id="rId4" action="ppaction://hlinkfile"/>
              </a:rPr>
              <a:t>历程</a:t>
            </a:r>
            <a:endParaRPr lang="zh-CN" altLang="en-US" sz="32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5" name="AutoShape 4" descr="http://img0.imgtn.bdimg.com/it/u=1920305676,289666488&amp;fm=27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TextBox 16">
            <a:hlinkClick r:id="rId3" action="ppaction://hlinkfile"/>
          </p:cNvPr>
          <p:cNvSpPr txBox="1"/>
          <p:nvPr/>
        </p:nvSpPr>
        <p:spPr>
          <a:xfrm>
            <a:off x="4725559" y="900009"/>
            <a:ext cx="3230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2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、生物进化树</a:t>
            </a:r>
            <a:endParaRPr lang="zh-CN" altLang="en-US" sz="3200" b="1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3579070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2008" y="1410449"/>
            <a:ext cx="903649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 smtClean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学习目标：</a:t>
            </a:r>
            <a:endParaRPr lang="en-US" altLang="zh-CN" sz="3600" b="1" dirty="0" smtClean="0">
              <a:solidFill>
                <a:srgbClr val="000000"/>
              </a:solidFill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1</a:t>
            </a:r>
            <a:r>
              <a:rPr lang="zh-CN" altLang="en-US" sz="2800" b="1" dirty="0" smtClean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、能分析生物进化的原因，概述自然选择学说主要内容并解释有关实例，形成生物进化观点；</a:t>
            </a:r>
            <a:endParaRPr lang="en-US" altLang="zh-CN" sz="2800" b="1" dirty="0" smtClean="0">
              <a:solidFill>
                <a:srgbClr val="000000"/>
              </a:solidFill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2</a:t>
            </a:r>
            <a:r>
              <a:rPr lang="zh-CN" altLang="en-US" sz="2800" b="1" dirty="0" smtClean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、关注环境保护，认同勤奋努力、细心观察等科学精神。</a:t>
            </a:r>
            <a:endParaRPr lang="zh-CN" altLang="en-US" sz="2800" b="1" dirty="0">
              <a:solidFill>
                <a:srgbClr val="000000"/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096107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5616" y="1700808"/>
            <a:ext cx="66967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华文楷体" pitchFamily="2" charset="-122"/>
                <a:ea typeface="华文楷体" pitchFamily="2" charset="-122"/>
              </a:rPr>
              <a:t>一、分析生物进化的实例</a:t>
            </a:r>
            <a:endParaRPr lang="en-US" altLang="zh-CN" sz="4000" b="1" dirty="0" smtClean="0">
              <a:latin typeface="华文楷体" pitchFamily="2" charset="-122"/>
              <a:ea typeface="华文楷体" pitchFamily="2" charset="-122"/>
            </a:endParaRPr>
          </a:p>
          <a:p>
            <a:pPr algn="r"/>
            <a:r>
              <a:rPr lang="en-US" altLang="zh-CN" sz="4000" b="1" dirty="0" smtClean="0">
                <a:latin typeface="华文楷体" pitchFamily="2" charset="-122"/>
                <a:ea typeface="华文楷体" pitchFamily="2" charset="-122"/>
              </a:rPr>
              <a:t>——</a:t>
            </a:r>
            <a:r>
              <a:rPr lang="zh-CN" altLang="en-US" sz="4000" b="1" dirty="0" smtClean="0">
                <a:latin typeface="华文楷体" pitchFamily="2" charset="-122"/>
                <a:ea typeface="华文楷体" pitchFamily="2" charset="-122"/>
              </a:rPr>
              <a:t>桦尺蛾</a:t>
            </a:r>
            <a:endParaRPr lang="zh-CN" altLang="en-US" sz="4000" b="1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1484992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0676"/>
            <a:ext cx="8928992" cy="5952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347864" y="6093296"/>
            <a:ext cx="2376264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3600" b="1" dirty="0" smtClean="0">
                <a:latin typeface="+mn-ea"/>
                <a:ea typeface="+mn-ea"/>
              </a:rPr>
              <a:t>曼彻斯特</a:t>
            </a:r>
          </a:p>
        </p:txBody>
      </p:sp>
    </p:spTree>
    <p:extLst>
      <p:ext uri="{BB962C8B-B14F-4D97-AF65-F5344CB8AC3E}">
        <p14:creationId xmlns:p14="http://schemas.microsoft.com/office/powerpoint/2010/main" val="1054115657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1126867"/>
            <a:ext cx="856895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4400"/>
              </a:lnSpc>
            </a:pPr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、</a:t>
            </a:r>
            <a:r>
              <a:rPr lang="zh-CN" altLang="zh-CN" sz="2800" b="1" dirty="0" smtClean="0"/>
              <a:t>桦</a:t>
            </a:r>
            <a:r>
              <a:rPr lang="zh-CN" altLang="zh-CN" sz="2800" b="1" dirty="0"/>
              <a:t>尺蛾有两种体色，浅色的和深色的，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1850</a:t>
            </a:r>
            <a:r>
              <a:rPr lang="zh-CN" altLang="zh-CN" sz="2800" b="1" dirty="0"/>
              <a:t>年，工业革命前</a:t>
            </a:r>
            <a:r>
              <a:rPr lang="zh-CN" altLang="zh-CN" sz="2800" b="1" dirty="0" smtClean="0"/>
              <a:t>，</a:t>
            </a:r>
            <a:r>
              <a:rPr lang="zh-CN" altLang="en-US" sz="2800" b="1" dirty="0" smtClean="0"/>
              <a:t>山清水秀，</a:t>
            </a:r>
            <a:r>
              <a:rPr lang="en-US" altLang="zh-CN" sz="2800" b="1" dirty="0" smtClean="0"/>
              <a:t>_______</a:t>
            </a:r>
            <a:r>
              <a:rPr lang="zh-CN" altLang="zh-CN" sz="2800" b="1" dirty="0" smtClean="0"/>
              <a:t>的桦</a:t>
            </a:r>
            <a:r>
              <a:rPr lang="zh-CN" altLang="zh-CN" sz="2800" b="1" dirty="0"/>
              <a:t>尺蛾比较多，因为</a:t>
            </a:r>
            <a:r>
              <a:rPr lang="en-US" altLang="zh-CN" sz="2800" b="1" dirty="0" smtClean="0"/>
              <a:t>_______</a:t>
            </a:r>
            <a:r>
              <a:rPr lang="zh-CN" altLang="zh-CN" sz="2800" b="1" dirty="0" smtClean="0"/>
              <a:t>的</a:t>
            </a:r>
            <a:r>
              <a:rPr lang="zh-CN" altLang="zh-CN" sz="2800" b="1" dirty="0"/>
              <a:t>桦尺蛾容易被天敌发现。</a:t>
            </a:r>
          </a:p>
          <a:p>
            <a:pPr lvl="0">
              <a:lnSpc>
                <a:spcPts val="4400"/>
              </a:lnSpc>
            </a:pPr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1950</a:t>
            </a:r>
            <a:r>
              <a:rPr lang="zh-CN" altLang="zh-CN" sz="2800" b="1" dirty="0"/>
              <a:t>年，工业革命后，环境受到污染，</a:t>
            </a:r>
            <a:r>
              <a:rPr lang="en-US" altLang="zh-CN" sz="2800" b="1" dirty="0" smtClean="0"/>
              <a:t>______</a:t>
            </a:r>
            <a:r>
              <a:rPr lang="zh-CN" altLang="zh-CN" sz="2800" b="1" dirty="0" smtClean="0"/>
              <a:t>的</a:t>
            </a:r>
            <a:r>
              <a:rPr lang="zh-CN" altLang="zh-CN" sz="2800" b="1" dirty="0"/>
              <a:t>桦尺蛾比较多，因为</a:t>
            </a:r>
            <a:r>
              <a:rPr lang="en-US" altLang="zh-CN" sz="2800" b="1" dirty="0" smtClean="0"/>
              <a:t>______</a:t>
            </a:r>
            <a:r>
              <a:rPr lang="zh-CN" altLang="zh-CN" sz="2800" b="1" dirty="0" smtClean="0"/>
              <a:t>的</a:t>
            </a:r>
            <a:r>
              <a:rPr lang="zh-CN" altLang="zh-CN" sz="2800" b="1" dirty="0"/>
              <a:t>桦尺蛾容易被天敌发现。</a:t>
            </a:r>
          </a:p>
          <a:p>
            <a:pPr lvl="0">
              <a:lnSpc>
                <a:spcPts val="4400"/>
              </a:lnSpc>
            </a:pPr>
            <a:r>
              <a:rPr lang="en-US" altLang="zh-CN" sz="2800" b="1" dirty="0" smtClean="0"/>
              <a:t>3</a:t>
            </a:r>
            <a:r>
              <a:rPr lang="zh-CN" altLang="en-US" sz="2800" b="1" dirty="0" smtClean="0"/>
              <a:t>、</a:t>
            </a:r>
            <a:r>
              <a:rPr lang="zh-CN" altLang="zh-CN" sz="2800" b="1" dirty="0" smtClean="0"/>
              <a:t>推理</a:t>
            </a:r>
            <a:r>
              <a:rPr lang="zh-CN" altLang="zh-CN" sz="2800" b="1" dirty="0"/>
              <a:t>：从以上两点我们发现两种桦尺蛾数量的变化跟</a:t>
            </a:r>
            <a:r>
              <a:rPr lang="en-US" altLang="zh-CN" sz="2800" b="1" dirty="0" smtClean="0"/>
              <a:t>_______</a:t>
            </a:r>
            <a:r>
              <a:rPr lang="zh-CN" altLang="zh-CN" sz="2800" b="1" dirty="0" smtClean="0"/>
              <a:t>的</a:t>
            </a:r>
            <a:r>
              <a:rPr lang="zh-CN" altLang="zh-CN" sz="2800" b="1" dirty="0"/>
              <a:t>改变有关</a:t>
            </a:r>
            <a:r>
              <a:rPr lang="zh-CN" altLang="zh-CN" sz="2800" b="1" dirty="0" smtClean="0"/>
              <a:t>。</a:t>
            </a:r>
            <a:endParaRPr lang="en-US" altLang="zh-CN" sz="2800" b="1" dirty="0" smtClean="0"/>
          </a:p>
          <a:p>
            <a:pPr lvl="0">
              <a:lnSpc>
                <a:spcPts val="4400"/>
              </a:lnSpc>
            </a:pPr>
            <a:r>
              <a:rPr lang="en-US" altLang="zh-CN" sz="2800" b="1" dirty="0" smtClean="0"/>
              <a:t>4</a:t>
            </a:r>
            <a:r>
              <a:rPr lang="zh-CN" altLang="en-US" sz="2800" b="1" dirty="0" smtClean="0"/>
              <a:t>、如果要使该地区的浅色桦尺蛾恢复为常见类型，你认为该怎么做？</a:t>
            </a:r>
            <a:endParaRPr lang="zh-CN" altLang="zh-CN" sz="2800" b="1" dirty="0"/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660212" y="334397"/>
            <a:ext cx="693612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活动一：我会预习（</a:t>
            </a:r>
            <a:r>
              <a:rPr lang="en-US" altLang="zh-CN" sz="3600" b="1" dirty="0" smtClean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P62</a:t>
            </a:r>
            <a:r>
              <a:rPr lang="zh-CN" altLang="en-US" sz="3600" b="1" dirty="0" smtClean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，</a:t>
            </a:r>
            <a:r>
              <a:rPr lang="en-US" altLang="zh-CN" sz="3600" b="1" dirty="0" smtClean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3min</a:t>
            </a: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）</a:t>
            </a:r>
            <a:endParaRPr lang="zh-CN" altLang="en-US" sz="36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0" y="1692097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浅色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2268161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深色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64288" y="2799349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深色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19437" y="3340890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浅色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59632" y="4500409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环境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203635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 bwMode="auto">
          <a:xfrm>
            <a:off x="48530" y="843333"/>
            <a:ext cx="2520975" cy="100201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non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4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宋体" pitchFamily="2" charset="-122"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23850" y="4941168"/>
            <a:ext cx="4443413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zh-CN" sz="2800" b="1" dirty="0" smtClean="0">
                <a:latin typeface="+mn-ea"/>
                <a:ea typeface="+mn-ea"/>
              </a:rPr>
              <a:t>1850</a:t>
            </a:r>
            <a:r>
              <a:rPr lang="zh-CN" altLang="en-US" sz="2800" b="1" dirty="0" smtClean="0">
                <a:latin typeface="+mn-ea"/>
                <a:ea typeface="+mn-ea"/>
              </a:rPr>
              <a:t>年，工业革命前</a:t>
            </a:r>
          </a:p>
        </p:txBody>
      </p:sp>
      <p:pic>
        <p:nvPicPr>
          <p:cNvPr id="4102" name="Picture 6" descr="浅色桦尺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96752"/>
            <a:ext cx="4267200" cy="364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4787900" y="4941168"/>
            <a:ext cx="3857625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zh-CN" sz="2800" b="1" dirty="0" smtClean="0">
                <a:latin typeface="+mn-ea"/>
                <a:ea typeface="+mn-ea"/>
              </a:rPr>
              <a:t>1950</a:t>
            </a:r>
            <a:r>
              <a:rPr lang="zh-CN" altLang="en-US" sz="2800" b="1" dirty="0" smtClean="0">
                <a:latin typeface="+mn-ea"/>
                <a:ea typeface="+mn-ea"/>
              </a:rPr>
              <a:t>年，工业革命后</a:t>
            </a:r>
          </a:p>
        </p:txBody>
      </p:sp>
      <p:sp>
        <p:nvSpPr>
          <p:cNvPr id="81926" name="Text Box 10"/>
          <p:cNvSpPr txBox="1">
            <a:spLocks noChangeArrowheads="1"/>
          </p:cNvSpPr>
          <p:nvPr/>
        </p:nvSpPr>
        <p:spPr bwMode="auto">
          <a:xfrm>
            <a:off x="3552800" y="416858"/>
            <a:ext cx="23153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latin typeface="华文楷体" pitchFamily="2" charset="-122"/>
                <a:ea typeface="华文楷体" pitchFamily="2" charset="-122"/>
              </a:rPr>
              <a:t>桦</a:t>
            </a:r>
            <a:r>
              <a:rPr lang="zh-CN" altLang="en-US" sz="4000" b="1" dirty="0">
                <a:latin typeface="华文楷体" pitchFamily="2" charset="-122"/>
                <a:ea typeface="华文楷体" pitchFamily="2" charset="-122"/>
              </a:rPr>
              <a:t>尺</a:t>
            </a:r>
            <a:r>
              <a:rPr lang="zh-CN" altLang="en-US" sz="4000" b="1" dirty="0" smtClean="0">
                <a:latin typeface="华文楷体" pitchFamily="2" charset="-122"/>
                <a:ea typeface="华文楷体" pitchFamily="2" charset="-122"/>
              </a:rPr>
              <a:t>蛾</a:t>
            </a:r>
            <a:endParaRPr lang="zh-CN" altLang="en-US" sz="40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76251" y="5445224"/>
            <a:ext cx="2727598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（浅色个体多）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5436096" y="5445224"/>
            <a:ext cx="2727598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（深色个体多）</a:t>
            </a: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3491880" y="5877272"/>
            <a:ext cx="18057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保护色</a:t>
            </a:r>
            <a:endParaRPr lang="zh-CN" altLang="en-US" sz="400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4099" name="Picture 3" descr="深色桦尺蠖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96752"/>
            <a:ext cx="4195763" cy="360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010688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8" name="Text Box 2"/>
          <p:cNvSpPr txBox="1">
            <a:spLocks noChangeArrowheads="1"/>
          </p:cNvSpPr>
          <p:nvPr/>
        </p:nvSpPr>
        <p:spPr bwMode="auto">
          <a:xfrm>
            <a:off x="323528" y="1499880"/>
            <a:ext cx="871296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你能解释桦尺蛾数量变化的原因吗？</a:t>
            </a:r>
            <a:endParaRPr lang="en-US" altLang="zh-CN" sz="3600" b="1" dirty="0" smtClean="0">
              <a:latin typeface="华文楷体" pitchFamily="2" charset="-122"/>
              <a:ea typeface="华文楷体" pitchFamily="2" charset="-122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 dirty="0">
                <a:latin typeface="华文楷体" pitchFamily="2" charset="-122"/>
                <a:ea typeface="华文楷体" pitchFamily="2" charset="-122"/>
              </a:rPr>
              <a:t>桦尺</a:t>
            </a: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蛾的保护色又是怎样形成的呢？</a:t>
            </a:r>
          </a:p>
        </p:txBody>
      </p:sp>
      <p:sp>
        <p:nvSpPr>
          <p:cNvPr id="80899" name="WordArt 4"/>
          <p:cNvSpPr>
            <a:spLocks noChangeArrowheads="1" noChangeShapeType="1" noTextEdit="1"/>
          </p:cNvSpPr>
          <p:nvPr/>
        </p:nvSpPr>
        <p:spPr bwMode="auto">
          <a:xfrm>
            <a:off x="4067944" y="3284984"/>
            <a:ext cx="1368152" cy="262778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9600" b="1" i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隶书"/>
                <a:ea typeface="隶书"/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470614379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846565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活动二：模拟实验</a:t>
            </a: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——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模拟保护</a:t>
            </a: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色的形成过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程</a:t>
            </a:r>
            <a:endParaRPr lang="zh-CN" altLang="en-US" sz="32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700754" y="2844225"/>
            <a:ext cx="3887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  <a:hlinkClick r:id="rId2" action="ppaction://hlinkfile"/>
              </a:rPr>
              <a:t>模拟青蛙保护色形成</a:t>
            </a:r>
            <a:endParaRPr lang="zh-CN" altLang="en-US" sz="3200" b="1" dirty="0">
              <a:solidFill>
                <a:schemeClr val="tx2"/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69328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1560" y="554136"/>
            <a:ext cx="8064896" cy="4873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266700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3600" b="1" kern="100" dirty="0">
                <a:latin typeface="+mn-ea"/>
                <a:cs typeface="Times New Roman"/>
              </a:rPr>
              <a:t>分析</a:t>
            </a:r>
            <a:r>
              <a:rPr lang="zh-CN" altLang="zh-CN" sz="3600" kern="100" dirty="0">
                <a:latin typeface="+mn-ea"/>
                <a:cs typeface="Times New Roman"/>
              </a:rPr>
              <a:t>：</a:t>
            </a:r>
          </a:p>
          <a:p>
            <a:pPr marL="342900" lvl="0" indent="-342900" algn="just">
              <a:lnSpc>
                <a:spcPts val="4400"/>
              </a:lnSpc>
              <a:spcAft>
                <a:spcPts val="0"/>
              </a:spcAft>
              <a:buFont typeface="+mj-lt"/>
              <a:buAutoNum type="arabicPeriod"/>
            </a:pPr>
            <a:r>
              <a:rPr lang="zh-CN" altLang="en-US" sz="3200" b="1" kern="100" dirty="0" smtClean="0">
                <a:latin typeface="+mn-ea"/>
                <a:cs typeface="Times New Roman"/>
              </a:rPr>
              <a:t>模拟</a:t>
            </a:r>
            <a:r>
              <a:rPr lang="zh-CN" altLang="zh-CN" sz="3200" b="1" kern="100" dirty="0" smtClean="0">
                <a:latin typeface="+mn-ea"/>
                <a:cs typeface="Times New Roman"/>
              </a:rPr>
              <a:t>到</a:t>
            </a:r>
            <a:r>
              <a:rPr lang="zh-CN" altLang="zh-CN" sz="3200" b="1" kern="100" dirty="0">
                <a:latin typeface="+mn-ea"/>
                <a:cs typeface="Times New Roman"/>
              </a:rPr>
              <a:t>了第五代，</a:t>
            </a:r>
            <a:r>
              <a:rPr lang="en-US" altLang="zh-CN" sz="3200" b="1" kern="100" dirty="0" smtClean="0">
                <a:latin typeface="+mn-ea"/>
                <a:cs typeface="Times New Roman"/>
              </a:rPr>
              <a:t>________</a:t>
            </a:r>
            <a:r>
              <a:rPr lang="zh-CN" altLang="zh-CN" sz="3200" b="1" kern="100" dirty="0" smtClean="0">
                <a:latin typeface="+mn-ea"/>
                <a:cs typeface="Times New Roman"/>
              </a:rPr>
              <a:t>的</a:t>
            </a:r>
            <a:r>
              <a:rPr lang="zh-CN" altLang="zh-CN" sz="3200" b="1" kern="100" dirty="0">
                <a:latin typeface="+mn-ea"/>
                <a:cs typeface="Times New Roman"/>
              </a:rPr>
              <a:t>数量最多。</a:t>
            </a:r>
          </a:p>
          <a:p>
            <a:pPr marL="342900" lvl="0" indent="-342900" algn="just">
              <a:lnSpc>
                <a:spcPts val="4400"/>
              </a:lnSpc>
              <a:spcAft>
                <a:spcPts val="0"/>
              </a:spcAft>
              <a:buFont typeface="+mj-lt"/>
              <a:buAutoNum type="arabicPeriod"/>
            </a:pPr>
            <a:r>
              <a:rPr lang="zh-CN" altLang="zh-CN" sz="3200" b="1" kern="100" dirty="0">
                <a:latin typeface="+mn-ea"/>
                <a:cs typeface="Times New Roman"/>
              </a:rPr>
              <a:t>如果把背景换成浅绿色，我</a:t>
            </a:r>
            <a:r>
              <a:rPr lang="zh-CN" altLang="zh-CN" sz="3200" b="1" kern="100" dirty="0" smtClean="0">
                <a:latin typeface="+mn-ea"/>
                <a:cs typeface="Times New Roman"/>
              </a:rPr>
              <a:t>们</a:t>
            </a:r>
            <a:r>
              <a:rPr lang="zh-CN" altLang="en-US" sz="3200" b="1" kern="100" dirty="0">
                <a:latin typeface="+mn-ea"/>
                <a:cs typeface="Times New Roman"/>
              </a:rPr>
              <a:t>推测</a:t>
            </a:r>
            <a:r>
              <a:rPr lang="zh-CN" altLang="zh-CN" sz="3200" b="1" kern="100" dirty="0" smtClean="0">
                <a:latin typeface="+mn-ea"/>
                <a:cs typeface="Times New Roman"/>
              </a:rPr>
              <a:t>第</a:t>
            </a:r>
            <a:r>
              <a:rPr lang="zh-CN" altLang="zh-CN" sz="3200" b="1" kern="100" dirty="0">
                <a:latin typeface="+mn-ea"/>
                <a:cs typeface="Times New Roman"/>
              </a:rPr>
              <a:t>五代</a:t>
            </a:r>
            <a:r>
              <a:rPr lang="en-US" altLang="zh-CN" sz="3200" b="1" kern="100" dirty="0" smtClean="0">
                <a:latin typeface="+mn-ea"/>
                <a:cs typeface="Times New Roman"/>
              </a:rPr>
              <a:t>________</a:t>
            </a:r>
            <a:r>
              <a:rPr lang="zh-CN" altLang="zh-CN" sz="3200" b="1" kern="100" dirty="0" smtClean="0">
                <a:latin typeface="+mn-ea"/>
                <a:cs typeface="Times New Roman"/>
              </a:rPr>
              <a:t>的</a:t>
            </a:r>
            <a:r>
              <a:rPr lang="zh-CN" altLang="zh-CN" sz="3200" b="1" kern="100" dirty="0">
                <a:latin typeface="+mn-ea"/>
                <a:cs typeface="Times New Roman"/>
              </a:rPr>
              <a:t>数量最</a:t>
            </a:r>
            <a:r>
              <a:rPr lang="zh-CN" altLang="zh-CN" sz="3200" b="1" kern="100" dirty="0" smtClean="0">
                <a:latin typeface="+mn-ea"/>
                <a:cs typeface="Times New Roman"/>
              </a:rPr>
              <a:t>多</a:t>
            </a:r>
            <a:r>
              <a:rPr lang="zh-CN" altLang="en-US" sz="3200" b="1" kern="100" dirty="0" smtClean="0">
                <a:latin typeface="+mn-ea"/>
                <a:cs typeface="Times New Roman"/>
              </a:rPr>
              <a:t>。</a:t>
            </a:r>
            <a:endParaRPr lang="zh-CN" altLang="zh-CN" sz="3200" b="1" kern="100" dirty="0">
              <a:latin typeface="+mn-ea"/>
              <a:cs typeface="Times New Roman"/>
            </a:endParaRPr>
          </a:p>
          <a:p>
            <a:pPr marL="342900" lvl="0" indent="-342900" algn="just">
              <a:lnSpc>
                <a:spcPts val="4400"/>
              </a:lnSpc>
              <a:spcAft>
                <a:spcPts val="0"/>
              </a:spcAft>
              <a:buFont typeface="+mj-lt"/>
              <a:buAutoNum type="arabicPeriod"/>
            </a:pPr>
            <a:r>
              <a:rPr lang="zh-CN" altLang="zh-CN" sz="3200" b="1" kern="100" dirty="0">
                <a:latin typeface="+mn-ea"/>
                <a:cs typeface="Times New Roman"/>
              </a:rPr>
              <a:t>结论：体色跟环境的颜色越</a:t>
            </a:r>
            <a:r>
              <a:rPr lang="en-US" altLang="zh-CN" sz="3200" b="1" kern="100" dirty="0" smtClean="0">
                <a:latin typeface="+mn-ea"/>
                <a:cs typeface="Times New Roman"/>
              </a:rPr>
              <a:t>______</a:t>
            </a:r>
            <a:r>
              <a:rPr lang="zh-CN" altLang="zh-CN" sz="3200" b="1" kern="100" dirty="0" smtClean="0">
                <a:latin typeface="+mn-ea"/>
                <a:cs typeface="Times New Roman"/>
              </a:rPr>
              <a:t>，</a:t>
            </a:r>
            <a:r>
              <a:rPr lang="zh-CN" altLang="zh-CN" sz="3200" b="1" kern="100" dirty="0">
                <a:latin typeface="+mn-ea"/>
                <a:cs typeface="Times New Roman"/>
              </a:rPr>
              <a:t>生物越容易生存下来。</a:t>
            </a:r>
          </a:p>
          <a:p>
            <a:pPr marL="342900" lvl="0" indent="-342900" algn="just">
              <a:lnSpc>
                <a:spcPts val="4400"/>
              </a:lnSpc>
              <a:spcAft>
                <a:spcPts val="0"/>
              </a:spcAft>
              <a:buFont typeface="+mj-lt"/>
              <a:buAutoNum type="arabicPeriod"/>
            </a:pPr>
            <a:r>
              <a:rPr lang="zh-CN" altLang="zh-CN" sz="3200" b="1" kern="100" dirty="0">
                <a:latin typeface="+mn-ea"/>
                <a:cs typeface="Times New Roman"/>
              </a:rPr>
              <a:t>体色与周围环境的色彩非常相似，人们把这种体色称为</a:t>
            </a:r>
            <a:r>
              <a:rPr lang="en-US" altLang="zh-CN" sz="3200" b="1" kern="100" dirty="0" smtClean="0">
                <a:latin typeface="+mn-ea"/>
                <a:cs typeface="Times New Roman"/>
              </a:rPr>
              <a:t>________</a:t>
            </a:r>
            <a:r>
              <a:rPr lang="zh-CN" altLang="zh-CN" sz="3200" b="1" kern="100" dirty="0" smtClean="0">
                <a:latin typeface="+mn-ea"/>
                <a:cs typeface="Times New Roman"/>
              </a:rPr>
              <a:t>。</a:t>
            </a:r>
            <a:endParaRPr lang="zh-CN" altLang="zh-CN" sz="3200" b="1" kern="100" dirty="0">
              <a:latin typeface="+mn-ea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99992" y="1404065"/>
            <a:ext cx="1420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浅蓝色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624" y="2492896"/>
            <a:ext cx="1439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浅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绿色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28184" y="3060249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相似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35896" y="4716433"/>
            <a:ext cx="1420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保护色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245920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4" descr="长满地衣的树干上的桦尺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51275" y="4149725"/>
            <a:ext cx="4354077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 smtClean="0"/>
              <a:t>这里有几只桦尺蛾？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68313" y="404813"/>
            <a:ext cx="5975895" cy="64633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 smtClean="0"/>
              <a:t>哪种颜色的桦尺</a:t>
            </a:r>
            <a:r>
              <a:rPr lang="zh-CN" altLang="en-US" sz="3600" b="1" dirty="0"/>
              <a:t>蛾</a:t>
            </a:r>
            <a:r>
              <a:rPr lang="zh-CN" altLang="en-US" sz="3600" b="1" dirty="0" smtClean="0"/>
              <a:t>易被发现？</a:t>
            </a:r>
          </a:p>
        </p:txBody>
      </p:sp>
      <p:sp>
        <p:nvSpPr>
          <p:cNvPr id="401415" name="Freeform 7"/>
          <p:cNvSpPr>
            <a:spLocks noChangeArrowheads="1"/>
          </p:cNvSpPr>
          <p:nvPr/>
        </p:nvSpPr>
        <p:spPr bwMode="auto">
          <a:xfrm>
            <a:off x="5070475" y="222250"/>
            <a:ext cx="3563938" cy="3816350"/>
          </a:xfrm>
          <a:custGeom>
            <a:avLst/>
            <a:gdLst>
              <a:gd name="T0" fmla="*/ 402 w 2245"/>
              <a:gd name="T1" fmla="*/ 1047 h 2404"/>
              <a:gd name="T2" fmla="*/ 445 w 2245"/>
              <a:gd name="T3" fmla="*/ 846 h 2404"/>
              <a:gd name="T4" fmla="*/ 480 w 2245"/>
              <a:gd name="T5" fmla="*/ 759 h 2404"/>
              <a:gd name="T6" fmla="*/ 533 w 2245"/>
              <a:gd name="T7" fmla="*/ 724 h 2404"/>
              <a:gd name="T8" fmla="*/ 559 w 2245"/>
              <a:gd name="T9" fmla="*/ 698 h 2404"/>
              <a:gd name="T10" fmla="*/ 637 w 2245"/>
              <a:gd name="T11" fmla="*/ 645 h 2404"/>
              <a:gd name="T12" fmla="*/ 698 w 2245"/>
              <a:gd name="T13" fmla="*/ 628 h 2404"/>
              <a:gd name="T14" fmla="*/ 829 w 2245"/>
              <a:gd name="T15" fmla="*/ 584 h 2404"/>
              <a:gd name="T16" fmla="*/ 882 w 2245"/>
              <a:gd name="T17" fmla="*/ 567 h 2404"/>
              <a:gd name="T18" fmla="*/ 1056 w 2245"/>
              <a:gd name="T19" fmla="*/ 419 h 2404"/>
              <a:gd name="T20" fmla="*/ 1213 w 2245"/>
              <a:gd name="T21" fmla="*/ 288 h 2404"/>
              <a:gd name="T22" fmla="*/ 1309 w 2245"/>
              <a:gd name="T23" fmla="*/ 244 h 2404"/>
              <a:gd name="T24" fmla="*/ 1423 w 2245"/>
              <a:gd name="T25" fmla="*/ 165 h 2404"/>
              <a:gd name="T26" fmla="*/ 1475 w 2245"/>
              <a:gd name="T27" fmla="*/ 122 h 2404"/>
              <a:gd name="T28" fmla="*/ 1493 w 2245"/>
              <a:gd name="T29" fmla="*/ 104 h 2404"/>
              <a:gd name="T30" fmla="*/ 1510 w 2245"/>
              <a:gd name="T31" fmla="*/ 78 h 2404"/>
              <a:gd name="T32" fmla="*/ 1562 w 2245"/>
              <a:gd name="T33" fmla="*/ 43 h 2404"/>
              <a:gd name="T34" fmla="*/ 1702 w 2245"/>
              <a:gd name="T35" fmla="*/ 0 h 2404"/>
              <a:gd name="T36" fmla="*/ 2042 w 2245"/>
              <a:gd name="T37" fmla="*/ 8 h 2404"/>
              <a:gd name="T38" fmla="*/ 2060 w 2245"/>
              <a:gd name="T39" fmla="*/ 26 h 2404"/>
              <a:gd name="T40" fmla="*/ 2130 w 2245"/>
              <a:gd name="T41" fmla="*/ 104 h 2404"/>
              <a:gd name="T42" fmla="*/ 2173 w 2245"/>
              <a:gd name="T43" fmla="*/ 235 h 2404"/>
              <a:gd name="T44" fmla="*/ 2103 w 2245"/>
              <a:gd name="T45" fmla="*/ 1187 h 2404"/>
              <a:gd name="T46" fmla="*/ 2060 w 2245"/>
              <a:gd name="T47" fmla="*/ 1309 h 2404"/>
              <a:gd name="T48" fmla="*/ 2007 w 2245"/>
              <a:gd name="T49" fmla="*/ 1431 h 2404"/>
              <a:gd name="T50" fmla="*/ 1964 w 2245"/>
              <a:gd name="T51" fmla="*/ 1632 h 2404"/>
              <a:gd name="T52" fmla="*/ 1859 w 2245"/>
              <a:gd name="T53" fmla="*/ 1728 h 2404"/>
              <a:gd name="T54" fmla="*/ 1781 w 2245"/>
              <a:gd name="T55" fmla="*/ 1797 h 2404"/>
              <a:gd name="T56" fmla="*/ 1693 w 2245"/>
              <a:gd name="T57" fmla="*/ 1885 h 2404"/>
              <a:gd name="T58" fmla="*/ 1510 w 2245"/>
              <a:gd name="T59" fmla="*/ 1998 h 2404"/>
              <a:gd name="T60" fmla="*/ 1318 w 2245"/>
              <a:gd name="T61" fmla="*/ 2068 h 2404"/>
              <a:gd name="T62" fmla="*/ 1021 w 2245"/>
              <a:gd name="T63" fmla="*/ 2164 h 2404"/>
              <a:gd name="T64" fmla="*/ 917 w 2245"/>
              <a:gd name="T65" fmla="*/ 2199 h 2404"/>
              <a:gd name="T66" fmla="*/ 812 w 2245"/>
              <a:gd name="T67" fmla="*/ 2243 h 2404"/>
              <a:gd name="T68" fmla="*/ 759 w 2245"/>
              <a:gd name="T69" fmla="*/ 2260 h 2404"/>
              <a:gd name="T70" fmla="*/ 707 w 2245"/>
              <a:gd name="T71" fmla="*/ 2286 h 2404"/>
              <a:gd name="T72" fmla="*/ 96 w 2245"/>
              <a:gd name="T73" fmla="*/ 2260 h 2404"/>
              <a:gd name="T74" fmla="*/ 53 w 2245"/>
              <a:gd name="T75" fmla="*/ 2216 h 2404"/>
              <a:gd name="T76" fmla="*/ 0 w 2245"/>
              <a:gd name="T77" fmla="*/ 2147 h 2404"/>
              <a:gd name="T78" fmla="*/ 9 w 2245"/>
              <a:gd name="T79" fmla="*/ 1998 h 2404"/>
              <a:gd name="T80" fmla="*/ 149 w 2245"/>
              <a:gd name="T81" fmla="*/ 1859 h 2404"/>
              <a:gd name="T82" fmla="*/ 175 w 2245"/>
              <a:gd name="T83" fmla="*/ 1815 h 2404"/>
              <a:gd name="T84" fmla="*/ 183 w 2245"/>
              <a:gd name="T85" fmla="*/ 1789 h 2404"/>
              <a:gd name="T86" fmla="*/ 227 w 2245"/>
              <a:gd name="T87" fmla="*/ 1745 h 2404"/>
              <a:gd name="T88" fmla="*/ 271 w 2245"/>
              <a:gd name="T89" fmla="*/ 1675 h 2404"/>
              <a:gd name="T90" fmla="*/ 279 w 2245"/>
              <a:gd name="T91" fmla="*/ 1649 h 2404"/>
              <a:gd name="T92" fmla="*/ 297 w 2245"/>
              <a:gd name="T93" fmla="*/ 1632 h 2404"/>
              <a:gd name="T94" fmla="*/ 314 w 2245"/>
              <a:gd name="T95" fmla="*/ 1579 h 2404"/>
              <a:gd name="T96" fmla="*/ 332 w 2245"/>
              <a:gd name="T97" fmla="*/ 1396 h 2404"/>
              <a:gd name="T98" fmla="*/ 384 w 2245"/>
              <a:gd name="T99" fmla="*/ 1195 h 2404"/>
              <a:gd name="T100" fmla="*/ 402 w 2245"/>
              <a:gd name="T101" fmla="*/ 1143 h 2404"/>
              <a:gd name="T102" fmla="*/ 402 w 2245"/>
              <a:gd name="T103" fmla="*/ 1047 h 2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245" h="2404">
                <a:moveTo>
                  <a:pt x="402" y="1047"/>
                </a:moveTo>
                <a:cubicBezTo>
                  <a:pt x="407" y="966"/>
                  <a:pt x="403" y="910"/>
                  <a:pt x="445" y="846"/>
                </a:cubicBezTo>
                <a:cubicBezTo>
                  <a:pt x="449" y="832"/>
                  <a:pt x="470" y="769"/>
                  <a:pt x="480" y="759"/>
                </a:cubicBezTo>
                <a:cubicBezTo>
                  <a:pt x="495" y="744"/>
                  <a:pt x="515" y="736"/>
                  <a:pt x="533" y="724"/>
                </a:cubicBezTo>
                <a:cubicBezTo>
                  <a:pt x="543" y="717"/>
                  <a:pt x="549" y="706"/>
                  <a:pt x="559" y="698"/>
                </a:cubicBezTo>
                <a:cubicBezTo>
                  <a:pt x="584" y="679"/>
                  <a:pt x="611" y="663"/>
                  <a:pt x="637" y="645"/>
                </a:cubicBezTo>
                <a:cubicBezTo>
                  <a:pt x="654" y="633"/>
                  <a:pt x="678" y="634"/>
                  <a:pt x="698" y="628"/>
                </a:cubicBezTo>
                <a:cubicBezTo>
                  <a:pt x="742" y="615"/>
                  <a:pt x="785" y="598"/>
                  <a:pt x="829" y="584"/>
                </a:cubicBezTo>
                <a:cubicBezTo>
                  <a:pt x="847" y="578"/>
                  <a:pt x="882" y="567"/>
                  <a:pt x="882" y="567"/>
                </a:cubicBezTo>
                <a:cubicBezTo>
                  <a:pt x="934" y="512"/>
                  <a:pt x="999" y="469"/>
                  <a:pt x="1056" y="419"/>
                </a:cubicBezTo>
                <a:cubicBezTo>
                  <a:pt x="1110" y="372"/>
                  <a:pt x="1146" y="322"/>
                  <a:pt x="1213" y="288"/>
                </a:cubicBezTo>
                <a:cubicBezTo>
                  <a:pt x="1244" y="272"/>
                  <a:pt x="1280" y="263"/>
                  <a:pt x="1309" y="244"/>
                </a:cubicBezTo>
                <a:cubicBezTo>
                  <a:pt x="1347" y="220"/>
                  <a:pt x="1380" y="180"/>
                  <a:pt x="1423" y="165"/>
                </a:cubicBezTo>
                <a:cubicBezTo>
                  <a:pt x="1486" y="102"/>
                  <a:pt x="1414" y="171"/>
                  <a:pt x="1475" y="122"/>
                </a:cubicBezTo>
                <a:cubicBezTo>
                  <a:pt x="1482" y="117"/>
                  <a:pt x="1488" y="111"/>
                  <a:pt x="1493" y="104"/>
                </a:cubicBezTo>
                <a:cubicBezTo>
                  <a:pt x="1499" y="96"/>
                  <a:pt x="1502" y="85"/>
                  <a:pt x="1510" y="78"/>
                </a:cubicBezTo>
                <a:cubicBezTo>
                  <a:pt x="1526" y="64"/>
                  <a:pt x="1545" y="55"/>
                  <a:pt x="1562" y="43"/>
                </a:cubicBezTo>
                <a:cubicBezTo>
                  <a:pt x="1592" y="23"/>
                  <a:pt x="1665" y="11"/>
                  <a:pt x="1702" y="0"/>
                </a:cubicBezTo>
                <a:cubicBezTo>
                  <a:pt x="1815" y="3"/>
                  <a:pt x="1929" y="0"/>
                  <a:pt x="2042" y="8"/>
                </a:cubicBezTo>
                <a:cubicBezTo>
                  <a:pt x="2050" y="9"/>
                  <a:pt x="2055" y="19"/>
                  <a:pt x="2060" y="26"/>
                </a:cubicBezTo>
                <a:cubicBezTo>
                  <a:pt x="2082" y="54"/>
                  <a:pt x="2104" y="79"/>
                  <a:pt x="2130" y="104"/>
                </a:cubicBezTo>
                <a:cubicBezTo>
                  <a:pt x="2143" y="148"/>
                  <a:pt x="2159" y="191"/>
                  <a:pt x="2173" y="235"/>
                </a:cubicBezTo>
                <a:cubicBezTo>
                  <a:pt x="2171" y="458"/>
                  <a:pt x="2245" y="912"/>
                  <a:pt x="2103" y="1187"/>
                </a:cubicBezTo>
                <a:cubicBezTo>
                  <a:pt x="2093" y="1231"/>
                  <a:pt x="2076" y="1268"/>
                  <a:pt x="2060" y="1309"/>
                </a:cubicBezTo>
                <a:cubicBezTo>
                  <a:pt x="2043" y="1350"/>
                  <a:pt x="2039" y="1399"/>
                  <a:pt x="2007" y="1431"/>
                </a:cubicBezTo>
                <a:cubicBezTo>
                  <a:pt x="1998" y="1499"/>
                  <a:pt x="1985" y="1567"/>
                  <a:pt x="1964" y="1632"/>
                </a:cubicBezTo>
                <a:cubicBezTo>
                  <a:pt x="1959" y="1647"/>
                  <a:pt x="1879" y="1714"/>
                  <a:pt x="1859" y="1728"/>
                </a:cubicBezTo>
                <a:cubicBezTo>
                  <a:pt x="1838" y="1760"/>
                  <a:pt x="1818" y="1786"/>
                  <a:pt x="1781" y="1797"/>
                </a:cubicBezTo>
                <a:cubicBezTo>
                  <a:pt x="1757" y="1833"/>
                  <a:pt x="1728" y="1861"/>
                  <a:pt x="1693" y="1885"/>
                </a:cubicBezTo>
                <a:cubicBezTo>
                  <a:pt x="1657" y="1940"/>
                  <a:pt x="1573" y="1982"/>
                  <a:pt x="1510" y="1998"/>
                </a:cubicBezTo>
                <a:cubicBezTo>
                  <a:pt x="1453" y="2038"/>
                  <a:pt x="1385" y="2048"/>
                  <a:pt x="1318" y="2068"/>
                </a:cubicBezTo>
                <a:cubicBezTo>
                  <a:pt x="1219" y="2097"/>
                  <a:pt x="1121" y="2143"/>
                  <a:pt x="1021" y="2164"/>
                </a:cubicBezTo>
                <a:cubicBezTo>
                  <a:pt x="987" y="2181"/>
                  <a:pt x="950" y="2183"/>
                  <a:pt x="917" y="2199"/>
                </a:cubicBezTo>
                <a:cubicBezTo>
                  <a:pt x="882" y="2216"/>
                  <a:pt x="849" y="2230"/>
                  <a:pt x="812" y="2243"/>
                </a:cubicBezTo>
                <a:cubicBezTo>
                  <a:pt x="794" y="2249"/>
                  <a:pt x="775" y="2250"/>
                  <a:pt x="759" y="2260"/>
                </a:cubicBezTo>
                <a:cubicBezTo>
                  <a:pt x="725" y="2282"/>
                  <a:pt x="743" y="2274"/>
                  <a:pt x="707" y="2286"/>
                </a:cubicBezTo>
                <a:cubicBezTo>
                  <a:pt x="503" y="2283"/>
                  <a:pt x="240" y="2404"/>
                  <a:pt x="96" y="2260"/>
                </a:cubicBezTo>
                <a:cubicBezTo>
                  <a:pt x="34" y="2198"/>
                  <a:pt x="127" y="2268"/>
                  <a:pt x="53" y="2216"/>
                </a:cubicBezTo>
                <a:cubicBezTo>
                  <a:pt x="13" y="2157"/>
                  <a:pt x="33" y="2178"/>
                  <a:pt x="0" y="2147"/>
                </a:cubicBezTo>
                <a:cubicBezTo>
                  <a:pt x="3" y="2097"/>
                  <a:pt x="4" y="2047"/>
                  <a:pt x="9" y="1998"/>
                </a:cubicBezTo>
                <a:cubicBezTo>
                  <a:pt x="15" y="1937"/>
                  <a:pt x="110" y="1896"/>
                  <a:pt x="149" y="1859"/>
                </a:cubicBezTo>
                <a:cubicBezTo>
                  <a:pt x="171" y="1785"/>
                  <a:pt x="140" y="1873"/>
                  <a:pt x="175" y="1815"/>
                </a:cubicBezTo>
                <a:cubicBezTo>
                  <a:pt x="180" y="1807"/>
                  <a:pt x="178" y="1796"/>
                  <a:pt x="183" y="1789"/>
                </a:cubicBezTo>
                <a:cubicBezTo>
                  <a:pt x="195" y="1772"/>
                  <a:pt x="227" y="1745"/>
                  <a:pt x="227" y="1745"/>
                </a:cubicBezTo>
                <a:cubicBezTo>
                  <a:pt x="237" y="1716"/>
                  <a:pt x="249" y="1697"/>
                  <a:pt x="271" y="1675"/>
                </a:cubicBezTo>
                <a:cubicBezTo>
                  <a:pt x="274" y="1666"/>
                  <a:pt x="274" y="1657"/>
                  <a:pt x="279" y="1649"/>
                </a:cubicBezTo>
                <a:cubicBezTo>
                  <a:pt x="283" y="1642"/>
                  <a:pt x="293" y="1639"/>
                  <a:pt x="297" y="1632"/>
                </a:cubicBezTo>
                <a:cubicBezTo>
                  <a:pt x="305" y="1615"/>
                  <a:pt x="314" y="1579"/>
                  <a:pt x="314" y="1579"/>
                </a:cubicBezTo>
                <a:cubicBezTo>
                  <a:pt x="318" y="1523"/>
                  <a:pt x="322" y="1453"/>
                  <a:pt x="332" y="1396"/>
                </a:cubicBezTo>
                <a:cubicBezTo>
                  <a:pt x="343" y="1329"/>
                  <a:pt x="366" y="1260"/>
                  <a:pt x="384" y="1195"/>
                </a:cubicBezTo>
                <a:cubicBezTo>
                  <a:pt x="389" y="1177"/>
                  <a:pt x="402" y="1161"/>
                  <a:pt x="402" y="1143"/>
                </a:cubicBezTo>
                <a:cubicBezTo>
                  <a:pt x="402" y="1111"/>
                  <a:pt x="402" y="1079"/>
                  <a:pt x="402" y="1047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mtClean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15816" y="6105490"/>
            <a:ext cx="2858472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</a:rPr>
              <a:t>工业革命前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1548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1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Picture 2" descr="黑褐色树干上的桦尺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476375" y="548680"/>
            <a:ext cx="6047953" cy="64633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 smtClean="0"/>
              <a:t>哪种颜色的桦尺蛾易被发现？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54674" y="6093296"/>
            <a:ext cx="2757486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</a:rPr>
              <a:t>工业革命后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982319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15816" y="1916832"/>
            <a:ext cx="17283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/>
              <a:t>保护色</a:t>
            </a:r>
            <a:endParaRPr lang="zh-CN" altLang="en-US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987824" y="2996952"/>
            <a:ext cx="12137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/>
              <a:t>拟态</a:t>
            </a:r>
            <a:endParaRPr lang="zh-CN" altLang="en-US" sz="4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963105" y="4077072"/>
            <a:ext cx="17283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/>
              <a:t>警戒色</a:t>
            </a:r>
            <a:endParaRPr lang="zh-CN" altLang="en-US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043608" y="908720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拓展延伸：</a:t>
            </a:r>
            <a:endParaRPr lang="zh-CN" altLang="en-US" sz="3600" b="1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391382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31840" y="6023028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00"/>
                </a:solidFill>
              </a:rPr>
              <a:t>保护色（</a:t>
            </a:r>
            <a:r>
              <a:rPr lang="zh-CN" altLang="en-US" sz="3600" b="1" dirty="0"/>
              <a:t>避</a:t>
            </a:r>
            <a:r>
              <a:rPr lang="zh-CN" altLang="en-US" sz="3600" b="1" dirty="0" smtClean="0"/>
              <a:t>役</a:t>
            </a:r>
            <a:r>
              <a:rPr lang="zh-CN" altLang="en-US" sz="3600" b="1" dirty="0" smtClean="0">
                <a:solidFill>
                  <a:srgbClr val="000000"/>
                </a:solidFill>
              </a:rPr>
              <a:t>）</a:t>
            </a:r>
            <a:endParaRPr lang="zh-CN" altLang="en-US" sz="3600" b="1" dirty="0">
              <a:solidFill>
                <a:srgbClr val="000000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91"/>
            <a:ext cx="4716016" cy="5870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75299"/>
            <a:ext cx="4427984" cy="2921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996952"/>
            <a:ext cx="4427984" cy="294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5253408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31840" y="6167045"/>
            <a:ext cx="316835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00"/>
                </a:solidFill>
              </a:rPr>
              <a:t>拟态（枯叶蝶）</a:t>
            </a:r>
            <a:endParaRPr lang="zh-CN" altLang="en-US" sz="3600" b="1" dirty="0">
              <a:solidFill>
                <a:srgbClr val="0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" y="72976"/>
            <a:ext cx="9138492" cy="609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490139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15816" y="6239053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00"/>
                </a:solidFill>
              </a:rPr>
              <a:t>拟态（竹节虫）</a:t>
            </a:r>
            <a:endParaRPr lang="zh-CN" altLang="en-US" sz="3600" b="1" dirty="0">
              <a:solidFill>
                <a:srgbClr val="0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" y="44624"/>
            <a:ext cx="9142044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0192792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c:\users\user\appdata\roaming\360se6\User Data\temp\mp51947547_1451821678001_3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410"/>
            <a:ext cx="9144000" cy="682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椭圆 1"/>
          <p:cNvSpPr/>
          <p:nvPr/>
        </p:nvSpPr>
        <p:spPr bwMode="auto">
          <a:xfrm>
            <a:off x="6660232" y="2996952"/>
            <a:ext cx="864096" cy="936104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1" i="0" u="none" strike="noStrike" cap="none" normalizeH="0" baseline="0" smtClean="0">
              <a:ln>
                <a:solidFill>
                  <a:srgbClr val="FF0000"/>
                </a:solidFill>
              </a:ln>
              <a:noFill/>
              <a:effectLst/>
              <a:latin typeface="Arial" charset="0"/>
              <a:ea typeface="方正舒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1526125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970" y="1273288"/>
            <a:ext cx="5086534" cy="3163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71800" y="4654877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警戒色（箭毒蛙）</a:t>
            </a:r>
            <a:endParaRPr lang="zh-CN" altLang="en-US" sz="36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8" y="1273288"/>
            <a:ext cx="4482084" cy="3163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402023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7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692027" y="3501504"/>
            <a:ext cx="2447925" cy="863600"/>
          </a:xfrm>
          <a:prstGeom prst="actionButtonBlank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过度繁殖</a:t>
            </a:r>
          </a:p>
        </p:txBody>
      </p:sp>
      <p:sp>
        <p:nvSpPr>
          <p:cNvPr id="354308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500339" y="3501504"/>
            <a:ext cx="2447925" cy="863600"/>
          </a:xfrm>
          <a:prstGeom prst="actionButtonBlank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遗传变异</a:t>
            </a:r>
          </a:p>
        </p:txBody>
      </p:sp>
      <p:sp>
        <p:nvSpPr>
          <p:cNvPr id="354309" name="AutoShape 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692027" y="4509616"/>
            <a:ext cx="2447925" cy="863600"/>
          </a:xfrm>
          <a:prstGeom prst="actionButtonBlank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生存斗争</a:t>
            </a:r>
          </a:p>
        </p:txBody>
      </p:sp>
      <p:sp>
        <p:nvSpPr>
          <p:cNvPr id="354310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500339" y="4509616"/>
            <a:ext cx="2447925" cy="863600"/>
          </a:xfrm>
          <a:prstGeom prst="actionButtonBlank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适者生存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9632" y="1772816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达尔文</a:t>
            </a: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《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物种起源</a:t>
            </a: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》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1859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年）</a:t>
            </a:r>
            <a:endParaRPr lang="zh-CN" altLang="en-US" sz="32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9" name="Rectangle 12"/>
          <p:cNvSpPr txBox="1">
            <a:spLocks noChangeArrowheads="1"/>
          </p:cNvSpPr>
          <p:nvPr/>
        </p:nvSpPr>
        <p:spPr bwMode="auto">
          <a:xfrm>
            <a:off x="251520" y="476672"/>
            <a:ext cx="8640960" cy="122413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l"/>
            <a:r>
              <a:rPr lang="zh-CN" altLang="en-US" sz="3600" b="1" dirty="0" smtClean="0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</a:rPr>
              <a:t>二、自然选择（</a:t>
            </a:r>
            <a:r>
              <a:rPr lang="en-US" altLang="zh-CN" sz="3600" b="1" dirty="0" smtClean="0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</a:rPr>
              <a:t>natural selection</a:t>
            </a:r>
            <a:r>
              <a:rPr lang="zh-CN" altLang="en-US" sz="3600" b="1" dirty="0" smtClean="0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</a:rPr>
              <a:t>）学说</a:t>
            </a:r>
            <a:endParaRPr lang="en-US" altLang="zh-CN" sz="3600" b="1" dirty="0" smtClean="0">
              <a:solidFill>
                <a:schemeClr val="tx1"/>
              </a:solidFill>
              <a:latin typeface="华文楷体" pitchFamily="2" charset="-122"/>
              <a:ea typeface="华文楷体" pitchFamily="2" charset="-122"/>
            </a:endParaRPr>
          </a:p>
          <a:p>
            <a:pPr algn="r"/>
            <a:r>
              <a:rPr lang="en-US" altLang="zh-CN" sz="3200" b="1" dirty="0" smtClean="0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</a:rPr>
              <a:t>——</a:t>
            </a:r>
            <a:r>
              <a:rPr lang="zh-CN" altLang="en-US" sz="3200" b="1" dirty="0" smtClean="0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</a:rPr>
              <a:t>生物进化原因</a:t>
            </a:r>
            <a:endParaRPr lang="en-US" altLang="zh-CN" sz="3200" b="1" dirty="0" smtClean="0">
              <a:solidFill>
                <a:schemeClr val="tx1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3568" y="2761764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自然选择学说主要内容：</a:t>
            </a:r>
            <a:endParaRPr lang="zh-CN" altLang="en-US" sz="2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493955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354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354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3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354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307" grpId="0" animBg="1"/>
      <p:bldP spid="354308" grpId="0" animBg="1"/>
      <p:bldP spid="354309" grpId="0" animBg="1"/>
      <p:bldP spid="354310" grpId="0" animBg="1"/>
      <p:bldP spid="8" grpId="0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Text Box 2"/>
          <p:cNvSpPr txBox="1">
            <a:spLocks noChangeArrowheads="1"/>
          </p:cNvSpPr>
          <p:nvPr/>
        </p:nvSpPr>
        <p:spPr bwMode="auto">
          <a:xfrm>
            <a:off x="467544" y="1412776"/>
            <a:ext cx="842493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None/>
            </a:pP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地球上的各种生物普遍具有很强的繁殖能力，能产生很多后代。这就是生物的过度繁殖现象。</a:t>
            </a:r>
          </a:p>
        </p:txBody>
      </p:sp>
      <p:sp>
        <p:nvSpPr>
          <p:cNvPr id="102403" name="Rectangle 5"/>
          <p:cNvSpPr>
            <a:spLocks noGrp="1" noChangeArrowheads="1"/>
          </p:cNvSpPr>
          <p:nvPr>
            <p:ph type="title"/>
          </p:nvPr>
        </p:nvSpPr>
        <p:spPr>
          <a:xfrm>
            <a:off x="2915816" y="548680"/>
            <a:ext cx="3024336" cy="1008112"/>
          </a:xfrm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r>
              <a:rPr lang="zh-CN" altLang="en-US" sz="3600" b="1" dirty="0" smtClean="0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</a:rPr>
              <a:t>过度繁殖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39552" y="2636912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例：达尔文曾研究并预测，一对大象，</a:t>
            </a:r>
            <a:r>
              <a:rPr lang="en-US" altLang="zh-CN" sz="2800" b="1" dirty="0" smtClean="0"/>
              <a:t>750</a:t>
            </a:r>
            <a:r>
              <a:rPr lang="zh-CN" altLang="en-US" sz="2800" b="1" dirty="0" smtClean="0"/>
              <a:t>年后的后代可达</a:t>
            </a:r>
            <a:r>
              <a:rPr lang="en-US" altLang="zh-CN" sz="2800" b="1" dirty="0" smtClean="0"/>
              <a:t>1900</a:t>
            </a:r>
            <a:r>
              <a:rPr lang="zh-CN" altLang="en-US" sz="2800" b="1" dirty="0" smtClean="0"/>
              <a:t>万头。（</a:t>
            </a:r>
            <a:r>
              <a:rPr lang="en-US" altLang="zh-CN" sz="2800" b="1" dirty="0" smtClean="0"/>
              <a:t>P65</a:t>
            </a:r>
            <a:r>
              <a:rPr lang="zh-CN" altLang="en-US" sz="2800" b="1" dirty="0" smtClean="0"/>
              <a:t>）</a:t>
            </a:r>
            <a:endParaRPr lang="zh-CN" altLang="en-US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645024"/>
            <a:ext cx="76200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8738876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Rectangle 2"/>
          <p:cNvSpPr>
            <a:spLocks noChangeArrowheads="1"/>
          </p:cNvSpPr>
          <p:nvPr/>
        </p:nvSpPr>
        <p:spPr bwMode="auto">
          <a:xfrm>
            <a:off x="684213" y="1484313"/>
            <a:ext cx="72001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　　生物都有遗传和变异现象。</a:t>
            </a:r>
          </a:p>
        </p:txBody>
      </p:sp>
      <p:sp>
        <p:nvSpPr>
          <p:cNvPr id="356355" name="Rectangle 3"/>
          <p:cNvSpPr>
            <a:spLocks noGrp="1" noChangeArrowheads="1"/>
          </p:cNvSpPr>
          <p:nvPr>
            <p:ph type="title"/>
          </p:nvPr>
        </p:nvSpPr>
        <p:spPr>
          <a:xfrm>
            <a:off x="2339752" y="687834"/>
            <a:ext cx="4104456" cy="796950"/>
          </a:xfrm>
        </p:spPr>
        <p:txBody>
          <a:bodyPr/>
          <a:lstStyle/>
          <a:p>
            <a:r>
              <a:rPr lang="zh-CN" altLang="en-US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遗传和变异</a:t>
            </a:r>
          </a:p>
        </p:txBody>
      </p:sp>
      <p:sp>
        <p:nvSpPr>
          <p:cNvPr id="356358" name="Text Box 6"/>
          <p:cNvSpPr txBox="1">
            <a:spLocks noChangeArrowheads="1"/>
          </p:cNvSpPr>
          <p:nvPr/>
        </p:nvSpPr>
        <p:spPr bwMode="auto">
          <a:xfrm>
            <a:off x="251520" y="3132257"/>
            <a:ext cx="72008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2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、变异分为有利的变异和不利的变异。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59188" y="2556193"/>
            <a:ext cx="71931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1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、这里的变异是指</a:t>
            </a:r>
            <a:r>
              <a:rPr lang="zh-CN" altLang="en-US" sz="3200" b="1" u="sng" dirty="0" smtClean="0">
                <a:latin typeface="华文楷体" pitchFamily="2" charset="-122"/>
                <a:ea typeface="华文楷体" pitchFamily="2" charset="-122"/>
              </a:rPr>
              <a:t>可遗传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的变异。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78531" y="4293096"/>
            <a:ext cx="8397925" cy="107721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4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、变异并不是环境导致的，而是</a:t>
            </a:r>
            <a:r>
              <a:rPr lang="zh-CN" altLang="en-US" sz="3200" b="1" u="sng" dirty="0" smtClean="0">
                <a:latin typeface="华文楷体" pitchFamily="2" charset="-122"/>
                <a:ea typeface="华文楷体" pitchFamily="2" charset="-122"/>
              </a:rPr>
              <a:t>本身就存在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。</a:t>
            </a:r>
            <a:r>
              <a:rPr lang="zh-CN" altLang="en-US" sz="3200" b="1" u="sng" dirty="0" smtClean="0">
                <a:latin typeface="华文楷体" pitchFamily="2" charset="-122"/>
                <a:ea typeface="华文楷体" pitchFamily="2" charset="-122"/>
              </a:rPr>
              <a:t>环境只起到选择的作用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。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51521" y="3708321"/>
            <a:ext cx="864095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3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、有利变异和不利变异是</a:t>
            </a:r>
            <a:r>
              <a:rPr lang="zh-CN" altLang="en-US" sz="3200" b="1" u="sng" dirty="0" smtClean="0">
                <a:latin typeface="华文楷体" pitchFamily="2" charset="-122"/>
                <a:ea typeface="华文楷体" pitchFamily="2" charset="-122"/>
              </a:rPr>
              <a:t>相对的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，由环境决定。</a:t>
            </a:r>
          </a:p>
        </p:txBody>
      </p:sp>
    </p:spTree>
    <p:extLst>
      <p:ext uri="{BB962C8B-B14F-4D97-AF65-F5344CB8AC3E}">
        <p14:creationId xmlns:p14="http://schemas.microsoft.com/office/powerpoint/2010/main" val="2064936158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6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6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6358" grpId="0"/>
      <p:bldP spid="8" grpId="0"/>
      <p:bldP spid="9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78" name="Rectangle 2"/>
          <p:cNvSpPr>
            <a:spLocks noChangeArrowheads="1"/>
          </p:cNvSpPr>
          <p:nvPr/>
        </p:nvSpPr>
        <p:spPr bwMode="auto">
          <a:xfrm>
            <a:off x="329570" y="1340768"/>
            <a:ext cx="864063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生物个体之间进行的相互斗争，以及生物与无机自然环境之间的斗争，维持个体生存并繁衍种族的自然现象。</a:t>
            </a:r>
          </a:p>
        </p:txBody>
      </p:sp>
      <p:sp>
        <p:nvSpPr>
          <p:cNvPr id="357381" name="Rectangle 5"/>
          <p:cNvSpPr>
            <a:spLocks noChangeArrowheads="1"/>
          </p:cNvSpPr>
          <p:nvPr/>
        </p:nvSpPr>
        <p:spPr bwMode="auto">
          <a:xfrm>
            <a:off x="792227" y="3790781"/>
            <a:ext cx="7164150" cy="584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生物赖以生存的食物和空间是有限的。</a:t>
            </a:r>
          </a:p>
        </p:txBody>
      </p:sp>
      <p:sp>
        <p:nvSpPr>
          <p:cNvPr id="357382" name="Text Box 6"/>
          <p:cNvSpPr txBox="1">
            <a:spLocks noChangeArrowheads="1"/>
          </p:cNvSpPr>
          <p:nvPr/>
        </p:nvSpPr>
        <p:spPr bwMode="auto">
          <a:xfrm>
            <a:off x="251520" y="3065587"/>
            <a:ext cx="453618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产生生存斗争的原因：</a:t>
            </a: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2195736" y="557808"/>
            <a:ext cx="4176464" cy="9269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zh-CN" altLang="en-US" sz="3600" b="1" dirty="0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</a:rPr>
              <a:t>生</a:t>
            </a:r>
            <a:r>
              <a:rPr lang="zh-CN" altLang="en-US" sz="3600" b="1" dirty="0" smtClean="0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</a:rPr>
              <a:t>存斗争</a:t>
            </a:r>
          </a:p>
        </p:txBody>
      </p:sp>
    </p:spTree>
    <p:extLst>
      <p:ext uri="{BB962C8B-B14F-4D97-AF65-F5344CB8AC3E}">
        <p14:creationId xmlns:p14="http://schemas.microsoft.com/office/powerpoint/2010/main" val="862852170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7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7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57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7381" grpId="0" animBg="1"/>
      <p:bldP spid="35738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3"/>
          <p:cNvSpPr>
            <a:spLocks noGrp="1" noChangeArrowheads="1"/>
          </p:cNvSpPr>
          <p:nvPr>
            <p:ph type="title"/>
          </p:nvPr>
        </p:nvSpPr>
        <p:spPr>
          <a:xfrm>
            <a:off x="467544" y="701824"/>
            <a:ext cx="7430913" cy="1143000"/>
          </a:xfrm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r>
              <a:rPr lang="zh-CN" altLang="en-US" sz="4000" b="1" dirty="0" smtClean="0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</a:rPr>
              <a:t>适者生存</a:t>
            </a:r>
          </a:p>
        </p:txBody>
      </p:sp>
      <p:sp>
        <p:nvSpPr>
          <p:cNvPr id="358404" name="Rectangle 4"/>
          <p:cNvSpPr>
            <a:spLocks noChangeArrowheads="1"/>
          </p:cNvSpPr>
          <p:nvPr/>
        </p:nvSpPr>
        <p:spPr bwMode="auto">
          <a:xfrm>
            <a:off x="1763688" y="1882329"/>
            <a:ext cx="554816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有利变异的个体生存下来，</a:t>
            </a:r>
            <a:endParaRPr lang="en-US" altLang="zh-CN" sz="3200" b="1" dirty="0" smtClean="0">
              <a:latin typeface="华文楷体" pitchFamily="2" charset="-122"/>
              <a:ea typeface="华文楷体" pitchFamily="2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不利变异的个体被淘汰。</a:t>
            </a:r>
          </a:p>
        </p:txBody>
      </p:sp>
    </p:spTree>
    <p:extLst>
      <p:ext uri="{BB962C8B-B14F-4D97-AF65-F5344CB8AC3E}">
        <p14:creationId xmlns:p14="http://schemas.microsoft.com/office/powerpoint/2010/main" val="2392993544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413792"/>
            <a:ext cx="8229600" cy="1143000"/>
          </a:xfrm>
        </p:spPr>
        <p:txBody>
          <a:bodyPr/>
          <a:lstStyle/>
          <a:p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小结：生物进化的原因</a:t>
            </a:r>
            <a:endParaRPr lang="zh-CN" altLang="en-US" sz="36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0892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遗传和变异是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基础（内因）</a:t>
            </a: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；</a:t>
            </a:r>
            <a:endParaRPr lang="en-US" altLang="zh-CN" sz="36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3600" b="1" dirty="0">
                <a:latin typeface="华文楷体" pitchFamily="2" charset="-122"/>
                <a:ea typeface="华文楷体" pitchFamily="2" charset="-122"/>
              </a:rPr>
              <a:t>环境改</a:t>
            </a: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变是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外在动力（外因）</a:t>
            </a: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；</a:t>
            </a:r>
            <a:endParaRPr lang="en-US" altLang="zh-CN" sz="36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3600" b="1" dirty="0">
                <a:latin typeface="华文楷体" pitchFamily="2" charset="-122"/>
                <a:ea typeface="华文楷体" pitchFamily="2" charset="-122"/>
              </a:rPr>
              <a:t>自然选</a:t>
            </a: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择决</a:t>
            </a: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定</a:t>
            </a:r>
            <a:r>
              <a:rPr lang="zh-CN" altLang="en-US" sz="36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进化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方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向</a:t>
            </a: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；</a:t>
            </a:r>
            <a:endParaRPr lang="en-US" altLang="zh-CN" sz="3600" b="1" dirty="0" smtClean="0">
              <a:latin typeface="华文楷体" pitchFamily="2" charset="-122"/>
              <a:ea typeface="华文楷体" pitchFamily="2" charset="-122"/>
            </a:endParaRPr>
          </a:p>
          <a:p>
            <a:pPr>
              <a:buFont typeface="Wingdings" pitchFamily="2" charset="2"/>
              <a:buChar char="ü"/>
            </a:pP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所以，生物进化是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自然选择</a:t>
            </a: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的结果。</a:t>
            </a:r>
            <a:endParaRPr lang="zh-CN" altLang="en-US" sz="3600" b="1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1520816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长颈鹿进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28750"/>
            <a:ext cx="8928992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411760" y="6021288"/>
            <a:ext cx="4176464" cy="5847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latin typeface="+mn-ea"/>
              </a:rPr>
              <a:t>长颈鹿的进化示意图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47764" y="365754"/>
            <a:ext cx="49325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对长颈鹿进化的解释</a:t>
            </a:r>
          </a:p>
        </p:txBody>
      </p:sp>
    </p:spTree>
    <p:extLst>
      <p:ext uri="{BB962C8B-B14F-4D97-AF65-F5344CB8AC3E}">
        <p14:creationId xmlns:p14="http://schemas.microsoft.com/office/powerpoint/2010/main" val="34780457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ext Box 2"/>
          <p:cNvSpPr txBox="1">
            <a:spLocks noChangeArrowheads="1"/>
          </p:cNvSpPr>
          <p:nvPr/>
        </p:nvSpPr>
        <p:spPr bwMode="auto">
          <a:xfrm>
            <a:off x="1219200" y="304800"/>
            <a:ext cx="6781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latin typeface="Times New Roman" pitchFamily="18" charset="0"/>
              </a:rPr>
              <a:t>实例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itchFamily="18" charset="0"/>
              </a:rPr>
              <a:t>：达尔文对长颈鹿进化过程的解释</a:t>
            </a:r>
          </a:p>
        </p:txBody>
      </p:sp>
      <p:sp>
        <p:nvSpPr>
          <p:cNvPr id="374787" name="Text Box 3"/>
          <p:cNvSpPr txBox="1">
            <a:spLocks noChangeArrowheads="1"/>
          </p:cNvSpPr>
          <p:nvPr/>
        </p:nvSpPr>
        <p:spPr bwMode="auto">
          <a:xfrm>
            <a:off x="251520" y="1484784"/>
            <a:ext cx="2514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长颈鹿的祖先</a:t>
            </a:r>
          </a:p>
        </p:txBody>
      </p:sp>
      <p:sp>
        <p:nvSpPr>
          <p:cNvPr id="374788" name="Text Box 4"/>
          <p:cNvSpPr txBox="1">
            <a:spLocks noChangeArrowheads="1"/>
          </p:cNvSpPr>
          <p:nvPr/>
        </p:nvSpPr>
        <p:spPr bwMode="auto">
          <a:xfrm>
            <a:off x="3429000" y="4572000"/>
            <a:ext cx="1828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74789" name="Line 5"/>
          <p:cNvSpPr>
            <a:spLocks noChangeShapeType="1"/>
          </p:cNvSpPr>
          <p:nvPr/>
        </p:nvSpPr>
        <p:spPr bwMode="auto">
          <a:xfrm>
            <a:off x="2304728" y="1752600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mtClean="0">
              <a:solidFill>
                <a:srgbClr val="000000"/>
              </a:solidFill>
            </a:endParaRPr>
          </a:p>
        </p:txBody>
      </p:sp>
      <p:sp>
        <p:nvSpPr>
          <p:cNvPr id="374790" name="Text Box 6"/>
          <p:cNvSpPr txBox="1">
            <a:spLocks noChangeArrowheads="1"/>
          </p:cNvSpPr>
          <p:nvPr/>
        </p:nvSpPr>
        <p:spPr bwMode="auto">
          <a:xfrm>
            <a:off x="2457128" y="1295400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333399"/>
                </a:solidFill>
                <a:latin typeface="Times New Roman" pitchFamily="18" charset="0"/>
              </a:rPr>
              <a:t>过度繁殖</a:t>
            </a:r>
          </a:p>
        </p:txBody>
      </p:sp>
      <p:sp>
        <p:nvSpPr>
          <p:cNvPr id="374791" name="Text Box 7"/>
          <p:cNvSpPr txBox="1">
            <a:spLocks noChangeArrowheads="1"/>
          </p:cNvSpPr>
          <p:nvPr/>
        </p:nvSpPr>
        <p:spPr bwMode="auto">
          <a:xfrm>
            <a:off x="3981128" y="1524000"/>
            <a:ext cx="426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后代个体间的差异</a:t>
            </a:r>
          </a:p>
        </p:txBody>
      </p:sp>
      <p:sp>
        <p:nvSpPr>
          <p:cNvPr id="374792" name="Line 8"/>
          <p:cNvSpPr>
            <a:spLocks noChangeShapeType="1"/>
          </p:cNvSpPr>
          <p:nvPr/>
        </p:nvSpPr>
        <p:spPr bwMode="auto">
          <a:xfrm>
            <a:off x="609600" y="2636912"/>
            <a:ext cx="190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mtClean="0">
              <a:solidFill>
                <a:srgbClr val="000000"/>
              </a:solidFill>
            </a:endParaRPr>
          </a:p>
        </p:txBody>
      </p:sp>
      <p:sp>
        <p:nvSpPr>
          <p:cNvPr id="374793" name="Text Box 9"/>
          <p:cNvSpPr txBox="1">
            <a:spLocks noChangeArrowheads="1"/>
          </p:cNvSpPr>
          <p:nvPr/>
        </p:nvSpPr>
        <p:spPr bwMode="auto">
          <a:xfrm>
            <a:off x="838200" y="2204864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chemeClr val="accent2"/>
                </a:solidFill>
                <a:latin typeface="Times New Roman" pitchFamily="18" charset="0"/>
              </a:rPr>
              <a:t>生存斗争</a:t>
            </a:r>
          </a:p>
        </p:txBody>
      </p:sp>
      <p:sp>
        <p:nvSpPr>
          <p:cNvPr id="374794" name="Text Box 10"/>
          <p:cNvSpPr txBox="1">
            <a:spLocks noChangeArrowheads="1"/>
          </p:cNvSpPr>
          <p:nvPr/>
        </p:nvSpPr>
        <p:spPr bwMode="auto">
          <a:xfrm>
            <a:off x="2438400" y="2362200"/>
            <a:ext cx="400580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长颈、长前肢个体生存下来</a:t>
            </a:r>
          </a:p>
        </p:txBody>
      </p:sp>
      <p:sp>
        <p:nvSpPr>
          <p:cNvPr id="374797" name="Text Box 13"/>
          <p:cNvSpPr txBox="1">
            <a:spLocks noChangeArrowheads="1"/>
          </p:cNvSpPr>
          <p:nvPr/>
        </p:nvSpPr>
        <p:spPr bwMode="auto">
          <a:xfrm>
            <a:off x="6228184" y="2362200"/>
            <a:ext cx="24459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chemeClr val="accent2"/>
                </a:solidFill>
                <a:latin typeface="Times New Roman" pitchFamily="18" charset="0"/>
              </a:rPr>
              <a:t>（适者生存）</a:t>
            </a:r>
          </a:p>
        </p:txBody>
      </p:sp>
      <p:sp>
        <p:nvSpPr>
          <p:cNvPr id="374800" name="Text Box 16"/>
          <p:cNvSpPr txBox="1">
            <a:spLocks noChangeArrowheads="1"/>
          </p:cNvSpPr>
          <p:nvPr/>
        </p:nvSpPr>
        <p:spPr bwMode="auto">
          <a:xfrm>
            <a:off x="6343328" y="1524000"/>
            <a:ext cx="28391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chemeClr val="accent2"/>
                </a:solidFill>
                <a:latin typeface="Times New Roman" pitchFamily="18" charset="0"/>
              </a:rPr>
              <a:t>（遗传和变异）</a:t>
            </a:r>
          </a:p>
        </p:txBody>
      </p:sp>
      <p:sp>
        <p:nvSpPr>
          <p:cNvPr id="374801" name="Text Box 17"/>
          <p:cNvSpPr txBox="1">
            <a:spLocks noChangeArrowheads="1"/>
          </p:cNvSpPr>
          <p:nvPr/>
        </p:nvSpPr>
        <p:spPr bwMode="auto">
          <a:xfrm>
            <a:off x="6588224" y="6096000"/>
            <a:ext cx="175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latin typeface="+mn-ea"/>
              </a:rPr>
              <a:t>现代长颈鹿</a:t>
            </a:r>
          </a:p>
        </p:txBody>
      </p:sp>
      <p:sp>
        <p:nvSpPr>
          <p:cNvPr id="374802" name="Text Box 18"/>
          <p:cNvSpPr txBox="1">
            <a:spLocks noChangeArrowheads="1"/>
          </p:cNvSpPr>
          <p:nvPr/>
        </p:nvSpPr>
        <p:spPr bwMode="auto">
          <a:xfrm>
            <a:off x="755576" y="6096000"/>
            <a:ext cx="154915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 smtClean="0">
                <a:latin typeface="+mn-ea"/>
              </a:rPr>
              <a:t>个体差异</a:t>
            </a:r>
          </a:p>
        </p:txBody>
      </p:sp>
      <p:sp>
        <p:nvSpPr>
          <p:cNvPr id="374803" name="Text Box 19"/>
          <p:cNvSpPr txBox="1">
            <a:spLocks noChangeArrowheads="1"/>
          </p:cNvSpPr>
          <p:nvPr/>
        </p:nvSpPr>
        <p:spPr bwMode="auto">
          <a:xfrm>
            <a:off x="3848100" y="6021288"/>
            <a:ext cx="14478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000" b="1" dirty="0" smtClean="0">
                <a:latin typeface="+mn-ea"/>
              </a:rPr>
              <a:t>生存斗争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000" b="1" dirty="0" smtClean="0">
                <a:latin typeface="+mn-ea"/>
              </a:rPr>
              <a:t>适者生存</a:t>
            </a:r>
          </a:p>
        </p:txBody>
      </p:sp>
      <p:pic>
        <p:nvPicPr>
          <p:cNvPr id="109587" name="Picture 20" descr="图Ⅶ-26 长颈鹿的进化示意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8422580" cy="2622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0801275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74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374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748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74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/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374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3747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74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"/>
                                        <p:tgtEl>
                                          <p:spTgt spid="3747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748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" dur="500"/>
                                        <p:tgtEl>
                                          <p:spTgt spid="3747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500"/>
                                        <p:tgtEl>
                                          <p:spTgt spid="374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500"/>
                                        <p:tgtEl>
                                          <p:spTgt spid="374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500"/>
                                        <p:tgtEl>
                                          <p:spTgt spid="374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4787" grpId="0" build="p"/>
      <p:bldP spid="374788" grpId="0" build="p"/>
      <p:bldP spid="374790" grpId="0" build="p"/>
      <p:bldP spid="374791" grpId="0" build="p"/>
      <p:bldP spid="374793" grpId="0" build="p"/>
      <p:bldP spid="374794" grpId="0" build="p"/>
      <p:bldP spid="374797" grpId="0" build="p"/>
      <p:bldP spid="374800" grpId="0"/>
      <p:bldP spid="374801" grpId="0" build="p"/>
      <p:bldP spid="374802" grpId="0" build="p"/>
      <p:bldP spid="37480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0040" y="1052736"/>
            <a:ext cx="8604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运用自然选择学说解释</a:t>
            </a: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：细菌耐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药性产生原因</a:t>
            </a:r>
            <a:endParaRPr lang="en-US" altLang="zh-CN" sz="3200" b="1" dirty="0" smtClean="0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870087"/>
            <a:ext cx="5324396" cy="3727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108625"/>
            <a:ext cx="4500216" cy="348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740777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48551"/>
            <a:ext cx="864096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华文楷体" pitchFamily="2" charset="-122"/>
                <a:ea typeface="华文楷体" pitchFamily="2" charset="-122"/>
              </a:rPr>
              <a:t>三、科学家的故事</a:t>
            </a:r>
            <a:endParaRPr lang="en-US" altLang="zh-CN" sz="3600" b="1" dirty="0" smtClean="0">
              <a:latin typeface="华文楷体" pitchFamily="2" charset="-122"/>
              <a:ea typeface="华文楷体" pitchFamily="2" charset="-122"/>
            </a:endParaRPr>
          </a:p>
          <a:p>
            <a:pPr algn="r"/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——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达尔文和他的进化思想（</a:t>
            </a:r>
            <a:r>
              <a:rPr lang="en-US" altLang="zh-CN" sz="3200" b="1" dirty="0" smtClean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P67-69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）</a:t>
            </a:r>
            <a:endParaRPr lang="zh-CN" altLang="en-US" sz="32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068960"/>
            <a:ext cx="9036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活动三：阅读并思考，给我们什么启示？（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3min</a:t>
            </a:r>
            <a:r>
              <a:rPr lang="zh-CN" altLang="en-US" sz="3200" b="1" dirty="0" smtClean="0"/>
              <a:t>）</a:t>
            </a:r>
            <a:endParaRPr lang="en-US" altLang="zh-CN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196637598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899592" y="2988241"/>
            <a:ext cx="3816424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2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、</a:t>
            </a: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生物进化原因：</a:t>
            </a:r>
            <a:endParaRPr lang="zh-CN" altLang="en-US" sz="3200" b="1" dirty="0" smtClean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4375" y="548680"/>
            <a:ext cx="2849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本课总结提炼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899592" y="1628800"/>
            <a:ext cx="4392612" cy="132343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1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、</a:t>
            </a: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自然选择学说：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3200" b="1" dirty="0" smtClean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899592" y="4428401"/>
            <a:ext cx="4392612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3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、达尔文的科学精神：</a:t>
            </a:r>
          </a:p>
        </p:txBody>
      </p:sp>
    </p:spTree>
    <p:extLst>
      <p:ext uri="{BB962C8B-B14F-4D97-AF65-F5344CB8AC3E}">
        <p14:creationId xmlns:p14="http://schemas.microsoft.com/office/powerpoint/2010/main" val="2921215422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23528" y="836712"/>
            <a:ext cx="86409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华文楷体" pitchFamily="2" charset="-122"/>
                <a:ea typeface="华文楷体" pitchFamily="2" charset="-122"/>
              </a:rPr>
              <a:t>1</a:t>
            </a:r>
            <a:r>
              <a:rPr lang="zh-CN" altLang="zh-CN" sz="3200" b="1" dirty="0">
                <a:latin typeface="华文楷体" pitchFamily="2" charset="-122"/>
                <a:ea typeface="华文楷体" pitchFamily="2" charset="-122"/>
              </a:rPr>
              <a:t>、达尔文认为，生物产生了变异以后，决定其生存或淘汰的是</a:t>
            </a:r>
            <a:r>
              <a:rPr lang="zh-CN" altLang="zh-CN" sz="3200" b="1" dirty="0" smtClean="0"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        </a:t>
            </a:r>
            <a:r>
              <a:rPr lang="zh-CN" altLang="zh-CN" sz="3200" b="1" dirty="0">
                <a:latin typeface="华文楷体" pitchFamily="2" charset="-122"/>
                <a:ea typeface="华文楷体" pitchFamily="2" charset="-122"/>
              </a:rPr>
              <a:t>）</a:t>
            </a:r>
          </a:p>
          <a:p>
            <a:r>
              <a:rPr lang="en-US" altLang="zh-CN" sz="3200" b="1" dirty="0">
                <a:latin typeface="华文楷体" pitchFamily="2" charset="-122"/>
                <a:ea typeface="华文楷体" pitchFamily="2" charset="-122"/>
              </a:rPr>
              <a:t>A</a:t>
            </a:r>
            <a:r>
              <a:rPr lang="zh-CN" altLang="zh-CN" sz="3200" b="1" dirty="0">
                <a:latin typeface="华文楷体" pitchFamily="2" charset="-122"/>
                <a:ea typeface="华文楷体" pitchFamily="2" charset="-122"/>
              </a:rPr>
              <a:t>、自然选择</a:t>
            </a:r>
            <a:r>
              <a:rPr lang="en-US" altLang="zh-CN" sz="3200" b="1" dirty="0">
                <a:latin typeface="华文楷体" pitchFamily="2" charset="-122"/>
                <a:ea typeface="华文楷体" pitchFamily="2" charset="-122"/>
              </a:rPr>
              <a:t>           B</a:t>
            </a:r>
            <a:r>
              <a:rPr lang="zh-CN" altLang="zh-CN" sz="3200" b="1" dirty="0">
                <a:latin typeface="华文楷体" pitchFamily="2" charset="-122"/>
                <a:ea typeface="华文楷体" pitchFamily="2" charset="-122"/>
              </a:rPr>
              <a:t>、遗传因素</a:t>
            </a:r>
            <a:r>
              <a:rPr lang="en-US" altLang="zh-CN" sz="3200" b="1" dirty="0">
                <a:latin typeface="华文楷体" pitchFamily="2" charset="-122"/>
                <a:ea typeface="华文楷体" pitchFamily="2" charset="-122"/>
              </a:rPr>
              <a:t>    </a:t>
            </a:r>
            <a:endParaRPr lang="zh-CN" altLang="zh-CN" sz="3200" b="1" dirty="0"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z="3200" b="1" dirty="0">
                <a:latin typeface="华文楷体" pitchFamily="2" charset="-122"/>
                <a:ea typeface="华文楷体" pitchFamily="2" charset="-122"/>
              </a:rPr>
              <a:t>C</a:t>
            </a:r>
            <a:r>
              <a:rPr lang="zh-CN" altLang="zh-CN" sz="3200" b="1" dirty="0">
                <a:latin typeface="华文楷体" pitchFamily="2" charset="-122"/>
                <a:ea typeface="华文楷体" pitchFamily="2" charset="-122"/>
              </a:rPr>
              <a:t>、繁殖能力</a:t>
            </a:r>
            <a:r>
              <a:rPr lang="en-US" altLang="zh-CN" sz="3200" b="1" dirty="0">
                <a:latin typeface="华文楷体" pitchFamily="2" charset="-122"/>
                <a:ea typeface="华文楷体" pitchFamily="2" charset="-122"/>
              </a:rPr>
              <a:t>           D</a:t>
            </a:r>
            <a:r>
              <a:rPr lang="zh-CN" altLang="zh-CN" sz="3200" b="1" dirty="0">
                <a:latin typeface="华文楷体" pitchFamily="2" charset="-122"/>
                <a:ea typeface="华文楷体" pitchFamily="2" charset="-122"/>
              </a:rPr>
              <a:t>、食物多少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07904" y="1229851"/>
            <a:ext cx="6286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FF0000"/>
                </a:solidFill>
              </a:rPr>
              <a:t>A</a:t>
            </a:r>
            <a:endParaRPr lang="zh-CN" altLang="en-US" sz="4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88640"/>
            <a:ext cx="223224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我会了吗？</a:t>
            </a:r>
            <a:endParaRPr lang="zh-CN" altLang="en-US" sz="3200" b="1" dirty="0"/>
          </a:p>
        </p:txBody>
      </p:sp>
      <p:sp>
        <p:nvSpPr>
          <p:cNvPr id="6" name="矩形 5"/>
          <p:cNvSpPr/>
          <p:nvPr/>
        </p:nvSpPr>
        <p:spPr>
          <a:xfrm>
            <a:off x="323528" y="2852936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2</a:t>
            </a:r>
            <a:r>
              <a:rPr lang="zh-CN" altLang="zh-CN" sz="3200" b="1" dirty="0" smtClean="0">
                <a:latin typeface="华文楷体" pitchFamily="2" charset="-122"/>
                <a:ea typeface="华文楷体" pitchFamily="2" charset="-122"/>
              </a:rPr>
              <a:t>、</a:t>
            </a:r>
            <a:r>
              <a:rPr lang="zh-CN" altLang="zh-CN" sz="3200" b="1" dirty="0">
                <a:latin typeface="华文楷体" pitchFamily="2" charset="-122"/>
                <a:ea typeface="华文楷体" pitchFamily="2" charset="-122"/>
              </a:rPr>
              <a:t>导</a:t>
            </a:r>
            <a:r>
              <a:rPr lang="zh-CN" altLang="zh-CN" sz="3200" b="1" dirty="0" smtClean="0">
                <a:latin typeface="华文楷体" pitchFamily="2" charset="-122"/>
                <a:ea typeface="华文楷体" pitchFamily="2" charset="-122"/>
              </a:rPr>
              <a:t>致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生存</a:t>
            </a:r>
            <a:r>
              <a:rPr lang="zh-CN" altLang="zh-CN" sz="3200" b="1" dirty="0" smtClean="0">
                <a:latin typeface="华文楷体" pitchFamily="2" charset="-122"/>
                <a:ea typeface="华文楷体" pitchFamily="2" charset="-122"/>
              </a:rPr>
              <a:t>斗</a:t>
            </a:r>
            <a:r>
              <a:rPr lang="zh-CN" altLang="zh-CN" sz="3200" b="1" dirty="0">
                <a:latin typeface="华文楷体" pitchFamily="2" charset="-122"/>
                <a:ea typeface="华文楷体" pitchFamily="2" charset="-122"/>
              </a:rPr>
              <a:t>争的原因是（</a:t>
            </a:r>
            <a:r>
              <a:rPr lang="en-US" altLang="zh-CN" sz="3200" b="1" dirty="0"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   </a:t>
            </a:r>
            <a:r>
              <a:rPr lang="zh-CN" altLang="zh-CN" sz="3200" b="1" dirty="0" smtClean="0">
                <a:latin typeface="华文楷体" pitchFamily="2" charset="-122"/>
                <a:ea typeface="华文楷体" pitchFamily="2" charset="-122"/>
              </a:rPr>
              <a:t>）</a:t>
            </a:r>
            <a:endParaRPr lang="zh-CN" altLang="zh-CN" sz="3200" b="1" dirty="0"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z="3200" b="1" dirty="0">
                <a:latin typeface="华文楷体" pitchFamily="2" charset="-122"/>
                <a:ea typeface="华文楷体" pitchFamily="2" charset="-122"/>
              </a:rPr>
              <a:t>A</a:t>
            </a:r>
            <a:r>
              <a:rPr lang="zh-CN" altLang="zh-CN" sz="3200" b="1" dirty="0">
                <a:latin typeface="华文楷体" pitchFamily="2" charset="-122"/>
                <a:ea typeface="华文楷体" pitchFamily="2" charset="-122"/>
              </a:rPr>
              <a:t>、生物之间相互排挤或残杀</a:t>
            </a:r>
          </a:p>
          <a:p>
            <a:r>
              <a:rPr lang="en-US" altLang="zh-CN" sz="3200" b="1" dirty="0">
                <a:latin typeface="华文楷体" pitchFamily="2" charset="-122"/>
                <a:ea typeface="华文楷体" pitchFamily="2" charset="-122"/>
              </a:rPr>
              <a:t>B</a:t>
            </a:r>
            <a:r>
              <a:rPr lang="zh-CN" altLang="zh-CN" sz="3200" b="1" dirty="0">
                <a:latin typeface="华文楷体" pitchFamily="2" charset="-122"/>
                <a:ea typeface="华文楷体" pitchFamily="2" charset="-122"/>
              </a:rPr>
              <a:t>、有利变异个体和不利变异个体相互竞争</a:t>
            </a:r>
          </a:p>
          <a:p>
            <a:r>
              <a:rPr lang="en-US" altLang="zh-CN" sz="3200" b="1" dirty="0">
                <a:latin typeface="华文楷体" pitchFamily="2" charset="-122"/>
                <a:ea typeface="华文楷体" pitchFamily="2" charset="-122"/>
              </a:rPr>
              <a:t>C</a:t>
            </a:r>
            <a:r>
              <a:rPr lang="zh-CN" altLang="zh-CN" sz="3200" b="1" dirty="0">
                <a:latin typeface="华文楷体" pitchFamily="2" charset="-122"/>
                <a:ea typeface="华文楷体" pitchFamily="2" charset="-122"/>
              </a:rPr>
              <a:t>、生物赖以生存的食物和空间有限</a:t>
            </a:r>
          </a:p>
          <a:p>
            <a:r>
              <a:rPr lang="en-US" altLang="zh-CN" sz="3200" b="1" dirty="0">
                <a:latin typeface="华文楷体" pitchFamily="2" charset="-122"/>
                <a:ea typeface="华文楷体" pitchFamily="2" charset="-122"/>
              </a:rPr>
              <a:t>D</a:t>
            </a:r>
            <a:r>
              <a:rPr lang="zh-CN" altLang="zh-CN" sz="3200" b="1" dirty="0">
                <a:latin typeface="华文楷体" pitchFamily="2" charset="-122"/>
                <a:ea typeface="华文楷体" pitchFamily="2" charset="-122"/>
              </a:rPr>
              <a:t>、生物不能适应外界环境的变化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80112" y="2742019"/>
            <a:ext cx="6286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FF0000"/>
                </a:solidFill>
              </a:rPr>
              <a:t>C</a:t>
            </a:r>
            <a:endParaRPr lang="zh-CN" altLang="en-US" sz="4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373216"/>
            <a:ext cx="8496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3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、</a:t>
            </a:r>
            <a:r>
              <a:rPr lang="zh-CN" altLang="zh-CN" sz="3200" b="1" dirty="0">
                <a:latin typeface="华文楷体" pitchFamily="2" charset="-122"/>
                <a:ea typeface="华文楷体" pitchFamily="2" charset="-122"/>
              </a:rPr>
              <a:t>生物通过</a:t>
            </a: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_____</a:t>
            </a:r>
            <a:r>
              <a:rPr lang="zh-CN" altLang="zh-CN" sz="3200" b="1" dirty="0" smtClean="0">
                <a:latin typeface="华文楷体" pitchFamily="2" charset="-122"/>
                <a:ea typeface="华文楷体" pitchFamily="2" charset="-122"/>
              </a:rPr>
              <a:t>、</a:t>
            </a: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_____</a:t>
            </a:r>
            <a:r>
              <a:rPr lang="zh-CN" altLang="zh-CN" sz="3200" b="1" dirty="0" smtClean="0">
                <a:latin typeface="华文楷体" pitchFamily="2" charset="-122"/>
                <a:ea typeface="华文楷体" pitchFamily="2" charset="-122"/>
              </a:rPr>
              <a:t>和</a:t>
            </a:r>
            <a:r>
              <a:rPr lang="zh-CN" altLang="zh-CN" sz="3200" b="1" dirty="0">
                <a:latin typeface="华文楷体" pitchFamily="2" charset="-122"/>
                <a:ea typeface="华文楷体" pitchFamily="2" charset="-122"/>
              </a:rPr>
              <a:t>自然选择，不断进化</a:t>
            </a:r>
            <a:r>
              <a:rPr lang="zh-CN" altLang="zh-CN" sz="3200" b="1" dirty="0" smtClean="0">
                <a:latin typeface="华文楷体" pitchFamily="2" charset="-122"/>
                <a:ea typeface="华文楷体" pitchFamily="2" charset="-122"/>
              </a:rPr>
              <a:t>。</a:t>
            </a:r>
            <a:endParaRPr lang="zh-CN" altLang="zh-CN" sz="32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99295" y="5315599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遗传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39703" y="5315598"/>
            <a:ext cx="1008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变异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45587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9" name="Rectangle 3"/>
          <p:cNvSpPr>
            <a:spLocks noChangeArrowheads="1"/>
          </p:cNvSpPr>
          <p:nvPr/>
        </p:nvSpPr>
        <p:spPr bwMode="auto">
          <a:xfrm>
            <a:off x="179512" y="591964"/>
            <a:ext cx="8462839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   </a:t>
            </a:r>
            <a:r>
              <a:rPr lang="en-US" altLang="zh-CN" sz="3200" b="1" dirty="0" smtClean="0">
                <a:latin typeface="华文楷体" pitchFamily="2" charset="-122"/>
                <a:ea typeface="华文楷体" pitchFamily="2" charset="-122"/>
              </a:rPr>
              <a:t>3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、用</a:t>
            </a: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农药消灭害虫，开始时，效果显著，但过一段时间后，药效明显下降，其主要原因是</a:t>
            </a:r>
            <a:r>
              <a:rPr lang="zh-CN" altLang="en-US" sz="3200" b="1" u="sng" dirty="0">
                <a:latin typeface="华文楷体" pitchFamily="2" charset="-122"/>
                <a:ea typeface="华文楷体" pitchFamily="2" charset="-122"/>
              </a:rPr>
              <a:t>农药使这些害虫产生了抗药性吗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？</a:t>
            </a:r>
            <a:endParaRPr lang="en-US" altLang="zh-CN" sz="3200" b="1" dirty="0" smtClean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88422" name="Rectangle 6"/>
          <p:cNvSpPr>
            <a:spLocks noChangeArrowheads="1"/>
          </p:cNvSpPr>
          <p:nvPr/>
        </p:nvSpPr>
        <p:spPr bwMode="auto">
          <a:xfrm>
            <a:off x="395288" y="2269550"/>
            <a:ext cx="8408987" cy="240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不</a:t>
            </a:r>
            <a:r>
              <a:rPr lang="zh-CN" altLang="en-US" sz="32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是</a:t>
            </a:r>
            <a:r>
              <a:rPr lang="zh-CN" altLang="en-US" sz="32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！ </a:t>
            </a:r>
            <a:endParaRPr lang="en-US" altLang="zh-CN" sz="3200" b="1" dirty="0" smtClean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zh-CN" altLang="en-US" sz="3200" b="1" u="sng" dirty="0" smtClean="0">
                <a:latin typeface="华文楷体" pitchFamily="2" charset="-122"/>
                <a:ea typeface="华文楷体" pitchFamily="2" charset="-122"/>
              </a:rPr>
              <a:t>害</a:t>
            </a:r>
            <a:r>
              <a:rPr lang="zh-CN" altLang="en-US" sz="3200" b="1" u="sng" dirty="0">
                <a:latin typeface="华文楷体" pitchFamily="2" charset="-122"/>
                <a:ea typeface="华文楷体" pitchFamily="2" charset="-122"/>
              </a:rPr>
              <a:t>虫本来就存在抗药性变异的个体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，</a:t>
            </a:r>
            <a:r>
              <a:rPr lang="zh-CN" altLang="en-US" sz="3200" b="1" u="sng" dirty="0" smtClean="0">
                <a:latin typeface="华文楷体" pitchFamily="2" charset="-122"/>
                <a:ea typeface="华文楷体" pitchFamily="2" charset="-122"/>
              </a:rPr>
              <a:t>农</a:t>
            </a:r>
            <a:r>
              <a:rPr lang="zh-CN" altLang="en-US" sz="3200" b="1" u="sng" dirty="0">
                <a:latin typeface="华文楷体" pitchFamily="2" charset="-122"/>
                <a:ea typeface="华文楷体" pitchFamily="2" charset="-122"/>
              </a:rPr>
              <a:t>药对害虫的抗药性变异起了定向选择作用</a:t>
            </a: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，抗药性变异经过遗传逐代积累，最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后形</a:t>
            </a: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成了具有抗药性的新品</a:t>
            </a:r>
            <a:r>
              <a:rPr lang="zh-CN" altLang="en-US" sz="3200" b="1" dirty="0" smtClean="0">
                <a:latin typeface="华文楷体" pitchFamily="2" charset="-122"/>
                <a:ea typeface="华文楷体" pitchFamily="2" charset="-122"/>
              </a:rPr>
              <a:t>种。</a:t>
            </a:r>
            <a:endParaRPr lang="zh-CN" altLang="en-US" sz="3200" b="1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379464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8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22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9" name="Rectangle 3"/>
          <p:cNvSpPr>
            <a:spLocks noChangeArrowheads="1"/>
          </p:cNvSpPr>
          <p:nvPr/>
        </p:nvSpPr>
        <p:spPr bwMode="auto">
          <a:xfrm>
            <a:off x="2428813" y="2392164"/>
            <a:ext cx="4231419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  </a:t>
            </a:r>
            <a:r>
              <a:rPr lang="zh-CN" altLang="en-US" sz="8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 </a:t>
            </a:r>
            <a:r>
              <a:rPr lang="zh-CN" altLang="en-US" sz="8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谢谢！</a:t>
            </a:r>
            <a:endParaRPr lang="en-US" altLang="zh-CN" sz="8000" b="1" i="1" dirty="0" smtClean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70719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4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4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方正舒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1857</TotalTime>
  <Words>1477</Words>
  <Application>Microsoft Office PowerPoint</Application>
  <PresentationFormat>全屏显示(4:3)</PresentationFormat>
  <Paragraphs>122</Paragraphs>
  <Slides>32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7</vt:i4>
      </vt:variant>
      <vt:variant>
        <vt:lpstr>幻灯片标题</vt:lpstr>
      </vt:variant>
      <vt:variant>
        <vt:i4>32</vt:i4>
      </vt:variant>
    </vt:vector>
  </HeadingPairs>
  <TitlesOfParts>
    <vt:vector size="39" baseType="lpstr">
      <vt:lpstr>Office 主题</vt:lpstr>
      <vt:lpstr>3_Blends</vt:lpstr>
      <vt:lpstr>1_默认设计模板</vt:lpstr>
      <vt:lpstr>3_默认设计模板</vt:lpstr>
      <vt:lpstr>4_默认设计模板</vt:lpstr>
      <vt:lpstr>5_默认设计模板</vt:lpstr>
      <vt:lpstr>6_默认设计模板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过度繁殖</vt:lpstr>
      <vt:lpstr>遗传和变异</vt:lpstr>
      <vt:lpstr>PowerPoint 演示文稿</vt:lpstr>
      <vt:lpstr>适者生存</vt:lpstr>
      <vt:lpstr>小结：生物进化的原因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zsc</cp:lastModifiedBy>
  <cp:revision>249</cp:revision>
  <dcterms:created xsi:type="dcterms:W3CDTF">2016-04-11T11:03:08Z</dcterms:created>
  <dcterms:modified xsi:type="dcterms:W3CDTF">2018-04-17T07:18:32Z</dcterms:modified>
</cp:coreProperties>
</file>