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5"/>
  </p:notesMasterIdLst>
  <p:sldIdLst>
    <p:sldId id="256" r:id="rId4"/>
    <p:sldId id="545" r:id="rId6"/>
    <p:sldId id="565" r:id="rId7"/>
    <p:sldId id="512" r:id="rId8"/>
    <p:sldId id="567" r:id="rId9"/>
    <p:sldId id="577" r:id="rId10"/>
    <p:sldId id="578" r:id="rId11"/>
    <p:sldId id="569" r:id="rId12"/>
    <p:sldId id="580" r:id="rId13"/>
    <p:sldId id="581" r:id="rId14"/>
    <p:sldId id="582" r:id="rId15"/>
    <p:sldId id="583" r:id="rId16"/>
    <p:sldId id="585" r:id="rId17"/>
    <p:sldId id="587" r:id="rId18"/>
    <p:sldId id="524" r:id="rId19"/>
    <p:sldId id="574" r:id="rId20"/>
    <p:sldId id="575" r:id="rId21"/>
    <p:sldId id="593" r:id="rId22"/>
    <p:sldId id="595" r:id="rId23"/>
    <p:sldId id="594" r:id="rId24"/>
    <p:sldId id="596" r:id="rId25"/>
    <p:sldId id="563" r:id="rId26"/>
    <p:sldId id="505" r:id="rId27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FontTx/>
      <a:buNone/>
      <a:defRPr sz="2800" b="0" i="0" u="none" kern="1200" baseline="0">
        <a:solidFill>
          <a:schemeClr val="tx1"/>
        </a:solidFill>
        <a:latin typeface="Times New Roman" panose="02020603050405020304" pitchFamily="18" charset="0"/>
        <a:ea typeface="黑体" panose="02010609060101010101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009900"/>
    <a:srgbClr val="FFFF66"/>
    <a:srgbClr val="FF3399"/>
    <a:srgbClr val="00CC66"/>
    <a:srgbClr val="FF99CC"/>
    <a:srgbClr val="FF6699"/>
    <a:srgbClr val="FF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664"/>
    <p:restoredTop sz="94796"/>
  </p:normalViewPr>
  <p:slideViewPr>
    <p:cSldViewPr showGuides="1">
      <p:cViewPr>
        <p:scale>
          <a:sx n="75" d="100"/>
          <a:sy n="75" d="100"/>
        </p:scale>
        <p:origin x="-2010" y="-43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628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5.xml"/><Relationship Id="rId8" Type="http://schemas.openxmlformats.org/officeDocument/2006/relationships/slide" Target="slides/slide4.xml"/><Relationship Id="rId7" Type="http://schemas.openxmlformats.org/officeDocument/2006/relationships/slide" Target="slides/slide3.xml"/><Relationship Id="rId6" Type="http://schemas.openxmlformats.org/officeDocument/2006/relationships/slide" Target="slides/slide2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1.xml"/><Relationship Id="rId30" Type="http://schemas.openxmlformats.org/officeDocument/2006/relationships/tableStyles" Target="tableStyles.xml"/><Relationship Id="rId3" Type="http://schemas.openxmlformats.org/officeDocument/2006/relationships/slideMaster" Target="slideMasters/slideMaster2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slide" Target="slides/slide23.xml"/><Relationship Id="rId26" Type="http://schemas.openxmlformats.org/officeDocument/2006/relationships/slide" Target="slides/slide22.xml"/><Relationship Id="rId25" Type="http://schemas.openxmlformats.org/officeDocument/2006/relationships/slide" Target="slides/slide21.xml"/><Relationship Id="rId24" Type="http://schemas.openxmlformats.org/officeDocument/2006/relationships/slide" Target="slides/slide20.xml"/><Relationship Id="rId23" Type="http://schemas.openxmlformats.org/officeDocument/2006/relationships/slide" Target="slides/slide19.xml"/><Relationship Id="rId22" Type="http://schemas.openxmlformats.org/officeDocument/2006/relationships/slide" Target="slides/slide18.xml"/><Relationship Id="rId21" Type="http://schemas.openxmlformats.org/officeDocument/2006/relationships/slide" Target="slides/slide17.xml"/><Relationship Id="rId20" Type="http://schemas.openxmlformats.org/officeDocument/2006/relationships/slide" Target="slides/slide16.xml"/><Relationship Id="rId2" Type="http://schemas.openxmlformats.org/officeDocument/2006/relationships/theme" Target="theme/theme1.xml"/><Relationship Id="rId19" Type="http://schemas.openxmlformats.org/officeDocument/2006/relationships/slide" Target="slides/slide15.xml"/><Relationship Id="rId18" Type="http://schemas.openxmlformats.org/officeDocument/2006/relationships/slide" Target="slides/slide14.xml"/><Relationship Id="rId17" Type="http://schemas.openxmlformats.org/officeDocument/2006/relationships/slide" Target="slides/slide13.xml"/><Relationship Id="rId16" Type="http://schemas.openxmlformats.org/officeDocument/2006/relationships/slide" Target="slides/slide12.xml"/><Relationship Id="rId15" Type="http://schemas.openxmlformats.org/officeDocument/2006/relationships/slide" Target="slides/slide11.xml"/><Relationship Id="rId14" Type="http://schemas.openxmlformats.org/officeDocument/2006/relationships/slide" Target="slides/slide10.xml"/><Relationship Id="rId13" Type="http://schemas.openxmlformats.org/officeDocument/2006/relationships/slide" Target="slides/slide9.xml"/><Relationship Id="rId12" Type="http://schemas.openxmlformats.org/officeDocument/2006/relationships/slide" Target="slides/slide8.xml"/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173058" name="页眉占位符 17305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fontAlgn="base"/>
            <a:endParaRPr lang="zh-CN" altLang="en-US" sz="1200" strike="noStrike" noProof="1" dirty="0"/>
          </a:p>
        </p:txBody>
      </p:sp>
      <p:sp>
        <p:nvSpPr>
          <p:cNvPr id="173059" name="日期占位符 173058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 fontAlgn="base"/>
            <a:endParaRPr lang="zh-CN" altLang="en-US" sz="1200" strike="noStrike" noProof="1" dirty="0"/>
          </a:p>
        </p:txBody>
      </p:sp>
      <p:sp>
        <p:nvSpPr>
          <p:cNvPr id="10244" name="幻灯片图像占位符 173059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10245" name="文本占位符 173060"/>
          <p:cNvSpPr>
            <a:spLocks noGrp="1"/>
          </p:cNvSpPr>
          <p:nvPr>
            <p:ph type="body" sz="quarter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0"/>
            <a:r>
              <a:rPr lang="zh-CN" altLang="en-US" dirty="0"/>
              <a:t>第二级</a:t>
            </a:r>
            <a:endParaRPr lang="zh-CN" altLang="en-US" dirty="0"/>
          </a:p>
          <a:p>
            <a:pPr lvl="2" indent="0"/>
            <a:r>
              <a:rPr lang="zh-CN" altLang="en-US" dirty="0"/>
              <a:t>第三级</a:t>
            </a:r>
            <a:endParaRPr lang="zh-CN" altLang="en-US" dirty="0"/>
          </a:p>
          <a:p>
            <a:pPr lvl="3" indent="0"/>
            <a:r>
              <a:rPr lang="zh-CN" altLang="en-US" dirty="0"/>
              <a:t>第四级</a:t>
            </a:r>
            <a:endParaRPr lang="zh-CN" altLang="en-US" dirty="0"/>
          </a:p>
          <a:p>
            <a:pPr lvl="4" indent="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73062" name="页脚占位符 173061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fontAlgn="base"/>
            <a:endParaRPr lang="zh-CN" altLang="en-US" sz="1200" strike="noStrike" noProof="1" dirty="0"/>
          </a:p>
        </p:txBody>
      </p:sp>
      <p:sp>
        <p:nvSpPr>
          <p:cNvPr id="173063" name="灯片编号占位符 173062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 fontAlgn="base"/>
            <a:fld id="{9A0DB2DC-4C9A-4742-B13C-FB6460FD3503}" type="slidenum">
              <a:rPr lang="zh-CN" altLang="en-US" sz="1200" strike="noStrike" noProof="1" dirty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z="1200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8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9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0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22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89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2290" name="幻灯片图像占位符 408577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2291" name="文本占位符 408578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r>
              <a:rPr lang="en-US" altLang="zh-CN" dirty="0"/>
              <a:t>T</a:t>
            </a:r>
            <a:r>
              <a:rPr lang="zh-CN" altLang="en-US" dirty="0"/>
              <a:t>明确本课时教学内容。</a:t>
            </a:r>
            <a:endParaRPr lang="zh-CN" alt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4337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14338" name="幻灯片图像占位符 573441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14339" name="文本占位符 57344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zh-CN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1745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1746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en-US"/>
          </a:p>
        </p:txBody>
      </p:sp>
      <p:sp>
        <p:nvSpPr>
          <p:cNvPr id="31747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/>
            <a:fld id="{9A0DB2DC-4C9A-4742-B13C-FB6460FD3503}" type="slidenum">
              <a:rPr lang="zh-CN" altLang="en-US" sz="2400"/>
            </a:fld>
            <a:endParaRPr lang="zh-CN" altLang="en-US" sz="240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3793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3794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en-US"/>
          </a:p>
        </p:txBody>
      </p:sp>
      <p:sp>
        <p:nvSpPr>
          <p:cNvPr id="33795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5841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5842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en-US"/>
          </a:p>
        </p:txBody>
      </p:sp>
      <p:sp>
        <p:nvSpPr>
          <p:cNvPr id="35843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89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37890" name="备注占位符 2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lvl="0" indent="0"/>
            <a:endParaRPr lang="zh-CN" altLang="en-US"/>
          </a:p>
        </p:txBody>
      </p:sp>
      <p:sp>
        <p:nvSpPr>
          <p:cNvPr id="37891" name="灯片编号占位符 3"/>
          <p:cNvSpPr>
            <a:spLocks noGrp="1"/>
          </p:cNvSpPr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/>
            <a:fld id="{9A0DB2DC-4C9A-4742-B13C-FB6460FD3503}" type="slidenum">
              <a:rPr lang="zh-CN" altLang="en-US" sz="2400">
                <a:latin typeface="Times New Roman" panose="02020603050405020304" pitchFamily="18" charset="0"/>
                <a:ea typeface="黑体" panose="02010609060101010101" pitchFamily="49" charset="-122"/>
              </a:rPr>
            </a:fld>
            <a:endParaRPr lang="zh-CN" altLang="en-US" sz="240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7" name="灯片编号占位符 1"/>
          <p:cNvSpPr/>
          <p:nvPr>
            <p:ph type="sldNum" sz="quarter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p>
            <a:pPr lvl="0" indent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  <p:sp>
        <p:nvSpPr>
          <p:cNvPr id="39938" name="幻灯片图像占位符 570369"/>
          <p:cNvSpPr>
            <a:spLocks noRot="1" noTextEdit="1"/>
          </p:cNvSpPr>
          <p:nvPr>
            <p:ph type="sldImg"/>
          </p:nvPr>
        </p:nvSpPr>
        <p:spPr>
          <a:ln/>
        </p:spPr>
      </p:sp>
      <p:sp>
        <p:nvSpPr>
          <p:cNvPr id="39939" name="文本占位符 570370"/>
          <p:cNvSpPr>
            <a:spLocks noGrp="1"/>
          </p:cNvSpPr>
          <p:nvPr>
            <p:ph type="body"/>
          </p:nvPr>
        </p:nvSpPr>
        <p:spPr>
          <a:ln/>
        </p:spPr>
        <p:txBody>
          <a:bodyPr anchor="t" anchorCtr="0"/>
          <a:p>
            <a:pPr marL="228600" lvl="0" indent="-228600"/>
            <a:r>
              <a:rPr lang="en-US" altLang="zh-CN" dirty="0">
                <a:solidFill>
                  <a:srgbClr val="CC0000"/>
                </a:solidFill>
              </a:rPr>
              <a:t>《</a:t>
            </a:r>
            <a:r>
              <a:rPr lang="zh-CN" altLang="en-US" dirty="0">
                <a:solidFill>
                  <a:srgbClr val="CC0000"/>
                </a:solidFill>
              </a:rPr>
              <a:t>同步练习题</a:t>
            </a:r>
            <a:r>
              <a:rPr lang="en-US" altLang="zh-CN" dirty="0">
                <a:solidFill>
                  <a:srgbClr val="CC0000"/>
                </a:solidFill>
              </a:rPr>
              <a:t>》</a:t>
            </a:r>
            <a:r>
              <a:rPr lang="zh-CN" altLang="en-US" dirty="0">
                <a:solidFill>
                  <a:srgbClr val="CC0000"/>
                </a:solidFill>
              </a:rPr>
              <a:t>见超链接</a:t>
            </a:r>
            <a:r>
              <a:rPr lang="en-US" altLang="zh-CN" dirty="0">
                <a:solidFill>
                  <a:srgbClr val="CC0000"/>
                </a:solidFill>
              </a:rPr>
              <a:t>Word</a:t>
            </a:r>
            <a:r>
              <a:rPr lang="zh-CN" altLang="en-US" dirty="0">
                <a:solidFill>
                  <a:srgbClr val="CC0000"/>
                </a:solidFill>
              </a:rPr>
              <a:t>文档。</a:t>
            </a:r>
            <a:endParaRPr lang="zh-CN" altLang="en-US" dirty="0">
              <a:solidFill>
                <a:srgbClr val="CC0000"/>
              </a:solidFill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9724" y="1981200"/>
            <a:ext cx="3808476" cy="4114800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base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716657" cy="5486400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64463" cy="377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3076" name="图片 9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25" y="5741988"/>
            <a:ext cx="4427538" cy="111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ctrTitle" hasCustomPrompt="1"/>
          </p:nvPr>
        </p:nvSpPr>
        <p:spPr>
          <a:xfrm>
            <a:off x="1560498" y="2261290"/>
            <a:ext cx="6134976" cy="1728412"/>
          </a:xfrm>
        </p:spPr>
        <p:txBody>
          <a:bodyPr anchor="b"/>
          <a:lstStyle>
            <a:lvl1pPr algn="l">
              <a:defRPr sz="4500">
                <a:solidFill>
                  <a:schemeClr val="accent1"/>
                </a:solidFill>
              </a:defRPr>
            </a:lvl1pPr>
          </a:lstStyle>
          <a:p>
            <a:pPr fontAlgn="auto"/>
            <a:r>
              <a:rPr lang="zh-CN" altLang="en-US" strike="noStrike" noProof="1" dirty="0"/>
              <a:t>编辑标题</a:t>
            </a:r>
            <a:endParaRPr lang="zh-CN" altLang="en-US" strike="noStrike" noProof="1" dirty="0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60498" y="3995799"/>
            <a:ext cx="6134977" cy="113225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chemeClr val="accent4"/>
                </a:solidFill>
              </a:defRPr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pPr fontAlgn="auto"/>
            <a:r>
              <a:rPr lang="zh-CN" altLang="en-US" strike="noStrike" noProof="1" dirty="0"/>
              <a:t>单击此处编辑母版副标题样式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 dirty="0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>
              <a:defRPr>
                <a:solidFill>
                  <a:schemeClr val="accent4"/>
                </a:solidFill>
              </a:defRPr>
            </a:lvl1pPr>
          </a:lstStyle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图片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77165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691978"/>
            <a:ext cx="7886700" cy="998710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1A6B2389-6066-47D3-8C36-0B43EE222554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2ED1C8E2-562E-4A5D-91CC-346B94A11CEC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3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82638"/>
            <a:ext cx="3805238" cy="52927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3194667" y="1915296"/>
            <a:ext cx="5692092" cy="1892628"/>
          </a:xfrm>
        </p:spPr>
        <p:txBody>
          <a:bodyPr anchor="b"/>
          <a:lstStyle>
            <a:lvl1pPr algn="ctr">
              <a:defRPr sz="4500">
                <a:solidFill>
                  <a:schemeClr val="accent1"/>
                </a:solidFill>
              </a:defRPr>
            </a:lvl1pPr>
          </a:lstStyle>
          <a:p>
            <a:pPr fontAlgn="auto"/>
            <a:r>
              <a:rPr lang="zh-CN" altLang="en-US" strike="noStrike" noProof="1" dirty="0"/>
              <a:t>编辑标题</a:t>
            </a:r>
            <a:endParaRPr lang="zh-CN" altLang="en-US" strike="noStrike" noProof="1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194667" y="3834913"/>
            <a:ext cx="5692092" cy="1154629"/>
          </a:xfrm>
        </p:spPr>
        <p:txBody>
          <a:bodyPr>
            <a:normAutofit/>
          </a:bodyPr>
          <a:lstStyle>
            <a:lvl1pPr marL="0" indent="0" algn="ctr">
              <a:buNone/>
              <a:defRPr sz="1800">
                <a:solidFill>
                  <a:schemeClr val="accent4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7" name="图片 8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6220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8650" y="704336"/>
            <a:ext cx="7886700" cy="98635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1A6B2389-6066-47D3-8C36-0B43EE222554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2ED1C8E2-562E-4A5D-91CC-346B94A11CEC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pPr fontAlgn="auto"/>
            <a:r>
              <a:rPr lang="zh-CN" altLang="en-US" strike="noStrike" noProof="1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9842" y="1755305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29842" y="2644346"/>
            <a:ext cx="3868340" cy="3545317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755305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644346"/>
            <a:ext cx="3887391" cy="3545317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图片 9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7764463" cy="37703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72" name="图片 10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721225" y="5741988"/>
            <a:ext cx="4427538" cy="11160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1503900" y="2260800"/>
            <a:ext cx="6134400" cy="1728000"/>
          </a:xfrm>
        </p:spPr>
        <p:txBody>
          <a:bodyPr anchor="b" anchorCtr="0">
            <a:normAutofit/>
          </a:bodyPr>
          <a:lstStyle>
            <a:lvl1pPr>
              <a:defRPr sz="6000">
                <a:solidFill>
                  <a:schemeClr val="accent1"/>
                </a:solidFill>
              </a:defRPr>
            </a:lvl1pPr>
          </a:lstStyle>
          <a:p>
            <a:pPr fontAlgn="auto"/>
            <a:r>
              <a:rPr lang="zh-CN" altLang="en-US" strike="noStrike" noProof="1" dirty="0"/>
              <a:t>编辑标题</a:t>
            </a:r>
            <a:endParaRPr lang="zh-CN" altLang="en-US" strike="noStrike" noProof="1" dirty="0"/>
          </a:p>
        </p:txBody>
      </p:sp>
      <p:sp>
        <p:nvSpPr>
          <p:cNvPr id="9" name="内容占位符 8"/>
          <p:cNvSpPr>
            <a:spLocks noGrp="1"/>
          </p:cNvSpPr>
          <p:nvPr>
            <p:ph sz="quarter" idx="13"/>
          </p:nvPr>
        </p:nvSpPr>
        <p:spPr>
          <a:xfrm>
            <a:off x="1503900" y="3996000"/>
            <a:ext cx="6134400" cy="1134000"/>
          </a:xfrm>
        </p:spPr>
        <p:txBody>
          <a:bodyPr>
            <a:normAutofit/>
          </a:bodyPr>
          <a:lstStyle>
            <a:lvl1pPr marL="0" indent="0">
              <a:buFontTx/>
              <a:buNone/>
              <a:defRPr sz="1800"/>
            </a:lvl1pPr>
            <a:lvl2pPr marL="342900" indent="0">
              <a:buFontTx/>
              <a:buNone/>
              <a:defRPr/>
            </a:lvl2pPr>
            <a:lvl3pPr marL="685800" indent="0">
              <a:buFontTx/>
              <a:buNone/>
              <a:defRPr/>
            </a:lvl3pPr>
            <a:lvl4pPr marL="1028700" indent="0">
              <a:buFontTx/>
              <a:buNone/>
              <a:defRPr/>
            </a:lvl4pPr>
            <a:lvl5pPr marL="1371600" indent="0">
              <a:buFontTx/>
              <a:buNone/>
              <a:defRPr/>
            </a:lvl5pPr>
          </a:lstStyle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图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6220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图片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2362200" cy="127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标题 1"/>
          <p:cNvSpPr>
            <a:spLocks noGrp="1"/>
          </p:cNvSpPr>
          <p:nvPr>
            <p:ph type="title" hasCustomPrompt="1"/>
          </p:nvPr>
        </p:nvSpPr>
        <p:spPr>
          <a:xfrm>
            <a:off x="629841" y="711200"/>
            <a:ext cx="3196800" cy="1600200"/>
          </a:xfrm>
        </p:spPr>
        <p:txBody>
          <a:bodyPr anchor="t" anchorCtr="0">
            <a:noAutofit/>
          </a:bodyPr>
          <a:lstStyle>
            <a:lvl1pPr>
              <a:defRPr sz="3200"/>
            </a:lvl1pPr>
          </a:lstStyle>
          <a:p>
            <a:pPr fontAlgn="auto"/>
            <a:r>
              <a:rPr lang="zh-CN" altLang="en-US" strike="noStrike" noProof="1" dirty="0"/>
              <a:t>单击此处编辑标题</a:t>
            </a:r>
            <a:endParaRPr lang="zh-CN" altLang="en-US" strike="noStrike" noProof="1" dirty="0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014391" y="733425"/>
            <a:ext cx="4478400" cy="54036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pPr fontAlgn="auto"/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311400"/>
            <a:ext cx="3196800" cy="3811588"/>
          </a:xfrm>
        </p:spPr>
        <p:txBody>
          <a:bodyPr>
            <a:normAutofit/>
          </a:bodyPr>
          <a:lstStyle>
            <a:lvl1pPr marL="0" indent="0">
              <a:buNone/>
              <a:defRPr sz="20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6EF2F5ED-D19D-4097-92A9-D6092B3D6E68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endParaRPr lang="zh-CN" altLang="en-US" strike="noStrike" noProof="1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fontAlgn="base"/>
            <a:fld id="{A7AAEAA2-D029-4D23-B6D5-DE004B8B3ED2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 hasCustomPrompt="1"/>
          </p:nvPr>
        </p:nvSpPr>
        <p:spPr>
          <a:xfrm>
            <a:off x="7441857" y="365125"/>
            <a:ext cx="1073493" cy="5811838"/>
          </a:xfrm>
        </p:spPr>
        <p:txBody>
          <a:bodyPr vert="eaVert">
            <a:noAutofit/>
          </a:bodyPr>
          <a:lstStyle>
            <a:lvl1pPr>
              <a:defRPr sz="4000"/>
            </a:lvl1pPr>
          </a:lstStyle>
          <a:p>
            <a:pPr fontAlgn="auto"/>
            <a:r>
              <a:rPr lang="zh-CN" altLang="en-US" strike="noStrike" noProof="1" dirty="0"/>
              <a:t>单击此处编辑标题</a:t>
            </a:r>
            <a:endParaRPr lang="zh-CN" altLang="en-US" strike="noStrike" noProof="1" dirty="0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6655658" cy="5811838"/>
          </a:xfrm>
        </p:spPr>
        <p:txBody>
          <a:bodyPr vert="eaVert"/>
          <a:lstStyle/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内容占位符 6"/>
          <p:cNvSpPr>
            <a:spLocks noGrp="1"/>
          </p:cNvSpPr>
          <p:nvPr>
            <p:ph sz="quarter" idx="13"/>
          </p:nvPr>
        </p:nvSpPr>
        <p:spPr>
          <a:xfrm>
            <a:off x="628651" y="667266"/>
            <a:ext cx="7886700" cy="5461686"/>
          </a:xfrm>
        </p:spPr>
        <p:txBody>
          <a:bodyPr/>
          <a:lstStyle/>
          <a:p>
            <a:pPr lvl="0" fontAlgn="auto"/>
            <a:r>
              <a:rPr lang="zh-CN" altLang="en-US" strike="noStrike" noProof="1"/>
              <a:t>单击此处编辑母版文本样式</a:t>
            </a:r>
            <a:endParaRPr lang="zh-CN" altLang="en-US" strike="noStrike" noProof="1"/>
          </a:p>
          <a:p>
            <a:pPr lvl="1" fontAlgn="auto"/>
            <a:r>
              <a:rPr lang="zh-CN" altLang="en-US" strike="noStrike" noProof="1"/>
              <a:t>第二级</a:t>
            </a:r>
            <a:endParaRPr lang="zh-CN" altLang="en-US" strike="noStrike" noProof="1"/>
          </a:p>
          <a:p>
            <a:pPr lvl="2" fontAlgn="auto"/>
            <a:r>
              <a:rPr lang="zh-CN" altLang="en-US" strike="noStrike" noProof="1"/>
              <a:t>第三级</a:t>
            </a:r>
            <a:endParaRPr lang="zh-CN" altLang="en-US" strike="noStrike" noProof="1"/>
          </a:p>
          <a:p>
            <a:pPr lvl="3" fontAlgn="auto"/>
            <a:r>
              <a:rPr lang="zh-CN" altLang="en-US" strike="noStrike" noProof="1"/>
              <a:t>第四级</a:t>
            </a:r>
            <a:endParaRPr lang="zh-CN" altLang="en-US" strike="noStrike" noProof="1"/>
          </a:p>
          <a:p>
            <a:pPr lvl="4" fontAlgn="auto"/>
            <a:r>
              <a:rPr lang="zh-CN" altLang="en-US" strike="noStrike" noProof="1"/>
              <a:t>第五级</a:t>
            </a:r>
            <a:endParaRPr lang="zh-CN" altLang="en-US" strike="noStrike" noProof="1"/>
          </a:p>
        </p:txBody>
      </p:sp>
      <p:sp>
        <p:nvSpPr>
          <p:cNvPr id="2" name="日期占位符 1"/>
          <p:cNvSpPr>
            <a:spLocks noGrp="1"/>
          </p:cNvSpPr>
          <p:nvPr>
            <p:ph type="dt" sz="half" idx="14"/>
          </p:nvPr>
        </p:nvSpPr>
        <p:spPr/>
        <p:txBody>
          <a:bodyPr/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5"/>
          </p:nvPr>
        </p:nvSpPr>
        <p:spPr/>
        <p:txBody>
          <a:bodyPr/>
          <a:p>
            <a:pPr fontAlgn="base"/>
            <a:endParaRPr lang="zh-CN" altLang="en-US" strike="noStrike" noProof="1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6"/>
          </p:nvPr>
        </p:nvSpPr>
        <p:spPr/>
        <p:txBody>
          <a:bodyPr/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4" Type="http://schemas.openxmlformats.org/officeDocument/2006/relationships/theme" Target="../theme/theme2.xml"/><Relationship Id="rId13" Type="http://schemas.openxmlformats.org/officeDocument/2006/relationships/tags" Target="../tags/tag3.xml"/><Relationship Id="rId12" Type="http://schemas.openxmlformats.org/officeDocument/2006/relationships/tags" Target="../tags/tag2.xml"/><Relationship Id="rId11" Type="http://schemas.openxmlformats.org/officeDocument/2006/relationships/tags" Target="../tags/tag1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026" name="标题 162817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p>
            <a:pPr lvl="0" indent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162818"/>
          <p:cNvSpPr>
            <a:spLocks noGrp="1"/>
          </p:cNvSpPr>
          <p:nvPr>
            <p:ph type="body"/>
          </p:nvPr>
        </p:nvSpPr>
        <p:spPr>
          <a:xfrm>
            <a:off x="685800" y="1981200"/>
            <a:ext cx="7772400" cy="411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162820" name="日期占位符 162819"/>
          <p:cNvSpPr>
            <a:spLocks noGrp="1"/>
          </p:cNvSpPr>
          <p:nvPr>
            <p:ph type="dt" sz="half" idx="2"/>
          </p:nvPr>
        </p:nvSpPr>
        <p:spPr>
          <a:xfrm>
            <a:off x="6858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2821" name="页脚占位符 162820"/>
          <p:cNvSpPr>
            <a:spLocks noGrp="1"/>
          </p:cNvSpPr>
          <p:nvPr>
            <p:ph type="ftr" sz="quarter" idx="3"/>
          </p:nvPr>
        </p:nvSpPr>
        <p:spPr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/>
            </a:lvl1pPr>
          </a:lstStyle>
          <a:p>
            <a:pPr lvl="0" fontAlgn="base"/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62822" name="灯片编号占位符 162821"/>
          <p:cNvSpPr>
            <a:spLocks noGrp="1"/>
          </p:cNvSpPr>
          <p:nvPr>
            <p:ph type="sldNum" sz="quarter" idx="4"/>
          </p:nvPr>
        </p:nvSpPr>
        <p:spPr>
          <a:xfrm>
            <a:off x="6553200" y="6248400"/>
            <a:ext cx="19050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/>
            </a:lvl1pPr>
          </a:lstStyle>
          <a:p>
            <a:pPr lvl="0" fontAlgn="base"/>
            <a:fld id="{9A0DB2DC-4C9A-4742-B13C-FB6460FD3503}" type="slidenum">
              <a:rPr lang="zh-CN" altLang="en-US" strike="noStrike" noProof="1" dirty="0">
                <a:latin typeface="Times New Roman" panose="02020603050405020304" pitchFamily="18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•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–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har char="»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800" b="0" i="0" u="none" kern="1200" baseline="0">
          <a:solidFill>
            <a:schemeClr val="tx1"/>
          </a:solidFill>
          <a:latin typeface="Times New Roman" panose="02020603050405020304" pitchFamily="18" charset="0"/>
          <a:ea typeface="黑体" panose="02010609060101010101" pitchFamily="49" charset="-122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050" name="标题占位符 1"/>
          <p:cNvSpPr>
            <a:spLocks noGrp="1"/>
          </p:cNvSpPr>
          <p:nvPr>
            <p:ph type="title"/>
            <p:custDataLst>
              <p:tags r:id="rId11"/>
            </p:custDataLst>
          </p:nvPr>
        </p:nvSpPr>
        <p:spPr>
          <a:xfrm>
            <a:off x="628650" y="365125"/>
            <a:ext cx="7886700" cy="1325563"/>
          </a:xfrm>
          <a:prstGeom prst="rect">
            <a:avLst/>
          </a:prstGeom>
          <a:noFill/>
          <a:ln w="9525">
            <a:noFill/>
          </a:ln>
        </p:spPr>
        <p:txBody>
          <a:bodyPr vert="horz" lIns="91440" tIns="45720" rIns="91440" bIns="45720" anchor="ctr" anchorCtr="0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12"/>
            </p:custDataLst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fontAlgn="auto"/>
            <a:r>
              <a:rPr lang="zh-CN" altLang="en-US" strike="noStrike" noProof="1" dirty="0"/>
              <a:t>单击此处编辑母版文本样式</a:t>
            </a:r>
            <a:endParaRPr lang="zh-CN" altLang="en-US" strike="noStrike" noProof="1" dirty="0"/>
          </a:p>
          <a:p>
            <a:pPr lvl="1" fontAlgn="auto"/>
            <a:r>
              <a:rPr lang="zh-CN" altLang="en-US" strike="noStrike" noProof="1" dirty="0"/>
              <a:t>第二级</a:t>
            </a:r>
            <a:endParaRPr lang="zh-CN" altLang="en-US" strike="noStrike" noProof="1" dirty="0"/>
          </a:p>
          <a:p>
            <a:pPr lvl="2" fontAlgn="auto"/>
            <a:r>
              <a:rPr lang="zh-CN" altLang="en-US" strike="noStrike" noProof="1" dirty="0"/>
              <a:t>第三级</a:t>
            </a:r>
            <a:endParaRPr lang="zh-CN" altLang="en-US" strike="noStrike" noProof="1" dirty="0"/>
          </a:p>
          <a:p>
            <a:pPr lvl="3" fontAlgn="auto"/>
            <a:r>
              <a:rPr lang="zh-CN" altLang="en-US" strike="noStrike" noProof="1" dirty="0"/>
              <a:t>第四级</a:t>
            </a:r>
            <a:endParaRPr lang="zh-CN" altLang="en-US" strike="noStrike" noProof="1" dirty="0"/>
          </a:p>
          <a:p>
            <a:pPr lvl="4" fontAlgn="auto"/>
            <a:r>
              <a:rPr lang="zh-CN" altLang="en-US" strike="noStrike" noProof="1" dirty="0"/>
              <a:t>第五级</a:t>
            </a:r>
            <a:endParaRPr lang="zh-CN" altLang="en-US" strike="noStrike" noProof="1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accent4"/>
                </a:solidFill>
              </a:defRPr>
            </a:lvl1pPr>
          </a:lstStyle>
          <a:p>
            <a:pPr fontAlgn="base"/>
            <a:fld id="{333B265C-7EE3-42FB-A0DB-6EEF213E155E}" type="datetimeFigureOut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accent4"/>
                </a:solidFill>
              </a:defRPr>
            </a:lvl1pPr>
          </a:lstStyle>
          <a:p>
            <a:pPr fontAlgn="base"/>
            <a:endParaRPr lang="zh-CN" altLang="en-US" strike="noStrike" noProof="1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accent4"/>
                </a:solidFill>
              </a:defRPr>
            </a:lvl1pPr>
          </a:lstStyle>
          <a:p>
            <a:pPr fontAlgn="base"/>
            <a:fld id="{FFC205B0-AD67-413D-8CB1-9851EE1363CE}" type="slidenum">
              <a:rPr lang="zh-CN" altLang="en-US" strike="noStrike" noProof="1" smtClean="0">
                <a:latin typeface="Times New Roman" panose="02020603050405020304" pitchFamily="18" charset="0"/>
                <a:ea typeface="黑体" panose="02010609060101010101" pitchFamily="49" charset="-122"/>
                <a:cs typeface="+mn-cs"/>
              </a:rPr>
            </a:fld>
            <a:endParaRPr lang="zh-CN" altLang="en-US" strike="noStrike" noProof="1"/>
          </a:p>
        </p:txBody>
      </p:sp>
      <p:sp>
        <p:nvSpPr>
          <p:cNvPr id="7" name="KSO_TEMPLATE" hidden="1"/>
          <p:cNvSpPr/>
          <p:nvPr>
            <p:custDataLst>
              <p:tags r:id="rId13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fontAlgn="base"/>
            <a:endParaRPr lang="zh-CN" altLang="en-US" sz="1800" strike="noStrike" noProof="1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</p:sldLayoutIdLst>
  <p:hf sldNum="0" hdr="0" ftr="0" dt="0"/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400" kern="1200">
          <a:solidFill>
            <a:schemeClr val="accent4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2000" kern="1200">
          <a:solidFill>
            <a:schemeClr val="accent4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accent4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3.png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png"/><Relationship Id="rId1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png"/><Relationship Id="rId1" Type="http://schemas.openxmlformats.org/officeDocument/2006/relationships/image" Target="../media/image8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7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3.xml"/><Relationship Id="rId3" Type="http://schemas.openxmlformats.org/officeDocument/2006/relationships/slideLayout" Target="../slideLayouts/slideLayout1.xml"/><Relationship Id="rId2" Type="http://schemas.openxmlformats.org/officeDocument/2006/relationships/tags" Target="../tags/tag5.xml"/><Relationship Id="rId1" Type="http://schemas.openxmlformats.org/officeDocument/2006/relationships/tags" Target="../tags/tag4.xml"/></Relationships>
</file>

<file path=ppt/slides/_rels/slide19.xml.rels><?xml version="1.0" encoding="UTF-8" standalone="yes"?>
<Relationships xmlns="http://schemas.openxmlformats.org/package/2006/relationships"><Relationship Id="rId5" Type="http://schemas.openxmlformats.org/officeDocument/2006/relationships/notesSlide" Target="../notesSlides/notesSlide4.xml"/><Relationship Id="rId4" Type="http://schemas.openxmlformats.org/officeDocument/2006/relationships/slideLayout" Target="../slideLayouts/slideLayout13.xml"/><Relationship Id="rId3" Type="http://schemas.openxmlformats.org/officeDocument/2006/relationships/tags" Target="../tags/tag8.xml"/><Relationship Id="rId2" Type="http://schemas.openxmlformats.org/officeDocument/2006/relationships/tags" Target="../tags/tag7.xml"/><Relationship Id="rId1" Type="http://schemas.openxmlformats.org/officeDocument/2006/relationships/tags" Target="../tags/tag6.xml"/></Relationships>
</file>

<file path=ppt/slides/_rels/slide2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5.xml"/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0.xml"/><Relationship Id="rId1" Type="http://schemas.openxmlformats.org/officeDocument/2006/relationships/tags" Target="../tags/tag9.xml"/></Relationships>
</file>

<file path=ppt/slides/_rels/slide21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6.xml"/><Relationship Id="rId3" Type="http://schemas.openxmlformats.org/officeDocument/2006/relationships/slideLayout" Target="../slideLayouts/slideLayout13.xml"/><Relationship Id="rId2" Type="http://schemas.openxmlformats.org/officeDocument/2006/relationships/tags" Target="../tags/tag12.xml"/><Relationship Id="rId1" Type="http://schemas.openxmlformats.org/officeDocument/2006/relationships/tags" Target="../tags/tag11.xml"/></Relationships>
</file>

<file path=ppt/slides/_rels/slide22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7.xml"/><Relationship Id="rId3" Type="http://schemas.openxmlformats.org/officeDocument/2006/relationships/slideLayout" Target="../slideLayouts/slideLayout7.xml"/><Relationship Id="rId2" Type="http://schemas.openxmlformats.org/officeDocument/2006/relationships/hyperlink" Target="&#38142;&#25509;&#36164;&#28304;\&#20064;&#39064;\Unit%202%20Grammar&#21516;&#27493;&#32451;&#20064;.doc" TargetMode="External"/><Relationship Id="rId1" Type="http://schemas.openxmlformats.org/officeDocument/2006/relationships/image" Target="../media/image18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20.GIF"/><Relationship Id="rId1" Type="http://schemas.openxmlformats.org/officeDocument/2006/relationships/image" Target="../media/image1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/>
      <p:sp>
        <p:nvSpPr>
          <p:cNvPr id="11265" name="流程图: 可选过程 30732"/>
          <p:cNvSpPr/>
          <p:nvPr/>
        </p:nvSpPr>
        <p:spPr>
          <a:xfrm>
            <a:off x="2987675" y="4691063"/>
            <a:ext cx="3240088" cy="609600"/>
          </a:xfrm>
          <a:prstGeom prst="flowChartAlternateProcess">
            <a:avLst/>
          </a:prstGeom>
          <a:solidFill>
            <a:srgbClr val="FF9900"/>
          </a:solidFill>
          <a:ln w="9525">
            <a:noFill/>
          </a:ln>
        </p:spPr>
        <p:txBody>
          <a:bodyPr wrap="none" anchor="ctr" anchorCtr="0"/>
          <a:p>
            <a:pPr algn="ctr"/>
            <a:r>
              <a:rPr lang="zh-CN" altLang="en-US" sz="2400" b="1" dirty="0">
                <a:latin typeface="Times New Roman" panose="02020603050405020304" pitchFamily="18" charset="0"/>
                <a:ea typeface="黑体" panose="02010609060101010101" pitchFamily="49" charset="-122"/>
              </a:rPr>
              <a:t>教学内容</a:t>
            </a:r>
            <a:r>
              <a:rPr lang="zh-CN" altLang="en-US" sz="2400" b="1" dirty="0">
                <a:latin typeface="Times New Roman" panose="02020603050405020304" pitchFamily="18" charset="0"/>
                <a:ea typeface="宋体" panose="02010600030101010101" pitchFamily="2" charset="-122"/>
              </a:rPr>
              <a:t>：</a:t>
            </a:r>
            <a:r>
              <a:rPr lang="en-US" altLang="zh-CN" sz="2400" b="1">
                <a:latin typeface="Times New Roman" panose="02020603050405020304" pitchFamily="18" charset="0"/>
                <a:ea typeface="宋体" panose="02010600030101010101" pitchFamily="2" charset="-122"/>
              </a:rPr>
              <a:t>P 23-25</a:t>
            </a:r>
            <a:endParaRPr lang="en-US" altLang="zh-CN" sz="24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6" name="标题 30721"/>
          <p:cNvSpPr>
            <a:spLocks noGrp="1"/>
          </p:cNvSpPr>
          <p:nvPr>
            <p:ph type="ctrTitle"/>
          </p:nvPr>
        </p:nvSpPr>
        <p:spPr>
          <a:xfrm>
            <a:off x="-107950" y="2276475"/>
            <a:ext cx="9201150" cy="1873250"/>
          </a:xfrm>
          <a:ln/>
        </p:spPr>
        <p:txBody>
          <a:bodyPr anchor="ctr" anchorCtr="0"/>
          <a:p>
            <a:pPr defTabSz="914400">
              <a:lnSpc>
                <a:spcPct val="130000"/>
              </a:lnSpc>
              <a:buClrTx/>
              <a:buSzTx/>
              <a:buFontTx/>
              <a:buNone/>
            </a:pPr>
            <a:r>
              <a:rPr lang="en-US" altLang="zh-CN" sz="4400" b="1" kern="1200" baseline="0">
                <a:solidFill>
                  <a:srgbClr val="000066"/>
                </a:solidFill>
                <a:latin typeface="Arial" panose="020B0604020202020204" pitchFamily="34" charset="0"/>
                <a:ea typeface="+mj-ea"/>
                <a:cs typeface="+mj-cs"/>
              </a:rPr>
              <a:t>Unit 2 Great minds</a:t>
            </a:r>
            <a:endParaRPr lang="en-US" altLang="zh-CN" sz="4400" b="1" kern="1200" baseline="0">
              <a:solidFill>
                <a:srgbClr val="000066"/>
              </a:solidFill>
              <a:latin typeface="Arial" panose="020B0604020202020204" pitchFamily="34" charset="0"/>
              <a:ea typeface="+mj-ea"/>
              <a:cs typeface="+mj-cs"/>
            </a:endParaRPr>
          </a:p>
        </p:txBody>
      </p:sp>
      <p:sp>
        <p:nvSpPr>
          <p:cNvPr id="11267" name="文本框 30724"/>
          <p:cNvSpPr txBox="1"/>
          <p:nvPr/>
        </p:nvSpPr>
        <p:spPr>
          <a:xfrm>
            <a:off x="179388" y="404813"/>
            <a:ext cx="3563937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endParaRPr lang="zh-CN" altLang="zh-CN" sz="2400" dirty="0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8" name="文本框 30726"/>
          <p:cNvSpPr txBox="1"/>
          <p:nvPr/>
        </p:nvSpPr>
        <p:spPr>
          <a:xfrm>
            <a:off x="2232025" y="3789363"/>
            <a:ext cx="6264275" cy="5794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609600" indent="-609600">
              <a:spcBef>
                <a:spcPct val="50000"/>
              </a:spcBef>
            </a:pPr>
            <a:r>
              <a:rPr lang="en-US" altLang="zh-CN" sz="3200" b="1" dirty="0">
                <a:latin typeface="Times New Roman" panose="02020603050405020304" pitchFamily="18" charset="0"/>
                <a:ea typeface="宋体" panose="02010600030101010101" pitchFamily="2" charset="-122"/>
              </a:rPr>
              <a:t>                </a:t>
            </a:r>
            <a:r>
              <a:rPr lang="en-US" altLang="zh-CN" sz="3200" b="1">
                <a:latin typeface="Times New Roman" panose="02020603050405020304" pitchFamily="18" charset="0"/>
                <a:ea typeface="宋体" panose="02010600030101010101" pitchFamily="2" charset="-122"/>
              </a:rPr>
              <a:t>Grammar</a:t>
            </a:r>
            <a:endParaRPr lang="en-US" altLang="zh-CN" sz="3200" b="1"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11269" name="矩形 30729"/>
          <p:cNvSpPr/>
          <p:nvPr/>
        </p:nvSpPr>
        <p:spPr>
          <a:xfrm>
            <a:off x="1260475" y="765175"/>
            <a:ext cx="6021388" cy="685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4800" b="1" i="1">
                <a:ln w="9525" cap="flat" cmpd="sng">
                  <a:solidFill>
                    <a:srgbClr val="008000"/>
                  </a:solidFill>
                  <a:prstDash val="solid"/>
                  <a:round/>
                  <a:headEnd type="none" w="med" len="med"/>
                  <a:tailEnd type="none" w="med" len="med"/>
                </a:ln>
                <a:solidFill>
                  <a:srgbClr val="008000"/>
                </a:solidFill>
                <a:latin typeface="幼圆" charset="0"/>
                <a:ea typeface="幼圆" charset="0"/>
              </a:rPr>
              <a:t>英语教学课件系列</a:t>
            </a:r>
            <a:endParaRPr lang="zh-CN" altLang="en-US" sz="4800" b="1" i="1">
              <a:ln w="9525" cap="flat" cmpd="sng">
                <a:solidFill>
                  <a:srgbClr val="008000"/>
                </a:solidFill>
                <a:prstDash val="solid"/>
                <a:round/>
                <a:headEnd type="none" w="med" len="med"/>
                <a:tailEnd type="none" w="med" len="med"/>
              </a:ln>
              <a:solidFill>
                <a:srgbClr val="008000"/>
              </a:solidFill>
              <a:latin typeface="幼圆" charset="0"/>
              <a:ea typeface="幼圆" charset="0"/>
            </a:endParaRPr>
          </a:p>
        </p:txBody>
      </p:sp>
      <p:pic>
        <p:nvPicPr>
          <p:cNvPr id="11270" name="图片 30730" descr="QQ截图20121229120154副本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7453313" y="476250"/>
            <a:ext cx="781050" cy="703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1" name="文本框 30731"/>
          <p:cNvSpPr txBox="1"/>
          <p:nvPr/>
        </p:nvSpPr>
        <p:spPr>
          <a:xfrm>
            <a:off x="5364163" y="1773238"/>
            <a:ext cx="232727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pPr defTabSz="1186180"/>
            <a:r>
              <a:rPr lang="en-US" altLang="zh-CN" b="1" dirty="0">
                <a:solidFill>
                  <a:srgbClr val="FF66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---</a:t>
            </a:r>
            <a:r>
              <a:rPr lang="zh-CN" altLang="en-US" b="1" dirty="0">
                <a:solidFill>
                  <a:srgbClr val="FF66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九年级上册</a:t>
            </a:r>
            <a:endParaRPr lang="zh-CN" altLang="en-US" b="1" dirty="0">
              <a:solidFill>
                <a:srgbClr val="FF66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13313" name="组合 544790"/>
          <p:cNvGrpSpPr/>
          <p:nvPr/>
        </p:nvGrpSpPr>
        <p:grpSpPr>
          <a:xfrm>
            <a:off x="5486400" y="590550"/>
            <a:ext cx="2882900" cy="2597150"/>
            <a:chOff x="3513" y="479"/>
            <a:chExt cx="1816" cy="1636"/>
          </a:xfrm>
        </p:grpSpPr>
        <p:pic>
          <p:nvPicPr>
            <p:cNvPr id="13314" name="图片 544784" descr="u=3381797333,4184550386&amp;fm=27&amp;gp=0"/>
            <p:cNvPicPr>
              <a:picLocks noChangeAspect="1"/>
            </p:cNvPicPr>
            <p:nvPr/>
          </p:nvPicPr>
          <p:blipFill>
            <a:blip r:embed="rId1"/>
            <a:stretch>
              <a:fillRect/>
            </a:stretch>
          </p:blipFill>
          <p:spPr>
            <a:xfrm>
              <a:off x="3513" y="479"/>
              <a:ext cx="1816" cy="1636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3315" name="文本框 544785"/>
            <p:cNvSpPr txBox="1"/>
            <p:nvPr/>
          </p:nvSpPr>
          <p:spPr>
            <a:xfrm rot="358294">
              <a:off x="3651" y="1253"/>
              <a:ext cx="1503" cy="442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4000" b="1">
                  <a:solidFill>
                    <a:srgbClr val="6600CC"/>
                  </a:solidFill>
                  <a:latin typeface="Times New Roman" panose="02020603050405020304" pitchFamily="18" charset="0"/>
                  <a:ea typeface="黑体" panose="02010609060101010101" pitchFamily="49" charset="-122"/>
                </a:rPr>
                <a:t>Grammar</a:t>
              </a:r>
              <a:endParaRPr lang="en-US" altLang="zh-CN" sz="4000" b="1">
                <a:solidFill>
                  <a:srgbClr val="6600CC"/>
                </a:solidFill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  <p:sp>
        <p:nvSpPr>
          <p:cNvPr id="544787" name="任意多边形 544786"/>
          <p:cNvSpPr/>
          <p:nvPr/>
        </p:nvSpPr>
        <p:spPr>
          <a:xfrm>
            <a:off x="1403350" y="2636838"/>
            <a:ext cx="4608513" cy="1008062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sz="2400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Infinitives after nouns</a:t>
            </a:r>
            <a:endParaRPr lang="en-US" altLang="zh-CN" sz="2400" b="1">
              <a:solidFill>
                <a:srgbClr val="FF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4789" name="任意多边形 544788"/>
          <p:cNvSpPr/>
          <p:nvPr/>
        </p:nvSpPr>
        <p:spPr>
          <a:xfrm>
            <a:off x="1403350" y="3690938"/>
            <a:ext cx="4608513" cy="1008062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sz="2400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Infinitives as subjects</a:t>
            </a:r>
            <a:endParaRPr lang="en-US" altLang="zh-CN" sz="2400" b="1">
              <a:solidFill>
                <a:srgbClr val="FF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  <p:sp>
        <p:nvSpPr>
          <p:cNvPr id="544790" name="任意多边形 544789"/>
          <p:cNvSpPr/>
          <p:nvPr/>
        </p:nvSpPr>
        <p:spPr>
          <a:xfrm>
            <a:off x="1403350" y="4725988"/>
            <a:ext cx="4608513" cy="1008062"/>
          </a:xfrm>
          <a:custGeom>
            <a:avLst/>
            <a:gdLst>
              <a:gd name="txL" fmla="*/ 0 w 21600"/>
              <a:gd name="txT" fmla="*/ 0 h 21600"/>
              <a:gd name="txR" fmla="*/ 21600 w 21600"/>
              <a:gd name="txB" fmla="*/ 21600 h 21600"/>
            </a:gdLst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wrap="none" anchor="ctr" anchorCtr="0"/>
          <a:p>
            <a:pPr algn="ctr"/>
            <a:r>
              <a:rPr lang="en-US" altLang="zh-CN" sz="2000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  Infinitives after the verb to be</a:t>
            </a:r>
            <a:r>
              <a:rPr lang="en-US" altLang="zh-CN" sz="2400" b="1">
                <a:solidFill>
                  <a:srgbClr val="FF3399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 </a:t>
            </a:r>
            <a:endParaRPr lang="en-US" altLang="zh-CN" sz="2400" b="1">
              <a:solidFill>
                <a:srgbClr val="FF3399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8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7" dur="500"/>
                                        <p:tgtEl>
                                          <p:spTgt spid="5447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2" dur="500"/>
                                        <p:tgtEl>
                                          <p:spTgt spid="5447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4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5447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4787" grpId="1" animBg="1"/>
      <p:bldP spid="544789" grpId="0" animBg="1"/>
      <p:bldP spid="544790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5362" name="圆角矩形 577544"/>
          <p:cNvSpPr/>
          <p:nvPr/>
        </p:nvSpPr>
        <p:spPr>
          <a:xfrm>
            <a:off x="323850" y="333375"/>
            <a:ext cx="4392613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Presentation/Practice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3" name="矩形 577545"/>
          <p:cNvSpPr/>
          <p:nvPr/>
        </p:nvSpPr>
        <p:spPr>
          <a:xfrm>
            <a:off x="900113" y="3271838"/>
            <a:ext cx="7704137" cy="26543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endParaRPr lang="en-US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含义：表示目的或是未来要发生的动作。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基本结构：“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to+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动词原形”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(to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有时可以省略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)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功能：在句中除不能充当谓语外，其他成分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都可充当。如：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主语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表语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、宾语、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 状语、宾语补足语、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定语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等。 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5364" name="矩形 577546"/>
          <p:cNvSpPr/>
          <p:nvPr/>
        </p:nvSpPr>
        <p:spPr>
          <a:xfrm>
            <a:off x="2411413" y="1916113"/>
            <a:ext cx="4537075" cy="9239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p>
            <a:pPr algn="ctr"/>
            <a:r>
              <a:rPr lang="zh-CN" altLang="en-US" sz="6000" b="1">
                <a:ln w="12700" cap="flat" cmpd="sng">
                  <a:solidFill>
                    <a:srgbClr val="EAEAEA"/>
                  </a:solidFill>
                  <a:prstDash val="solid"/>
                  <a:round/>
                  <a:headEnd type="none" w="med" len="med"/>
                  <a:tailEnd type="none" w="med" len="med"/>
                </a:ln>
                <a:gradFill rotWithShape="0">
                  <a:gsLst>
                    <a:gs pos="0">
                      <a:srgbClr val="A603AB">
                        <a:alpha val="100000"/>
                      </a:srgbClr>
                    </a:gs>
                    <a:gs pos="12000">
                      <a:srgbClr val="E81766">
                        <a:alpha val="100000"/>
                      </a:srgbClr>
                    </a:gs>
                    <a:gs pos="27000">
                      <a:srgbClr val="EE3F17">
                        <a:alpha val="100000"/>
                      </a:srgbClr>
                    </a:gs>
                    <a:gs pos="48000">
                      <a:srgbClr val="FFFF00">
                        <a:alpha val="100000"/>
                      </a:srgbClr>
                    </a:gs>
                    <a:gs pos="64999">
                      <a:srgbClr val="1A8D48">
                        <a:alpha val="100000"/>
                      </a:srgbClr>
                    </a:gs>
                    <a:gs pos="78999">
                      <a:srgbClr val="0819FB">
                        <a:alpha val="100000"/>
                      </a:srgbClr>
                    </a:gs>
                    <a:gs pos="100000">
                      <a:srgbClr val="A603AB">
                        <a:alpha val="100000"/>
                      </a:srgbClr>
                    </a:gs>
                  </a:gsLst>
                  <a:lin ang="0" scaled="1"/>
                  <a:tileRect/>
                </a:gradFill>
                <a:effectLst>
                  <a:outerShdw dist="35921" dir="2699999" sy="50000" kx="2115830" algn="bl" rotWithShape="0">
                    <a:srgbClr val="C0C0C0">
                      <a:alpha val="80000"/>
                    </a:srgbClr>
                  </a:outerShdw>
                </a:effectLst>
                <a:latin typeface="Tahoma" panose="020B0604030504040204" charset="0"/>
                <a:ea typeface="Tahoma" panose="020B0604030504040204" charset="0"/>
              </a:rPr>
              <a:t>Infinitives</a:t>
            </a:r>
            <a:endParaRPr lang="zh-CN" altLang="en-US" sz="6000" b="1">
              <a:ln w="12700" cap="flat" cmpd="sng">
                <a:solidFill>
                  <a:srgbClr val="EAEAEA"/>
                </a:solidFill>
                <a:prstDash val="solid"/>
                <a:round/>
                <a:headEnd type="none" w="med" len="med"/>
                <a:tailEnd type="none" w="med" len="med"/>
              </a:ln>
              <a:gradFill rotWithShape="0">
                <a:gsLst>
                  <a:gs pos="0">
                    <a:srgbClr val="A603AB">
                      <a:alpha val="100000"/>
                    </a:srgbClr>
                  </a:gs>
                  <a:gs pos="12000">
                    <a:srgbClr val="E81766">
                      <a:alpha val="100000"/>
                    </a:srgbClr>
                  </a:gs>
                  <a:gs pos="27000">
                    <a:srgbClr val="EE3F17">
                      <a:alpha val="100000"/>
                    </a:srgbClr>
                  </a:gs>
                  <a:gs pos="48000">
                    <a:srgbClr val="FFFF00">
                      <a:alpha val="100000"/>
                    </a:srgbClr>
                  </a:gs>
                  <a:gs pos="64999">
                    <a:srgbClr val="1A8D48">
                      <a:alpha val="100000"/>
                    </a:srgbClr>
                  </a:gs>
                  <a:gs pos="78999">
                    <a:srgbClr val="0819FB">
                      <a:alpha val="100000"/>
                    </a:srgbClr>
                  </a:gs>
                  <a:gs pos="100000">
                    <a:srgbClr val="A603AB">
                      <a:alpha val="100000"/>
                    </a:srgbClr>
                  </a:gs>
                </a:gsLst>
                <a:lin ang="0" scaled="1"/>
                <a:tileRect/>
              </a:gradFill>
              <a:effectLst>
                <a:outerShdw dist="35921" dir="2699999" sy="50000" kx="2115830" algn="bl" rotWithShape="0">
                  <a:srgbClr val="C0C0C0">
                    <a:alpha val="80000"/>
                  </a:srgbClr>
                </a:outerShdw>
              </a:effectLst>
              <a:latin typeface="Tahoma" panose="020B0604030504040204" charset="0"/>
              <a:ea typeface="Tahoma" panose="020B0604030504040204" charset="0"/>
            </a:endParaRPr>
          </a:p>
        </p:txBody>
      </p:sp>
      <p:sp>
        <p:nvSpPr>
          <p:cNvPr id="15365" name="矩形 577547"/>
          <p:cNvSpPr/>
          <p:nvPr/>
        </p:nvSpPr>
        <p:spPr>
          <a:xfrm>
            <a:off x="3203575" y="2982913"/>
            <a:ext cx="26844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latin typeface="Times New Roman" panose="02020603050405020304" pitchFamily="18" charset="0"/>
                <a:ea typeface="黑体" panose="02010609060101010101" pitchFamily="49" charset="-122"/>
              </a:rPr>
              <a:t>（动词不定式）</a:t>
            </a:r>
            <a:endParaRPr lang="zh-CN" altLang="en-US" b="1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6386" name="文本框 500750"/>
          <p:cNvSpPr txBox="1"/>
          <p:nvPr/>
        </p:nvSpPr>
        <p:spPr>
          <a:xfrm>
            <a:off x="1743075" y="4238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6387" name="文本框 500759"/>
          <p:cNvSpPr txBox="1"/>
          <p:nvPr/>
        </p:nvSpPr>
        <p:spPr>
          <a:xfrm>
            <a:off x="1476375" y="915988"/>
            <a:ext cx="6065838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3600" b="1">
                <a:latin typeface="Georgia" panose="02040502050405020303" pitchFamily="18" charset="0"/>
                <a:ea typeface="MS UI Gothic" panose="020B0600070205080204" pitchFamily="34" charset="-128"/>
              </a:rPr>
              <a:t>A. Infinitives after nouns</a:t>
            </a:r>
            <a:endParaRPr lang="en-US" altLang="zh-CN" sz="3600" b="1">
              <a:latin typeface="Georgia" panose="02040502050405020303" pitchFamily="18" charset="0"/>
              <a:ea typeface="MS UI Gothic" panose="020B0600070205080204" pitchFamily="34" charset="-128"/>
            </a:endParaRPr>
          </a:p>
        </p:txBody>
      </p:sp>
      <p:pic>
        <p:nvPicPr>
          <p:cNvPr id="16388" name="图片 50076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550" y="1916113"/>
            <a:ext cx="7129463" cy="11525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89" name="文本框 500761"/>
          <p:cNvSpPr txBox="1"/>
          <p:nvPr/>
        </p:nvSpPr>
        <p:spPr>
          <a:xfrm>
            <a:off x="1187450" y="3068638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63" name="下箭头 500762"/>
          <p:cNvSpPr/>
          <p:nvPr/>
        </p:nvSpPr>
        <p:spPr>
          <a:xfrm>
            <a:off x="4140200" y="3284538"/>
            <a:ext cx="576263" cy="647700"/>
          </a:xfrm>
          <a:prstGeom prst="downArrow">
            <a:avLst>
              <a:gd name="adj1" fmla="val 50000"/>
              <a:gd name="adj2" fmla="val 28083"/>
            </a:avLst>
          </a:prstGeom>
          <a:solidFill>
            <a:srgbClr val="800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00764" name="文本框 500763"/>
          <p:cNvSpPr txBox="1"/>
          <p:nvPr/>
        </p:nvSpPr>
        <p:spPr>
          <a:xfrm>
            <a:off x="1258888" y="4143375"/>
            <a:ext cx="6645275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动词不定式一般都是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后置</a:t>
            </a:r>
            <a:r>
              <a:rPr lang="zh-CN" altLang="en-US" dirty="0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定语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，修饰前面的的名词或代词，用来解释某一事物的功能或用途。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007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07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0076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0076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0076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076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17410" name="文本框 579590"/>
          <p:cNvSpPr txBox="1"/>
          <p:nvPr/>
        </p:nvSpPr>
        <p:spPr>
          <a:xfrm>
            <a:off x="1023938" y="15033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7411" name="文本框 579591"/>
          <p:cNvSpPr txBox="1"/>
          <p:nvPr/>
        </p:nvSpPr>
        <p:spPr>
          <a:xfrm>
            <a:off x="1116013" y="1222375"/>
            <a:ext cx="7273925" cy="5086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en-US" altLang="zh-CN" sz="36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如果名词或代词是动词不定式的宾语，动词不定式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后不加宾格代词。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I  give a newspaper to read. </a:t>
            </a:r>
            <a:r>
              <a:rPr lang="en-US" altLang="zh-CN" sz="2000" b="1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√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 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                       I  give a newspaper to read it. </a:t>
            </a:r>
            <a:r>
              <a:rPr lang="en-US" altLang="zh-CN" sz="20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×</a:t>
            </a:r>
            <a:endParaRPr lang="en-US" altLang="zh-CN" sz="2000" b="1">
              <a:solidFill>
                <a:srgbClr val="FF0000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在动词不定式与其所修饰的词构成逻辑上的动宾关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系时，若该动词为不及物动词，其后应加上相应的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介词。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Arial" panose="020B0604020202020204" pitchFamily="34" charset="0"/>
                <a:ea typeface="黑体" panose="02010609060101010101" pitchFamily="49" charset="-122"/>
              </a:rPr>
              <a:t>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I am looking for a room to </a:t>
            </a:r>
            <a:r>
              <a:rPr lang="en-US" altLang="zh-CN" sz="2000" u="sng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live in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.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                      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I need a piece of paper to </a:t>
            </a:r>
            <a:r>
              <a:rPr lang="en-US" altLang="zh-CN" sz="2000" u="sng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write on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.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                      There’s nothing to </a:t>
            </a:r>
            <a:r>
              <a:rPr lang="en-US" altLang="zh-CN" sz="2000" u="sng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worry about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.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动词不定式作定语且所修饰的名词是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time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，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place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way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时，其后的介词通常省略。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：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He had no money and no place to </a:t>
            </a:r>
            <a:r>
              <a:rPr lang="en-US" altLang="zh-CN" sz="2000" u="sng">
                <a:solidFill>
                  <a:srgbClr val="FF0000"/>
                </a:solidFill>
                <a:latin typeface="Arial Narrow" pitchFamily="34" charset="0"/>
                <a:ea typeface="黑体" panose="02010609060101010101" pitchFamily="49" charset="-122"/>
              </a:rPr>
              <a:t>live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.                             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</a:t>
            </a:r>
            <a:endParaRPr lang="zh-CN" altLang="en-US" sz="2000">
              <a:latin typeface="Arial Narrow" pitchFamily="34" charset="0"/>
              <a:ea typeface="黑体" panose="02010609060101010101" pitchFamily="49" charset="-122"/>
            </a:endParaRPr>
          </a:p>
        </p:txBody>
      </p:sp>
      <p:sp>
        <p:nvSpPr>
          <p:cNvPr id="17412" name="矩形 579595"/>
          <p:cNvSpPr/>
          <p:nvPr/>
        </p:nvSpPr>
        <p:spPr>
          <a:xfrm>
            <a:off x="606425" y="1254125"/>
            <a:ext cx="447040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动词不定式作定语应注意：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17413" name="组合 579596"/>
          <p:cNvGrpSpPr/>
          <p:nvPr/>
        </p:nvGrpSpPr>
        <p:grpSpPr>
          <a:xfrm>
            <a:off x="3113088" y="333375"/>
            <a:ext cx="2971800" cy="1219200"/>
            <a:chOff x="1746" y="255"/>
            <a:chExt cx="1872" cy="768"/>
          </a:xfrm>
        </p:grpSpPr>
        <p:pic>
          <p:nvPicPr>
            <p:cNvPr id="17414" name="图片 579597" descr="图片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46" y="255"/>
              <a:ext cx="1872" cy="76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17415" name="矩形 579598"/>
            <p:cNvSpPr/>
            <p:nvPr/>
          </p:nvSpPr>
          <p:spPr>
            <a:xfrm>
              <a:off x="2018" y="350"/>
              <a:ext cx="131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36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Extension</a:t>
              </a:r>
              <a:endParaRPr lang="en-US" altLang="zh-CN" sz="36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18434" name="图片 2"/>
          <p:cNvPicPr>
            <a:picLocks noChangeAspect="1"/>
          </p:cNvPicPr>
          <p:nvPr/>
        </p:nvPicPr>
        <p:blipFill>
          <a:blip r:embed="rId2"/>
          <a:srcRect b="16998"/>
          <a:stretch>
            <a:fillRect/>
          </a:stretch>
        </p:blipFill>
        <p:spPr>
          <a:xfrm>
            <a:off x="900113" y="1387475"/>
            <a:ext cx="7416800" cy="49450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5" name="矩形 1"/>
          <p:cNvSpPr/>
          <p:nvPr/>
        </p:nvSpPr>
        <p:spPr>
          <a:xfrm>
            <a:off x="1304925" y="5818188"/>
            <a:ext cx="6697663" cy="482600"/>
          </a:xfrm>
          <a:prstGeom prst="rect">
            <a:avLst/>
          </a:prstGeom>
          <a:solidFill>
            <a:schemeClr val="bg1"/>
          </a:solidFill>
          <a:ln w="25400" cap="flat" cmpd="sng">
            <a:solidFill>
              <a:srgbClr val="33CCCC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>
            <a:spAutoFit/>
          </a:bodyPr>
          <a:p>
            <a:r>
              <a:rPr lang="en-US" altLang="zh-CN" sz="2400">
                <a:solidFill>
                  <a:srgbClr val="000000"/>
                </a:solidFill>
                <a:latin typeface="Calibri" panose="020F0502020204030204" pitchFamily="34" charset="0"/>
                <a:ea typeface="宋体" panose="02010600030101010101" pitchFamily="2" charset="-122"/>
              </a:rPr>
              <a:t>              be   become   help   make   start</a:t>
            </a:r>
            <a:endParaRPr lang="en-US" altLang="zh-CN" sz="2400">
              <a:solidFill>
                <a:srgbClr val="000000"/>
              </a:solidFill>
              <a:latin typeface="Calibri" panose="020F050202020403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5348288" y="2227263"/>
            <a:ext cx="21463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An ability to do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407025" y="3040063"/>
            <a:ext cx="16129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A plan to do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873250" y="2476500"/>
            <a:ext cx="19780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An ability to be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836738" y="3297238"/>
            <a:ext cx="24479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A plan to make</a:t>
            </a:r>
            <a:r>
              <a:rPr lang="en-US" altLang="zh-CN" sz="2000" b="1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 </a:t>
            </a:r>
            <a:endParaRPr lang="en-US" altLang="zh-CN" sz="2000" b="1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429250" y="3822700"/>
            <a:ext cx="187960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A way to do 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1835150" y="4111625"/>
            <a:ext cx="208915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A way to help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5384800" y="4665663"/>
            <a:ext cx="18510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The time to do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3" name="矩形 12"/>
          <p:cNvSpPr/>
          <p:nvPr/>
        </p:nvSpPr>
        <p:spPr>
          <a:xfrm>
            <a:off x="1841500" y="4916488"/>
            <a:ext cx="222567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The time to start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857375" y="5238750"/>
            <a:ext cx="2232025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Advice to do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8445" name="圆角矩形 593936"/>
          <p:cNvSpPr/>
          <p:nvPr/>
        </p:nvSpPr>
        <p:spPr>
          <a:xfrm>
            <a:off x="755650" y="620713"/>
            <a:ext cx="2305050" cy="649287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Production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6" name="矩形 593934"/>
          <p:cNvSpPr/>
          <p:nvPr/>
        </p:nvSpPr>
        <p:spPr>
          <a:xfrm>
            <a:off x="684213" y="476250"/>
            <a:ext cx="7704137" cy="946150"/>
          </a:xfrm>
          <a:prstGeom prst="rect">
            <a:avLst/>
          </a:prstGeom>
          <a:solidFill>
            <a:schemeClr val="bg1"/>
          </a:solidFill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Complete their conversation with the words   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from the box.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矩形 2"/>
          <p:cNvSpPr/>
          <p:nvPr/>
        </p:nvSpPr>
        <p:spPr>
          <a:xfrm>
            <a:off x="887048" y="2844903"/>
            <a:ext cx="7659409" cy="3114349"/>
          </a:xfrm>
          <a:prstGeom prst="rect">
            <a:avLst/>
          </a:prstGeom>
          <a:gradFill>
            <a:gsLst>
              <a:gs pos="0">
                <a:srgbClr val="FFEFD1"/>
              </a:gs>
              <a:gs pos="64000">
                <a:srgbClr val="F0EBD5"/>
              </a:gs>
              <a:gs pos="100000">
                <a:srgbClr val="D1C39F"/>
              </a:gs>
            </a:gsLst>
            <a:lin ang="5400000" scaled="0"/>
          </a:gradFill>
          <a:effectLst>
            <a:glow rad="139700">
              <a:schemeClr val="accent2">
                <a:satMod val="175000"/>
                <a:alpha val="40000"/>
              </a:schemeClr>
            </a:glow>
          </a:effectLst>
        </p:spPr>
        <p:txBody>
          <a:bodyPr>
            <a:spAutoFit/>
          </a:bodyPr>
          <a:p>
            <a:pPr fontAlgn="base"/>
            <a:r>
              <a:rPr lang="en-US" altLang="zh-CN" sz="24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At school, Einstein’s ability (1)____________ surprised his teachers, but he was bored with other subjects. At the age of 15, he was given the chance (2</a:t>
            </a:r>
            <a:r>
              <a:rPr lang="en-US" altLang="zh-CN" sz="2400" strike="noStrike" noProof="1">
                <a:latin typeface="Arial" panose="020B0604020202020204" pitchFamily="34" charset="0"/>
                <a:ea typeface="Arial Unicode MS" pitchFamily="34" charset="-122"/>
                <a:cs typeface="+mn-cs"/>
              </a:rPr>
              <a:t>)________</a:t>
            </a:r>
            <a:r>
              <a:rPr lang="en-US" altLang="zh-CN" sz="2400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_________, but he did not do well enough in the exam. He did not lose heart, however, and he had a wish (3)____________ the next year. This time, he succeeded. He kept trying, so he achieved his dream (4)___________________.</a:t>
            </a:r>
            <a:endParaRPr lang="en-US" altLang="zh-CN" sz="2400" strike="noStrike" noProof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8" name="矩形 4"/>
          <p:cNvSpPr/>
          <p:nvPr/>
        </p:nvSpPr>
        <p:spPr>
          <a:xfrm>
            <a:off x="1331913" y="1804988"/>
            <a:ext cx="6553200" cy="831850"/>
          </a:xfrm>
          <a:prstGeom prst="rect">
            <a:avLst/>
          </a:prstGeom>
          <a:solidFill>
            <a:srgbClr val="FFCC99"/>
          </a:solidFill>
          <a:ln w="9525" cap="flat" cmpd="sng">
            <a:solidFill>
              <a:srgbClr val="BE4B48"/>
            </a:solidFill>
            <a:prstDash val="solid"/>
            <a:miter/>
            <a:headEnd type="none" w="med" len="med"/>
            <a:tailEnd type="none" w="med" len="med"/>
          </a:ln>
          <a:effectLst>
            <a:outerShdw dist="20000" dir="5400000" rotWithShape="0">
              <a:srgbClr val="000000">
                <a:alpha val="37999"/>
              </a:srgbClr>
            </a:outerShdw>
          </a:effectLst>
        </p:spPr>
        <p:txBody>
          <a:bodyPr anchor="t" anchorCtr="0">
            <a:spAutoFit/>
          </a:bodyPr>
          <a:p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ea typeface="Arial Unicode MS" pitchFamily="34" charset="-122"/>
              </a:rPr>
              <a:t>    become a scientist          go to university</a:t>
            </a:r>
            <a:endParaRPr lang="en-US" altLang="zh-CN" sz="2400">
              <a:solidFill>
                <a:srgbClr val="000000"/>
              </a:solidFill>
              <a:latin typeface="Arial" panose="020B0604020202020204" pitchFamily="34" charset="0"/>
              <a:ea typeface="Arial Unicode MS" pitchFamily="34" charset="-122"/>
            </a:endParaRPr>
          </a:p>
          <a:p>
            <a:r>
              <a:rPr lang="en-US" altLang="zh-CN" sz="2400" err="1">
                <a:solidFill>
                  <a:srgbClr val="000000"/>
                </a:solidFill>
                <a:latin typeface="Arial" panose="020B0604020202020204" pitchFamily="34" charset="0"/>
                <a:ea typeface="Arial Unicode MS" pitchFamily="34" charset="-122"/>
              </a:rPr>
              <a:t>    do Maths</a:t>
            </a:r>
            <a:r>
              <a:rPr lang="en-US" altLang="zh-CN" sz="2400">
                <a:solidFill>
                  <a:srgbClr val="000000"/>
                </a:solidFill>
                <a:latin typeface="Arial" panose="020B0604020202020204" pitchFamily="34" charset="0"/>
                <a:ea typeface="Arial Unicode MS" pitchFamily="34" charset="-122"/>
              </a:rPr>
              <a:t>                         try again</a:t>
            </a:r>
            <a:endParaRPr lang="en-US" altLang="zh-CN" sz="2400">
              <a:solidFill>
                <a:srgbClr val="00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5033963" y="2790825"/>
            <a:ext cx="32988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 err="1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to do Maths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 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1011238" y="3879850"/>
            <a:ext cx="32988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university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 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1335088" y="4665663"/>
            <a:ext cx="3300412" cy="4572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to try again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1365250" y="5338763"/>
            <a:ext cx="3803650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to become a scientist</a:t>
            </a:r>
            <a:r>
              <a:rPr lang="en-US" altLang="zh-CN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 </a:t>
            </a:r>
            <a:endParaRPr lang="en-US" altLang="zh-CN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19463" name="矩形 594955"/>
          <p:cNvSpPr/>
          <p:nvPr/>
        </p:nvSpPr>
        <p:spPr>
          <a:xfrm>
            <a:off x="755650" y="620713"/>
            <a:ext cx="8243888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Complete the paragraph below with the </a:t>
            </a:r>
            <a:endParaRPr lang="en-US" altLang="zh-CN" sz="32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words from the box.</a:t>
            </a:r>
            <a:endParaRPr lang="en-US" altLang="zh-CN" sz="32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94957" name="矩形 594956"/>
          <p:cNvSpPr/>
          <p:nvPr/>
        </p:nvSpPr>
        <p:spPr>
          <a:xfrm>
            <a:off x="6770688" y="3567113"/>
            <a:ext cx="1200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sz="2400">
                <a:solidFill>
                  <a:srgbClr val="FF000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to go to</a:t>
            </a:r>
            <a:endParaRPr lang="en-US" altLang="zh-CN" sz="2400" dirty="0">
              <a:solidFill>
                <a:srgbClr val="FF0000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4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3" dur="500"/>
                                        <p:tgtEl>
                                          <p:spTgt spid="594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8" grpId="0"/>
      <p:bldP spid="9" grpId="0"/>
      <p:bldP spid="10" grpId="0"/>
      <p:bldP spid="594957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0482" name="文本框 581635"/>
          <p:cNvSpPr txBox="1"/>
          <p:nvPr/>
        </p:nvSpPr>
        <p:spPr>
          <a:xfrm>
            <a:off x="1547813" y="1563688"/>
            <a:ext cx="6192837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b="1">
                <a:latin typeface="Georgia" panose="02040502050405020303" pitchFamily="18" charset="0"/>
                <a:ea typeface="黑体" panose="02010609060101010101" pitchFamily="49" charset="-122"/>
              </a:rPr>
              <a:t>B. Infinitives as subjects</a:t>
            </a:r>
            <a:endParaRPr lang="en-US" altLang="zh-CN" sz="3600" b="1">
              <a:latin typeface="Georgia" panose="02040502050405020303" pitchFamily="18" charset="0"/>
              <a:ea typeface="黑体" panose="02010609060101010101" pitchFamily="49" charset="-122"/>
            </a:endParaRPr>
          </a:p>
        </p:txBody>
      </p:sp>
      <p:sp>
        <p:nvSpPr>
          <p:cNvPr id="20483" name="圆角矩形 581636"/>
          <p:cNvSpPr/>
          <p:nvPr/>
        </p:nvSpPr>
        <p:spPr>
          <a:xfrm>
            <a:off x="539750" y="476250"/>
            <a:ext cx="4392613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Presentation/Practice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0484" name="图片 58190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42988" y="2308225"/>
            <a:ext cx="6985000" cy="99853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485" name="图片 58190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2988" y="3357563"/>
            <a:ext cx="6985000" cy="10588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81905" name="下箭头 581904"/>
          <p:cNvSpPr/>
          <p:nvPr/>
        </p:nvSpPr>
        <p:spPr>
          <a:xfrm>
            <a:off x="4244975" y="4487863"/>
            <a:ext cx="576263" cy="647700"/>
          </a:xfrm>
          <a:prstGeom prst="downArrow">
            <a:avLst>
              <a:gd name="adj1" fmla="val 50000"/>
              <a:gd name="adj2" fmla="val 28083"/>
            </a:avLst>
          </a:prstGeom>
          <a:solidFill>
            <a:srgbClr val="800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1906" name="文本框 581905"/>
          <p:cNvSpPr txBox="1"/>
          <p:nvPr/>
        </p:nvSpPr>
        <p:spPr>
          <a:xfrm>
            <a:off x="1958975" y="5224463"/>
            <a:ext cx="6645275" cy="13731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动词不定式短语作主语时，一般不放在句首，通常以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it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作形式主语，将动词不定式后置。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581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1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58190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58190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58190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190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1506" name="文本框 596993"/>
          <p:cNvSpPr txBox="1"/>
          <p:nvPr/>
        </p:nvSpPr>
        <p:spPr>
          <a:xfrm>
            <a:off x="1023938" y="15033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1507" name="文本框 596994"/>
          <p:cNvSpPr txBox="1"/>
          <p:nvPr/>
        </p:nvSpPr>
        <p:spPr>
          <a:xfrm>
            <a:off x="1185863" y="2152650"/>
            <a:ext cx="7273925" cy="46609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en-US" altLang="zh-CN" sz="36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常用形容词作它的表语：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</a:t>
            </a:r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It’s + adj.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（</a:t>
            </a:r>
            <a:r>
              <a:rPr lang="zh-CN" altLang="en-US" sz="2000" dirty="0">
                <a:solidFill>
                  <a:schemeClr val="accent2"/>
                </a:solidFill>
                <a:latin typeface="Arial Narrow" pitchFamily="34" charset="0"/>
                <a:ea typeface="黑体" panose="02010609060101010101" pitchFamily="49" charset="-122"/>
              </a:rPr>
              <a:t>描述事物特征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）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+ for sb. to do sth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..  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r>
              <a:rPr lang="en-US" altLang="zh-CN" sz="2000" dirty="0">
                <a:latin typeface="Arial Narrow" pitchFamily="34" charset="0"/>
                <a:ea typeface="黑体" panose="02010609060101010101" pitchFamily="49" charset="-122"/>
              </a:rPr>
              <a:t>                  It’s + adj.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（</a:t>
            </a:r>
            <a:r>
              <a:rPr lang="zh-CN" altLang="en-US" sz="2000" dirty="0">
                <a:solidFill>
                  <a:schemeClr val="accent2"/>
                </a:solidFill>
                <a:latin typeface="Arial Narrow" pitchFamily="34" charset="0"/>
                <a:ea typeface="黑体" panose="02010609060101010101" pitchFamily="49" charset="-122"/>
              </a:rPr>
              <a:t>描述人性格、品质</a:t>
            </a: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）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+ of sb. to do sth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..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endParaRPr lang="en-US" altLang="zh-CN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有时也接名词作表语。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   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It must be great fun to fly to the moon in a spaceship.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it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作形式主语还用于“</a:t>
            </a:r>
            <a:r>
              <a:rPr lang="en-US" altLang="zh-CN" sz="2400">
                <a:latin typeface="Times New Roman" panose="02020603050405020304" pitchFamily="18" charset="0"/>
                <a:ea typeface="黑体" panose="02010609060101010101" pitchFamily="49" charset="-122"/>
              </a:rPr>
              <a:t>It takes/took/will take sb. some </a:t>
            </a:r>
            <a:endParaRPr lang="en-US" altLang="zh-CN" sz="240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400" err="1">
                <a:latin typeface="Times New Roman" panose="02020603050405020304" pitchFamily="18" charset="0"/>
                <a:ea typeface="黑体" panose="02010609060101010101" pitchFamily="49" charset="-122"/>
              </a:rPr>
              <a:t>     time to do sth</a:t>
            </a:r>
            <a:r>
              <a:rPr lang="en-US" altLang="zh-CN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.”</a:t>
            </a: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的句型中。</a:t>
            </a:r>
            <a:endParaRPr lang="zh-CN" altLang="en-US" sz="24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4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</a:t>
            </a:r>
            <a:r>
              <a:rPr lang="en-US" altLang="zh-CN" sz="20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: It took me more than an hour to do my homework yesterday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                      evening.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                      It will take us a long time to walk there.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endParaRPr lang="en-US" altLang="zh-CN" sz="2000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</a:t>
            </a:r>
            <a:endParaRPr lang="zh-CN" altLang="en-US" sz="2000">
              <a:latin typeface="Arial Narrow" pitchFamily="34" charset="0"/>
              <a:ea typeface="黑体" panose="02010609060101010101" pitchFamily="49" charset="-122"/>
            </a:endParaRPr>
          </a:p>
        </p:txBody>
      </p:sp>
      <p:sp>
        <p:nvSpPr>
          <p:cNvPr id="21508" name="矩形 596995"/>
          <p:cNvSpPr/>
          <p:nvPr/>
        </p:nvSpPr>
        <p:spPr>
          <a:xfrm>
            <a:off x="971550" y="1973263"/>
            <a:ext cx="5799138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en-US" altLang="zh-CN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It</a:t>
            </a:r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作形式主语时，主要有三种情况：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1509" name="组合 596996"/>
          <p:cNvGrpSpPr/>
          <p:nvPr/>
        </p:nvGrpSpPr>
        <p:grpSpPr>
          <a:xfrm>
            <a:off x="2987675" y="549275"/>
            <a:ext cx="2971800" cy="1219200"/>
            <a:chOff x="1746" y="255"/>
            <a:chExt cx="1872" cy="768"/>
          </a:xfrm>
        </p:grpSpPr>
        <p:pic>
          <p:nvPicPr>
            <p:cNvPr id="21510" name="图片 596997" descr="图片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46" y="255"/>
              <a:ext cx="1872" cy="76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1511" name="矩形 596998"/>
            <p:cNvSpPr/>
            <p:nvPr/>
          </p:nvSpPr>
          <p:spPr>
            <a:xfrm>
              <a:off x="2018" y="350"/>
              <a:ext cx="131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36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Extension</a:t>
              </a:r>
              <a:endParaRPr lang="en-US" altLang="zh-CN" sz="36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2529" name="矩形 2"/>
          <p:cNvSpPr/>
          <p:nvPr/>
        </p:nvSpPr>
        <p:spPr>
          <a:xfrm>
            <a:off x="2286000" y="2828925"/>
            <a:ext cx="457200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800"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2530" name="矩形 4"/>
          <p:cNvSpPr/>
          <p:nvPr/>
        </p:nvSpPr>
        <p:spPr>
          <a:xfrm>
            <a:off x="755650" y="2271713"/>
            <a:ext cx="8969375" cy="37496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Dr Green:   </a:t>
            </a: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Hello, Hans.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Hans:          </a:t>
            </a: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Hello, Dr Green. How long did it take you to get here  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by plane?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Dr Green:  </a:t>
            </a: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(1)_______________________________________.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(take/two hours) How long will it take to get to the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university?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Hans:        </a:t>
            </a: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(2)_________________________________________.  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(take/20 minutes)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98021" name="矩形 5"/>
          <p:cNvSpPr/>
          <p:nvPr/>
        </p:nvSpPr>
        <p:spPr>
          <a:xfrm>
            <a:off x="2565400" y="3749675"/>
            <a:ext cx="6102350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It took me two hours to get here by plane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339975" y="5105400"/>
            <a:ext cx="6713538" cy="422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ts val="2600"/>
              </a:lnSpc>
            </a:pPr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It’ll take 20 minutes to get there/get to the university 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22533" name="矩形 598022"/>
          <p:cNvSpPr/>
          <p:nvPr/>
        </p:nvSpPr>
        <p:spPr>
          <a:xfrm>
            <a:off x="611188" y="1258888"/>
            <a:ext cx="8208962" cy="9461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Complete their conversation with infinitives and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words in brackets.</a:t>
            </a:r>
            <a:endParaRPr lang="en-US" altLang="zh-CN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2534" name="圆角矩形 598023"/>
          <p:cNvSpPr/>
          <p:nvPr/>
        </p:nvSpPr>
        <p:spPr>
          <a:xfrm>
            <a:off x="682625" y="403225"/>
            <a:ext cx="2305050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Production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80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7" dur="500"/>
                                        <p:tgtEl>
                                          <p:spTgt spid="5980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98021" grpId="0"/>
      <p:bldP spid="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3553" name="矩形 3"/>
          <p:cNvSpPr/>
          <p:nvPr/>
        </p:nvSpPr>
        <p:spPr>
          <a:xfrm>
            <a:off x="755650" y="1125538"/>
            <a:ext cx="7848600" cy="51212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Dr Green:  Well, that’s not very long. Hans, you’re a very good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driver. Is it difficult to drive a car?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Hans:         No. (3)____________________________.(easy/drive)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Dr Green:   Maybe I’ll learn to drive some day, but 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(4)________________________________________  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(difficult/for me/learn) right now. I’m too busy. Do you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like your job, Hans?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Hans:        Yes, I like it a lot. I meet many great people because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I’m a driver. (5)______________________________.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(lucky/for me/have/job) </a:t>
            </a:r>
            <a:endParaRPr lang="en-US" altLang="zh-CN" sz="200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pPr>
              <a:lnSpc>
                <a:spcPct val="150000"/>
              </a:lnSpc>
            </a:pPr>
            <a:endParaRPr lang="en-US" altLang="zh-CN" sz="2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3554" name="矩形 2"/>
          <p:cNvSpPr/>
          <p:nvPr/>
        </p:nvSpPr>
        <p:spPr>
          <a:xfrm>
            <a:off x="2286000" y="2828925"/>
            <a:ext cx="4572000" cy="369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3203575" y="2133600"/>
            <a:ext cx="3455988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It’s easy to drive a car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627313" y="3082925"/>
            <a:ext cx="4103687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it’s difficult for me to learn to drive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3949700" y="4886325"/>
            <a:ext cx="3960813" cy="3968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2000">
                <a:solidFill>
                  <a:srgbClr val="FF0000"/>
                </a:solidFill>
                <a:latin typeface="Arial" panose="020B0604020202020204" pitchFamily="34" charset="0"/>
                <a:ea typeface="Arial Unicode MS" pitchFamily="34" charset="-122"/>
              </a:rPr>
              <a:t>It’s lucky for me to have this job</a:t>
            </a:r>
            <a:endParaRPr lang="en-US" altLang="zh-CN" sz="2000" dirty="0">
              <a:solidFill>
                <a:srgbClr val="FF0000"/>
              </a:solidFill>
              <a:latin typeface="Arial" panose="020B0604020202020204" pitchFamily="34" charset="0"/>
              <a:ea typeface="Arial Unicode MS" pitchFamily="34" charset="-122"/>
            </a:endParaRPr>
          </a:p>
        </p:txBody>
      </p:sp>
      <p:sp>
        <p:nvSpPr>
          <p:cNvPr id="23558" name="矩形 2"/>
          <p:cNvSpPr/>
          <p:nvPr/>
        </p:nvSpPr>
        <p:spPr>
          <a:xfrm>
            <a:off x="2484438" y="3068638"/>
            <a:ext cx="457200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80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</a:t>
            </a:r>
            <a:endParaRPr lang="en-US" altLang="zh-CN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4578" name="文本框 600065"/>
          <p:cNvSpPr txBox="1"/>
          <p:nvPr/>
        </p:nvSpPr>
        <p:spPr>
          <a:xfrm>
            <a:off x="874713" y="1563688"/>
            <a:ext cx="7993062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3600" b="1">
                <a:latin typeface="Georgia" panose="02040502050405020303" pitchFamily="18" charset="0"/>
                <a:ea typeface="黑体" panose="02010609060101010101" pitchFamily="49" charset="-122"/>
              </a:rPr>
              <a:t>c. Infinitives after the verb to be</a:t>
            </a:r>
            <a:endParaRPr lang="en-US" altLang="zh-CN" sz="3600" b="1">
              <a:latin typeface="Georgia" panose="02040502050405020303" pitchFamily="18" charset="0"/>
              <a:ea typeface="黑体" panose="02010609060101010101" pitchFamily="49" charset="-122"/>
            </a:endParaRPr>
          </a:p>
        </p:txBody>
      </p:sp>
      <p:sp>
        <p:nvSpPr>
          <p:cNvPr id="24579" name="圆角矩形 600066"/>
          <p:cNvSpPr/>
          <p:nvPr/>
        </p:nvSpPr>
        <p:spPr>
          <a:xfrm>
            <a:off x="539750" y="476250"/>
            <a:ext cx="4392613" cy="649288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Presentation/Practice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00070" name="下箭头 600069"/>
          <p:cNvSpPr/>
          <p:nvPr/>
        </p:nvSpPr>
        <p:spPr>
          <a:xfrm>
            <a:off x="4427538" y="3860800"/>
            <a:ext cx="576262" cy="647700"/>
          </a:xfrm>
          <a:prstGeom prst="downArrow">
            <a:avLst>
              <a:gd name="adj1" fmla="val 50000"/>
              <a:gd name="adj2" fmla="val 28083"/>
            </a:avLst>
          </a:prstGeom>
          <a:solidFill>
            <a:srgbClr val="80008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00071" name="文本框 600070"/>
          <p:cNvSpPr txBox="1"/>
          <p:nvPr/>
        </p:nvSpPr>
        <p:spPr>
          <a:xfrm>
            <a:off x="2195513" y="4724400"/>
            <a:ext cx="6048375" cy="1373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动词不定式作表语常常用于补充说明主语的具体内容或表示目的、计划或打算等。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pic>
        <p:nvPicPr>
          <p:cNvPr id="24582" name="图片 60007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8888" y="2516188"/>
            <a:ext cx="6985000" cy="1273175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7" dur="500"/>
                                        <p:tgtEl>
                                          <p:spTgt spid="6000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00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" dur="80"/>
                                        <p:tgtEl>
                                          <p:spTgt spid="60007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3" dur="80"/>
                                        <p:tgtEl>
                                          <p:spTgt spid="60007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80"/>
                                        <p:tgtEl>
                                          <p:spTgt spid="60007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00071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25602" name="文本框 602113"/>
          <p:cNvSpPr txBox="1"/>
          <p:nvPr/>
        </p:nvSpPr>
        <p:spPr>
          <a:xfrm>
            <a:off x="1023938" y="1503363"/>
            <a:ext cx="184150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endParaRPr lang="zh-CN" altLang="zh-CN" dirty="0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5603" name="文本框 602114"/>
          <p:cNvSpPr txBox="1"/>
          <p:nvPr/>
        </p:nvSpPr>
        <p:spPr>
          <a:xfrm>
            <a:off x="1185863" y="2190750"/>
            <a:ext cx="7273925" cy="442118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endParaRPr lang="en-US" altLang="zh-CN" sz="36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主语为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aim,  dream, hope, idea, plan, purpose,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    suggestion, wish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等表示目的、计划或打算的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 词。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zh-CN" altLang="en-US" sz="2000" dirty="0">
                <a:latin typeface="Times New Roman" panose="02020603050405020304" pitchFamily="18" charset="0"/>
                <a:ea typeface="黑体" panose="02010609060101010101" pitchFamily="49" charset="-122"/>
              </a:rPr>
              <a:t>                </a:t>
            </a:r>
            <a:r>
              <a:rPr lang="en-US" altLang="zh-CN" sz="24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400">
                <a:latin typeface="Arial Narrow" pitchFamily="34" charset="0"/>
                <a:ea typeface="黑体" panose="02010609060101010101" pitchFamily="49" charset="-122"/>
              </a:rPr>
              <a:t>: His wish is to become an astronaut.</a:t>
            </a:r>
            <a:r>
              <a:rPr lang="en-US" altLang="zh-CN" sz="2000">
                <a:latin typeface="Arial Narrow" pitchFamily="34" charset="0"/>
                <a:ea typeface="黑体" panose="02010609060101010101" pitchFamily="49" charset="-122"/>
              </a:rPr>
              <a:t>  </a:t>
            </a:r>
            <a:endParaRPr lang="en-US" altLang="zh-CN" sz="2000">
              <a:latin typeface="Arial Narrow" pitchFamily="34" charset="0"/>
              <a:ea typeface="黑体" panose="02010609060101010101" pitchFamily="49" charset="-122"/>
            </a:endParaRPr>
          </a:p>
          <a:p>
            <a:endParaRPr lang="en-US" altLang="zh-CN" sz="2000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  <a:buChar char="Ø"/>
            </a:pP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当句子的主语为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work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， 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job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或</a:t>
            </a:r>
            <a:r>
              <a:rPr lang="en-US" altLang="zh-CN" dirty="0">
                <a:latin typeface="Times New Roman" panose="02020603050405020304" pitchFamily="18" charset="0"/>
                <a:ea typeface="黑体" panose="02010609060101010101" pitchFamily="49" charset="-122"/>
              </a:rPr>
              <a:t>function</a:t>
            </a: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时，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    往往也使用这一结构。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                 </a:t>
            </a:r>
            <a:r>
              <a:rPr lang="en-US" altLang="zh-CN" sz="2400" err="1">
                <a:latin typeface="Arial Narrow" pitchFamily="34" charset="0"/>
                <a:ea typeface="黑体" panose="02010609060101010101" pitchFamily="49" charset="-122"/>
              </a:rPr>
              <a:t>eg</a:t>
            </a:r>
            <a:r>
              <a:rPr lang="en-US" altLang="zh-CN" sz="2400">
                <a:latin typeface="Arial Narrow" pitchFamily="34" charset="0"/>
                <a:ea typeface="黑体" panose="02010609060101010101" pitchFamily="49" charset="-122"/>
              </a:rPr>
              <a:t>: The man’s job was to give advice to the king.</a:t>
            </a:r>
            <a:endParaRPr lang="en-US" altLang="zh-CN" sz="2400">
              <a:latin typeface="Arial Narrow" pitchFamily="34" charset="0"/>
              <a:ea typeface="黑体" panose="02010609060101010101" pitchFamily="49" charset="-122"/>
            </a:endParaRPr>
          </a:p>
          <a:p>
            <a:endParaRPr lang="en-US" altLang="zh-CN" sz="2000" dirty="0">
              <a:latin typeface="Arial Narrow" pitchFamily="34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zh-CN" altLang="en-US" sz="2000" dirty="0">
                <a:latin typeface="Arial Narrow" pitchFamily="34" charset="0"/>
                <a:ea typeface="黑体" panose="02010609060101010101" pitchFamily="49" charset="-122"/>
              </a:rPr>
              <a:t>　</a:t>
            </a:r>
            <a:endParaRPr lang="zh-CN" altLang="en-US" sz="2000">
              <a:latin typeface="Arial Narrow" pitchFamily="34" charset="0"/>
              <a:ea typeface="黑体" panose="02010609060101010101" pitchFamily="49" charset="-122"/>
            </a:endParaRPr>
          </a:p>
        </p:txBody>
      </p:sp>
      <p:sp>
        <p:nvSpPr>
          <p:cNvPr id="25604" name="矩形 602115"/>
          <p:cNvSpPr/>
          <p:nvPr/>
        </p:nvSpPr>
        <p:spPr>
          <a:xfrm>
            <a:off x="971550" y="1989138"/>
            <a:ext cx="5541963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b="1" dirty="0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动词不定式作表语其主要用法有：</a:t>
            </a:r>
            <a:endParaRPr lang="zh-CN" altLang="en-US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grpSp>
        <p:nvGrpSpPr>
          <p:cNvPr id="25605" name="组合 602116"/>
          <p:cNvGrpSpPr/>
          <p:nvPr/>
        </p:nvGrpSpPr>
        <p:grpSpPr>
          <a:xfrm>
            <a:off x="2987675" y="549275"/>
            <a:ext cx="2971800" cy="1219200"/>
            <a:chOff x="1746" y="255"/>
            <a:chExt cx="1872" cy="768"/>
          </a:xfrm>
        </p:grpSpPr>
        <p:pic>
          <p:nvPicPr>
            <p:cNvPr id="25606" name="图片 602117" descr="图片51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1746" y="255"/>
              <a:ext cx="1872" cy="768"/>
            </a:xfrm>
            <a:prstGeom prst="rect">
              <a:avLst/>
            </a:prstGeom>
            <a:noFill/>
            <a:ln w="9525">
              <a:noFill/>
            </a:ln>
          </p:spPr>
        </p:pic>
        <p:sp>
          <p:nvSpPr>
            <p:cNvPr id="25607" name="矩形 602118"/>
            <p:cNvSpPr/>
            <p:nvPr/>
          </p:nvSpPr>
          <p:spPr>
            <a:xfrm>
              <a:off x="2018" y="350"/>
              <a:ext cx="1316" cy="404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 anchorCtr="0">
              <a:spAutoFit/>
            </a:bodyPr>
            <a:p>
              <a:r>
                <a:rPr lang="en-US" altLang="zh-CN" sz="3600" b="1" i="1">
                  <a:latin typeface="Times New Roman" panose="02020603050405020304" pitchFamily="18" charset="0"/>
                  <a:ea typeface="黑体" panose="02010609060101010101" pitchFamily="49" charset="-122"/>
                </a:rPr>
                <a:t>Extension</a:t>
              </a:r>
              <a:endParaRPr lang="en-US" altLang="zh-CN" sz="3600" b="1" i="1">
                <a:latin typeface="Times New Roman" panose="02020603050405020304" pitchFamily="18" charset="0"/>
                <a:ea typeface="黑体" panose="02010609060101010101" pitchFamily="49" charset="-122"/>
              </a:endParaRPr>
            </a:p>
          </p:txBody>
        </p:sp>
      </p:grpSp>
    </p:spTree>
  </p:cSld>
  <p:clrMapOvr>
    <a:masterClrMapping/>
  </p:clrMapOvr>
  <p:transition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6625" name="矩形 1"/>
          <p:cNvSpPr/>
          <p:nvPr/>
        </p:nvSpPr>
        <p:spPr>
          <a:xfrm>
            <a:off x="755650" y="2366963"/>
            <a:ext cx="8280400" cy="350837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1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do the work/the most important thing/well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________________________________________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en-US" altLang="zh-CN" err="1">
                <a:latin typeface="Times New Roman" panose="02020603050405020304" pitchFamily="18" charset="0"/>
                <a:ea typeface="黑体" panose="02010609060101010101" pitchFamily="49" charset="-122"/>
              </a:rPr>
              <a:t> in a year/Mr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White’s plan/have a small shop                                                                                 ________________________________________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err="1">
                <a:latin typeface="Times New Roman" panose="02020603050405020304" pitchFamily="18" charset="0"/>
                <a:ea typeface="黑体" panose="02010609060101010101" pitchFamily="49" charset="-122"/>
              </a:rPr>
              <a:t> attract the students/my idea/aby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making a poster    ________________________________________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 b="1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children/her job/take care of  ________________________________________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27088" y="2813050"/>
            <a:ext cx="79216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Arial Unicode MS" pitchFamily="34" charset="-122"/>
              </a:rPr>
              <a:t>The most important thing is to do the work well.</a:t>
            </a:r>
            <a:endParaRPr lang="en-US" altLang="zh-CN" dirty="0">
              <a:solidFill>
                <a:srgbClr val="FF0000"/>
              </a:solidFill>
              <a:latin typeface="Times New Roman" panose="02020603050405020304" pitchFamily="18" charset="0"/>
              <a:ea typeface="Arial Unicode MS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77888" y="3648075"/>
            <a:ext cx="7921625" cy="5191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err="1">
                <a:solidFill>
                  <a:srgbClr val="FF0000"/>
                </a:solidFill>
                <a:latin typeface="Times New Roman" panose="02020603050405020304" pitchFamily="18" charset="0"/>
                <a:ea typeface="Arial Unicode MS" pitchFamily="34" charset="-122"/>
              </a:rPr>
              <a:t>Mr</a:t>
            </a:r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Arial Unicode MS" pitchFamily="34" charset="-122"/>
              </a:rPr>
              <a:t> White’s plan is to have a small shop in a year.</a:t>
            </a:r>
            <a:endParaRPr lang="en-US" altLang="zh-CN" dirty="0">
              <a:solidFill>
                <a:srgbClr val="FF0000"/>
              </a:solidFill>
              <a:latin typeface="Times New Roman" panose="02020603050405020304" pitchFamily="18" charset="0"/>
              <a:ea typeface="Arial Unicode MS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919163" y="4487863"/>
            <a:ext cx="8640762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Arial Unicode MS" pitchFamily="34" charset="-122"/>
              </a:rPr>
              <a:t>My idea is to attract the students by making a poster.</a:t>
            </a:r>
            <a:endParaRPr lang="en-US" altLang="zh-CN" dirty="0">
              <a:solidFill>
                <a:srgbClr val="FF0000"/>
              </a:solidFill>
              <a:latin typeface="Times New Roman" panose="02020603050405020304" pitchFamily="18" charset="0"/>
              <a:ea typeface="Arial Unicode MS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928688" y="5357813"/>
            <a:ext cx="7921625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solidFill>
                  <a:srgbClr val="FF0000"/>
                </a:solidFill>
                <a:latin typeface="Times New Roman" panose="02020603050405020304" pitchFamily="18" charset="0"/>
                <a:ea typeface="Arial Unicode MS" pitchFamily="34" charset="-122"/>
              </a:rPr>
              <a:t>Her job is to take care of children.</a:t>
            </a:r>
            <a:endParaRPr lang="en-US" altLang="zh-CN" dirty="0">
              <a:solidFill>
                <a:srgbClr val="FF0000"/>
              </a:solidFill>
              <a:latin typeface="Times New Roman" panose="02020603050405020304" pitchFamily="18" charset="0"/>
              <a:ea typeface="Arial Unicode MS" pitchFamily="34" charset="-122"/>
            </a:endParaRPr>
          </a:p>
        </p:txBody>
      </p:sp>
      <p:sp>
        <p:nvSpPr>
          <p:cNvPr id="26630" name="矩形 604179"/>
          <p:cNvSpPr/>
          <p:nvPr/>
        </p:nvSpPr>
        <p:spPr>
          <a:xfrm>
            <a:off x="609600" y="1341438"/>
            <a:ext cx="8066088" cy="1066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buFont typeface="Wingdings" panose="05000000000000000000" pitchFamily="2" charset="2"/>
              <a:buChar char="Ø"/>
            </a:pPr>
            <a:r>
              <a:rPr lang="en-US" altLang="zh-CN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</a:t>
            </a: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Put the words in the correct order to make</a:t>
            </a:r>
            <a:endParaRPr lang="en-US" altLang="zh-CN" sz="3200" b="1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>
              <a:buFont typeface="Wingdings" panose="05000000000000000000" pitchFamily="2" charset="2"/>
            </a:pPr>
            <a:r>
              <a:rPr lang="en-US" altLang="zh-CN" sz="3200" b="1">
                <a:solidFill>
                  <a:schemeClr val="accent2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    sentences.</a:t>
            </a:r>
            <a:endParaRPr lang="en-US" altLang="zh-CN" sz="3200" b="1" dirty="0">
              <a:solidFill>
                <a:schemeClr val="accent2"/>
              </a:solidFill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26631" name="圆角矩形 604180"/>
          <p:cNvSpPr/>
          <p:nvPr/>
        </p:nvSpPr>
        <p:spPr>
          <a:xfrm>
            <a:off x="682625" y="547688"/>
            <a:ext cx="2305050" cy="649287"/>
          </a:xfrm>
          <a:prstGeom prst="roundRect">
            <a:avLst>
              <a:gd name="adj" fmla="val 16667"/>
            </a:avLst>
          </a:prstGeom>
          <a:solidFill>
            <a:srgbClr val="00808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 anchorCtr="0"/>
          <a:p>
            <a:pPr algn="ctr" defTabSz="1186180"/>
            <a:r>
              <a:rPr lang="en-US" altLang="zh-CN" sz="3200" b="1">
                <a:latin typeface="Arial" panose="020B0604020202020204" pitchFamily="34" charset="0"/>
                <a:ea typeface="宋体" panose="02010600030101010101" pitchFamily="2" charset="-122"/>
              </a:rPr>
              <a:t>Production</a:t>
            </a:r>
            <a:endParaRPr lang="en-US" altLang="zh-CN" sz="3200" b="1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49" name="Picture 2" descr="图片1657567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65363" y="261938"/>
            <a:ext cx="4899025" cy="554355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3" name="矩形 586773"/>
          <p:cNvSpPr/>
          <p:nvPr/>
        </p:nvSpPr>
        <p:spPr>
          <a:xfrm>
            <a:off x="1042988" y="876300"/>
            <a:ext cx="7200900" cy="52165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marL="457200" indent="-457200">
              <a:buNone/>
            </a:pPr>
            <a:r>
              <a:rPr lang="zh-CN" altLang="en-US" dirty="0">
                <a:latin typeface="Times New Roman" panose="02020603050405020304" pitchFamily="18" charset="0"/>
                <a:ea typeface="黑体" panose="02010609060101010101" pitchFamily="49" charset="-122"/>
              </a:rPr>
              <a:t>选择填空。</a:t>
            </a:r>
            <a:endParaRPr lang="zh-CN" altLang="en-US" dirty="0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AutoNum type="arabicPeriod"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The bus was so crowded that I couldn’t find a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chair ____.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A. to sit on	              B. to sit		 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C. sitting 		    D. to sitting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2. Don’t bother me. I have many letters _____.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A. write      	              B. to writing  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C. to write                      D. writes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3. Is _ __ possible to fly to the moon in a spaceship?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A. now                           B. man 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pPr marL="457200" indent="-457200">
              <a:buNone/>
            </a:pPr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C. that                            D. it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6770" name="椭圆 586769"/>
          <p:cNvSpPr/>
          <p:nvPr/>
        </p:nvSpPr>
        <p:spPr>
          <a:xfrm>
            <a:off x="1463675" y="21971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6771" name="椭圆 586770"/>
          <p:cNvSpPr/>
          <p:nvPr/>
        </p:nvSpPr>
        <p:spPr>
          <a:xfrm>
            <a:off x="1463675" y="385286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6772" name="椭圆 586771"/>
          <p:cNvSpPr/>
          <p:nvPr/>
        </p:nvSpPr>
        <p:spPr>
          <a:xfrm>
            <a:off x="4919663" y="558006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67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67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9697" name="矩形 587786"/>
          <p:cNvSpPr/>
          <p:nvPr/>
        </p:nvSpPr>
        <p:spPr>
          <a:xfrm>
            <a:off x="971550" y="1160463"/>
            <a:ext cx="7416800" cy="478948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4. All I want is ____ treated as a child by the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teachers and parents.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 A. not  be                      B. being     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 C. not to be                   D. to be not 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5. To answer correctly is more important than ________.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 A. a quick finish            B. to finish quickly 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 C. finishing quickly       D. you finish quickly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6. Her wish is ___ an engineer.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 A. becoming                  B. become 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  <a:p>
            <a:r>
              <a:rPr lang="en-US" altLang="zh-CN">
                <a:latin typeface="Times New Roman" panose="02020603050405020304" pitchFamily="18" charset="0"/>
                <a:ea typeface="黑体" panose="02010609060101010101" pitchFamily="49" charset="-122"/>
              </a:rPr>
              <a:t>       C.  to become                D. being come</a:t>
            </a:r>
            <a:endParaRPr lang="en-US" altLang="zh-CN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7783" name="椭圆 587782"/>
          <p:cNvSpPr/>
          <p:nvPr/>
        </p:nvSpPr>
        <p:spPr>
          <a:xfrm>
            <a:off x="1501775" y="244157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7785" name="椭圆 587784"/>
          <p:cNvSpPr/>
          <p:nvPr/>
        </p:nvSpPr>
        <p:spPr>
          <a:xfrm>
            <a:off x="4919663" y="37353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87786" name="椭圆 587785"/>
          <p:cNvSpPr/>
          <p:nvPr/>
        </p:nvSpPr>
        <p:spPr>
          <a:xfrm>
            <a:off x="1509713" y="543401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77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877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7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5877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  <p:custDataLst>
              <p:tags r:id="rId1"/>
            </p:custDataLst>
          </p:nvPr>
        </p:nvSpPr>
        <p:spPr>
          <a:xfrm>
            <a:off x="1770063" y="3649663"/>
            <a:ext cx="6403975" cy="1225550"/>
          </a:xfrm>
        </p:spPr>
        <p:txBody>
          <a:bodyPr anchor="b">
            <a:normAutofit fontScale="90000"/>
          </a:bodyPr>
          <a:lstStyle/>
          <a:p>
            <a:pPr fontAlgn="auto"/>
            <a:r>
              <a:rPr lang="zh-CN" altLang="en-US" sz="6000" b="1" strike="noStrike" noProof="1">
                <a:solidFill>
                  <a:schemeClr val="tx1"/>
                </a:solidFill>
                <a:sym typeface="+mn-ea"/>
              </a:rPr>
              <a:t>中考真题实战篇</a:t>
            </a:r>
            <a:br>
              <a:rPr lang="zh-CN" altLang="en-US" sz="6000" b="1">
                <a:solidFill>
                  <a:schemeClr val="tx1"/>
                </a:solidFill>
                <a:sym typeface="+mn-ea"/>
              </a:rPr>
            </a:br>
            <a:r>
              <a:rPr lang="zh-CN" altLang="en-US" b="1" strike="noStrike" noProof="1">
                <a:solidFill>
                  <a:srgbClr val="00B050"/>
                </a:solidFill>
                <a:sym typeface="+mn-ea"/>
              </a:rPr>
              <a:t>             </a:t>
            </a:r>
            <a:r>
              <a:rPr lang="zh-CN" altLang="en-US" b="1" strike="noStrike" noProof="1">
                <a:solidFill>
                  <a:srgbClr val="97C890"/>
                </a:solidFill>
                <a:sym typeface="+mn-ea"/>
              </a:rPr>
              <a:t>  </a:t>
            </a:r>
            <a:r>
              <a:rPr lang="zh-CN" altLang="en-US" sz="4000" b="1" strike="noStrike" noProof="1">
                <a:solidFill>
                  <a:srgbClr val="97C890"/>
                </a:solidFill>
                <a:sym typeface="+mn-ea"/>
              </a:rPr>
              <a:t> </a:t>
            </a:r>
            <a:br>
              <a:rPr lang="zh-CN" altLang="en-US" sz="4000" b="1">
                <a:solidFill>
                  <a:srgbClr val="97C890"/>
                </a:solidFill>
                <a:sym typeface="+mn-ea"/>
              </a:rPr>
            </a:br>
            <a:r>
              <a:rPr lang="zh-CN" altLang="en-US" sz="4000" b="1" strike="noStrike" noProof="1">
                <a:solidFill>
                  <a:srgbClr val="97C890"/>
                </a:solidFill>
                <a:sym typeface="+mn-ea"/>
              </a:rPr>
              <a:t>                  </a:t>
            </a:r>
            <a:r>
              <a:rPr lang="en-US" altLang="zh-CN" sz="4000" b="1" strike="noStrike" noProof="1">
                <a:solidFill>
                  <a:srgbClr val="97C890"/>
                </a:solidFill>
                <a:sym typeface="+mn-ea"/>
              </a:rPr>
              <a:t>It's easy if you try.</a:t>
            </a:r>
            <a:br>
              <a:rPr lang="en-US" altLang="zh-CN" sz="4000" b="1">
                <a:solidFill>
                  <a:srgbClr val="97C890"/>
                </a:solidFill>
              </a:rPr>
            </a:br>
            <a:endParaRPr lang="en-US" altLang="zh-CN" sz="4000" strike="noStrike" noProof="1"/>
          </a:p>
        </p:txBody>
      </p:sp>
    </p:spTree>
    <p:custDataLst>
      <p:tags r:id="rId2"/>
    </p:custData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  <p:custDataLst>
              <p:tags r:id="rId1"/>
            </p:custDataLst>
          </p:nvPr>
        </p:nvSpPr>
        <p:spPr>
          <a:xfrm>
            <a:off x="628650" y="396875"/>
            <a:ext cx="7634288" cy="620713"/>
          </a:xfrm>
        </p:spPr>
        <p:txBody>
          <a:bodyPr>
            <a:normAutofit fontScale="90000"/>
          </a:bodyPr>
          <a:lstStyle/>
          <a:p>
            <a:pPr fontAlgn="auto"/>
            <a:r>
              <a:rPr lang="zh-CN" altLang="en-US" strike="noStrike" noProof="1" dirty="0">
                <a:solidFill>
                  <a:schemeClr val="tx1"/>
                </a:solidFill>
              </a:rPr>
              <a:t>一、选择题</a:t>
            </a:r>
            <a:endParaRPr lang="zh-CN" altLang="en-US" strike="noStrike" noProof="1" dirty="0">
              <a:solidFill>
                <a:schemeClr val="tx1"/>
              </a:solidFill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2"/>
            </p:custDataLst>
          </p:nvPr>
        </p:nvSpPr>
        <p:spPr>
          <a:xfrm>
            <a:off x="390525" y="904875"/>
            <a:ext cx="8516938" cy="5846763"/>
          </a:xfrm>
        </p:spPr>
        <p:txBody>
          <a:bodyPr>
            <a:noAutofit/>
          </a:bodyPr>
          <a:lstStyle/>
          <a:p>
            <a:pPr fontAlgn="auto">
              <a:lnSpc>
                <a:spcPct val="100000"/>
              </a:lnSpc>
            </a:pP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1.Miss Chen, my dear English teacher,often encourages me _______the challenges in my study.         (2019重庆中考B卷）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A.face        B.faces       C.facing       D.to face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2.---Would you like_____a film with us tonight？   (2019黑龙江）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---Sorry, I have to help my mother do housework.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A.see    B.to see      C. seeing        D.to seeing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3.Young people are encouraged to work hard ________their own dreams.    (2019广东中考）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A.achieve        B.achieves      C.to achieves    D.achieved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4 .  A friend in need is a friend indeed.All of us need a friend _________.     (2019黑龙江）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A.to talk with     B .talking         C. to talk</a:t>
            </a:r>
            <a:endParaRPr lang="zh-CN" altLang="en-US" sz="17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1700" b="1" strike="noStrike" noProof="1" dirty="0">
              <a:solidFill>
                <a:schemeClr val="tx1"/>
              </a:solidFill>
            </a:endParaRPr>
          </a:p>
        </p:txBody>
      </p:sp>
      <p:sp>
        <p:nvSpPr>
          <p:cNvPr id="4" name="椭圆 3"/>
          <p:cNvSpPr/>
          <p:nvPr/>
        </p:nvSpPr>
        <p:spPr>
          <a:xfrm>
            <a:off x="4595813" y="18034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1562100" y="330676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3851275" y="471170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241300" y="610235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3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3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  <p:bldP spid="3" grpId="1" uiExpand="1" build="p"/>
      <p:bldP spid="2" grpId="0"/>
      <p:bldP spid="3" grpId="2" build="p"/>
      <p:bldP spid="4" grpId="0" animBg="1"/>
      <p:bldP spid="5" grpId="0" animBg="1"/>
      <p:bldP spid="6" grpId="0" animBg="1"/>
      <p:bldP spid="10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628650" y="773113"/>
            <a:ext cx="7886700" cy="5403850"/>
          </a:xfrm>
        </p:spPr>
        <p:txBody>
          <a:bodyPr>
            <a:normAutofit/>
          </a:bodyPr>
          <a:lstStyle/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5.Michel visits many websites ______about Chinese culture.  (2019吉林中考）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A.learn          B.learned        C.to learn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6._____noise pollution,and we can live in a quiet environment. (2019四川眉山）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A.Present     B.Preventing     C.Prevented      D.To prevent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7.He ran as fast as he could_______the bus but he failed.       (2019广西柳州）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A.catch         B.to catch          C.caught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8._____ me an email before you come to Hohhot,and I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ll meet you at the train station.      (2019内蒙古呼和浩特中考）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 A.Send        B.Sending       C.To send           D.Sent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</p:txBody>
      </p:sp>
      <p:sp>
        <p:nvSpPr>
          <p:cNvPr id="586770" name="椭圆 586769"/>
          <p:cNvSpPr/>
          <p:nvPr/>
        </p:nvSpPr>
        <p:spPr>
          <a:xfrm>
            <a:off x="4005263" y="12842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628650" y="2689225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2278063" y="4037013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817563" y="5441950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内容占位符 2"/>
          <p:cNvSpPr>
            <a:spLocks noGrp="1"/>
          </p:cNvSpPr>
          <p:nvPr>
            <p:ph idx="1"/>
            <p:custDataLst>
              <p:tags r:id="rId1"/>
            </p:custDataLst>
          </p:nvPr>
        </p:nvSpPr>
        <p:spPr>
          <a:xfrm>
            <a:off x="222250" y="762000"/>
            <a:ext cx="8672513" cy="5334000"/>
          </a:xfrm>
        </p:spPr>
        <p:txBody>
          <a:bodyPr/>
          <a:lstStyle/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9.---In my opinion,animals shouldn</a:t>
            </a:r>
            <a:r>
              <a:rPr lang="en-US" altLang="zh-CN" sz="2000" b="1" strike="noStrike" noProof="1" dirty="0">
                <a:solidFill>
                  <a:schemeClr val="tx1"/>
                </a:solidFill>
              </a:rPr>
              <a:t>'</a:t>
            </a:r>
            <a:r>
              <a:rPr lang="zh-CN" altLang="en-US" sz="2000" b="1" strike="noStrike" noProof="1" dirty="0">
                <a:solidFill>
                  <a:schemeClr val="tx1"/>
                </a:solidFill>
              </a:rPr>
              <a:t>t be kept for fun.   (2020湖北中考）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---I think so.Forests are the best places for animals______.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A.live           B.living           C.to living            D.to live in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fontAlgn="auto"/>
            <a:r>
              <a:rPr lang="zh-CN" altLang="en-US" sz="2000" b="1" strike="noStrike" noProof="1" dirty="0">
                <a:solidFill>
                  <a:schemeClr val="tx1"/>
                </a:solidFill>
              </a:rPr>
              <a:t>10.---Have you ever heard that China is building a nationwide 5G network?     (2019湖北中考）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 ---Right.5G will allow us _____English movies faster than ever.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  <a:p>
            <a:pPr marL="0" indent="0" fontAlgn="auto">
              <a:buNone/>
            </a:pPr>
            <a:r>
              <a:rPr lang="zh-CN" altLang="en-US" sz="2000" b="1" strike="noStrike" noProof="1" dirty="0">
                <a:solidFill>
                  <a:schemeClr val="tx1"/>
                </a:solidFill>
              </a:rPr>
              <a:t>     A.download     B.downloads      C.to download      D.downloading</a:t>
            </a:r>
            <a:endParaRPr lang="zh-CN" altLang="en-US" sz="2000" b="1" strike="noStrike" noProof="1" dirty="0">
              <a:solidFill>
                <a:schemeClr val="tx1"/>
              </a:solidFill>
            </a:endParaRPr>
          </a:p>
        </p:txBody>
      </p:sp>
      <p:sp>
        <p:nvSpPr>
          <p:cNvPr id="586770" name="椭圆 586769"/>
          <p:cNvSpPr/>
          <p:nvPr/>
        </p:nvSpPr>
        <p:spPr>
          <a:xfrm>
            <a:off x="5367338" y="1423988"/>
            <a:ext cx="647700" cy="504825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4086225" y="3629025"/>
            <a:ext cx="608013" cy="520700"/>
          </a:xfrm>
          <a:prstGeom prst="ellipse">
            <a:avLst/>
          </a:prstGeom>
          <a:noFill/>
          <a:ln w="25400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>
              <a:latin typeface="Times New Roman" panose="02020603050405020304" pitchFamily="18" charset="0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67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867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38914" name="文本框 569345"/>
          <p:cNvSpPr txBox="1"/>
          <p:nvPr/>
        </p:nvSpPr>
        <p:spPr>
          <a:xfrm>
            <a:off x="2268538" y="2092325"/>
            <a:ext cx="4032250" cy="833438"/>
          </a:xfrm>
          <a:prstGeom prst="rect">
            <a:avLst/>
          </a:prstGeom>
          <a:noFill/>
          <a:ln w="9525">
            <a:noFill/>
          </a:ln>
        </p:spPr>
        <p:txBody>
          <a:bodyPr lIns="118510" tIns="59255" rIns="118510" bIns="59255" anchor="t" anchorCtr="0">
            <a:spAutoFit/>
          </a:bodyPr>
          <a:p>
            <a:pPr algn="ctr" defTabSz="1186180">
              <a:spcBef>
                <a:spcPct val="50000"/>
              </a:spcBef>
            </a:pPr>
            <a:r>
              <a:rPr lang="en-US" altLang="zh-CN" sz="4700" b="1">
                <a:solidFill>
                  <a:srgbClr val="FF66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Homework</a:t>
            </a:r>
            <a:endParaRPr lang="en-US" altLang="zh-CN" sz="4700" b="1">
              <a:solidFill>
                <a:srgbClr val="FF66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69347" name="文本框 569346"/>
          <p:cNvSpPr txBox="1"/>
          <p:nvPr/>
        </p:nvSpPr>
        <p:spPr>
          <a:xfrm>
            <a:off x="2089150" y="3013075"/>
            <a:ext cx="6659563" cy="1568450"/>
          </a:xfrm>
          <a:prstGeom prst="rect">
            <a:avLst/>
          </a:prstGeom>
          <a:noFill/>
          <a:ln w="9525">
            <a:noFill/>
          </a:ln>
        </p:spPr>
        <p:txBody>
          <a:bodyPr lIns="118510" tIns="59255" rIns="118510" bIns="59255" anchor="t" anchorCtr="0">
            <a:spAutoFit/>
          </a:bodyPr>
          <a:p>
            <a:pPr marL="592455" indent="-592455" defTabSz="1186180">
              <a:lnSpc>
                <a:spcPct val="170000"/>
              </a:lnSpc>
            </a:pP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1. 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复习并熟记该部分语法点。</a:t>
            </a:r>
            <a:endParaRPr lang="zh-CN" altLang="en-US" dirty="0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  <a:p>
            <a:pPr marL="592455" indent="-592455" defTabSz="1186180">
              <a:lnSpc>
                <a:spcPct val="170000"/>
              </a:lnSpc>
            </a:pP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2. 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完成本部分</a:t>
            </a: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《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  <a:hlinkClick r:id="rId2" action="ppaction://hlinkfile"/>
              </a:rPr>
              <a:t>同步练习题</a:t>
            </a:r>
            <a:r>
              <a:rPr lang="en-US" altLang="zh-CN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》</a:t>
            </a:r>
            <a:r>
              <a:rPr lang="zh-CN" altLang="en-US" dirty="0">
                <a:solidFill>
                  <a:srgbClr val="FFFF66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。</a:t>
            </a:r>
            <a:endParaRPr lang="zh-CN" altLang="en-US">
              <a:solidFill>
                <a:srgbClr val="FFFF66"/>
              </a:solidFill>
              <a:latin typeface="Times New Roman" panose="02020603050405020304" pitchFamily="18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56934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69347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rotWithShape="0">
          <a:blip r:embed="rId1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pic>
        <p:nvPicPr>
          <p:cNvPr id="40962" name="图片 438273" descr="tim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-171450"/>
            <a:ext cx="1873250" cy="2087563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/>
</p:sld>
</file>

<file path=ppt/tags/tag1.xml><?xml version="1.0" encoding="utf-8"?>
<p:tagLst xmlns:p="http://schemas.openxmlformats.org/presentationml/2006/main">
  <p:tag name="KSO_WM_TAG_VERSION" val="1.0"/>
  <p:tag name="KSO_WM_TEMPLATE_CATEGORY" val="custom"/>
  <p:tag name="KSO_WM_TEMPLATE_INDEX" val="20163258"/>
</p:tagLst>
</file>

<file path=ppt/tags/tag2.xml><?xml version="1.0" encoding="utf-8"?>
<p:tagLst xmlns:p="http://schemas.openxmlformats.org/presentationml/2006/main">
  <p:tag name="KSO_WM_TAG_VERSION" val="1.0"/>
  <p:tag name="KSO_WM_TEMPLATE_CATEGORY" val="custom"/>
  <p:tag name="KSO_WM_TEMPLATE_INDEX" val="20163258"/>
</p:tagLst>
</file>

<file path=ppt/tags/tag3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TEMPLATE_THUMBS_INDEX" val="1、4、10、11、15、21、24、30、48、52、55、62、64、74、75"/>
</p:tagLst>
</file>

<file path=ppt/tags/tag4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a"/>
  <p:tag name="KSO_WM_UNIT_INDEX" val="1"/>
  <p:tag name="KSO_WM_UNIT_ID" val="custom20163258_1*a*1"/>
  <p:tag name="KSO_WM_UNIT_LAYERLEVEL" val="1"/>
  <p:tag name="KSO_WM_UNIT_VALUE" val="20"/>
  <p:tag name="KSO_WM_UNIT_ISCONTENTSTITLE" val="0"/>
  <p:tag name="KSO_WM_UNIT_HIGHLIGHT" val="0"/>
  <p:tag name="KSO_WM_UNIT_COMPATIBLE" val="0"/>
  <p:tag name="KSO_WM_UNIT_CLEAR" val="0"/>
  <p:tag name="KSO_WM_UNIT_PRESET_TEXT" val="BUSINESS REPORTS"/>
</p:tagLst>
</file>

<file path=ppt/tags/tag5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1"/>
  <p:tag name="KSO_WM_SLIDE_INDEX" val="1"/>
  <p:tag name="KSO_WM_SLIDE_ITEM_CNT" val="2"/>
  <p:tag name="KSO_WM_SLIDE_LAYOUT" val="a_b"/>
  <p:tag name="KSO_WM_SLIDE_LAYOUT_CNT" val="1_1"/>
  <p:tag name="KSO_WM_SLIDE_TYPE" val="title"/>
  <p:tag name="KSO_WM_BEAUTIFY_FLAG" val="#wm#"/>
  <p:tag name="KSO_WM_TEMPLATE_THUMBS_INDEX" val="1、4、10、11、15、21、24、30、48、52、55、62、64、74、75、"/>
  <p:tag name="KSO_WM_SLIDE_SUBTYPE" val="pureTxt"/>
</p:tagLst>
</file>

<file path=ppt/tags/tag6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a"/>
  <p:tag name="KSO_WM_UNIT_INDEX" val="1"/>
  <p:tag name="KSO_WM_UNIT_ID" val="custom20163258_2*a*1"/>
  <p:tag name="KSO_WM_UNIT_LAYERLEVEL" val="1"/>
  <p:tag name="KSO_WM_UNIT_VALUE" val="16"/>
  <p:tag name="KSO_WM_UNIT_ISCONTENTSTITLE" val="0"/>
  <p:tag name="KSO_WM_UNIT_HIGHLIGHT" val="0"/>
  <p:tag name="KSO_WM_UNIT_COMPATIBLE" val="0"/>
  <p:tag name="KSO_WM_UNIT_CLEAR" val="0"/>
  <p:tag name="KSO_WM_UNIT_PRESET_TEXT_INDEX" val="3"/>
  <p:tag name="KSO_WM_UNIT_PRESET_TEXT_LEN" val="17"/>
</p:tagLst>
</file>

<file path=ppt/tags/tag7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8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ags/tag9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10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ags/tag11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BEAUTIFY_FLAG" val="#wm#"/>
  <p:tag name="KSO_WM_UNIT_TYPE" val="f"/>
  <p:tag name="KSO_WM_UNIT_INDEX" val="1"/>
  <p:tag name="KSO_WM_UNIT_ID" val="custom20163258_2*f*1"/>
  <p:tag name="KSO_WM_UNIT_LAYERLEVEL" val="1"/>
  <p:tag name="KSO_WM_UNIT_VALUE" val="325"/>
  <p:tag name="KSO_WM_UNIT_HIGHLIGHT" val="0"/>
  <p:tag name="KSO_WM_UNIT_COMPATIBLE" val="0"/>
  <p:tag name="KSO_WM_UNIT_CLEAR" val="0"/>
  <p:tag name="KSO_WM_UNIT_PRESET_TEXT_INDEX" val="5"/>
  <p:tag name="KSO_WM_UNIT_PRESET_TEXT_LEN" val="232"/>
</p:tagLst>
</file>

<file path=ppt/tags/tag12.xml><?xml version="1.0" encoding="utf-8"?>
<p:tagLst xmlns:p="http://schemas.openxmlformats.org/presentationml/2006/main">
  <p:tag name="KSO_WM_TEMPLATE_CATEGORY" val="custom"/>
  <p:tag name="KSO_WM_TEMPLATE_INDEX" val="20163258"/>
  <p:tag name="KSO_WM_TAG_VERSION" val="1.0"/>
  <p:tag name="KSO_WM_SLIDE_ID" val="custom20163258_2"/>
  <p:tag name="KSO_WM_SLIDE_INDEX" val="2"/>
  <p:tag name="KSO_WM_SLIDE_ITEM_CNT" val="1"/>
  <p:tag name="KSO_WM_SLIDE_LAYOUT" val="a_f"/>
  <p:tag name="KSO_WM_SLIDE_LAYOUT_CNT" val="1_1"/>
  <p:tag name="KSO_WM_SLIDE_TYPE" val="text"/>
  <p:tag name="KSO_WM_BEAUTIFY_FLAG" val="#wm#"/>
  <p:tag name="KSO_WM_SLIDE_POSITION" val="49*143"/>
  <p:tag name="KSO_WM_SLIDE_SIZE" val="621*342"/>
  <p:tag name="KSO_WM_SLIDE_SUBTYPE" val="pureTxt"/>
</p:tagLst>
</file>

<file path=ppt/theme/theme1.xml><?xml version="1.0" encoding="utf-8"?>
<a:theme xmlns:a="http://schemas.openxmlformats.org/drawingml/2006/main" name="1演示文稿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">
      <a:majorFont>
        <a:latin typeface="Times New Roman"/>
        <a:ea typeface="宋体"/>
        <a:cs typeface=""/>
      </a:majorFont>
      <a:minorFont>
        <a:latin typeface="Times New Roman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FFFFFF"/>
        </a:dk1>
        <a:lt1>
          <a:srgbClr val="0000FF"/>
        </a:lt1>
        <a:dk2>
          <a:srgbClr val="FFFF00"/>
        </a:dk2>
        <a:lt2>
          <a:srgbClr val="0000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CDCDC"/>
        </a:accent4>
        <a:accent5>
          <a:srgbClr val="FFCAAA"/>
        </a:accent5>
        <a:accent6>
          <a:srgbClr val="00E5E5"/>
        </a:accent6>
        <a:hlink>
          <a:srgbClr val="FF00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7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27272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2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9"/>
        </a:accent5>
        <a:accent6>
          <a:srgbClr val="0000E5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BE5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9E5B7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Office 主题">
  <a:themeElements>
    <a:clrScheme name="自定义 53">
      <a:dk1>
        <a:srgbClr val="000000"/>
      </a:dk1>
      <a:lt1>
        <a:srgbClr val="FFFFFF"/>
      </a:lt1>
      <a:dk2>
        <a:srgbClr val="FFFFFF"/>
      </a:dk2>
      <a:lt2>
        <a:srgbClr val="44546A"/>
      </a:lt2>
      <a:accent1>
        <a:srgbClr val="60C067"/>
      </a:accent1>
      <a:accent2>
        <a:srgbClr val="D9F1D9"/>
      </a:accent2>
      <a:accent3>
        <a:srgbClr val="B4E1B3"/>
      </a:accent3>
      <a:accent4>
        <a:srgbClr val="929292"/>
      </a:accent4>
      <a:accent5>
        <a:srgbClr val="046EA3"/>
      </a:accent5>
      <a:accent6>
        <a:srgbClr val="4A4A66"/>
      </a:accent6>
      <a:hlink>
        <a:srgbClr val="6AB9D4"/>
      </a:hlink>
      <a:folHlink>
        <a:srgbClr val="A6D25F"/>
      </a:folHlink>
    </a:clrScheme>
    <a:fontScheme name="Arial">
      <a:maj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9EDEE"/>
      </a:accent5>
      <a:accent6>
        <a:srgbClr val="2D2D89"/>
      </a:accent6>
      <a:hlink>
        <a:srgbClr val="009999"/>
      </a:hlink>
      <a:folHlink>
        <a:srgbClr val="99CC00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C:\Documents and Settings\fx-zhangwei\Application Data\Microsoft\Templates\1演示文稿.pot</Template>
  <TotalTime>0</TotalTime>
  <Words>7266</Words>
  <Application>WPS 演示</Application>
  <PresentationFormat>在屏幕上显示</PresentationFormat>
  <Paragraphs>267</Paragraphs>
  <Slides>23</Slides>
  <Notes>3</Notes>
  <HiddenSlides>0</HiddenSlides>
  <MMClips>0</MMClips>
  <ScaleCrop>false</ScaleCrop>
  <HeadingPairs>
    <vt:vector size="6" baseType="variant">
      <vt:variant>
        <vt:lpstr>已用的字体</vt:lpstr>
      </vt:variant>
      <vt:variant>
        <vt:i4>17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42" baseType="lpstr">
      <vt:lpstr>Arial</vt:lpstr>
      <vt:lpstr>宋体</vt:lpstr>
      <vt:lpstr>Wingdings</vt:lpstr>
      <vt:lpstr>Times New Roman</vt:lpstr>
      <vt:lpstr>黑体</vt:lpstr>
      <vt:lpstr>Georgia</vt:lpstr>
      <vt:lpstr>MS UI Gothic</vt:lpstr>
      <vt:lpstr>Meiryo</vt:lpstr>
      <vt:lpstr>Yu Gothic</vt:lpstr>
      <vt:lpstr>Arial Narrow</vt:lpstr>
      <vt:lpstr>Calibri</vt:lpstr>
      <vt:lpstr>Arial Unicode MS</vt:lpstr>
      <vt:lpstr>幼圆</vt:lpstr>
      <vt:lpstr>Tahoma</vt:lpstr>
      <vt:lpstr>微软雅黑</vt:lpstr>
      <vt:lpstr>Arial Unicode MS</vt:lpstr>
      <vt:lpstr>幼圆</vt:lpstr>
      <vt:lpstr>1演示文稿</vt:lpstr>
      <vt:lpstr>1_Office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学生双语报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Unit 2 Great minds</dc:title>
  <dc:creator/>
  <cp:lastModifiedBy>-.Bobbi.daisy</cp:lastModifiedBy>
  <cp:revision>281</cp:revision>
  <dcterms:created xsi:type="dcterms:W3CDTF">2005-09-03T13:57:42Z</dcterms:created>
  <dcterms:modified xsi:type="dcterms:W3CDTF">2021-08-27T03:36:07Z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2052-11.1.0.10700</vt:lpwstr>
  </property>
  <property fmtid="{D5CDD505-2E9C-101B-9397-08002B2CF9AE}" pid="3" name="ICV">
    <vt:lpwstr>2AF1DD15954D4FC79A2A14505DEFB63E</vt:lpwstr>
  </property>
</Properties>
</file>