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74" r:id="rId14"/>
    <p:sldId id="269" r:id="rId15"/>
    <p:sldId id="271" r:id="rId16"/>
    <p:sldId id="272" r:id="rId17"/>
    <p:sldId id="273" r:id="rId1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82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6C5A-0E1E-406A-95D3-849ED63BBDAE}" type="datetimeFigureOut">
              <a:rPr lang="zh-CN" altLang="en-US" smtClean="0"/>
              <a:t>2015/5/20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14C60-C6DC-4B62-B793-35265C953F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5580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6C5A-0E1E-406A-95D3-849ED63BBDAE}" type="datetimeFigureOut">
              <a:rPr lang="zh-CN" altLang="en-US" smtClean="0"/>
              <a:t>2015/5/20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14C60-C6DC-4B62-B793-35265C953F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27573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6C5A-0E1E-406A-95D3-849ED63BBDAE}" type="datetimeFigureOut">
              <a:rPr lang="zh-CN" altLang="en-US" smtClean="0"/>
              <a:t>2015/5/20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14C60-C6DC-4B62-B793-35265C953F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5530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6C5A-0E1E-406A-95D3-849ED63BBDAE}" type="datetimeFigureOut">
              <a:rPr lang="zh-CN" altLang="en-US" smtClean="0"/>
              <a:t>2015/5/20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14C60-C6DC-4B62-B793-35265C953F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2825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6C5A-0E1E-406A-95D3-849ED63BBDAE}" type="datetimeFigureOut">
              <a:rPr lang="zh-CN" altLang="en-US" smtClean="0"/>
              <a:t>2015/5/20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14C60-C6DC-4B62-B793-35265C953F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11686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6C5A-0E1E-406A-95D3-849ED63BBDAE}" type="datetimeFigureOut">
              <a:rPr lang="zh-CN" altLang="en-US" smtClean="0"/>
              <a:t>2015/5/20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14C60-C6DC-4B62-B793-35265C953F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3042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6C5A-0E1E-406A-95D3-849ED63BBDAE}" type="datetimeFigureOut">
              <a:rPr lang="zh-CN" altLang="en-US" smtClean="0"/>
              <a:t>2015/5/20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14C60-C6DC-4B62-B793-35265C953F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3043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6C5A-0E1E-406A-95D3-849ED63BBDAE}" type="datetimeFigureOut">
              <a:rPr lang="zh-CN" altLang="en-US" smtClean="0"/>
              <a:t>2015/5/20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14C60-C6DC-4B62-B793-35265C953F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39500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6C5A-0E1E-406A-95D3-849ED63BBDAE}" type="datetimeFigureOut">
              <a:rPr lang="zh-CN" altLang="en-US" smtClean="0"/>
              <a:t>2015/5/20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14C60-C6DC-4B62-B793-35265C953F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6213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6C5A-0E1E-406A-95D3-849ED63BBDAE}" type="datetimeFigureOut">
              <a:rPr lang="zh-CN" altLang="en-US" smtClean="0"/>
              <a:t>2015/5/20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14C60-C6DC-4B62-B793-35265C953F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3254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6C5A-0E1E-406A-95D3-849ED63BBDAE}" type="datetimeFigureOut">
              <a:rPr lang="zh-CN" altLang="en-US" smtClean="0"/>
              <a:t>2015/5/20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14C60-C6DC-4B62-B793-35265C953FB7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119129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6C5A-0E1E-406A-95D3-849ED63BBDAE}" type="datetimeFigureOut">
              <a:rPr lang="zh-CN" altLang="en-US" smtClean="0"/>
              <a:t>2015/5/20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14C60-C6DC-4B62-B793-35265C953F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56668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言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6C5A-0E1E-406A-95D3-849ED63BBDAE}" type="datetimeFigureOut">
              <a:rPr lang="zh-CN" altLang="en-US" smtClean="0"/>
              <a:t>2015/5/20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14C60-C6DC-4B62-B793-35265C953FB7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079368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或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6C5A-0E1E-406A-95D3-849ED63BBDAE}" type="datetimeFigureOut">
              <a:rPr lang="zh-CN" altLang="en-US" smtClean="0"/>
              <a:t>2015/5/20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14C60-C6DC-4B62-B793-35265C953F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92648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6C5A-0E1E-406A-95D3-849ED63BBDAE}" type="datetimeFigureOut">
              <a:rPr lang="zh-CN" altLang="en-US" smtClean="0"/>
              <a:t>2015/5/20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14C60-C6DC-4B62-B793-35265C953F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618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6C5A-0E1E-406A-95D3-849ED63BBDAE}" type="datetimeFigureOut">
              <a:rPr lang="zh-CN" altLang="en-US" smtClean="0"/>
              <a:t>2015/5/20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14C60-C6DC-4B62-B793-35265C953F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41485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B914C98-3221-44FE-875F-C401DF8E719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39943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36C5A-0E1E-406A-95D3-849ED63BBDAE}" type="datetimeFigureOut">
              <a:rPr lang="zh-CN" altLang="en-US" smtClean="0"/>
              <a:t>2015/5/20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B014C60-C6DC-4B62-B793-35265C953F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3136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0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9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2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1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45660" y="944222"/>
            <a:ext cx="7631268" cy="1646302"/>
          </a:xfrm>
        </p:spPr>
        <p:txBody>
          <a:bodyPr/>
          <a:lstStyle/>
          <a:p>
            <a:r>
              <a:rPr lang="en-US" altLang="zh-CN" b="1" dirty="0" smtClean="0"/>
              <a:t>9.3.1</a:t>
            </a:r>
            <a:r>
              <a:rPr lang="zh-CN" altLang="en-US" b="1" dirty="0" smtClean="0"/>
              <a:t>求参数范围专题</a:t>
            </a:r>
            <a:endParaRPr lang="zh-CN" altLang="en-US" b="1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40879">
            <a:off x="728591" y="4204661"/>
            <a:ext cx="2609850" cy="2286000"/>
          </a:xfrm>
          <a:prstGeom prst="rect">
            <a:avLst/>
          </a:prstGeom>
        </p:spPr>
      </p:pic>
      <p:sp>
        <p:nvSpPr>
          <p:cNvPr id="6" name="椭圆形标注 5"/>
          <p:cNvSpPr/>
          <p:nvPr/>
        </p:nvSpPr>
        <p:spPr>
          <a:xfrm>
            <a:off x="4061294" y="3129896"/>
            <a:ext cx="2838735" cy="1760561"/>
          </a:xfrm>
          <a:prstGeom prst="wedgeEllipseCallout">
            <a:avLst>
              <a:gd name="adj1" fmla="val -86698"/>
              <a:gd name="adj2" fmla="val 609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 rot="317790">
            <a:off x="4362395" y="3410011"/>
            <a:ext cx="34665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/>
              <a:t>    今天题目</a:t>
            </a:r>
            <a:endParaRPr lang="en-US" altLang="zh-CN" sz="3600" dirty="0" smtClean="0"/>
          </a:p>
          <a:p>
            <a:r>
              <a:rPr lang="zh-CN" altLang="en-US" sz="3600" dirty="0" smtClean="0"/>
              <a:t>好难啊！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41011111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5166" y="409433"/>
            <a:ext cx="6347713" cy="1320800"/>
          </a:xfrm>
        </p:spPr>
        <p:txBody>
          <a:bodyPr/>
          <a:lstStyle/>
          <a:p>
            <a:r>
              <a:rPr lang="zh-CN" altLang="en-US" dirty="0" smtClean="0"/>
              <a:t>不等关系中求参数范围</a:t>
            </a:r>
            <a:endParaRPr lang="zh-CN" altLang="en-US" dirty="0"/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9880271"/>
              </p:ext>
            </p:extLst>
          </p:nvPr>
        </p:nvGraphicFramePr>
        <p:xfrm>
          <a:off x="425166" y="1423277"/>
          <a:ext cx="8069458" cy="17430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Equation" r:id="rId3" imgW="3174840" imgH="685800" progId="Equation.DSMT4">
                  <p:embed/>
                </p:oleObj>
              </mc:Choice>
              <mc:Fallback>
                <p:oleObj name="Equation" r:id="rId3" imgW="3174840" imgH="685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25166" y="1423277"/>
                        <a:ext cx="8069458" cy="174300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5854889" y="409433"/>
            <a:ext cx="24838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solidFill>
                  <a:srgbClr val="FF0000"/>
                </a:solidFill>
              </a:rPr>
              <a:t>叠加技巧</a:t>
            </a:r>
            <a:endParaRPr lang="zh-CN" altLang="en-US" sz="4400" dirty="0">
              <a:solidFill>
                <a:srgbClr val="FF0000"/>
              </a:solidFill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2177133"/>
              </p:ext>
            </p:extLst>
          </p:nvPr>
        </p:nvGraphicFramePr>
        <p:xfrm>
          <a:off x="163772" y="4070942"/>
          <a:ext cx="8830101" cy="19105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Equation" r:id="rId5" imgW="4165560" imgH="939600" progId="Equation.DSMT4">
                  <p:embed/>
                </p:oleObj>
              </mc:Choice>
              <mc:Fallback>
                <p:oleObj name="Equation" r:id="rId5" imgW="4165560" imgH="939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3772" y="4070942"/>
                        <a:ext cx="8830101" cy="191056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6909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0298358"/>
              </p:ext>
            </p:extLst>
          </p:nvPr>
        </p:nvGraphicFramePr>
        <p:xfrm>
          <a:off x="105793" y="649548"/>
          <a:ext cx="8847138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6" name="Equation" r:id="rId3" imgW="3429000" imgH="431640" progId="Equation.DSMT4">
                  <p:embed/>
                </p:oleObj>
              </mc:Choice>
              <mc:Fallback>
                <p:oleObj name="Equation" r:id="rId3" imgW="3429000" imgH="4316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5793" y="649548"/>
                        <a:ext cx="8847138" cy="9366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0620751"/>
              </p:ext>
            </p:extLst>
          </p:nvPr>
        </p:nvGraphicFramePr>
        <p:xfrm>
          <a:off x="105793" y="2202147"/>
          <a:ext cx="8676944" cy="18414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7" name="Equation" r:id="rId5" imgW="3187440" imgH="711000" progId="Equation.DSMT4">
                  <p:embed/>
                </p:oleObj>
              </mc:Choice>
              <mc:Fallback>
                <p:oleObj name="Equation" r:id="rId5" imgW="3187440" imgH="7110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05793" y="2202147"/>
                        <a:ext cx="8676944" cy="184149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23305065"/>
              </p:ext>
            </p:extLst>
          </p:nvPr>
        </p:nvGraphicFramePr>
        <p:xfrm>
          <a:off x="170821" y="4384840"/>
          <a:ext cx="8546888" cy="2024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8" name="Equation" r:id="rId7" imgW="2895480" imgH="685800" progId="Equation.DSMT4">
                  <p:embed/>
                </p:oleObj>
              </mc:Choice>
              <mc:Fallback>
                <p:oleObj name="Equation" r:id="rId7" imgW="2895480" imgH="685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70821" y="4384840"/>
                        <a:ext cx="8546888" cy="20242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45480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2635877"/>
              </p:ext>
            </p:extLst>
          </p:nvPr>
        </p:nvGraphicFramePr>
        <p:xfrm>
          <a:off x="331526" y="659003"/>
          <a:ext cx="8005985" cy="17020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Equation" r:id="rId3" imgW="3225600" imgH="685800" progId="Equation.DSMT4">
                  <p:embed/>
                </p:oleObj>
              </mc:Choice>
              <mc:Fallback>
                <p:oleObj name="Equation" r:id="rId3" imgW="3225600" imgH="685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1526" y="659003"/>
                        <a:ext cx="8005985" cy="17020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51131250"/>
              </p:ext>
            </p:extLst>
          </p:nvPr>
        </p:nvGraphicFramePr>
        <p:xfrm>
          <a:off x="331526" y="4180859"/>
          <a:ext cx="8051800" cy="1563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Equation" r:id="rId5" imgW="3530520" imgH="685800" progId="Equation.DSMT4">
                  <p:embed/>
                </p:oleObj>
              </mc:Choice>
              <mc:Fallback>
                <p:oleObj name="Equation" r:id="rId5" imgW="3530520" imgH="685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31526" y="4180859"/>
                        <a:ext cx="8051800" cy="15636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53850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39514107"/>
              </p:ext>
            </p:extLst>
          </p:nvPr>
        </p:nvGraphicFramePr>
        <p:xfrm>
          <a:off x="326124" y="786002"/>
          <a:ext cx="7676000" cy="10155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8" name="Equation" r:id="rId3" imgW="3263760" imgH="431640" progId="Equation.DSMT4">
                  <p:embed/>
                </p:oleObj>
              </mc:Choice>
              <mc:Fallback>
                <p:oleObj name="Equation" r:id="rId3" imgW="3263760" imgH="4316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6124" y="786002"/>
                        <a:ext cx="7676000" cy="101550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1591138"/>
              </p:ext>
            </p:extLst>
          </p:nvPr>
        </p:nvGraphicFramePr>
        <p:xfrm>
          <a:off x="168820" y="3975408"/>
          <a:ext cx="8511749" cy="1838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9" name="Equation" r:id="rId5" imgW="3174840" imgH="685800" progId="Equation.DSMT4">
                  <p:embed/>
                </p:oleObj>
              </mc:Choice>
              <mc:Fallback>
                <p:oleObj name="Equation" r:id="rId5" imgW="3174840" imgH="685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8820" y="3975408"/>
                        <a:ext cx="8511749" cy="18385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4187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2480774"/>
              </p:ext>
            </p:extLst>
          </p:nvPr>
        </p:nvGraphicFramePr>
        <p:xfrm>
          <a:off x="135443" y="1154372"/>
          <a:ext cx="8992477" cy="1084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4" name="Equation" r:id="rId3" imgW="3327120" imgH="431640" progId="Equation.DSMT4">
                  <p:embed/>
                </p:oleObj>
              </mc:Choice>
              <mc:Fallback>
                <p:oleObj name="Equation" r:id="rId3" imgW="3327120" imgH="4316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35443" y="1154372"/>
                        <a:ext cx="8992477" cy="10842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5779401"/>
              </p:ext>
            </p:extLst>
          </p:nvPr>
        </p:nvGraphicFramePr>
        <p:xfrm>
          <a:off x="135443" y="3880821"/>
          <a:ext cx="8337593" cy="1716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5" name="Equation" r:id="rId5" imgW="3454200" imgH="711000" progId="Equation.DSMT4">
                  <p:embed/>
                </p:oleObj>
              </mc:Choice>
              <mc:Fallback>
                <p:oleObj name="Equation" r:id="rId5" imgW="3454200" imgH="7110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35443" y="3880821"/>
                        <a:ext cx="8337593" cy="17165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2730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76" name="Group 36"/>
          <p:cNvGrpSpPr>
            <a:grpSpLocks/>
          </p:cNvGrpSpPr>
          <p:nvPr/>
        </p:nvGrpSpPr>
        <p:grpSpPr bwMode="auto">
          <a:xfrm>
            <a:off x="102490" y="1068343"/>
            <a:ext cx="7773988" cy="1357313"/>
            <a:chOff x="500" y="222"/>
            <a:chExt cx="4897" cy="855"/>
          </a:xfrm>
        </p:grpSpPr>
        <p:sp>
          <p:nvSpPr>
            <p:cNvPr id="61447" name="Text Box 7"/>
            <p:cNvSpPr txBox="1">
              <a:spLocks noChangeArrowheads="1"/>
            </p:cNvSpPr>
            <p:nvPr/>
          </p:nvSpPr>
          <p:spPr bwMode="auto">
            <a:xfrm>
              <a:off x="500" y="391"/>
              <a:ext cx="4897" cy="6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05000"/>
                </a:lnSpc>
                <a:spcBef>
                  <a:spcPct val="60000"/>
                </a:spcBef>
              </a:pPr>
              <a:r>
                <a:rPr lang="en-US" altLang="zh-CN" sz="2400" dirty="0" smtClean="0"/>
                <a:t>1</a:t>
              </a:r>
              <a:r>
                <a:rPr lang="zh-CN" altLang="en-US" sz="2400" dirty="0" smtClean="0"/>
                <a:t>．</a:t>
              </a:r>
              <a:r>
                <a:rPr lang="zh-CN" altLang="en-US" sz="2400" dirty="0"/>
                <a:t>已知关于</a:t>
              </a:r>
              <a:r>
                <a:rPr lang="en-US" altLang="zh-CN" sz="2400" dirty="0"/>
                <a:t>x</a:t>
              </a:r>
              <a:r>
                <a:rPr lang="zh-CN" altLang="en-US" sz="2400" dirty="0"/>
                <a:t>的不等式组                      的解有</a:t>
              </a:r>
            </a:p>
            <a:p>
              <a:pPr>
                <a:lnSpc>
                  <a:spcPct val="105000"/>
                </a:lnSpc>
                <a:spcBef>
                  <a:spcPct val="60000"/>
                </a:spcBef>
              </a:pPr>
              <a:r>
                <a:rPr lang="zh-CN" altLang="en-US" sz="2400" dirty="0"/>
                <a:t>      </a:t>
              </a:r>
              <a:r>
                <a:rPr lang="en-US" altLang="zh-CN" sz="2400" dirty="0"/>
                <a:t>3</a:t>
              </a:r>
              <a:r>
                <a:rPr lang="zh-CN" altLang="en-US" sz="2400" dirty="0"/>
                <a:t>个，则</a:t>
              </a:r>
              <a:r>
                <a:rPr lang="en-US" altLang="zh-CN" sz="2400" dirty="0"/>
                <a:t>m</a:t>
              </a:r>
              <a:r>
                <a:rPr lang="zh-CN" altLang="en-US" sz="2400" dirty="0"/>
                <a:t>的取值范围是</a:t>
              </a:r>
              <a:r>
                <a:rPr lang="en-US" altLang="zh-CN" sz="2400" dirty="0"/>
                <a:t>________________</a:t>
              </a:r>
              <a:r>
                <a:rPr lang="zh-CN" altLang="en-US" sz="2400" dirty="0"/>
                <a:t>．</a:t>
              </a:r>
            </a:p>
          </p:txBody>
        </p:sp>
        <p:grpSp>
          <p:nvGrpSpPr>
            <p:cNvPr id="61475" name="Group 35"/>
            <p:cNvGrpSpPr>
              <a:grpSpLocks/>
            </p:cNvGrpSpPr>
            <p:nvPr/>
          </p:nvGrpSpPr>
          <p:grpSpPr bwMode="auto">
            <a:xfrm>
              <a:off x="2762" y="222"/>
              <a:ext cx="1435" cy="570"/>
              <a:chOff x="3011" y="140"/>
              <a:chExt cx="1435" cy="570"/>
            </a:xfrm>
          </p:grpSpPr>
          <p:sp>
            <p:nvSpPr>
              <p:cNvPr id="61443" name="AutoShape 3"/>
              <p:cNvSpPr>
                <a:spLocks/>
              </p:cNvSpPr>
              <p:nvPr/>
            </p:nvSpPr>
            <p:spPr bwMode="auto">
              <a:xfrm>
                <a:off x="3011" y="247"/>
                <a:ext cx="46" cy="408"/>
              </a:xfrm>
              <a:prstGeom prst="leftBrace">
                <a:avLst>
                  <a:gd name="adj1" fmla="val 73913"/>
                  <a:gd name="adj2" fmla="val 50000"/>
                </a:avLst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61449" name="Text Box 9"/>
              <p:cNvSpPr txBox="1">
                <a:spLocks noChangeArrowheads="1"/>
              </p:cNvSpPr>
              <p:nvPr/>
            </p:nvSpPr>
            <p:spPr bwMode="auto">
              <a:xfrm>
                <a:off x="3090" y="140"/>
                <a:ext cx="1356" cy="57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lnSpc>
                    <a:spcPct val="105000"/>
                  </a:lnSpc>
                  <a:spcBef>
                    <a:spcPct val="10000"/>
                  </a:spcBef>
                </a:pPr>
                <a:r>
                  <a:rPr lang="en-US" altLang="zh-CN" sz="2400" dirty="0"/>
                  <a:t>x</a:t>
                </a:r>
                <a:r>
                  <a:rPr lang="zh-CN" altLang="en-US" sz="2400" dirty="0"/>
                  <a:t>－</a:t>
                </a:r>
                <a:r>
                  <a:rPr lang="en-US" altLang="zh-CN" sz="2400" dirty="0"/>
                  <a:t>m≥0</a:t>
                </a:r>
              </a:p>
              <a:p>
                <a:pPr>
                  <a:lnSpc>
                    <a:spcPct val="105000"/>
                  </a:lnSpc>
                  <a:spcBef>
                    <a:spcPct val="10000"/>
                  </a:spcBef>
                </a:pPr>
                <a:r>
                  <a:rPr lang="en-US" altLang="zh-CN" sz="2400" dirty="0"/>
                  <a:t>3</a:t>
                </a:r>
                <a:r>
                  <a:rPr lang="zh-CN" altLang="en-US" sz="2400" dirty="0"/>
                  <a:t>－</a:t>
                </a:r>
                <a:r>
                  <a:rPr lang="en-US" altLang="zh-CN" sz="2400" dirty="0"/>
                  <a:t>2x</a:t>
                </a:r>
                <a:r>
                  <a:rPr lang="zh-CN" altLang="en-US" sz="2400" dirty="0"/>
                  <a:t>＞</a:t>
                </a:r>
                <a:r>
                  <a:rPr lang="en-US" altLang="zh-CN" sz="2400" dirty="0"/>
                  <a:t>1</a:t>
                </a:r>
              </a:p>
            </p:txBody>
          </p:sp>
        </p:grpSp>
      </p:grpSp>
      <p:sp>
        <p:nvSpPr>
          <p:cNvPr id="61450" name="Text Box 10"/>
          <p:cNvSpPr txBox="1">
            <a:spLocks noChangeArrowheads="1"/>
          </p:cNvSpPr>
          <p:nvPr/>
        </p:nvSpPr>
        <p:spPr bwMode="auto">
          <a:xfrm>
            <a:off x="4121173" y="1910834"/>
            <a:ext cx="28463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0000FF"/>
                </a:solidFill>
              </a:rPr>
              <a:t>－</a:t>
            </a:r>
            <a:r>
              <a:rPr lang="en-US" altLang="zh-CN" sz="2400" dirty="0">
                <a:solidFill>
                  <a:srgbClr val="0000FF"/>
                </a:solidFill>
              </a:rPr>
              <a:t>3</a:t>
            </a:r>
            <a:r>
              <a:rPr lang="zh-CN" altLang="en-US" sz="2400" dirty="0">
                <a:solidFill>
                  <a:srgbClr val="0000FF"/>
                </a:solidFill>
              </a:rPr>
              <a:t>＜</a:t>
            </a:r>
            <a:r>
              <a:rPr lang="en-US" altLang="zh-CN" sz="2400" dirty="0">
                <a:solidFill>
                  <a:srgbClr val="0000FF"/>
                </a:solidFill>
              </a:rPr>
              <a:t>m≤</a:t>
            </a:r>
            <a:r>
              <a:rPr lang="zh-CN" altLang="en-US" sz="2400" dirty="0">
                <a:solidFill>
                  <a:srgbClr val="0000FF"/>
                </a:solidFill>
              </a:rPr>
              <a:t>－</a:t>
            </a:r>
            <a:r>
              <a:rPr lang="en-US" altLang="zh-CN" sz="2400" dirty="0">
                <a:solidFill>
                  <a:srgbClr val="0000FF"/>
                </a:solidFill>
              </a:rPr>
              <a:t>2</a:t>
            </a:r>
          </a:p>
        </p:txBody>
      </p:sp>
      <p:grpSp>
        <p:nvGrpSpPr>
          <p:cNvPr id="61477" name="Group 37"/>
          <p:cNvGrpSpPr>
            <a:grpSpLocks/>
          </p:cNvGrpSpPr>
          <p:nvPr/>
        </p:nvGrpSpPr>
        <p:grpSpPr bwMode="auto">
          <a:xfrm>
            <a:off x="187929" y="2663102"/>
            <a:ext cx="7672388" cy="1274762"/>
            <a:chOff x="500" y="1207"/>
            <a:chExt cx="4833" cy="803"/>
          </a:xfrm>
        </p:grpSpPr>
        <p:sp>
          <p:nvSpPr>
            <p:cNvPr id="61454" name="Text Box 14"/>
            <p:cNvSpPr txBox="1">
              <a:spLocks noChangeArrowheads="1"/>
            </p:cNvSpPr>
            <p:nvPr/>
          </p:nvSpPr>
          <p:spPr bwMode="auto">
            <a:xfrm>
              <a:off x="500" y="1347"/>
              <a:ext cx="4833" cy="6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05000"/>
                </a:lnSpc>
                <a:spcBef>
                  <a:spcPct val="50000"/>
                </a:spcBef>
              </a:pPr>
              <a:r>
                <a:rPr lang="en-US" altLang="zh-CN" sz="2400" dirty="0" smtClean="0"/>
                <a:t>2</a:t>
              </a:r>
              <a:r>
                <a:rPr lang="zh-CN" altLang="en-US" sz="2400" dirty="0" smtClean="0"/>
                <a:t>．</a:t>
              </a:r>
              <a:r>
                <a:rPr lang="zh-CN" altLang="en-US" sz="2400" dirty="0"/>
                <a:t>若不等式组                     无解，则</a:t>
              </a:r>
              <a:r>
                <a:rPr lang="en-US" altLang="zh-CN" sz="2400" dirty="0"/>
                <a:t>m</a:t>
              </a:r>
              <a:r>
                <a:rPr lang="zh-CN" altLang="en-US" sz="2400" dirty="0"/>
                <a:t>的取值范</a:t>
              </a:r>
            </a:p>
            <a:p>
              <a:pPr>
                <a:lnSpc>
                  <a:spcPct val="105000"/>
                </a:lnSpc>
                <a:spcBef>
                  <a:spcPct val="50000"/>
                </a:spcBef>
              </a:pPr>
              <a:r>
                <a:rPr lang="zh-CN" altLang="en-US" sz="2400" dirty="0"/>
                <a:t>      围是</a:t>
              </a:r>
              <a:r>
                <a:rPr lang="en-US" altLang="zh-CN" sz="2400" dirty="0"/>
                <a:t>________</a:t>
              </a:r>
              <a:r>
                <a:rPr lang="zh-CN" altLang="en-US" sz="2400" dirty="0"/>
                <a:t>．</a:t>
              </a:r>
            </a:p>
          </p:txBody>
        </p:sp>
        <p:sp>
          <p:nvSpPr>
            <p:cNvPr id="61458" name="AutoShape 18"/>
            <p:cNvSpPr>
              <a:spLocks/>
            </p:cNvSpPr>
            <p:nvPr/>
          </p:nvSpPr>
          <p:spPr bwMode="auto">
            <a:xfrm>
              <a:off x="2064" y="1336"/>
              <a:ext cx="46" cy="408"/>
            </a:xfrm>
            <a:prstGeom prst="leftBrace">
              <a:avLst>
                <a:gd name="adj1" fmla="val 73913"/>
                <a:gd name="adj2" fmla="val 50000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z="2400"/>
            </a:p>
          </p:txBody>
        </p:sp>
        <p:sp>
          <p:nvSpPr>
            <p:cNvPr id="61459" name="Text Box 19"/>
            <p:cNvSpPr txBox="1">
              <a:spLocks noChangeArrowheads="1"/>
            </p:cNvSpPr>
            <p:nvPr/>
          </p:nvSpPr>
          <p:spPr bwMode="auto">
            <a:xfrm>
              <a:off x="2136" y="1207"/>
              <a:ext cx="1356" cy="5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05000"/>
                </a:lnSpc>
                <a:spcBef>
                  <a:spcPct val="10000"/>
                </a:spcBef>
              </a:pPr>
              <a:r>
                <a:rPr lang="en-US" altLang="zh-CN" sz="2400" dirty="0"/>
                <a:t>x</a:t>
              </a:r>
              <a:r>
                <a:rPr lang="zh-CN" altLang="zh-CN" sz="2400" dirty="0"/>
                <a:t>＜</a:t>
              </a:r>
              <a:r>
                <a:rPr lang="en-US" altLang="zh-CN" sz="2400" dirty="0"/>
                <a:t>m</a:t>
              </a:r>
              <a:r>
                <a:rPr lang="zh-CN" altLang="en-US" sz="2400" dirty="0"/>
                <a:t>＋</a:t>
              </a:r>
              <a:r>
                <a:rPr lang="en-US" altLang="zh-CN" sz="2400" dirty="0"/>
                <a:t>2</a:t>
              </a:r>
            </a:p>
            <a:p>
              <a:pPr>
                <a:lnSpc>
                  <a:spcPct val="105000"/>
                </a:lnSpc>
                <a:spcBef>
                  <a:spcPct val="10000"/>
                </a:spcBef>
              </a:pPr>
              <a:r>
                <a:rPr lang="en-US" altLang="zh-CN" sz="2400" dirty="0"/>
                <a:t>x</a:t>
              </a:r>
              <a:r>
                <a:rPr lang="zh-CN" altLang="en-US" sz="2400" dirty="0"/>
                <a:t>＞</a:t>
              </a:r>
              <a:r>
                <a:rPr lang="en-US" altLang="zh-CN" sz="2400" dirty="0"/>
                <a:t>2m</a:t>
              </a:r>
              <a:r>
                <a:rPr lang="zh-CN" altLang="en-US" sz="2400" dirty="0"/>
                <a:t>－</a:t>
              </a:r>
              <a:r>
                <a:rPr lang="en-US" altLang="zh-CN" sz="2400" dirty="0"/>
                <a:t>1</a:t>
              </a:r>
            </a:p>
          </p:txBody>
        </p:sp>
      </p:grpSp>
      <p:sp>
        <p:nvSpPr>
          <p:cNvPr id="61463" name="Text Box 23"/>
          <p:cNvSpPr txBox="1">
            <a:spLocks noChangeArrowheads="1"/>
          </p:cNvSpPr>
          <p:nvPr/>
        </p:nvSpPr>
        <p:spPr bwMode="auto">
          <a:xfrm>
            <a:off x="1684148" y="3296371"/>
            <a:ext cx="372427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0000FF"/>
                </a:solidFill>
              </a:rPr>
              <a:t>m≥3</a:t>
            </a:r>
          </a:p>
        </p:txBody>
      </p:sp>
      <p:grpSp>
        <p:nvGrpSpPr>
          <p:cNvPr id="61478" name="Group 38"/>
          <p:cNvGrpSpPr>
            <a:grpSpLocks/>
          </p:cNvGrpSpPr>
          <p:nvPr/>
        </p:nvGrpSpPr>
        <p:grpSpPr bwMode="auto">
          <a:xfrm>
            <a:off x="626873" y="3836121"/>
            <a:ext cx="7672387" cy="1462088"/>
            <a:chOff x="764" y="2137"/>
            <a:chExt cx="4833" cy="921"/>
          </a:xfrm>
        </p:grpSpPr>
        <p:sp>
          <p:nvSpPr>
            <p:cNvPr id="61465" name="Text Box 25"/>
            <p:cNvSpPr txBox="1">
              <a:spLocks noChangeArrowheads="1"/>
            </p:cNvSpPr>
            <p:nvPr/>
          </p:nvSpPr>
          <p:spPr bwMode="auto">
            <a:xfrm>
              <a:off x="764" y="2372"/>
              <a:ext cx="4833" cy="6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05000"/>
                </a:lnSpc>
                <a:spcBef>
                  <a:spcPct val="60000"/>
                </a:spcBef>
              </a:pPr>
              <a:r>
                <a:rPr lang="en-US" altLang="zh-CN" sz="2400" dirty="0" smtClean="0"/>
                <a:t>3</a:t>
              </a:r>
              <a:r>
                <a:rPr lang="zh-CN" altLang="en-US" sz="2400" dirty="0" smtClean="0"/>
                <a:t>．</a:t>
              </a:r>
              <a:r>
                <a:rPr lang="zh-CN" altLang="en-US" sz="2400" dirty="0"/>
                <a:t>若关于</a:t>
              </a:r>
              <a:r>
                <a:rPr lang="en-US" altLang="zh-CN" sz="2400" dirty="0"/>
                <a:t>x</a:t>
              </a:r>
              <a:r>
                <a:rPr lang="zh-CN" altLang="en-US" sz="2400" dirty="0"/>
                <a:t>的不等式组                             的解集</a:t>
              </a:r>
            </a:p>
            <a:p>
              <a:pPr>
                <a:lnSpc>
                  <a:spcPct val="105000"/>
                </a:lnSpc>
                <a:spcBef>
                  <a:spcPct val="60000"/>
                </a:spcBef>
              </a:pPr>
              <a:r>
                <a:rPr lang="zh-CN" altLang="en-US" sz="2400" dirty="0"/>
                <a:t>      为</a:t>
              </a:r>
              <a:r>
                <a:rPr lang="en-US" altLang="zh-CN" sz="2400" dirty="0"/>
                <a:t>x</a:t>
              </a:r>
              <a:r>
                <a:rPr lang="zh-CN" altLang="en-US" sz="2400" dirty="0"/>
                <a:t>＜</a:t>
              </a:r>
              <a:r>
                <a:rPr lang="en-US" altLang="zh-CN" sz="2400" dirty="0"/>
                <a:t>3</a:t>
              </a:r>
              <a:r>
                <a:rPr lang="zh-CN" altLang="en-US" sz="2400" dirty="0"/>
                <a:t>，则</a:t>
              </a:r>
              <a:r>
                <a:rPr lang="en-US" altLang="zh-CN" sz="2400" dirty="0"/>
                <a:t>a</a:t>
              </a:r>
              <a:r>
                <a:rPr lang="zh-CN" altLang="en-US" sz="2400" dirty="0"/>
                <a:t>的取值范围是</a:t>
              </a:r>
              <a:r>
                <a:rPr lang="en-US" altLang="zh-CN" sz="2400" dirty="0"/>
                <a:t>_____________</a:t>
              </a:r>
              <a:r>
                <a:rPr lang="zh-CN" altLang="en-US" sz="2400" dirty="0"/>
                <a:t>．                               </a:t>
              </a:r>
            </a:p>
          </p:txBody>
        </p:sp>
        <p:sp>
          <p:nvSpPr>
            <p:cNvPr id="61466" name="Text Box 26"/>
            <p:cNvSpPr txBox="1">
              <a:spLocks noChangeArrowheads="1"/>
            </p:cNvSpPr>
            <p:nvPr/>
          </p:nvSpPr>
          <p:spPr bwMode="auto">
            <a:xfrm>
              <a:off x="2923" y="2137"/>
              <a:ext cx="1658" cy="5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05000"/>
                </a:lnSpc>
                <a:spcBef>
                  <a:spcPct val="20000"/>
                </a:spcBef>
              </a:pPr>
              <a:r>
                <a:rPr lang="en-US" altLang="zh-CN" sz="2400"/>
                <a:t>2x</a:t>
              </a:r>
              <a:r>
                <a:rPr lang="zh-CN" altLang="en-US" sz="2400"/>
                <a:t>＋</a:t>
              </a:r>
              <a:r>
                <a:rPr lang="en-US" altLang="zh-CN" sz="2400"/>
                <a:t>5</a:t>
              </a:r>
              <a:r>
                <a:rPr lang="zh-CN" altLang="en-US" sz="2400"/>
                <a:t>＞ </a:t>
              </a:r>
              <a:r>
                <a:rPr lang="en-US" altLang="zh-CN" sz="2400"/>
                <a:t>3x</a:t>
              </a:r>
              <a:r>
                <a:rPr lang="zh-CN" altLang="zh-CN" sz="2400"/>
                <a:t>＋</a:t>
              </a:r>
              <a:r>
                <a:rPr lang="en-US" altLang="zh-CN" sz="2400"/>
                <a:t>2 </a:t>
              </a:r>
            </a:p>
            <a:p>
              <a:pPr>
                <a:lnSpc>
                  <a:spcPct val="105000"/>
                </a:lnSpc>
                <a:spcBef>
                  <a:spcPct val="20000"/>
                </a:spcBef>
              </a:pPr>
              <a:r>
                <a:rPr lang="en-US" altLang="zh-CN" sz="2400"/>
                <a:t>x</a:t>
              </a:r>
              <a:r>
                <a:rPr lang="zh-CN" altLang="en-US" sz="2400"/>
                <a:t>＋</a:t>
              </a:r>
              <a:r>
                <a:rPr lang="en-US" altLang="zh-CN" sz="2400"/>
                <a:t>a</a:t>
              </a:r>
              <a:r>
                <a:rPr lang="zh-CN" altLang="en-US" sz="2400"/>
                <a:t>＜</a:t>
              </a:r>
              <a:r>
                <a:rPr lang="en-US" altLang="zh-CN" sz="2400"/>
                <a:t>0      </a:t>
              </a:r>
            </a:p>
          </p:txBody>
        </p:sp>
        <p:sp>
          <p:nvSpPr>
            <p:cNvPr id="61467" name="AutoShape 27"/>
            <p:cNvSpPr>
              <a:spLocks/>
            </p:cNvSpPr>
            <p:nvPr/>
          </p:nvSpPr>
          <p:spPr bwMode="auto">
            <a:xfrm>
              <a:off x="2832" y="2259"/>
              <a:ext cx="72" cy="408"/>
            </a:xfrm>
            <a:prstGeom prst="leftBrace">
              <a:avLst>
                <a:gd name="adj1" fmla="val 47222"/>
                <a:gd name="adj2" fmla="val 50000"/>
              </a:avLst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z="2400"/>
            </a:p>
          </p:txBody>
        </p:sp>
      </p:grpSp>
      <p:sp>
        <p:nvSpPr>
          <p:cNvPr id="61471" name="Text Box 31"/>
          <p:cNvSpPr txBox="1">
            <a:spLocks noChangeArrowheads="1"/>
          </p:cNvSpPr>
          <p:nvPr/>
        </p:nvSpPr>
        <p:spPr bwMode="auto">
          <a:xfrm>
            <a:off x="5168710" y="4737821"/>
            <a:ext cx="2562225" cy="480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05000"/>
              </a:lnSpc>
              <a:spcBef>
                <a:spcPct val="20000"/>
              </a:spcBef>
            </a:pPr>
            <a:r>
              <a:rPr lang="en-US" altLang="zh-CN" sz="2400" dirty="0">
                <a:solidFill>
                  <a:srgbClr val="0000FF"/>
                </a:solidFill>
              </a:rPr>
              <a:t>a≤</a:t>
            </a:r>
            <a:r>
              <a:rPr lang="zh-CN" altLang="en-US" sz="2400" dirty="0">
                <a:solidFill>
                  <a:srgbClr val="0000FF"/>
                </a:solidFill>
              </a:rPr>
              <a:t>－</a:t>
            </a:r>
            <a:r>
              <a:rPr lang="en-US" altLang="zh-CN" sz="2400" dirty="0">
                <a:solidFill>
                  <a:srgbClr val="0000FF"/>
                </a:solidFill>
              </a:rPr>
              <a:t>3</a:t>
            </a:r>
          </a:p>
        </p:txBody>
      </p:sp>
      <p:sp>
        <p:nvSpPr>
          <p:cNvPr id="61474" name="Text Box 34"/>
          <p:cNvSpPr txBox="1">
            <a:spLocks noChangeArrowheads="1"/>
          </p:cNvSpPr>
          <p:nvPr/>
        </p:nvSpPr>
        <p:spPr bwMode="auto">
          <a:xfrm>
            <a:off x="2547748" y="6341196"/>
            <a:ext cx="15335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0000FF"/>
                </a:solidFill>
              </a:rPr>
              <a:t>8</a:t>
            </a:r>
          </a:p>
        </p:txBody>
      </p:sp>
      <p:grpSp>
        <p:nvGrpSpPr>
          <p:cNvPr id="61482" name="Group 42"/>
          <p:cNvGrpSpPr>
            <a:grpSpLocks/>
          </p:cNvGrpSpPr>
          <p:nvPr/>
        </p:nvGrpSpPr>
        <p:grpSpPr bwMode="auto">
          <a:xfrm>
            <a:off x="472768" y="5569529"/>
            <a:ext cx="8534400" cy="1296988"/>
            <a:chOff x="599" y="2999"/>
            <a:chExt cx="5376" cy="817"/>
          </a:xfrm>
        </p:grpSpPr>
        <p:sp>
          <p:nvSpPr>
            <p:cNvPr id="61472" name="Text Box 32"/>
            <p:cNvSpPr txBox="1">
              <a:spLocks noChangeArrowheads="1"/>
            </p:cNvSpPr>
            <p:nvPr/>
          </p:nvSpPr>
          <p:spPr bwMode="auto">
            <a:xfrm>
              <a:off x="599" y="3130"/>
              <a:ext cx="5376" cy="6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05000"/>
                </a:lnSpc>
                <a:spcBef>
                  <a:spcPct val="60000"/>
                </a:spcBef>
              </a:pPr>
              <a:r>
                <a:rPr lang="en-US" altLang="zh-CN" sz="2400" dirty="0" smtClean="0"/>
                <a:t>4</a:t>
              </a:r>
              <a:r>
                <a:rPr lang="zh-CN" altLang="en-US" sz="2400" dirty="0" smtClean="0"/>
                <a:t>．</a:t>
              </a:r>
              <a:r>
                <a:rPr lang="zh-CN" altLang="en-US" sz="2400" dirty="0"/>
                <a:t>已知不等式组                           的解集是</a:t>
              </a:r>
              <a:r>
                <a:rPr lang="en-US" altLang="zh-CN" sz="2400" dirty="0"/>
                <a:t>x≥6</a:t>
              </a:r>
              <a:r>
                <a:rPr lang="zh-CN" altLang="en-US" sz="2400" dirty="0"/>
                <a:t>，</a:t>
              </a:r>
            </a:p>
            <a:p>
              <a:pPr>
                <a:lnSpc>
                  <a:spcPct val="105000"/>
                </a:lnSpc>
                <a:spcBef>
                  <a:spcPct val="60000"/>
                </a:spcBef>
              </a:pPr>
              <a:r>
                <a:rPr lang="zh-CN" altLang="en-US" sz="2400" dirty="0"/>
                <a:t>      则</a:t>
              </a:r>
              <a:r>
                <a:rPr lang="en-US" altLang="zh-CN" sz="2400" dirty="0"/>
                <a:t>a</a:t>
              </a:r>
              <a:r>
                <a:rPr lang="zh-CN" altLang="en-US" sz="2400" dirty="0"/>
                <a:t>的值为</a:t>
              </a:r>
              <a:r>
                <a:rPr lang="en-US" altLang="zh-CN" sz="2400" dirty="0"/>
                <a:t>___</a:t>
              </a:r>
              <a:r>
                <a:rPr lang="zh-CN" altLang="en-US" sz="2400" dirty="0"/>
                <a:t>．</a:t>
              </a:r>
            </a:p>
          </p:txBody>
        </p:sp>
        <p:grpSp>
          <p:nvGrpSpPr>
            <p:cNvPr id="61481" name="Group 41"/>
            <p:cNvGrpSpPr>
              <a:grpSpLocks/>
            </p:cNvGrpSpPr>
            <p:nvPr/>
          </p:nvGrpSpPr>
          <p:grpSpPr bwMode="auto">
            <a:xfrm>
              <a:off x="2320" y="2999"/>
              <a:ext cx="2374" cy="631"/>
              <a:chOff x="2812" y="3521"/>
              <a:chExt cx="2374" cy="631"/>
            </a:xfrm>
          </p:grpSpPr>
          <p:sp>
            <p:nvSpPr>
              <p:cNvPr id="61473" name="AutoShape 33"/>
              <p:cNvSpPr>
                <a:spLocks/>
              </p:cNvSpPr>
              <p:nvPr/>
            </p:nvSpPr>
            <p:spPr bwMode="auto">
              <a:xfrm>
                <a:off x="2812" y="3657"/>
                <a:ext cx="51" cy="462"/>
              </a:xfrm>
              <a:prstGeom prst="leftBrace">
                <a:avLst>
                  <a:gd name="adj1" fmla="val 75490"/>
                  <a:gd name="adj2" fmla="val 50000"/>
                </a:avLst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 sz="2400"/>
              </a:p>
            </p:txBody>
          </p:sp>
          <p:sp>
            <p:nvSpPr>
              <p:cNvPr id="61479" name="Rectangle 39"/>
              <p:cNvSpPr>
                <a:spLocks noChangeArrowheads="1"/>
              </p:cNvSpPr>
              <p:nvPr/>
            </p:nvSpPr>
            <p:spPr bwMode="auto">
              <a:xfrm>
                <a:off x="2903" y="3521"/>
                <a:ext cx="2283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r>
                  <a:rPr lang="en-US" altLang="zh-CN" sz="2400"/>
                  <a:t>x-3(x-4)≤2</a:t>
                </a:r>
              </a:p>
            </p:txBody>
          </p:sp>
          <p:sp>
            <p:nvSpPr>
              <p:cNvPr id="61480" name="Rectangle 40"/>
              <p:cNvSpPr>
                <a:spLocks noChangeArrowheads="1"/>
              </p:cNvSpPr>
              <p:nvPr/>
            </p:nvSpPr>
            <p:spPr bwMode="auto">
              <a:xfrm>
                <a:off x="2898" y="3861"/>
                <a:ext cx="2000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r>
                  <a:rPr lang="en-US" altLang="zh-CN" sz="2400"/>
                  <a:t>2x</a:t>
                </a:r>
                <a:r>
                  <a:rPr lang="zh-CN" altLang="en-US" sz="2400"/>
                  <a:t>－</a:t>
                </a:r>
                <a:r>
                  <a:rPr lang="en-US" altLang="zh-CN" sz="2400"/>
                  <a:t>a≥x</a:t>
                </a:r>
                <a:r>
                  <a:rPr lang="zh-CN" altLang="en-US" sz="2400"/>
                  <a:t>－</a:t>
                </a:r>
                <a:r>
                  <a:rPr lang="en-US" altLang="zh-CN" sz="2400"/>
                  <a:t>2</a:t>
                </a:r>
              </a:p>
            </p:txBody>
          </p:sp>
        </p:grpSp>
      </p:grpSp>
      <p:sp>
        <p:nvSpPr>
          <p:cNvPr id="27" name="filecab3"/>
          <p:cNvSpPr>
            <a:spLocks noEditPoints="1" noChangeArrowheads="1"/>
          </p:cNvSpPr>
          <p:nvPr/>
        </p:nvSpPr>
        <p:spPr bwMode="auto">
          <a:xfrm rot="10800000">
            <a:off x="2670779" y="28603"/>
            <a:ext cx="3200400" cy="838200"/>
          </a:xfrm>
          <a:custGeom>
            <a:avLst/>
            <a:gdLst>
              <a:gd name="T0" fmla="*/ 10800 w 21600"/>
              <a:gd name="T1" fmla="*/ 0 h 21600"/>
              <a:gd name="T2" fmla="*/ 0 w 21600"/>
              <a:gd name="T3" fmla="*/ 0 h 21600"/>
              <a:gd name="T4" fmla="*/ 0 w 21600"/>
              <a:gd name="T5" fmla="*/ 10800 h 21600"/>
              <a:gd name="T6" fmla="*/ 0 w 21600"/>
              <a:gd name="T7" fmla="*/ 20367 h 21600"/>
              <a:gd name="T8" fmla="*/ 10800 w 21600"/>
              <a:gd name="T9" fmla="*/ 21600 h 21600"/>
              <a:gd name="T10" fmla="*/ 21600 w 21600"/>
              <a:gd name="T11" fmla="*/ 20367 h 21600"/>
              <a:gd name="T12" fmla="*/ 21600 w 21600"/>
              <a:gd name="T13" fmla="*/ 10800 h 21600"/>
              <a:gd name="T14" fmla="*/ 21600 w 21600"/>
              <a:gd name="T15" fmla="*/ 0 h 21600"/>
              <a:gd name="T16" fmla="*/ 1004 w 21600"/>
              <a:gd name="T17" fmla="*/ 511 h 21600"/>
              <a:gd name="T18" fmla="*/ 20542 w 21600"/>
              <a:gd name="T19" fmla="*/ 18765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10788" y="0"/>
                </a:moveTo>
                <a:lnTo>
                  <a:pt x="0" y="0"/>
                </a:lnTo>
                <a:lnTo>
                  <a:pt x="0" y="10800"/>
                </a:lnTo>
                <a:lnTo>
                  <a:pt x="0" y="19099"/>
                </a:lnTo>
                <a:lnTo>
                  <a:pt x="8466" y="19099"/>
                </a:lnTo>
                <a:lnTo>
                  <a:pt x="8490" y="19440"/>
                </a:lnTo>
                <a:lnTo>
                  <a:pt x="8537" y="20008"/>
                </a:lnTo>
                <a:lnTo>
                  <a:pt x="8607" y="20349"/>
                </a:lnTo>
                <a:lnTo>
                  <a:pt x="8701" y="20691"/>
                </a:lnTo>
                <a:lnTo>
                  <a:pt x="8842" y="21145"/>
                </a:lnTo>
                <a:lnTo>
                  <a:pt x="9053" y="21373"/>
                </a:lnTo>
                <a:lnTo>
                  <a:pt x="9264" y="21600"/>
                </a:lnTo>
                <a:lnTo>
                  <a:pt x="9545" y="21600"/>
                </a:lnTo>
                <a:lnTo>
                  <a:pt x="10718" y="21600"/>
                </a:lnTo>
                <a:lnTo>
                  <a:pt x="11891" y="21600"/>
                </a:lnTo>
                <a:lnTo>
                  <a:pt x="12266" y="21600"/>
                </a:lnTo>
                <a:lnTo>
                  <a:pt x="12477" y="21429"/>
                </a:lnTo>
                <a:lnTo>
                  <a:pt x="12618" y="21202"/>
                </a:lnTo>
                <a:lnTo>
                  <a:pt x="12758" y="20861"/>
                </a:lnTo>
                <a:lnTo>
                  <a:pt x="12922" y="20349"/>
                </a:lnTo>
                <a:lnTo>
                  <a:pt x="12993" y="19952"/>
                </a:lnTo>
                <a:lnTo>
                  <a:pt x="13016" y="19440"/>
                </a:lnTo>
                <a:lnTo>
                  <a:pt x="13063" y="19099"/>
                </a:lnTo>
                <a:lnTo>
                  <a:pt x="21600" y="19099"/>
                </a:lnTo>
                <a:lnTo>
                  <a:pt x="21600" y="10800"/>
                </a:lnTo>
                <a:lnTo>
                  <a:pt x="21600" y="0"/>
                </a:lnTo>
                <a:lnTo>
                  <a:pt x="10788" y="0"/>
                </a:lnTo>
                <a:close/>
                <a:moveTo>
                  <a:pt x="9053" y="19099"/>
                </a:moveTo>
                <a:lnTo>
                  <a:pt x="9053" y="19440"/>
                </a:lnTo>
                <a:lnTo>
                  <a:pt x="9076" y="19611"/>
                </a:lnTo>
                <a:lnTo>
                  <a:pt x="9123" y="19781"/>
                </a:lnTo>
                <a:lnTo>
                  <a:pt x="9193" y="20008"/>
                </a:lnTo>
                <a:lnTo>
                  <a:pt x="9264" y="20179"/>
                </a:lnTo>
                <a:lnTo>
                  <a:pt x="9334" y="20293"/>
                </a:lnTo>
                <a:lnTo>
                  <a:pt x="9405" y="20349"/>
                </a:lnTo>
                <a:lnTo>
                  <a:pt x="9545" y="20349"/>
                </a:lnTo>
                <a:lnTo>
                  <a:pt x="11891" y="20349"/>
                </a:lnTo>
                <a:lnTo>
                  <a:pt x="12031" y="20349"/>
                </a:lnTo>
                <a:lnTo>
                  <a:pt x="12172" y="20236"/>
                </a:lnTo>
                <a:lnTo>
                  <a:pt x="12266" y="20179"/>
                </a:lnTo>
                <a:lnTo>
                  <a:pt x="12336" y="20008"/>
                </a:lnTo>
                <a:lnTo>
                  <a:pt x="12383" y="19838"/>
                </a:lnTo>
                <a:lnTo>
                  <a:pt x="12430" y="19611"/>
                </a:lnTo>
                <a:lnTo>
                  <a:pt x="12477" y="19440"/>
                </a:lnTo>
                <a:lnTo>
                  <a:pt x="12477" y="19099"/>
                </a:lnTo>
                <a:lnTo>
                  <a:pt x="9053" y="19099"/>
                </a:lnTo>
                <a:close/>
              </a:path>
              <a:path w="21600" h="21600" extrusionOk="0">
                <a:moveTo>
                  <a:pt x="9053" y="19099"/>
                </a:moveTo>
                <a:lnTo>
                  <a:pt x="0" y="19099"/>
                </a:lnTo>
                <a:lnTo>
                  <a:pt x="21600" y="19099"/>
                </a:lnTo>
              </a:path>
            </a:pathLst>
          </a:custGeom>
          <a:gradFill rotWithShape="1">
            <a:gsLst>
              <a:gs pos="0">
                <a:srgbClr val="FF8200"/>
              </a:gs>
              <a:gs pos="10001">
                <a:srgbClr val="FF0000"/>
              </a:gs>
              <a:gs pos="35001">
                <a:srgbClr val="BA0066"/>
              </a:gs>
              <a:gs pos="70000">
                <a:srgbClr val="66008F"/>
              </a:gs>
              <a:gs pos="100000">
                <a:srgbClr val="000082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rot="10800000"/>
          <a:lstStyle/>
          <a:p>
            <a:pPr algn="ctr"/>
            <a:r>
              <a:rPr lang="zh-CN" altLang="en-US" sz="4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华文行楷" panose="02010800040101010101" pitchFamily="2" charset="-122"/>
              </a:rPr>
              <a:t>随堂练习</a:t>
            </a:r>
          </a:p>
        </p:txBody>
      </p:sp>
    </p:spTree>
    <p:extLst>
      <p:ext uri="{BB962C8B-B14F-4D97-AF65-F5344CB8AC3E}">
        <p14:creationId xmlns:p14="http://schemas.microsoft.com/office/powerpoint/2010/main" val="2447547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50" grpId="0"/>
      <p:bldP spid="61463" grpId="0"/>
      <p:bldP spid="61471" grpId="0"/>
      <p:bldP spid="6147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45660" y="944222"/>
            <a:ext cx="7631268" cy="1646302"/>
          </a:xfrm>
        </p:spPr>
        <p:txBody>
          <a:bodyPr/>
          <a:lstStyle/>
          <a:p>
            <a:r>
              <a:rPr lang="en-US" altLang="zh-CN" b="1" dirty="0" smtClean="0"/>
              <a:t>9.3.2</a:t>
            </a:r>
            <a:r>
              <a:rPr lang="zh-CN" altLang="en-US" b="1" dirty="0" smtClean="0"/>
              <a:t>不等式组应用题</a:t>
            </a:r>
            <a:endParaRPr lang="zh-CN" altLang="en-US" b="1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40879">
            <a:off x="728591" y="4204661"/>
            <a:ext cx="2609850" cy="2286000"/>
          </a:xfrm>
          <a:prstGeom prst="rect">
            <a:avLst/>
          </a:prstGeom>
        </p:spPr>
      </p:pic>
      <p:sp>
        <p:nvSpPr>
          <p:cNvPr id="6" name="椭圆形标注 5"/>
          <p:cNvSpPr/>
          <p:nvPr/>
        </p:nvSpPr>
        <p:spPr>
          <a:xfrm>
            <a:off x="4061294" y="3129896"/>
            <a:ext cx="2838735" cy="1760561"/>
          </a:xfrm>
          <a:prstGeom prst="wedgeEllipseCallout">
            <a:avLst>
              <a:gd name="adj1" fmla="val -86698"/>
              <a:gd name="adj2" fmla="val 609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 rot="317790">
            <a:off x="4109295" y="3287331"/>
            <a:ext cx="34665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/>
              <a:t>    今天题目</a:t>
            </a:r>
            <a:endParaRPr lang="en-US" altLang="zh-CN" sz="3600" dirty="0" smtClean="0"/>
          </a:p>
          <a:p>
            <a:r>
              <a:rPr lang="zh-CN" altLang="en-US" sz="3600" dirty="0" smtClean="0"/>
              <a:t>又有点难啊！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20150993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2"/>
          <p:cNvSpPr txBox="1">
            <a:spLocks noChangeArrowheads="1"/>
          </p:cNvSpPr>
          <p:nvPr/>
        </p:nvSpPr>
        <p:spPr bwMode="auto">
          <a:xfrm>
            <a:off x="316956" y="698904"/>
            <a:ext cx="7848600" cy="233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05000"/>
              </a:lnSpc>
              <a:spcBef>
                <a:spcPct val="20000"/>
              </a:spcBef>
            </a:pPr>
            <a:r>
              <a:rPr lang="en-US" altLang="zh-CN" sz="2800" dirty="0"/>
              <a:t>        </a:t>
            </a:r>
            <a:r>
              <a:rPr lang="zh-CN" altLang="en-US" sz="2800" dirty="0"/>
              <a:t>例</a:t>
            </a:r>
            <a:r>
              <a:rPr lang="en-US" altLang="zh-CN" sz="2800" dirty="0" smtClean="0"/>
              <a:t>1    </a:t>
            </a:r>
            <a:r>
              <a:rPr lang="en-US" altLang="zh-CN" sz="2800" dirty="0"/>
              <a:t>3</a:t>
            </a:r>
            <a:r>
              <a:rPr lang="zh-CN" altLang="en-US" sz="2800" dirty="0"/>
              <a:t>小组计划在</a:t>
            </a:r>
            <a:r>
              <a:rPr lang="en-US" altLang="zh-CN" sz="2800" dirty="0"/>
              <a:t>10</a:t>
            </a:r>
            <a:r>
              <a:rPr lang="zh-CN" altLang="en-US" sz="2800" dirty="0"/>
              <a:t>天内生产</a:t>
            </a:r>
            <a:r>
              <a:rPr lang="en-US" altLang="zh-CN" sz="2800" dirty="0"/>
              <a:t>500</a:t>
            </a:r>
            <a:r>
              <a:rPr lang="zh-CN" altLang="en-US" sz="2800" dirty="0"/>
              <a:t>件产品（每天生产量相同），按原先的生产速度，不能完成任务；如果每个小组每天比原先多生产</a:t>
            </a:r>
            <a:r>
              <a:rPr lang="en-US" altLang="zh-CN" sz="2800" dirty="0"/>
              <a:t>1</a:t>
            </a:r>
            <a:r>
              <a:rPr lang="zh-CN" altLang="en-US" sz="2800" dirty="0"/>
              <a:t>件产品，就能提前完成任务．每个小组原先每天生产多少件产品？</a:t>
            </a:r>
          </a:p>
        </p:txBody>
      </p:sp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383631" y="3240491"/>
            <a:ext cx="7818437" cy="997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05000"/>
              </a:lnSpc>
              <a:spcBef>
                <a:spcPct val="20000"/>
              </a:spcBef>
            </a:pPr>
            <a:r>
              <a:rPr lang="en-US" altLang="zh-CN" sz="2800">
                <a:solidFill>
                  <a:srgbClr val="0000FF"/>
                </a:solidFill>
              </a:rPr>
              <a:t>        </a:t>
            </a:r>
            <a:r>
              <a:rPr lang="zh-CN" altLang="en-US" sz="2800">
                <a:solidFill>
                  <a:srgbClr val="0000FF"/>
                </a:solidFill>
              </a:rPr>
              <a:t>解：设每个小组原先每天生产</a:t>
            </a:r>
            <a:r>
              <a:rPr lang="en-US" altLang="zh-CN" sz="2800">
                <a:solidFill>
                  <a:srgbClr val="0000FF"/>
                </a:solidFill>
              </a:rPr>
              <a:t>x</a:t>
            </a:r>
            <a:r>
              <a:rPr lang="zh-CN" altLang="en-US" sz="2800">
                <a:solidFill>
                  <a:srgbClr val="0000FF"/>
                </a:solidFill>
              </a:rPr>
              <a:t>件产品．根据题中前后两个条件，得</a:t>
            </a:r>
          </a:p>
        </p:txBody>
      </p:sp>
      <p:grpSp>
        <p:nvGrpSpPr>
          <p:cNvPr id="37897" name="Group 9"/>
          <p:cNvGrpSpPr>
            <a:grpSpLocks/>
          </p:cNvGrpSpPr>
          <p:nvPr/>
        </p:nvGrpSpPr>
        <p:grpSpPr bwMode="auto">
          <a:xfrm>
            <a:off x="1577431" y="4515254"/>
            <a:ext cx="4464050" cy="1304925"/>
            <a:chOff x="1209" y="2659"/>
            <a:chExt cx="2964" cy="822"/>
          </a:xfrm>
        </p:grpSpPr>
        <p:pic>
          <p:nvPicPr>
            <p:cNvPr id="37892" name="Picture 4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9" y="2659"/>
              <a:ext cx="2141" cy="8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7893" name="Text Box 5"/>
            <p:cNvSpPr txBox="1">
              <a:spLocks noChangeArrowheads="1"/>
            </p:cNvSpPr>
            <p:nvPr/>
          </p:nvSpPr>
          <p:spPr bwMode="auto">
            <a:xfrm>
              <a:off x="3583" y="2659"/>
              <a:ext cx="567" cy="3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05000"/>
                </a:lnSpc>
                <a:spcBef>
                  <a:spcPct val="20000"/>
                </a:spcBef>
              </a:pPr>
              <a:r>
                <a:rPr lang="en-US" altLang="zh-CN" sz="2800">
                  <a:solidFill>
                    <a:srgbClr val="0000FF"/>
                  </a:solidFill>
                </a:rPr>
                <a:t>①</a:t>
              </a:r>
            </a:p>
          </p:txBody>
        </p:sp>
        <p:sp>
          <p:nvSpPr>
            <p:cNvPr id="37894" name="Text Box 6"/>
            <p:cNvSpPr txBox="1">
              <a:spLocks noChangeArrowheads="1"/>
            </p:cNvSpPr>
            <p:nvPr/>
          </p:nvSpPr>
          <p:spPr bwMode="auto">
            <a:xfrm>
              <a:off x="3591" y="3067"/>
              <a:ext cx="582" cy="3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05000"/>
                </a:lnSpc>
                <a:spcBef>
                  <a:spcPct val="20000"/>
                </a:spcBef>
              </a:pPr>
              <a:r>
                <a:rPr lang="en-US" altLang="zh-CN" sz="2800">
                  <a:solidFill>
                    <a:srgbClr val="0000FF"/>
                  </a:solidFill>
                </a:rPr>
                <a:t>②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00389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  <p:bldP spid="3789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1094831" y="2972630"/>
            <a:ext cx="6783387" cy="160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05000"/>
              </a:lnSpc>
              <a:spcBef>
                <a:spcPct val="20000"/>
              </a:spcBef>
            </a:pPr>
            <a:r>
              <a:rPr lang="zh-CN" altLang="en-US" sz="2800" dirty="0">
                <a:solidFill>
                  <a:srgbClr val="0000FF"/>
                </a:solidFill>
              </a:rPr>
              <a:t>因为</a:t>
            </a:r>
            <a:r>
              <a:rPr lang="zh-CN" altLang="en-US" sz="2800" dirty="0" smtClean="0">
                <a:solidFill>
                  <a:srgbClr val="0000FF"/>
                </a:solidFill>
              </a:rPr>
              <a:t>，</a:t>
            </a:r>
            <a:r>
              <a:rPr lang="en-US" altLang="zh-CN" sz="2800" dirty="0">
                <a:solidFill>
                  <a:srgbClr val="0000FF"/>
                </a:solidFill>
              </a:rPr>
              <a:t>x</a:t>
            </a:r>
            <a:r>
              <a:rPr lang="zh-CN" altLang="en-US" sz="2800" dirty="0">
                <a:solidFill>
                  <a:srgbClr val="0000FF"/>
                </a:solidFill>
              </a:rPr>
              <a:t>的值应是整数</a:t>
            </a:r>
            <a:r>
              <a:rPr lang="zh-CN" altLang="en-US" sz="2800" dirty="0" smtClean="0">
                <a:solidFill>
                  <a:srgbClr val="0000FF"/>
                </a:solidFill>
              </a:rPr>
              <a:t>，</a:t>
            </a:r>
            <a:endParaRPr lang="zh-CN" altLang="en-US" sz="2800" dirty="0">
              <a:solidFill>
                <a:srgbClr val="0000FF"/>
              </a:solidFill>
            </a:endParaRPr>
          </a:p>
          <a:p>
            <a:pPr>
              <a:lnSpc>
                <a:spcPct val="105000"/>
              </a:lnSpc>
              <a:spcBef>
                <a:spcPct val="20000"/>
              </a:spcBef>
            </a:pPr>
            <a:r>
              <a:rPr lang="zh-CN" altLang="en-US" sz="2800" dirty="0">
                <a:solidFill>
                  <a:srgbClr val="0000FF"/>
                </a:solidFill>
              </a:rPr>
              <a:t> </a:t>
            </a:r>
            <a:r>
              <a:rPr lang="zh-CN" altLang="en-US" sz="2800" dirty="0" smtClean="0">
                <a:solidFill>
                  <a:srgbClr val="0000FF"/>
                </a:solidFill>
              </a:rPr>
              <a:t>所以，             </a:t>
            </a:r>
            <a:r>
              <a:rPr lang="en-US" altLang="zh-CN" sz="2800" dirty="0" smtClean="0">
                <a:solidFill>
                  <a:srgbClr val="0000FF"/>
                </a:solidFill>
              </a:rPr>
              <a:t>x=16</a:t>
            </a:r>
            <a:endParaRPr lang="en-US" altLang="zh-CN" sz="2800" dirty="0">
              <a:solidFill>
                <a:srgbClr val="0000FF"/>
              </a:solidFill>
            </a:endParaRPr>
          </a:p>
          <a:p>
            <a:pPr>
              <a:lnSpc>
                <a:spcPct val="105000"/>
              </a:lnSpc>
              <a:spcBef>
                <a:spcPct val="20000"/>
              </a:spcBef>
            </a:pPr>
            <a:r>
              <a:rPr lang="zh-CN" altLang="en-US" sz="2800" dirty="0">
                <a:solidFill>
                  <a:srgbClr val="0000FF"/>
                </a:solidFill>
              </a:rPr>
              <a:t>答：每个小组原先每天生产</a:t>
            </a:r>
            <a:r>
              <a:rPr lang="en-US" altLang="zh-CN" sz="2800" dirty="0">
                <a:solidFill>
                  <a:srgbClr val="0000FF"/>
                </a:solidFill>
              </a:rPr>
              <a:t>16</a:t>
            </a:r>
            <a:r>
              <a:rPr lang="zh-CN" altLang="en-US" sz="2800" dirty="0">
                <a:solidFill>
                  <a:srgbClr val="0000FF"/>
                </a:solidFill>
              </a:rPr>
              <a:t>件产品．</a:t>
            </a:r>
          </a:p>
        </p:txBody>
      </p:sp>
      <p:pic>
        <p:nvPicPr>
          <p:cNvPr id="3891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006" y="1928055"/>
            <a:ext cx="2279650" cy="96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8920" name="Rectangle 8"/>
          <p:cNvSpPr>
            <a:spLocks noChangeArrowheads="1"/>
          </p:cNvSpPr>
          <p:nvPr/>
        </p:nvSpPr>
        <p:spPr bwMode="auto">
          <a:xfrm>
            <a:off x="1723268" y="2159583"/>
            <a:ext cx="9926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800" dirty="0" smtClean="0">
                <a:solidFill>
                  <a:srgbClr val="0000FF"/>
                </a:solidFill>
              </a:rPr>
              <a:t>解得</a:t>
            </a:r>
            <a:endParaRPr lang="zh-CN" altLang="en-US" sz="28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7855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89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9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89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89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89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89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Text Box 2"/>
          <p:cNvSpPr txBox="1">
            <a:spLocks noChangeArrowheads="1"/>
          </p:cNvSpPr>
          <p:nvPr/>
        </p:nvSpPr>
        <p:spPr bwMode="auto">
          <a:xfrm>
            <a:off x="613510" y="623011"/>
            <a:ext cx="7364412" cy="1449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05000"/>
              </a:lnSpc>
              <a:spcBef>
                <a:spcPct val="20000"/>
              </a:spcBef>
            </a:pPr>
            <a:r>
              <a:rPr lang="en-US" altLang="zh-CN" sz="2800" dirty="0"/>
              <a:t>        </a:t>
            </a:r>
            <a:r>
              <a:rPr lang="zh-CN" altLang="en-US" sz="2800" dirty="0" smtClean="0"/>
              <a:t>例</a:t>
            </a:r>
            <a:r>
              <a:rPr lang="en-US" altLang="zh-CN" sz="2800" dirty="0" smtClean="0"/>
              <a:t>2     </a:t>
            </a:r>
            <a:r>
              <a:rPr lang="zh-CN" altLang="en-US" sz="2800" dirty="0"/>
              <a:t>一群女生住若干间宿舍，每间住</a:t>
            </a:r>
            <a:r>
              <a:rPr lang="en-US" altLang="zh-CN" sz="2800" dirty="0"/>
              <a:t>4</a:t>
            </a:r>
            <a:r>
              <a:rPr lang="zh-CN" altLang="en-US" sz="2800" dirty="0"/>
              <a:t>人，剩</a:t>
            </a:r>
            <a:r>
              <a:rPr lang="en-US" altLang="zh-CN" sz="2800" dirty="0"/>
              <a:t>15</a:t>
            </a:r>
            <a:r>
              <a:rPr lang="zh-CN" altLang="en-US" sz="2800" dirty="0"/>
              <a:t>人无房住；每间住</a:t>
            </a:r>
            <a:r>
              <a:rPr lang="en-US" altLang="zh-CN" sz="2800" dirty="0"/>
              <a:t>6</a:t>
            </a:r>
            <a:r>
              <a:rPr lang="zh-CN" altLang="en-US" sz="2800" dirty="0"/>
              <a:t>人，有一间宿舍住不满．问：</a:t>
            </a:r>
          </a:p>
        </p:txBody>
      </p:sp>
      <p:sp>
        <p:nvSpPr>
          <p:cNvPr id="80899" name="Text Box 3"/>
          <p:cNvSpPr txBox="1">
            <a:spLocks noChangeArrowheads="1"/>
          </p:cNvSpPr>
          <p:nvPr/>
        </p:nvSpPr>
        <p:spPr bwMode="auto">
          <a:xfrm>
            <a:off x="703997" y="2310524"/>
            <a:ext cx="7289800" cy="544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05000"/>
              </a:lnSpc>
              <a:spcBef>
                <a:spcPct val="20000"/>
              </a:spcBef>
            </a:pPr>
            <a:r>
              <a:rPr lang="en-US" altLang="zh-CN" sz="2800" dirty="0"/>
              <a:t>        </a:t>
            </a:r>
            <a:r>
              <a:rPr lang="zh-CN" altLang="en-US" sz="2800" dirty="0"/>
              <a:t>解</a:t>
            </a:r>
            <a:r>
              <a:rPr lang="zh-CN" altLang="en-US" sz="2800" dirty="0" smtClean="0"/>
              <a:t>：设有</a:t>
            </a:r>
            <a:r>
              <a:rPr lang="en-US" altLang="zh-CN" sz="2800" dirty="0"/>
              <a:t>x</a:t>
            </a:r>
            <a:r>
              <a:rPr lang="zh-CN" altLang="en-US" sz="2800" dirty="0"/>
              <a:t>间</a:t>
            </a:r>
            <a:r>
              <a:rPr lang="zh-CN" altLang="en-US" sz="2800" dirty="0" smtClean="0"/>
              <a:t>宿舍，</a:t>
            </a:r>
            <a:endParaRPr lang="zh-CN" altLang="en-US" sz="2800" dirty="0"/>
          </a:p>
        </p:txBody>
      </p:sp>
      <p:sp>
        <p:nvSpPr>
          <p:cNvPr id="80907" name="Text Box 11"/>
          <p:cNvSpPr txBox="1">
            <a:spLocks noChangeArrowheads="1"/>
          </p:cNvSpPr>
          <p:nvPr/>
        </p:nvSpPr>
        <p:spPr bwMode="auto">
          <a:xfrm>
            <a:off x="2609566" y="4687011"/>
            <a:ext cx="2620963" cy="53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05000"/>
              </a:lnSpc>
              <a:spcBef>
                <a:spcPct val="20000"/>
              </a:spcBef>
            </a:pPr>
            <a:r>
              <a:rPr lang="en-US" altLang="zh-CN" sz="2800">
                <a:solidFill>
                  <a:srgbClr val="0000FF"/>
                </a:solidFill>
              </a:rPr>
              <a:t>7.5&lt;x&lt;10.5</a:t>
            </a:r>
          </a:p>
        </p:txBody>
      </p:sp>
      <p:grpSp>
        <p:nvGrpSpPr>
          <p:cNvPr id="80910" name="Group 14"/>
          <p:cNvGrpSpPr>
            <a:grpSpLocks/>
          </p:cNvGrpSpPr>
          <p:nvPr/>
        </p:nvGrpSpPr>
        <p:grpSpPr bwMode="auto">
          <a:xfrm>
            <a:off x="2069247" y="3426536"/>
            <a:ext cx="3063875" cy="1081088"/>
            <a:chOff x="1199" y="2205"/>
            <a:chExt cx="1930" cy="681"/>
          </a:xfrm>
        </p:grpSpPr>
        <p:sp>
          <p:nvSpPr>
            <p:cNvPr id="80901" name="Text Box 5"/>
            <p:cNvSpPr txBox="1">
              <a:spLocks noChangeArrowheads="1"/>
            </p:cNvSpPr>
            <p:nvPr/>
          </p:nvSpPr>
          <p:spPr bwMode="auto">
            <a:xfrm>
              <a:off x="1292" y="2205"/>
              <a:ext cx="1538" cy="3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05000"/>
                </a:lnSpc>
                <a:spcBef>
                  <a:spcPct val="20000"/>
                </a:spcBef>
              </a:pPr>
              <a:r>
                <a:rPr lang="en-US" altLang="zh-CN" sz="2800">
                  <a:solidFill>
                    <a:srgbClr val="0000FF"/>
                  </a:solidFill>
                </a:rPr>
                <a:t>6x&gt;4x+15</a:t>
              </a:r>
            </a:p>
          </p:txBody>
        </p:sp>
        <p:sp>
          <p:nvSpPr>
            <p:cNvPr id="80902" name="Text Box 6"/>
            <p:cNvSpPr txBox="1">
              <a:spLocks noChangeArrowheads="1"/>
            </p:cNvSpPr>
            <p:nvPr/>
          </p:nvSpPr>
          <p:spPr bwMode="auto">
            <a:xfrm>
              <a:off x="1269" y="2546"/>
              <a:ext cx="1860" cy="3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05000"/>
                </a:lnSpc>
                <a:spcBef>
                  <a:spcPct val="20000"/>
                </a:spcBef>
              </a:pPr>
              <a:r>
                <a:rPr lang="en-US" altLang="zh-CN" sz="2800">
                  <a:solidFill>
                    <a:srgbClr val="0000FF"/>
                  </a:solidFill>
                </a:rPr>
                <a:t>6(x-1)&lt;4x+15</a:t>
              </a:r>
            </a:p>
          </p:txBody>
        </p:sp>
        <p:sp>
          <p:nvSpPr>
            <p:cNvPr id="80908" name="AutoShape 12"/>
            <p:cNvSpPr>
              <a:spLocks/>
            </p:cNvSpPr>
            <p:nvPr/>
          </p:nvSpPr>
          <p:spPr bwMode="auto">
            <a:xfrm>
              <a:off x="1199" y="2360"/>
              <a:ext cx="48" cy="412"/>
            </a:xfrm>
            <a:prstGeom prst="leftBrace">
              <a:avLst>
                <a:gd name="adj1" fmla="val 71528"/>
                <a:gd name="adj2" fmla="val 50000"/>
              </a:avLst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z="2800"/>
            </a:p>
          </p:txBody>
        </p:sp>
      </p:grpSp>
      <p:sp>
        <p:nvSpPr>
          <p:cNvPr id="80909" name="Text Box 13"/>
          <p:cNvSpPr txBox="1">
            <a:spLocks noChangeArrowheads="1"/>
          </p:cNvSpPr>
          <p:nvPr/>
        </p:nvSpPr>
        <p:spPr bwMode="auto">
          <a:xfrm>
            <a:off x="1461235" y="4687011"/>
            <a:ext cx="4070350" cy="53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05000"/>
              </a:lnSpc>
              <a:spcBef>
                <a:spcPct val="20000"/>
              </a:spcBef>
            </a:pPr>
            <a:r>
              <a:rPr lang="zh-CN" altLang="en-US" sz="2800" dirty="0" smtClean="0">
                <a:solidFill>
                  <a:srgbClr val="0000FF"/>
                </a:solidFill>
              </a:rPr>
              <a:t>解得</a:t>
            </a:r>
            <a:endParaRPr lang="zh-CN" altLang="en-US" sz="2800" dirty="0">
              <a:solidFill>
                <a:srgbClr val="0000FF"/>
              </a:solidFill>
            </a:endParaRPr>
          </a:p>
        </p:txBody>
      </p:sp>
      <p:sp>
        <p:nvSpPr>
          <p:cNvPr id="10" name="Text Box 13"/>
          <p:cNvSpPr txBox="1">
            <a:spLocks noChangeArrowheads="1"/>
          </p:cNvSpPr>
          <p:nvPr/>
        </p:nvSpPr>
        <p:spPr bwMode="auto">
          <a:xfrm>
            <a:off x="1461235" y="5317248"/>
            <a:ext cx="4070350" cy="53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05000"/>
              </a:lnSpc>
              <a:spcBef>
                <a:spcPct val="20000"/>
              </a:spcBef>
            </a:pPr>
            <a:r>
              <a:rPr lang="zh-CN" altLang="en-US" sz="2800" dirty="0" smtClean="0">
                <a:solidFill>
                  <a:srgbClr val="0000FF"/>
                </a:solidFill>
              </a:rPr>
              <a:t>因为</a:t>
            </a:r>
            <a:r>
              <a:rPr lang="en-US" altLang="zh-CN" sz="2800" dirty="0" smtClean="0">
                <a:solidFill>
                  <a:srgbClr val="0000FF"/>
                </a:solidFill>
              </a:rPr>
              <a:t>x</a:t>
            </a:r>
            <a:r>
              <a:rPr lang="zh-CN" altLang="en-US" sz="2800" dirty="0" smtClean="0">
                <a:solidFill>
                  <a:srgbClr val="0000FF"/>
                </a:solidFill>
              </a:rPr>
              <a:t>为整数，</a:t>
            </a:r>
            <a:endParaRPr lang="zh-CN" altLang="en-US" sz="2800" dirty="0">
              <a:solidFill>
                <a:srgbClr val="0000FF"/>
              </a:solidFill>
            </a:endParaRPr>
          </a:p>
        </p:txBody>
      </p:sp>
      <p:sp>
        <p:nvSpPr>
          <p:cNvPr id="11" name="Text Box 13"/>
          <p:cNvSpPr txBox="1">
            <a:spLocks noChangeArrowheads="1"/>
          </p:cNvSpPr>
          <p:nvPr/>
        </p:nvSpPr>
        <p:spPr bwMode="auto">
          <a:xfrm>
            <a:off x="1402497" y="5995124"/>
            <a:ext cx="4070350" cy="53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05000"/>
              </a:lnSpc>
              <a:spcBef>
                <a:spcPct val="20000"/>
              </a:spcBef>
            </a:pPr>
            <a:r>
              <a:rPr lang="zh-CN" altLang="en-US" sz="2800" dirty="0" smtClean="0">
                <a:solidFill>
                  <a:srgbClr val="0000FF"/>
                </a:solidFill>
              </a:rPr>
              <a:t>所以，</a:t>
            </a:r>
            <a:r>
              <a:rPr lang="en-US" altLang="zh-CN" sz="2800" dirty="0" smtClean="0">
                <a:solidFill>
                  <a:srgbClr val="0000FF"/>
                </a:solidFill>
              </a:rPr>
              <a:t>x=8</a:t>
            </a:r>
            <a:r>
              <a:rPr lang="en-US" altLang="zh-CN" sz="2800" dirty="0" smtClean="0">
                <a:solidFill>
                  <a:srgbClr val="0000FF"/>
                </a:solidFill>
              </a:rPr>
              <a:t>,9,10</a:t>
            </a:r>
            <a:r>
              <a:rPr lang="zh-CN" altLang="en-US" sz="2800" dirty="0" smtClean="0">
                <a:solidFill>
                  <a:srgbClr val="0000FF"/>
                </a:solidFill>
              </a:rPr>
              <a:t>，</a:t>
            </a:r>
            <a:endParaRPr lang="zh-CN" altLang="en-US" sz="2800" dirty="0">
              <a:solidFill>
                <a:srgbClr val="0000FF"/>
              </a:solidFill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2310856" y="1518355"/>
            <a:ext cx="7618413" cy="53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05000"/>
              </a:lnSpc>
              <a:spcBef>
                <a:spcPct val="20000"/>
              </a:spcBef>
            </a:pPr>
            <a:r>
              <a:rPr lang="zh-CN" altLang="en-US" sz="2800" dirty="0" smtClean="0"/>
              <a:t>可能</a:t>
            </a:r>
            <a:r>
              <a:rPr lang="zh-CN" altLang="en-US" sz="2800" dirty="0"/>
              <a:t>有多少间宿舍、多少名学生？</a:t>
            </a:r>
          </a:p>
        </p:txBody>
      </p:sp>
    </p:spTree>
    <p:extLst>
      <p:ext uri="{BB962C8B-B14F-4D97-AF65-F5344CB8AC3E}">
        <p14:creationId xmlns:p14="http://schemas.microsoft.com/office/powerpoint/2010/main" val="2578612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08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0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09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09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80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09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09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0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9" grpId="0" autoUpdateAnimBg="0"/>
      <p:bldP spid="80907" grpId="0"/>
      <p:bldP spid="80909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7" name="Text Box 5"/>
          <p:cNvSpPr txBox="1">
            <a:spLocks noChangeArrowheads="1"/>
          </p:cNvSpPr>
          <p:nvPr/>
        </p:nvSpPr>
        <p:spPr bwMode="auto">
          <a:xfrm>
            <a:off x="987165" y="1832117"/>
            <a:ext cx="4789487" cy="3421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05000"/>
              </a:lnSpc>
              <a:spcBef>
                <a:spcPct val="120000"/>
              </a:spcBef>
            </a:pPr>
            <a:r>
              <a:rPr lang="zh-CN" altLang="en-US" sz="2800" dirty="0" smtClean="0">
                <a:solidFill>
                  <a:srgbClr val="0000FF"/>
                </a:solidFill>
              </a:rPr>
              <a:t>所以，有</a:t>
            </a:r>
            <a:r>
              <a:rPr lang="zh-CN" altLang="en-US" sz="2800" dirty="0">
                <a:solidFill>
                  <a:srgbClr val="0000FF"/>
                </a:solidFill>
              </a:rPr>
              <a:t>三种可能，</a:t>
            </a:r>
          </a:p>
          <a:p>
            <a:pPr>
              <a:lnSpc>
                <a:spcPct val="105000"/>
              </a:lnSpc>
              <a:spcBef>
                <a:spcPct val="120000"/>
              </a:spcBef>
            </a:pPr>
            <a:r>
              <a:rPr lang="zh-CN" altLang="en-US" sz="2800" dirty="0">
                <a:solidFill>
                  <a:srgbClr val="0000FF"/>
                </a:solidFill>
              </a:rPr>
              <a:t>第一种，有</a:t>
            </a:r>
            <a:r>
              <a:rPr lang="en-US" altLang="zh-CN" sz="2800" dirty="0">
                <a:solidFill>
                  <a:srgbClr val="0000FF"/>
                </a:solidFill>
              </a:rPr>
              <a:t>8</a:t>
            </a:r>
            <a:r>
              <a:rPr lang="zh-CN" altLang="en-US" sz="2800" dirty="0">
                <a:solidFill>
                  <a:srgbClr val="0000FF"/>
                </a:solidFill>
              </a:rPr>
              <a:t>间宿舍， </a:t>
            </a:r>
          </a:p>
          <a:p>
            <a:pPr>
              <a:lnSpc>
                <a:spcPct val="105000"/>
              </a:lnSpc>
              <a:spcBef>
                <a:spcPct val="120000"/>
              </a:spcBef>
            </a:pPr>
            <a:r>
              <a:rPr lang="zh-CN" altLang="en-US" sz="2800" dirty="0">
                <a:solidFill>
                  <a:srgbClr val="0000FF"/>
                </a:solidFill>
              </a:rPr>
              <a:t>第二种，有</a:t>
            </a:r>
            <a:r>
              <a:rPr lang="en-US" altLang="zh-CN" sz="2800" dirty="0">
                <a:solidFill>
                  <a:srgbClr val="0000FF"/>
                </a:solidFill>
              </a:rPr>
              <a:t>9</a:t>
            </a:r>
            <a:r>
              <a:rPr lang="zh-CN" altLang="en-US" sz="2800" dirty="0">
                <a:solidFill>
                  <a:srgbClr val="0000FF"/>
                </a:solidFill>
              </a:rPr>
              <a:t>间宿舍，</a:t>
            </a:r>
          </a:p>
          <a:p>
            <a:pPr>
              <a:lnSpc>
                <a:spcPct val="105000"/>
              </a:lnSpc>
              <a:spcBef>
                <a:spcPct val="120000"/>
              </a:spcBef>
            </a:pPr>
            <a:r>
              <a:rPr lang="zh-CN" altLang="en-US" sz="2800" dirty="0">
                <a:solidFill>
                  <a:srgbClr val="0000FF"/>
                </a:solidFill>
              </a:rPr>
              <a:t>第三种，有</a:t>
            </a:r>
            <a:r>
              <a:rPr lang="en-US" altLang="zh-CN" sz="2800" dirty="0">
                <a:solidFill>
                  <a:srgbClr val="0000FF"/>
                </a:solidFill>
              </a:rPr>
              <a:t>10</a:t>
            </a:r>
            <a:r>
              <a:rPr lang="zh-CN" altLang="en-US" sz="2800" dirty="0">
                <a:solidFill>
                  <a:srgbClr val="0000FF"/>
                </a:solidFill>
              </a:rPr>
              <a:t>间宿舍，</a:t>
            </a:r>
          </a:p>
        </p:txBody>
      </p:sp>
      <p:sp>
        <p:nvSpPr>
          <p:cNvPr id="100358" name="Rectangle 6"/>
          <p:cNvSpPr>
            <a:spLocks noChangeArrowheads="1"/>
          </p:cNvSpPr>
          <p:nvPr/>
        </p:nvSpPr>
        <p:spPr bwMode="auto">
          <a:xfrm>
            <a:off x="4517765" y="2803667"/>
            <a:ext cx="2879725" cy="53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05000"/>
              </a:lnSpc>
              <a:spcBef>
                <a:spcPct val="20000"/>
              </a:spcBef>
            </a:pPr>
            <a:r>
              <a:rPr lang="en-US" altLang="zh-CN" sz="2800" dirty="0">
                <a:solidFill>
                  <a:srgbClr val="0000FF"/>
                </a:solidFill>
              </a:rPr>
              <a:t>47</a:t>
            </a:r>
            <a:r>
              <a:rPr lang="zh-CN" altLang="en-US" sz="2800" dirty="0">
                <a:solidFill>
                  <a:srgbClr val="0000FF"/>
                </a:solidFill>
              </a:rPr>
              <a:t>名学生；</a:t>
            </a:r>
          </a:p>
        </p:txBody>
      </p:sp>
      <p:sp>
        <p:nvSpPr>
          <p:cNvPr id="100359" name="Rectangle 7"/>
          <p:cNvSpPr>
            <a:spLocks noChangeArrowheads="1"/>
          </p:cNvSpPr>
          <p:nvPr/>
        </p:nvSpPr>
        <p:spPr bwMode="auto">
          <a:xfrm>
            <a:off x="4552690" y="3775217"/>
            <a:ext cx="2879725" cy="53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05000"/>
              </a:lnSpc>
              <a:spcBef>
                <a:spcPct val="20000"/>
              </a:spcBef>
            </a:pPr>
            <a:r>
              <a:rPr lang="en-US" altLang="zh-CN" sz="2800">
                <a:solidFill>
                  <a:srgbClr val="0000FF"/>
                </a:solidFill>
              </a:rPr>
              <a:t>51</a:t>
            </a:r>
            <a:r>
              <a:rPr lang="zh-CN" altLang="en-US" sz="2800">
                <a:solidFill>
                  <a:srgbClr val="0000FF"/>
                </a:solidFill>
              </a:rPr>
              <a:t>名学生；</a:t>
            </a:r>
          </a:p>
        </p:txBody>
      </p:sp>
      <p:sp>
        <p:nvSpPr>
          <p:cNvPr id="100360" name="Rectangle 8"/>
          <p:cNvSpPr>
            <a:spLocks noChangeArrowheads="1"/>
          </p:cNvSpPr>
          <p:nvPr/>
        </p:nvSpPr>
        <p:spPr bwMode="auto">
          <a:xfrm>
            <a:off x="4552690" y="4748355"/>
            <a:ext cx="2879725" cy="53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05000"/>
              </a:lnSpc>
              <a:spcBef>
                <a:spcPct val="20000"/>
              </a:spcBef>
            </a:pPr>
            <a:r>
              <a:rPr lang="en-US" altLang="zh-CN" sz="2800">
                <a:solidFill>
                  <a:srgbClr val="0000FF"/>
                </a:solidFill>
              </a:rPr>
              <a:t>55</a:t>
            </a:r>
            <a:r>
              <a:rPr lang="zh-CN" altLang="en-US" sz="2800">
                <a:solidFill>
                  <a:srgbClr val="0000FF"/>
                </a:solidFill>
              </a:rPr>
              <a:t>名学生．</a:t>
            </a:r>
          </a:p>
        </p:txBody>
      </p:sp>
    </p:spTree>
    <p:extLst>
      <p:ext uri="{BB962C8B-B14F-4D97-AF65-F5344CB8AC3E}">
        <p14:creationId xmlns:p14="http://schemas.microsoft.com/office/powerpoint/2010/main" val="1616255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03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03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0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03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00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003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00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8" grpId="0"/>
      <p:bldP spid="100359" grpId="0"/>
      <p:bldP spid="10036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Text Box 3"/>
          <p:cNvSpPr txBox="1">
            <a:spLocks noChangeArrowheads="1"/>
          </p:cNvSpPr>
          <p:nvPr/>
        </p:nvSpPr>
        <p:spPr bwMode="auto">
          <a:xfrm>
            <a:off x="660992" y="2729908"/>
            <a:ext cx="7059613" cy="997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05000"/>
              </a:lnSpc>
              <a:spcBef>
                <a:spcPct val="20000"/>
              </a:spcBef>
            </a:pPr>
            <a:r>
              <a:rPr lang="en-US" altLang="zh-CN" sz="2800">
                <a:solidFill>
                  <a:srgbClr val="0000FF"/>
                </a:solidFill>
              </a:rPr>
              <a:t>        </a:t>
            </a:r>
            <a:r>
              <a:rPr lang="zh-CN" altLang="en-US" sz="2800">
                <a:solidFill>
                  <a:srgbClr val="0000FF"/>
                </a:solidFill>
              </a:rPr>
              <a:t>解：设有</a:t>
            </a:r>
            <a:r>
              <a:rPr lang="en-US" altLang="zh-CN" sz="2800">
                <a:solidFill>
                  <a:srgbClr val="0000FF"/>
                </a:solidFill>
              </a:rPr>
              <a:t>x</a:t>
            </a:r>
            <a:r>
              <a:rPr lang="zh-CN" altLang="en-US" sz="2800">
                <a:solidFill>
                  <a:srgbClr val="0000FF"/>
                </a:solidFill>
              </a:rPr>
              <a:t>辆汽车，则有</a:t>
            </a:r>
            <a:r>
              <a:rPr lang="en-US" altLang="zh-CN" sz="2800">
                <a:solidFill>
                  <a:srgbClr val="0000FF"/>
                </a:solidFill>
              </a:rPr>
              <a:t>4x+8</a:t>
            </a:r>
            <a:r>
              <a:rPr lang="zh-CN" altLang="en-US" sz="2800">
                <a:solidFill>
                  <a:srgbClr val="0000FF"/>
                </a:solidFill>
              </a:rPr>
              <a:t>吨货物，根据题意，可列出不等式</a:t>
            </a:r>
          </a:p>
        </p:txBody>
      </p:sp>
      <p:grpSp>
        <p:nvGrpSpPr>
          <p:cNvPr id="79890" name="Group 18"/>
          <p:cNvGrpSpPr>
            <a:grpSpLocks/>
          </p:cNvGrpSpPr>
          <p:nvPr/>
        </p:nvGrpSpPr>
        <p:grpSpPr bwMode="auto">
          <a:xfrm>
            <a:off x="1527767" y="3782420"/>
            <a:ext cx="2609850" cy="1179513"/>
            <a:chOff x="1059" y="2438"/>
            <a:chExt cx="1644" cy="743"/>
          </a:xfrm>
        </p:grpSpPr>
        <p:sp>
          <p:nvSpPr>
            <p:cNvPr id="79877" name="AutoShape 5"/>
            <p:cNvSpPr>
              <a:spLocks/>
            </p:cNvSpPr>
            <p:nvPr/>
          </p:nvSpPr>
          <p:spPr bwMode="auto">
            <a:xfrm>
              <a:off x="1059" y="2568"/>
              <a:ext cx="52" cy="508"/>
            </a:xfrm>
            <a:prstGeom prst="leftBrace">
              <a:avLst>
                <a:gd name="adj1" fmla="val 81410"/>
                <a:gd name="adj2" fmla="val 50000"/>
              </a:avLst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z="2800"/>
            </a:p>
          </p:txBody>
        </p:sp>
        <p:sp>
          <p:nvSpPr>
            <p:cNvPr id="79878" name="Text Box 6"/>
            <p:cNvSpPr txBox="1">
              <a:spLocks noChangeArrowheads="1"/>
            </p:cNvSpPr>
            <p:nvPr/>
          </p:nvSpPr>
          <p:spPr bwMode="auto">
            <a:xfrm>
              <a:off x="1150" y="2438"/>
              <a:ext cx="1553" cy="3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05000"/>
                </a:lnSpc>
                <a:spcBef>
                  <a:spcPct val="20000"/>
                </a:spcBef>
              </a:pPr>
              <a:r>
                <a:rPr lang="en-US" altLang="zh-CN" sz="2800">
                  <a:solidFill>
                    <a:srgbClr val="0000FF"/>
                  </a:solidFill>
                </a:rPr>
                <a:t>4x+8-6(x-1)&gt;0</a:t>
              </a:r>
            </a:p>
          </p:txBody>
        </p:sp>
        <p:sp>
          <p:nvSpPr>
            <p:cNvPr id="79879" name="Text Box 7"/>
            <p:cNvSpPr txBox="1">
              <a:spLocks noChangeArrowheads="1"/>
            </p:cNvSpPr>
            <p:nvPr/>
          </p:nvSpPr>
          <p:spPr bwMode="auto">
            <a:xfrm>
              <a:off x="1150" y="2841"/>
              <a:ext cx="1553" cy="3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05000"/>
                </a:lnSpc>
                <a:spcBef>
                  <a:spcPct val="20000"/>
                </a:spcBef>
              </a:pPr>
              <a:r>
                <a:rPr lang="en-US" altLang="zh-CN" sz="2800">
                  <a:solidFill>
                    <a:srgbClr val="0000FF"/>
                  </a:solidFill>
                </a:rPr>
                <a:t>4x+8-6(x-1)&lt;7</a:t>
              </a:r>
            </a:p>
          </p:txBody>
        </p:sp>
      </p:grpSp>
      <p:sp>
        <p:nvSpPr>
          <p:cNvPr id="79886" name="Text Box 14"/>
          <p:cNvSpPr txBox="1">
            <a:spLocks noChangeArrowheads="1"/>
          </p:cNvSpPr>
          <p:nvPr/>
        </p:nvSpPr>
        <p:spPr bwMode="auto">
          <a:xfrm>
            <a:off x="436729" y="483760"/>
            <a:ext cx="7972425" cy="1988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05000"/>
              </a:lnSpc>
              <a:spcBef>
                <a:spcPct val="20000"/>
              </a:spcBef>
            </a:pPr>
            <a:r>
              <a:rPr lang="zh-CN" altLang="en-US" sz="2800" dirty="0" smtClean="0"/>
              <a:t>例</a:t>
            </a:r>
            <a:r>
              <a:rPr lang="en-US" altLang="zh-CN" sz="2800" dirty="0" smtClean="0"/>
              <a:t>3</a:t>
            </a:r>
            <a:r>
              <a:rPr lang="zh-CN" altLang="en-US" sz="2800" dirty="0" smtClean="0"/>
              <a:t>．</a:t>
            </a:r>
            <a:r>
              <a:rPr lang="zh-CN" altLang="en-US" sz="2800" dirty="0"/>
              <a:t>用若干辆载重量为</a:t>
            </a:r>
            <a:r>
              <a:rPr lang="en-US" altLang="zh-CN" sz="2800" dirty="0"/>
              <a:t>7</a:t>
            </a:r>
            <a:r>
              <a:rPr lang="zh-CN" altLang="en-US" sz="2800" dirty="0"/>
              <a:t>吨的汽车运一批货物，</a:t>
            </a:r>
            <a:r>
              <a:rPr lang="zh-CN" altLang="en-US" sz="2800" dirty="0" smtClean="0"/>
              <a:t>若每</a:t>
            </a:r>
            <a:r>
              <a:rPr lang="zh-CN" altLang="en-US" sz="2800" dirty="0"/>
              <a:t>辆汽车只装</a:t>
            </a:r>
            <a:r>
              <a:rPr lang="en-US" altLang="zh-CN" sz="2800" dirty="0"/>
              <a:t>4</a:t>
            </a:r>
            <a:r>
              <a:rPr lang="zh-CN" altLang="en-US" sz="2800" dirty="0"/>
              <a:t>吨，则剩下</a:t>
            </a:r>
            <a:r>
              <a:rPr lang="en-US" altLang="zh-CN" sz="2800" dirty="0"/>
              <a:t>8</a:t>
            </a:r>
            <a:r>
              <a:rPr lang="zh-CN" altLang="en-US" sz="2800" dirty="0"/>
              <a:t>吨货物，若每辆汽</a:t>
            </a:r>
          </a:p>
          <a:p>
            <a:pPr>
              <a:lnSpc>
                <a:spcPct val="105000"/>
              </a:lnSpc>
              <a:spcBef>
                <a:spcPct val="20000"/>
              </a:spcBef>
            </a:pPr>
            <a:r>
              <a:rPr lang="zh-CN" altLang="en-US" sz="2800" dirty="0" smtClean="0"/>
              <a:t>车</a:t>
            </a:r>
            <a:r>
              <a:rPr lang="zh-CN" altLang="en-US" sz="2800" dirty="0"/>
              <a:t>装满</a:t>
            </a:r>
            <a:r>
              <a:rPr lang="en-US" altLang="zh-CN" sz="2800" dirty="0"/>
              <a:t>6</a:t>
            </a:r>
            <a:r>
              <a:rPr lang="zh-CN" altLang="en-US" sz="2800" dirty="0"/>
              <a:t>吨，则最后一辆汽车不满也不空．</a:t>
            </a:r>
            <a:r>
              <a:rPr lang="zh-CN" altLang="en-US" sz="2800" dirty="0" smtClean="0"/>
              <a:t>请问</a:t>
            </a:r>
            <a:r>
              <a:rPr lang="zh-CN" altLang="en-US" sz="2800" dirty="0"/>
              <a:t>：有多少辆汽车？</a:t>
            </a:r>
          </a:p>
        </p:txBody>
      </p:sp>
      <p:sp>
        <p:nvSpPr>
          <p:cNvPr id="79887" name="Text Box 15"/>
          <p:cNvSpPr txBox="1">
            <a:spLocks noChangeArrowheads="1"/>
          </p:cNvSpPr>
          <p:nvPr/>
        </p:nvSpPr>
        <p:spPr bwMode="auto">
          <a:xfrm>
            <a:off x="1364255" y="5034958"/>
            <a:ext cx="4987925" cy="53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05000"/>
              </a:lnSpc>
              <a:spcBef>
                <a:spcPct val="20000"/>
              </a:spcBef>
            </a:pPr>
            <a:r>
              <a:rPr lang="zh-CN" altLang="en-US" sz="2800">
                <a:solidFill>
                  <a:srgbClr val="0000FF"/>
                </a:solidFill>
              </a:rPr>
              <a:t>解不等式组，得</a:t>
            </a:r>
          </a:p>
        </p:txBody>
      </p:sp>
      <p:sp>
        <p:nvSpPr>
          <p:cNvPr id="79888" name="Text Box 16"/>
          <p:cNvSpPr txBox="1">
            <a:spLocks noChangeArrowheads="1"/>
          </p:cNvSpPr>
          <p:nvPr/>
        </p:nvSpPr>
        <p:spPr bwMode="auto">
          <a:xfrm>
            <a:off x="4177305" y="5092108"/>
            <a:ext cx="25352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0000FF"/>
                </a:solidFill>
              </a:rPr>
              <a:t>3.5</a:t>
            </a:r>
            <a:r>
              <a:rPr lang="zh-CN" altLang="en-US" sz="2800">
                <a:solidFill>
                  <a:srgbClr val="0000FF"/>
                </a:solidFill>
              </a:rPr>
              <a:t>＜</a:t>
            </a:r>
            <a:r>
              <a:rPr lang="en-US" altLang="zh-CN" sz="2800">
                <a:solidFill>
                  <a:srgbClr val="0000FF"/>
                </a:solidFill>
              </a:rPr>
              <a:t>x</a:t>
            </a:r>
            <a:r>
              <a:rPr lang="zh-CN" altLang="en-US" sz="2800">
                <a:solidFill>
                  <a:srgbClr val="0000FF"/>
                </a:solidFill>
              </a:rPr>
              <a:t>＜</a:t>
            </a:r>
            <a:r>
              <a:rPr lang="en-US" altLang="zh-CN" sz="2800">
                <a:solidFill>
                  <a:srgbClr val="0000FF"/>
                </a:solidFill>
              </a:rPr>
              <a:t>7</a:t>
            </a:r>
          </a:p>
        </p:txBody>
      </p:sp>
      <p:sp>
        <p:nvSpPr>
          <p:cNvPr id="79889" name="Text Box 17"/>
          <p:cNvSpPr txBox="1">
            <a:spLocks noChangeArrowheads="1"/>
          </p:cNvSpPr>
          <p:nvPr/>
        </p:nvSpPr>
        <p:spPr bwMode="auto">
          <a:xfrm>
            <a:off x="1383305" y="5682658"/>
            <a:ext cx="5603875" cy="53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05000"/>
              </a:lnSpc>
              <a:spcBef>
                <a:spcPct val="20000"/>
              </a:spcBef>
            </a:pPr>
            <a:r>
              <a:rPr lang="zh-CN" altLang="en-US" sz="2800">
                <a:solidFill>
                  <a:srgbClr val="0000FF"/>
                </a:solidFill>
              </a:rPr>
              <a:t>答：可能有</a:t>
            </a:r>
            <a:r>
              <a:rPr lang="en-US" altLang="zh-CN" sz="2800">
                <a:solidFill>
                  <a:srgbClr val="0000FF"/>
                </a:solidFill>
              </a:rPr>
              <a:t>4</a:t>
            </a:r>
            <a:r>
              <a:rPr lang="zh-CN" altLang="en-US" sz="2800">
                <a:solidFill>
                  <a:srgbClr val="0000FF"/>
                </a:solidFill>
              </a:rPr>
              <a:t>、</a:t>
            </a:r>
            <a:r>
              <a:rPr lang="en-US" altLang="zh-CN" sz="2800">
                <a:solidFill>
                  <a:srgbClr val="0000FF"/>
                </a:solidFill>
              </a:rPr>
              <a:t>5</a:t>
            </a:r>
            <a:r>
              <a:rPr lang="zh-CN" altLang="en-US" sz="2800">
                <a:solidFill>
                  <a:srgbClr val="0000FF"/>
                </a:solidFill>
              </a:rPr>
              <a:t>、</a:t>
            </a:r>
            <a:r>
              <a:rPr lang="en-US" altLang="zh-CN" sz="2800">
                <a:solidFill>
                  <a:srgbClr val="0000FF"/>
                </a:solidFill>
              </a:rPr>
              <a:t>6</a:t>
            </a:r>
            <a:r>
              <a:rPr lang="zh-CN" altLang="en-US" sz="2800">
                <a:solidFill>
                  <a:srgbClr val="0000FF"/>
                </a:solidFill>
              </a:rPr>
              <a:t>辆汽车．</a:t>
            </a:r>
          </a:p>
        </p:txBody>
      </p:sp>
    </p:spTree>
    <p:extLst>
      <p:ext uri="{BB962C8B-B14F-4D97-AF65-F5344CB8AC3E}">
        <p14:creationId xmlns:p14="http://schemas.microsoft.com/office/powerpoint/2010/main" val="1613828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98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98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79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9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500"/>
                                        <p:tgtEl>
                                          <p:spTgt spid="79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98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98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9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798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798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798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5" grpId="0"/>
      <p:bldP spid="79886" grpId="0"/>
      <p:bldP spid="79887" grpId="0"/>
      <p:bldP spid="79888" grpId="0"/>
      <p:bldP spid="7988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1944" name="Group 24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4130668264"/>
              </p:ext>
            </p:extLst>
          </p:nvPr>
        </p:nvGraphicFramePr>
        <p:xfrm>
          <a:off x="774819" y="3483449"/>
          <a:ext cx="6858000" cy="1654810"/>
        </p:xfrm>
        <a:graphic>
          <a:graphicData uri="http://schemas.openxmlformats.org/drawingml/2006/table">
            <a:tbl>
              <a:tblPr/>
              <a:tblGrid>
                <a:gridCol w="2743200"/>
                <a:gridCol w="1828800"/>
                <a:gridCol w="2286000"/>
              </a:tblGrid>
              <a:tr h="5683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七里山牌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九宫山牌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8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每桶容积（升）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83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每桶价格（元）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5.6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4.5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1943" name="Text Box 23"/>
          <p:cNvSpPr txBox="1">
            <a:spLocks noChangeArrowheads="1"/>
          </p:cNvSpPr>
          <p:nvPr/>
        </p:nvSpPr>
        <p:spPr bwMode="auto">
          <a:xfrm>
            <a:off x="546219" y="573562"/>
            <a:ext cx="7500937" cy="2441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en-US" altLang="zh-CN" sz="2800" dirty="0"/>
              <a:t>        </a:t>
            </a:r>
            <a:r>
              <a:rPr lang="zh-CN" altLang="en-US" sz="2800" dirty="0" smtClean="0"/>
              <a:t>例</a:t>
            </a:r>
            <a:r>
              <a:rPr lang="en-US" altLang="zh-CN" sz="2800" dirty="0" smtClean="0"/>
              <a:t> 4【2005</a:t>
            </a:r>
            <a:r>
              <a:rPr lang="en-US" altLang="zh-CN" sz="2800" dirty="0"/>
              <a:t>·</a:t>
            </a:r>
            <a:r>
              <a:rPr lang="zh-CN" altLang="en-US" sz="2800" dirty="0"/>
              <a:t>咸宁</a:t>
            </a:r>
            <a:r>
              <a:rPr lang="en-US" altLang="zh-CN" sz="2800" dirty="0"/>
              <a:t>】</a:t>
            </a:r>
            <a:r>
              <a:rPr lang="zh-CN" altLang="en-US" sz="2800" dirty="0"/>
              <a:t>为了解决学生的饮水问题，学校为各班购置了饮水机，并提供“七里山牌”和“九宫山牌”两种桶装矿泉水，让学生喝上了矿泉水．下表是这两种桶装矿泉水的容积和单价．</a:t>
            </a:r>
          </a:p>
        </p:txBody>
      </p:sp>
      <p:pic>
        <p:nvPicPr>
          <p:cNvPr id="81945" name="Picture 25" descr="003388 (58)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244" y="5323362"/>
            <a:ext cx="4953000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9522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19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19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19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81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ext Box 2"/>
          <p:cNvSpPr txBox="1">
            <a:spLocks noChangeArrowheads="1"/>
          </p:cNvSpPr>
          <p:nvPr/>
        </p:nvSpPr>
        <p:spPr bwMode="auto">
          <a:xfrm>
            <a:off x="655686" y="351596"/>
            <a:ext cx="7681912" cy="553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05000"/>
              </a:lnSpc>
              <a:spcBef>
                <a:spcPct val="40000"/>
              </a:spcBef>
            </a:pPr>
            <a:r>
              <a:rPr lang="en-US" altLang="zh-CN" sz="2800"/>
              <a:t>       </a:t>
            </a:r>
            <a:r>
              <a:rPr lang="zh-CN" altLang="en-US" sz="2800"/>
              <a:t>（</a:t>
            </a:r>
            <a:r>
              <a:rPr lang="en-US" altLang="zh-CN" sz="2800"/>
              <a:t>1</a:t>
            </a:r>
            <a:r>
              <a:rPr lang="zh-CN" altLang="en-US" sz="2800"/>
              <a:t>）已知二（</a:t>
            </a:r>
            <a:r>
              <a:rPr lang="en-US" altLang="zh-CN" sz="2800"/>
              <a:t>1</a:t>
            </a:r>
            <a:r>
              <a:rPr lang="zh-CN" altLang="en-US" sz="2800"/>
              <a:t>）班五月份饮用两种矿泉水共</a:t>
            </a:r>
            <a:r>
              <a:rPr lang="en-US" altLang="zh-CN" sz="2800"/>
              <a:t>60</a:t>
            </a:r>
            <a:r>
              <a:rPr lang="zh-CN" altLang="en-US" sz="2800"/>
              <a:t>桶，饮水费用为</a:t>
            </a:r>
            <a:r>
              <a:rPr lang="en-US" altLang="zh-CN" sz="2800"/>
              <a:t>292</a:t>
            </a:r>
            <a:r>
              <a:rPr lang="zh-CN" altLang="en-US" sz="2800"/>
              <a:t>元，问该班五月份饮用两种矿泉水各多少桶？</a:t>
            </a:r>
          </a:p>
          <a:p>
            <a:pPr>
              <a:lnSpc>
                <a:spcPct val="105000"/>
              </a:lnSpc>
              <a:spcBef>
                <a:spcPct val="40000"/>
              </a:spcBef>
            </a:pPr>
            <a:r>
              <a:rPr lang="zh-CN" altLang="en-US" sz="2800"/>
              <a:t>        （</a:t>
            </a:r>
            <a:r>
              <a:rPr lang="en-US" altLang="zh-CN" sz="2800"/>
              <a:t>2</a:t>
            </a:r>
            <a:r>
              <a:rPr lang="zh-CN" altLang="en-US" sz="2800"/>
              <a:t>）由于气温升高，估计二（</a:t>
            </a:r>
            <a:r>
              <a:rPr lang="en-US" altLang="zh-CN" sz="2800"/>
              <a:t>1</a:t>
            </a:r>
            <a:r>
              <a:rPr lang="zh-CN" altLang="en-US" sz="2800"/>
              <a:t>）班六月份饮水量比五月份增加</a:t>
            </a:r>
            <a:r>
              <a:rPr lang="en-US" altLang="zh-CN" sz="2800"/>
              <a:t>150L</a:t>
            </a:r>
            <a:r>
              <a:rPr lang="zh-CN" altLang="en-US" sz="2800"/>
              <a:t>到</a:t>
            </a:r>
            <a:r>
              <a:rPr lang="en-US" altLang="zh-CN" sz="2800"/>
              <a:t>200L</a:t>
            </a:r>
            <a:r>
              <a:rPr lang="zh-CN" altLang="en-US" sz="2800"/>
              <a:t>，在饮用两种矿泉水仍为</a:t>
            </a:r>
            <a:r>
              <a:rPr lang="en-US" altLang="zh-CN" sz="2800"/>
              <a:t>60</a:t>
            </a:r>
            <a:r>
              <a:rPr lang="zh-CN" altLang="en-US" sz="2800"/>
              <a:t>桶的情况下，设六月份饮用“七里山牌”矿泉水</a:t>
            </a:r>
            <a:r>
              <a:rPr lang="en-US" altLang="zh-CN" sz="2800"/>
              <a:t>m</a:t>
            </a:r>
            <a:r>
              <a:rPr lang="zh-CN" altLang="en-US" sz="2800"/>
              <a:t>桶，饮水量为</a:t>
            </a:r>
            <a:r>
              <a:rPr lang="en-US" altLang="zh-CN" sz="2800"/>
              <a:t>QL</a:t>
            </a:r>
            <a:r>
              <a:rPr lang="zh-CN" altLang="en-US" sz="2800"/>
              <a:t>，所需饮水费为</a:t>
            </a:r>
            <a:r>
              <a:rPr lang="en-US" altLang="zh-CN" sz="2800"/>
              <a:t>W</a:t>
            </a:r>
            <a:r>
              <a:rPr lang="zh-CN" altLang="en-US" sz="2800"/>
              <a:t>元．</a:t>
            </a:r>
          </a:p>
          <a:p>
            <a:pPr>
              <a:lnSpc>
                <a:spcPct val="105000"/>
              </a:lnSpc>
              <a:spcBef>
                <a:spcPct val="40000"/>
              </a:spcBef>
            </a:pPr>
            <a:r>
              <a:rPr lang="zh-CN" altLang="en-US" sz="2800"/>
              <a:t>        ①请分别写出</a:t>
            </a:r>
            <a:r>
              <a:rPr lang="en-US" altLang="zh-CN" sz="2800"/>
              <a:t>Q</a:t>
            </a:r>
            <a:r>
              <a:rPr lang="zh-CN" altLang="en-US" sz="2800"/>
              <a:t>与</a:t>
            </a:r>
            <a:r>
              <a:rPr lang="en-US" altLang="zh-CN" sz="2800"/>
              <a:t>m</a:t>
            </a:r>
            <a:r>
              <a:rPr lang="zh-CN" altLang="en-US" sz="2800"/>
              <a:t>，</a:t>
            </a:r>
            <a:r>
              <a:rPr lang="en-US" altLang="zh-CN" sz="2800"/>
              <a:t>W</a:t>
            </a:r>
            <a:r>
              <a:rPr lang="zh-CN" altLang="en-US" sz="2800"/>
              <a:t>与</a:t>
            </a:r>
            <a:r>
              <a:rPr lang="en-US" altLang="zh-CN" sz="2800"/>
              <a:t>m</a:t>
            </a:r>
            <a:r>
              <a:rPr lang="zh-CN" altLang="en-US" sz="2800"/>
              <a:t>之间的函数关系式；</a:t>
            </a:r>
          </a:p>
          <a:p>
            <a:pPr>
              <a:lnSpc>
                <a:spcPct val="105000"/>
              </a:lnSpc>
              <a:spcBef>
                <a:spcPct val="40000"/>
              </a:spcBef>
            </a:pPr>
            <a:r>
              <a:rPr lang="zh-CN" altLang="en-US" sz="2800"/>
              <a:t>        ②试求六月份该班所需饮水费的范围． </a:t>
            </a:r>
          </a:p>
        </p:txBody>
      </p:sp>
    </p:spTree>
    <p:extLst>
      <p:ext uri="{BB962C8B-B14F-4D97-AF65-F5344CB8AC3E}">
        <p14:creationId xmlns:p14="http://schemas.microsoft.com/office/powerpoint/2010/main" val="282861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29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29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29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829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29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29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829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3" name="Text Box 5"/>
          <p:cNvSpPr txBox="1">
            <a:spLocks noChangeArrowheads="1"/>
          </p:cNvSpPr>
          <p:nvPr/>
        </p:nvSpPr>
        <p:spPr bwMode="auto">
          <a:xfrm>
            <a:off x="578869" y="1000244"/>
            <a:ext cx="7618412" cy="408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05000"/>
              </a:lnSpc>
              <a:spcBef>
                <a:spcPct val="50000"/>
              </a:spcBef>
            </a:pPr>
            <a:r>
              <a:rPr lang="en-US" altLang="zh-CN" sz="2800">
                <a:solidFill>
                  <a:srgbClr val="0000FF"/>
                </a:solidFill>
              </a:rPr>
              <a:t>        </a:t>
            </a:r>
            <a:r>
              <a:rPr lang="zh-CN" altLang="en-US" sz="2800">
                <a:solidFill>
                  <a:srgbClr val="0000FF"/>
                </a:solidFill>
              </a:rPr>
              <a:t>解</a:t>
            </a:r>
            <a:r>
              <a:rPr lang="zh-CN" altLang="en-US" sz="2800">
                <a:solidFill>
                  <a:srgbClr val="0000FF"/>
                </a:solidFill>
                <a:sym typeface="Wingdings" panose="05000000000000000000" pitchFamily="2" charset="2"/>
              </a:rPr>
              <a:t>（</a:t>
            </a:r>
            <a:r>
              <a:rPr lang="en-US" altLang="zh-CN" sz="2800">
                <a:solidFill>
                  <a:srgbClr val="0000FF"/>
                </a:solidFill>
              </a:rPr>
              <a:t>1</a:t>
            </a:r>
            <a:r>
              <a:rPr lang="zh-CN" altLang="en-US" sz="2800">
                <a:solidFill>
                  <a:srgbClr val="0000FF"/>
                </a:solidFill>
              </a:rPr>
              <a:t>）设饮用“七里山牌”矿泉水 </a:t>
            </a:r>
            <a:r>
              <a:rPr lang="en-US" altLang="zh-CN" sz="2800">
                <a:solidFill>
                  <a:srgbClr val="0000FF"/>
                </a:solidFill>
              </a:rPr>
              <a:t>x </a:t>
            </a:r>
            <a:r>
              <a:rPr lang="zh-CN" altLang="en-US" sz="2800">
                <a:solidFill>
                  <a:srgbClr val="0000FF"/>
                </a:solidFill>
              </a:rPr>
              <a:t>桶，则饮用“九宫山牌”矿泉水（</a:t>
            </a:r>
            <a:r>
              <a:rPr lang="en-US" altLang="zh-CN" sz="2800">
                <a:solidFill>
                  <a:srgbClr val="0000FF"/>
                </a:solidFill>
              </a:rPr>
              <a:t>60</a:t>
            </a:r>
            <a:r>
              <a:rPr lang="zh-CN" altLang="en-US" sz="2800">
                <a:solidFill>
                  <a:srgbClr val="0000FF"/>
                </a:solidFill>
              </a:rPr>
              <a:t>－</a:t>
            </a:r>
            <a:r>
              <a:rPr lang="en-US" altLang="zh-CN" sz="2800">
                <a:solidFill>
                  <a:srgbClr val="0000FF"/>
                </a:solidFill>
              </a:rPr>
              <a:t>x</a:t>
            </a:r>
            <a:r>
              <a:rPr lang="zh-CN" altLang="en-US" sz="2800">
                <a:solidFill>
                  <a:srgbClr val="0000FF"/>
                </a:solidFill>
              </a:rPr>
              <a:t>）桶，</a:t>
            </a:r>
          </a:p>
          <a:p>
            <a:pPr>
              <a:lnSpc>
                <a:spcPct val="105000"/>
              </a:lnSpc>
              <a:spcBef>
                <a:spcPct val="50000"/>
              </a:spcBef>
            </a:pPr>
            <a:r>
              <a:rPr lang="zh-CN" altLang="en-US" sz="2800">
                <a:solidFill>
                  <a:srgbClr val="0000FF"/>
                </a:solidFill>
              </a:rPr>
              <a:t>        依题意，得</a:t>
            </a:r>
          </a:p>
          <a:p>
            <a:pPr>
              <a:lnSpc>
                <a:spcPct val="105000"/>
              </a:lnSpc>
              <a:spcBef>
                <a:spcPct val="50000"/>
              </a:spcBef>
            </a:pPr>
            <a:r>
              <a:rPr lang="zh-CN" altLang="en-US" sz="2800">
                <a:solidFill>
                  <a:srgbClr val="0000FF"/>
                </a:solidFill>
              </a:rPr>
              <a:t>         </a:t>
            </a:r>
            <a:r>
              <a:rPr lang="en-US" altLang="zh-CN" sz="2800">
                <a:solidFill>
                  <a:srgbClr val="0000FF"/>
                </a:solidFill>
              </a:rPr>
              <a:t>5.6x</a:t>
            </a:r>
            <a:r>
              <a:rPr lang="en-US" altLang="en-US" sz="2800">
                <a:solidFill>
                  <a:srgbClr val="0000FF"/>
                </a:solidFill>
              </a:rPr>
              <a:t>＋</a:t>
            </a:r>
            <a:r>
              <a:rPr lang="en-US" altLang="zh-CN" sz="2800">
                <a:solidFill>
                  <a:srgbClr val="0000FF"/>
                </a:solidFill>
              </a:rPr>
              <a:t>4.5(60</a:t>
            </a:r>
            <a:r>
              <a:rPr lang="en-US" altLang="en-US" sz="2800">
                <a:solidFill>
                  <a:srgbClr val="0000FF"/>
                </a:solidFill>
              </a:rPr>
              <a:t>－</a:t>
            </a:r>
            <a:r>
              <a:rPr lang="en-US" altLang="zh-CN" sz="2800">
                <a:solidFill>
                  <a:srgbClr val="0000FF"/>
                </a:solidFill>
              </a:rPr>
              <a:t>x) =292</a:t>
            </a:r>
            <a:r>
              <a:rPr lang="zh-CN" altLang="en-US" sz="2800">
                <a:solidFill>
                  <a:srgbClr val="0000FF"/>
                </a:solidFill>
              </a:rPr>
              <a:t>，</a:t>
            </a:r>
          </a:p>
          <a:p>
            <a:pPr>
              <a:lnSpc>
                <a:spcPct val="105000"/>
              </a:lnSpc>
              <a:spcBef>
                <a:spcPct val="50000"/>
              </a:spcBef>
            </a:pPr>
            <a:r>
              <a:rPr lang="zh-CN" altLang="en-US" sz="2800">
                <a:solidFill>
                  <a:srgbClr val="0000FF"/>
                </a:solidFill>
              </a:rPr>
              <a:t>        解得</a:t>
            </a:r>
            <a:r>
              <a:rPr lang="en-US" altLang="zh-CN" sz="2800">
                <a:solidFill>
                  <a:srgbClr val="0000FF"/>
                </a:solidFill>
              </a:rPr>
              <a:t>x=20</a:t>
            </a:r>
            <a:r>
              <a:rPr lang="zh-CN" altLang="en-US" sz="2800">
                <a:solidFill>
                  <a:srgbClr val="0000FF"/>
                </a:solidFill>
              </a:rPr>
              <a:t>，则</a:t>
            </a:r>
            <a:r>
              <a:rPr lang="en-US" altLang="zh-CN" sz="2800">
                <a:solidFill>
                  <a:srgbClr val="0000FF"/>
                </a:solidFill>
              </a:rPr>
              <a:t>60</a:t>
            </a:r>
            <a:r>
              <a:rPr lang="zh-CN" altLang="en-US" sz="2800">
                <a:solidFill>
                  <a:srgbClr val="0000FF"/>
                </a:solidFill>
              </a:rPr>
              <a:t>－</a:t>
            </a:r>
            <a:r>
              <a:rPr lang="en-US" altLang="zh-CN" sz="2800">
                <a:solidFill>
                  <a:srgbClr val="0000FF"/>
                </a:solidFill>
              </a:rPr>
              <a:t>x</a:t>
            </a:r>
            <a:r>
              <a:rPr lang="zh-CN" altLang="en-US" sz="2800">
                <a:solidFill>
                  <a:srgbClr val="0000FF"/>
                </a:solidFill>
              </a:rPr>
              <a:t>＝</a:t>
            </a:r>
            <a:r>
              <a:rPr lang="en-US" altLang="zh-CN" sz="2800">
                <a:solidFill>
                  <a:srgbClr val="0000FF"/>
                </a:solidFill>
              </a:rPr>
              <a:t>40</a:t>
            </a:r>
            <a:r>
              <a:rPr lang="zh-CN" altLang="en-US" sz="2800">
                <a:solidFill>
                  <a:srgbClr val="0000FF"/>
                </a:solidFill>
              </a:rPr>
              <a:t>（桶）．</a:t>
            </a:r>
          </a:p>
          <a:p>
            <a:pPr>
              <a:lnSpc>
                <a:spcPct val="105000"/>
              </a:lnSpc>
              <a:spcBef>
                <a:spcPct val="50000"/>
              </a:spcBef>
            </a:pPr>
            <a:r>
              <a:rPr lang="zh-CN" altLang="en-US" sz="2800">
                <a:solidFill>
                  <a:srgbClr val="0000FF"/>
                </a:solidFill>
              </a:rPr>
              <a:t>        答：饮用“七里山牌”矿泉水</a:t>
            </a:r>
            <a:r>
              <a:rPr lang="en-US" altLang="zh-CN" sz="2800">
                <a:solidFill>
                  <a:srgbClr val="0000FF"/>
                </a:solidFill>
              </a:rPr>
              <a:t>20</a:t>
            </a:r>
            <a:r>
              <a:rPr lang="zh-CN" altLang="en-US" sz="2800">
                <a:solidFill>
                  <a:srgbClr val="0000FF"/>
                </a:solidFill>
              </a:rPr>
              <a:t>桶，饮用“九宫山牌”矿泉水</a:t>
            </a:r>
            <a:r>
              <a:rPr lang="en-US" altLang="zh-CN" sz="2800">
                <a:solidFill>
                  <a:srgbClr val="0000FF"/>
                </a:solidFill>
              </a:rPr>
              <a:t>40</a:t>
            </a:r>
            <a:r>
              <a:rPr lang="zh-CN" altLang="en-US" sz="2800">
                <a:solidFill>
                  <a:srgbClr val="0000FF"/>
                </a:solidFill>
              </a:rPr>
              <a:t>桶．</a:t>
            </a:r>
          </a:p>
        </p:txBody>
      </p:sp>
    </p:spTree>
    <p:extLst>
      <p:ext uri="{BB962C8B-B14F-4D97-AF65-F5344CB8AC3E}">
        <p14:creationId xmlns:p14="http://schemas.microsoft.com/office/powerpoint/2010/main" val="3027038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39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39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39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39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39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839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839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839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839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839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839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839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6" name="Rectangle 4"/>
          <p:cNvSpPr>
            <a:spLocks noChangeArrowheads="1"/>
          </p:cNvSpPr>
          <p:nvPr/>
        </p:nvSpPr>
        <p:spPr bwMode="auto">
          <a:xfrm>
            <a:off x="466725" y="512763"/>
            <a:ext cx="8426450" cy="5873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spcBef>
                <a:spcPct val="20000"/>
              </a:spcBef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spcBef>
                <a:spcPct val="20000"/>
              </a:spcBef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spcBef>
                <a:spcPct val="20000"/>
              </a:spcBef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>
              <a:lnSpc>
                <a:spcPct val="105000"/>
              </a:lnSpc>
            </a:pP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解</a:t>
            </a: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（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）①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Q=20m</a:t>
            </a:r>
            <a:r>
              <a:rPr lang="en-US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＋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(60</a:t>
            </a:r>
            <a:r>
              <a:rPr lang="en-US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－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m) </a:t>
            </a:r>
            <a:r>
              <a:rPr lang="en-US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×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15=5 m</a:t>
            </a: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＋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900</a:t>
            </a: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，</a:t>
            </a:r>
          </a:p>
          <a:p>
            <a:pPr algn="l">
              <a:lnSpc>
                <a:spcPct val="105000"/>
              </a:lnSpc>
            </a:pP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      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W=5.6m</a:t>
            </a:r>
            <a:r>
              <a:rPr lang="en-US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＋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(60</a:t>
            </a:r>
            <a:r>
              <a:rPr lang="en-US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－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m) </a:t>
            </a:r>
            <a:r>
              <a:rPr lang="en-US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×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4.5=1.1m+270</a:t>
            </a: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；</a:t>
            </a:r>
          </a:p>
          <a:p>
            <a:pPr algn="l">
              <a:lnSpc>
                <a:spcPct val="105000"/>
              </a:lnSpc>
            </a:pP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②五月份的饮水量为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20×20</a:t>
            </a: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＋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40×15=1000</a:t>
            </a: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L</a:t>
            </a: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）．    </a:t>
            </a:r>
          </a:p>
          <a:p>
            <a:pPr algn="l">
              <a:lnSpc>
                <a:spcPct val="105000"/>
              </a:lnSpc>
            </a:pP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依题意，六月份的饮水量范围为：</a:t>
            </a:r>
          </a:p>
          <a:p>
            <a:pPr algn="l">
              <a:lnSpc>
                <a:spcPct val="105000"/>
              </a:lnSpc>
            </a:pPr>
            <a:endParaRPr lang="zh-CN" altLang="en-US" sz="280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 algn="l">
              <a:lnSpc>
                <a:spcPct val="105000"/>
              </a:lnSpc>
            </a:pP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    </a:t>
            </a:r>
          </a:p>
          <a:p>
            <a:pPr algn="l">
              <a:lnSpc>
                <a:spcPct val="105000"/>
              </a:lnSpc>
            </a:pP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∴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50</a:t>
            </a:r>
            <a:r>
              <a:rPr lang="en-US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≤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m</a:t>
            </a:r>
            <a:r>
              <a:rPr lang="en-US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≤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60</a:t>
            </a: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，  </a:t>
            </a:r>
          </a:p>
          <a:p>
            <a:pPr algn="l">
              <a:lnSpc>
                <a:spcPct val="105000"/>
              </a:lnSpc>
            </a:pP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∵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W</a:t>
            </a: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＝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1.1m+270</a:t>
            </a: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，</a:t>
            </a:r>
          </a:p>
          <a:p>
            <a:pPr algn="l">
              <a:lnSpc>
                <a:spcPct val="105000"/>
              </a:lnSpc>
            </a:pP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∴ 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1.1</a:t>
            </a:r>
            <a:r>
              <a:rPr lang="en-US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×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50</a:t>
            </a:r>
            <a:r>
              <a:rPr lang="en-US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＋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270</a:t>
            </a:r>
            <a:r>
              <a:rPr lang="en-US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≤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W</a:t>
            </a:r>
            <a:r>
              <a:rPr lang="en-US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≤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1.1</a:t>
            </a:r>
            <a:r>
              <a:rPr lang="en-US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×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60</a:t>
            </a:r>
            <a:r>
              <a:rPr lang="en-US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＋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270</a:t>
            </a: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， </a:t>
            </a:r>
          </a:p>
          <a:p>
            <a:pPr algn="l">
              <a:lnSpc>
                <a:spcPct val="105000"/>
              </a:lnSpc>
            </a:pP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解得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325≤W≤336</a:t>
            </a: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．</a:t>
            </a:r>
          </a:p>
          <a:p>
            <a:pPr algn="l">
              <a:lnSpc>
                <a:spcPct val="105000"/>
              </a:lnSpc>
            </a:pP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答：该班六月份饮水费不少于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325</a:t>
            </a: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元，不超过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336</a:t>
            </a: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元．</a:t>
            </a:r>
          </a:p>
        </p:txBody>
      </p:sp>
      <p:pic>
        <p:nvPicPr>
          <p:cNvPr id="84997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863" y="2641600"/>
            <a:ext cx="3468687" cy="107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0995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9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9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9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49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49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49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49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49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49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4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49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49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849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6" dur="500"/>
                                        <p:tgtEl>
                                          <p:spTgt spid="849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499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499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499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9" dur="80"/>
                                        <p:tgtEl>
                                          <p:spTgt spid="8499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0" dur="80"/>
                                        <p:tgtEl>
                                          <p:spTgt spid="8499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80"/>
                                        <p:tgtEl>
                                          <p:spTgt spid="8499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平面">
  <a:themeElements>
    <a:clrScheme name="平面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平面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平面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83</TotalTime>
  <Words>881</Words>
  <Application>Microsoft Office PowerPoint</Application>
  <PresentationFormat>全屏显示(4:3)</PresentationFormat>
  <Paragraphs>90</Paragraphs>
  <Slides>17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8" baseType="lpstr">
      <vt:lpstr>方正姚体</vt:lpstr>
      <vt:lpstr>华文行楷</vt:lpstr>
      <vt:lpstr>华文新魏</vt:lpstr>
      <vt:lpstr>楷体_GB2312</vt:lpstr>
      <vt:lpstr>Arial</vt:lpstr>
      <vt:lpstr>Times New Roman</vt:lpstr>
      <vt:lpstr>Trebuchet MS</vt:lpstr>
      <vt:lpstr>Wingdings</vt:lpstr>
      <vt:lpstr>Wingdings 3</vt:lpstr>
      <vt:lpstr>平面</vt:lpstr>
      <vt:lpstr>Equation</vt:lpstr>
      <vt:lpstr>9.3.1求参数范围专题</vt:lpstr>
      <vt:lpstr>不等关系中求参数范围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9.3.2不等式组应用题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9.3.1求参数范围专题</dc:title>
  <dc:creator>talia</dc:creator>
  <cp:lastModifiedBy>talia</cp:lastModifiedBy>
  <cp:revision>14</cp:revision>
  <dcterms:created xsi:type="dcterms:W3CDTF">2015-05-18T14:10:17Z</dcterms:created>
  <dcterms:modified xsi:type="dcterms:W3CDTF">2015-05-20T00:08:40Z</dcterms:modified>
</cp:coreProperties>
</file>