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8BE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11B9B4-875B-43EF-A491-7CE04857C7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8BF00E6-6796-46BA-AA81-6F67ED966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1BF7AF3-9368-452C-811B-986620791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4357F2-22B0-4EA8-A728-389AD47C2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490B38-6977-4D70-B0A0-A1A4671DC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158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86F4F5-833D-4FEC-8A48-0D3F51BF1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1BDB006-00FF-49DF-A6F9-8794F41F89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1346452-8EF2-4E67-B797-B88E1BEB8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6117D4D-0D2B-472B-B304-5E1FD2332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F1ED1C0-147B-497C-98FE-692FD8078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728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4DF4E85-83DB-46CB-AE51-39BC913FE5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7D5060A-9E62-49E9-8AA7-4BD98B3AA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D3FF9CF-E688-4C6B-9830-D7F78FA23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1951D73-D49B-435B-AE16-CFB8CCE37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EC89360-DADF-4BDD-B7B6-2FD0AF0D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010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7BA9B1D-C28D-4647-AB18-831D47B2D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97F8880-03B4-405C-8FA5-99853D7FDA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6102D5C-9472-477C-996B-F612F26229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B936239-FD40-4490-989E-E4E67B6D9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2559492-A201-49B8-AD75-D3F7636E5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E5CA899-109F-4516-80F0-8C99EBEF8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285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862C472-FA9D-46E2-8B90-3B57ED153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C9CAB0F-BA97-4795-9F26-E0E458471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0CADA85-FE4A-49A4-9E20-CAE7373C05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B97D1D3B-C7D5-43B3-865A-79B997D1CC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8AD9A2F-3FB7-49A5-8115-B253DCABED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8D9C6197-B790-4820-9A5E-C54B295B6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91DF8640-3D74-46C0-AEB6-374502FC3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98BB2951-9776-406F-BBFC-3035DDD2C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52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637CF54-E209-434F-B168-919E6C5CC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19F2C89-A5C3-4ABC-B967-3BF7D4478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F6E3F40E-5C94-46C1-9B36-344582885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74D144D-903F-4BC3-B13A-AACF559DB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557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E33B192-4700-48DD-A7F7-376719B63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3AF8B14-0B9B-4BF7-9002-45535D385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1E91319-8B55-423C-91DC-194D6A412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72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85DC84-73A6-48AD-9630-CF03B09E3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7EF0A0B-BAA2-41F6-8AC0-393C88CD48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3BBC5A1-3CBE-40B5-BDE0-56EA0BCF75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1727262-EE2A-4200-8970-4E076043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85EFDAB-92CA-4D50-AD01-D22CDCBA0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E0F1DBB-65A3-44B1-B8DC-FBB527337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1961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EFB6A6E-5EB5-4485-995D-10D257E3F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A0B7D05D-54AD-4896-AAF3-8EDE455DD4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69DCAA6-0B19-4A09-82CC-522AA211C7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56A1B60-8968-4EBA-AC41-95485093F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545F837-B171-4058-8BED-57EBB1A40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5708092-7935-47B2-9F67-578B9576D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596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39F49B6-379A-4E44-B8C2-6A931A5CE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C1F6016-7BDD-4B49-8F67-21FBC183B6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1E7217-B35A-44A6-9C95-92AF8BC68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9449DE-3476-4B2E-88F5-4D73AA0CB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1EA6FDD-F4DE-4447-AF17-CFF790156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142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E76C346-A778-4189-9C78-3858FE788E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C965C8F-342E-4E6E-97A5-D626E9920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54E9FD8-9527-4BA5-B7C9-9A187A6F9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A582B72-9204-4B62-9BD2-3068F9595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19A85C2-47A6-4BFC-B561-B4EB2B217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50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99D70132-5842-4F66-8BF4-BE4F0802B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0D22457-109C-441E-B83B-E385715CD7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677AB2A-34E1-4C0E-A2E5-9D4FDB48C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C5A8B-B94E-4021-B0F5-B360FBFD501F}" type="datetimeFigureOut">
              <a:rPr lang="zh-CN" altLang="en-US" smtClean="0"/>
              <a:t>2020/9/23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9B549D7-EBE3-42A7-B80A-69EBCCCE03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8BCFD94-CC3C-42C2-9E99-E707AC37B3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EF1CD-96ED-43B1-9114-ECE5547AF3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699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905888-F3F7-447F-A812-BC38B46EA8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104" y="1122363"/>
            <a:ext cx="10827026" cy="2387600"/>
          </a:xfrm>
        </p:spPr>
        <p:txBody>
          <a:bodyPr>
            <a:normAutofit/>
          </a:bodyPr>
          <a:lstStyle/>
          <a:p>
            <a:br>
              <a:rPr lang="zh-CN" altLang="en-US" sz="4000" dirty="0"/>
            </a:br>
            <a:br>
              <a:rPr lang="en-US" altLang="zh-CN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</a:br>
            <a:endParaRPr lang="zh-CN" altLang="en-US" dirty="0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6B9E13A-C7D2-48E3-8E4F-12F8F82F8B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F5FAFD2-6AC9-4F49-A993-0E6D10FFAC8F}"/>
              </a:ext>
            </a:extLst>
          </p:cNvPr>
          <p:cNvSpPr txBox="1"/>
          <p:nvPr/>
        </p:nvSpPr>
        <p:spPr>
          <a:xfrm>
            <a:off x="33129" y="5791348"/>
            <a:ext cx="12032975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 i="0" dirty="0">
                <a:solidFill>
                  <a:srgbClr val="222222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为减少人与人接触 韩国餐厅启用送餐机器人</a:t>
            </a:r>
            <a:r>
              <a:rPr lang="en-US" altLang="zh-CN" sz="2400" b="1" i="0" dirty="0">
                <a:solidFill>
                  <a:srgbClr val="66666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AI-powered robots take ____________ South Korea's restaurant </a:t>
            </a:r>
            <a:r>
              <a:rPr lang="en-US" altLang="zh-CN" sz="2400" b="1" i="0" dirty="0">
                <a:solidFill>
                  <a:srgbClr val="00B05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to limit </a:t>
            </a:r>
            <a:r>
              <a:rPr lang="en-US" altLang="zh-CN" sz="2400" b="1" i="0" dirty="0">
                <a:solidFill>
                  <a:srgbClr val="666666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human contact</a:t>
            </a:r>
            <a:endParaRPr lang="en-US" altLang="zh-CN" sz="2400" b="1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5348A57-5B9E-4FA0-9FCC-69952A230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87" y="318052"/>
            <a:ext cx="11025809" cy="5449335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4AD2FFA0-68FB-4C27-B0F5-009834170951}"/>
              </a:ext>
            </a:extLst>
          </p:cNvPr>
          <p:cNvSpPr txBox="1"/>
          <p:nvPr/>
        </p:nvSpPr>
        <p:spPr>
          <a:xfrm>
            <a:off x="9935311" y="5729793"/>
            <a:ext cx="1015829" cy="584775"/>
          </a:xfrm>
          <a:prstGeom prst="rect">
            <a:avLst/>
          </a:prstGeom>
          <a:solidFill>
            <a:srgbClr val="8BE1FF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over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46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11932CA-3C3D-43C0-AD76-584D6ECB4F6E}"/>
              </a:ext>
            </a:extLst>
          </p:cNvPr>
          <p:cNvSpPr txBox="1"/>
          <p:nvPr/>
        </p:nvSpPr>
        <p:spPr>
          <a:xfrm>
            <a:off x="5199442" y="2165312"/>
            <a:ext cx="1015829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with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9F69F7E-D581-4425-9D11-61BB76FAE76C}"/>
              </a:ext>
            </a:extLst>
          </p:cNvPr>
          <p:cNvSpPr txBox="1"/>
          <p:nvPr/>
        </p:nvSpPr>
        <p:spPr>
          <a:xfrm>
            <a:off x="539059" y="3248984"/>
            <a:ext cx="1978855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 to take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04BACDAA-52D0-41E9-ADA2-C83D36C955A6}"/>
              </a:ext>
            </a:extLst>
          </p:cNvPr>
          <p:cNvSpPr txBox="1"/>
          <p:nvPr/>
        </p:nvSpPr>
        <p:spPr>
          <a:xfrm>
            <a:off x="271671" y="1633156"/>
            <a:ext cx="118872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36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Customers at a fast-food chain in South Korea can avoid any interaction ________ a human server during the pandemic. No Brand Burger is using robots </a:t>
            </a:r>
            <a:r>
              <a:rPr lang="en-US" altLang="zh-CN" sz="36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____________</a:t>
            </a:r>
            <a:r>
              <a:rPr lang="en-US" altLang="zh-CN" sz="36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orders, prepare food and bring meals out to diners.</a:t>
            </a:r>
          </a:p>
          <a:p>
            <a:pPr algn="l"/>
            <a:endParaRPr lang="en-US" altLang="zh-CN" sz="36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32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韩国快餐连锁店</a:t>
            </a:r>
            <a:r>
              <a:rPr lang="en-US" altLang="zh-CN" sz="32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No Brand </a:t>
            </a:r>
            <a:r>
              <a:rPr lang="zh-CN" altLang="en-US" sz="32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汉堡店用机器人接单、准备食物和给顾客送餐，这样顾客就可以避免与人类服务员产生任何互动。</a:t>
            </a:r>
          </a:p>
        </p:txBody>
      </p:sp>
    </p:spTree>
    <p:extLst>
      <p:ext uri="{BB962C8B-B14F-4D97-AF65-F5344CB8AC3E}">
        <p14:creationId xmlns:p14="http://schemas.microsoft.com/office/powerpoint/2010/main" val="417796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DD0BF3-740A-4A53-A607-DF55C86A5A9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18051" y="583095"/>
            <a:ext cx="11529392" cy="5870713"/>
          </a:xfrm>
        </p:spPr>
        <p:txBody>
          <a:bodyPr>
            <a:normAutofit fontScale="77500" lnSpcReduction="20000"/>
          </a:bodyPr>
          <a:lstStyle/>
          <a:p>
            <a:pPr algn="l">
              <a:lnSpc>
                <a:spcPct val="120000"/>
              </a:lnSpc>
            </a:pPr>
            <a:r>
              <a:rPr lang="en-US" altLang="zh-CN" sz="33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Customers order and pay _________ touchscreen, then their request is sent to the kitchen ____________ a cooking machine heats up the buns and patties.</a:t>
            </a:r>
          </a:p>
          <a:p>
            <a:pPr marL="0" indent="0" algn="l">
              <a:lnSpc>
                <a:spcPct val="120000"/>
              </a:lnSpc>
              <a:buNone/>
            </a:pPr>
            <a:endParaRPr lang="en-US" altLang="zh-CN" sz="33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20000"/>
              </a:lnSpc>
            </a:pPr>
            <a:r>
              <a:rPr lang="en-US" altLang="zh-CN" sz="33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_____________</a:t>
            </a:r>
            <a:r>
              <a:rPr lang="en-US" altLang="zh-CN" sz="33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it's ready, a robot 'waiter' brings out their takeout bag.</a:t>
            </a:r>
          </a:p>
          <a:p>
            <a:pPr algn="l">
              <a:lnSpc>
                <a:spcPct val="120000"/>
              </a:lnSpc>
            </a:pPr>
            <a:endParaRPr lang="en-US" altLang="zh-CN" sz="33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20000"/>
              </a:lnSpc>
            </a:pPr>
            <a:r>
              <a:rPr lang="en-US" altLang="zh-CN" sz="33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Human workers add toppings to the burgers and wrap them _______ in takeout bags before ______________(pass) them over to serving robots.</a:t>
            </a:r>
          </a:p>
          <a:p>
            <a:pPr algn="l"/>
            <a:endParaRPr lang="en-US" altLang="zh-CN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顾客通过触摸屏下单并支付，然后订单就会送到厨房，厨房里的烹饪机器会加热小圆面包和肉饼。</a:t>
            </a:r>
          </a:p>
          <a:p>
            <a:r>
              <a:rPr lang="zh-CN" altLang="en-US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准备好后，机器人“服务员”会将外卖送过来。</a:t>
            </a:r>
            <a:endParaRPr lang="en-US" altLang="zh-CN" b="1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b="1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工作人员负责在汉堡上淋上浇头，将其用外卖袋包装好，然后“交给”机器人服务员。</a:t>
            </a:r>
          </a:p>
          <a:p>
            <a:endParaRPr lang="zh-CN" altLang="en-US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1CA8445-A5DE-493E-B71A-A0EAD896D1CC}"/>
              </a:ext>
            </a:extLst>
          </p:cNvPr>
          <p:cNvSpPr txBox="1"/>
          <p:nvPr/>
        </p:nvSpPr>
        <p:spPr>
          <a:xfrm>
            <a:off x="4925989" y="462145"/>
            <a:ext cx="1015829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via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0631FEF4-33C4-40D4-8C6B-E4E772C8DE34}"/>
              </a:ext>
            </a:extLst>
          </p:cNvPr>
          <p:cNvSpPr txBox="1"/>
          <p:nvPr/>
        </p:nvSpPr>
        <p:spPr>
          <a:xfrm>
            <a:off x="3768463" y="1041132"/>
            <a:ext cx="146640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where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F1A7285-0485-4F4E-B0A5-001C0951D6EF}"/>
              </a:ext>
            </a:extLst>
          </p:cNvPr>
          <p:cNvSpPr txBox="1"/>
          <p:nvPr/>
        </p:nvSpPr>
        <p:spPr>
          <a:xfrm>
            <a:off x="896815" y="2269650"/>
            <a:ext cx="146640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When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68714223-8530-406E-AD50-AC037C004BB4}"/>
              </a:ext>
            </a:extLst>
          </p:cNvPr>
          <p:cNvSpPr txBox="1"/>
          <p:nvPr/>
        </p:nvSpPr>
        <p:spPr>
          <a:xfrm>
            <a:off x="10235269" y="3360527"/>
            <a:ext cx="1015829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up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505B56C-8581-4995-A7A2-B511B5066FC5}"/>
              </a:ext>
            </a:extLst>
          </p:cNvPr>
          <p:cNvSpPr txBox="1"/>
          <p:nvPr/>
        </p:nvSpPr>
        <p:spPr>
          <a:xfrm>
            <a:off x="4086771" y="3925685"/>
            <a:ext cx="167843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passing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87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>
            <a:extLst>
              <a:ext uri="{FF2B5EF4-FFF2-40B4-BE49-F238E27FC236}">
                <a16:creationId xmlns:a16="http://schemas.microsoft.com/office/drawing/2014/main" id="{4FC04C53-94D1-43BC-9791-105F823D89DC}"/>
              </a:ext>
            </a:extLst>
          </p:cNvPr>
          <p:cNvSpPr txBox="1"/>
          <p:nvPr/>
        </p:nvSpPr>
        <p:spPr>
          <a:xfrm>
            <a:off x="7470408" y="591741"/>
            <a:ext cx="305182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accounted for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B9B4A9C-3727-4579-B846-10E212478163}"/>
              </a:ext>
            </a:extLst>
          </p:cNvPr>
          <p:cNvSpPr txBox="1"/>
          <p:nvPr/>
        </p:nvSpPr>
        <p:spPr>
          <a:xfrm>
            <a:off x="271670" y="797510"/>
            <a:ext cx="11648660" cy="58785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Last month, takeout orders at No Brand ________________________ 58 percent total sales, up __________ 42 percent in July, according to the chain's parent company, </a:t>
            </a:r>
            <a:r>
              <a:rPr lang="en-US" altLang="zh-CN" sz="2800" b="0" i="0" dirty="0" err="1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Shinsegae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Food.</a:t>
            </a:r>
          </a:p>
          <a:p>
            <a:pPr algn="l"/>
            <a:endParaRPr lang="en-US" altLang="zh-CN" sz="28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根据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No Brand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汉堡店所属的新世界集团食品部的数据，上个月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No Brand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的外卖订单</a:t>
            </a:r>
            <a:r>
              <a:rPr lang="zh-CN" altLang="en-US" sz="2400" b="0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占了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总销量的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58%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，相比七月份的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42%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上升了。</a:t>
            </a:r>
          </a:p>
          <a:p>
            <a:pPr algn="l"/>
            <a:endParaRPr lang="en-US" altLang="zh-CN" sz="28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After a recent </a:t>
            </a:r>
            <a:r>
              <a:rPr lang="en-US" altLang="zh-CN" sz="28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_____________(two)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wave of coronavirus infections, restaurants in South Korea were only allowed to provide takeout and ________________(deliver) after 9pm - a restriction </a:t>
            </a:r>
            <a:r>
              <a:rPr lang="en-US" altLang="zh-CN" sz="28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_________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was only lifted Monday.</a:t>
            </a:r>
          </a:p>
          <a:p>
            <a:pPr algn="l"/>
            <a:endParaRPr lang="en-US" altLang="zh-CN" sz="28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在近期暴发第二波新冠疫情后，韩国只允许餐厅在晚上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点后提供外卖和送货服务，这一限制令刚刚于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zh-CN" altLang="en-US" sz="2400" b="0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解除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3E9BBCD-3620-451E-A2DE-023D9263C899}"/>
              </a:ext>
            </a:extLst>
          </p:cNvPr>
          <p:cNvSpPr txBox="1"/>
          <p:nvPr/>
        </p:nvSpPr>
        <p:spPr>
          <a:xfrm>
            <a:off x="2958043" y="3644443"/>
            <a:ext cx="16404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second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28B3DFA-64D5-4694-A12E-68143375404E}"/>
              </a:ext>
            </a:extLst>
          </p:cNvPr>
          <p:cNvSpPr txBox="1"/>
          <p:nvPr/>
        </p:nvSpPr>
        <p:spPr>
          <a:xfrm>
            <a:off x="1511646" y="4444315"/>
            <a:ext cx="180139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delivery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7E474E3-0A2D-47E9-A2CF-E88502B39F49}"/>
              </a:ext>
            </a:extLst>
          </p:cNvPr>
          <p:cNvSpPr txBox="1"/>
          <p:nvPr/>
        </p:nvSpPr>
        <p:spPr>
          <a:xfrm>
            <a:off x="9451610" y="4594580"/>
            <a:ext cx="107061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that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73450A9-E6A1-488B-8A74-94F3C638DF2F}"/>
              </a:ext>
            </a:extLst>
          </p:cNvPr>
          <p:cNvSpPr txBox="1"/>
          <p:nvPr/>
        </p:nvSpPr>
        <p:spPr>
          <a:xfrm>
            <a:off x="4402529" y="1176516"/>
            <a:ext cx="1295906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from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0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id="{8CB3B2A4-0844-4649-9267-E8B546435D8E}"/>
              </a:ext>
            </a:extLst>
          </p:cNvPr>
          <p:cNvSpPr txBox="1"/>
          <p:nvPr/>
        </p:nvSpPr>
        <p:spPr>
          <a:xfrm>
            <a:off x="357809" y="777271"/>
            <a:ext cx="111450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US" altLang="zh-CN" sz="28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7F62184-2D14-4332-9C67-EDC257A2E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9773" y="777271"/>
            <a:ext cx="9515061" cy="5434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4195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E2C0F29-3700-412C-9DC0-C685BD19BDFB}"/>
              </a:ext>
            </a:extLst>
          </p:cNvPr>
          <p:cNvSpPr txBox="1"/>
          <p:nvPr/>
        </p:nvSpPr>
        <p:spPr>
          <a:xfrm>
            <a:off x="238539" y="616948"/>
            <a:ext cx="11396869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Other eateries in Asia have started __________________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employ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robot servers during the pandemic.</a:t>
            </a:r>
          </a:p>
          <a:p>
            <a:pPr algn="l"/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亚洲的其他一些餐厅已经开始在疫情期间启用机器人服务员。</a:t>
            </a:r>
          </a:p>
          <a:p>
            <a:pPr algn="l"/>
            <a:endParaRPr lang="en-US" altLang="zh-CN" sz="28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In South Korea, the Italian restaurant chain Mad for Garlic is using </a:t>
            </a:r>
            <a:r>
              <a:rPr lang="en-US" altLang="zh-CN" sz="28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________________(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serve) robots even for sit-down customers.</a:t>
            </a:r>
          </a:p>
          <a:p>
            <a:pPr algn="l"/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在韩国，大蒜主题意式餐厅甚至让机器人为堂食顾客服务。</a:t>
            </a:r>
          </a:p>
          <a:p>
            <a:pPr algn="l"/>
            <a:endParaRPr lang="en-US" altLang="zh-CN" sz="28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en-US" altLang="zh-CN" sz="28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______________(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Use) 3D space mapping and other technology, the electronic 'waiter,’ _____________(know) as </a:t>
            </a:r>
            <a:r>
              <a:rPr lang="en-US" altLang="zh-CN" sz="2800" b="0" i="0" dirty="0" err="1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Aglio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Kim, navigates ____________ tables </a:t>
            </a:r>
            <a:r>
              <a:rPr lang="en-US" altLang="zh-CN" sz="2800" b="1" i="0" dirty="0">
                <a:solidFill>
                  <a:srgbClr val="7030A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with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up to five orders.</a:t>
            </a:r>
          </a:p>
          <a:p>
            <a:pPr algn="l"/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名为阿利奥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金的机器人服务员运用三维空间映射等技术</a:t>
            </a:r>
            <a:r>
              <a:rPr lang="zh-CN" altLang="en-US" sz="2800" b="0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在餐桌之间穿梭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，一次最多可以接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份订单。</a:t>
            </a:r>
            <a:endParaRPr lang="en-US" altLang="zh-CN" sz="28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72E86373-8DB5-464A-ADA2-139EB501D3D8}"/>
              </a:ext>
            </a:extLst>
          </p:cNvPr>
          <p:cNvSpPr txBox="1"/>
          <p:nvPr/>
        </p:nvSpPr>
        <p:spPr>
          <a:xfrm>
            <a:off x="6536130" y="547186"/>
            <a:ext cx="2236809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employing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38D2090-D24C-456C-B806-345F2EF01DC6}"/>
              </a:ext>
            </a:extLst>
          </p:cNvPr>
          <p:cNvSpPr txBox="1"/>
          <p:nvPr/>
        </p:nvSpPr>
        <p:spPr>
          <a:xfrm>
            <a:off x="877452" y="2690287"/>
            <a:ext cx="16404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serving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7B13714-87B5-4D8A-8C7F-355B0CC75676}"/>
              </a:ext>
            </a:extLst>
          </p:cNvPr>
          <p:cNvSpPr txBox="1"/>
          <p:nvPr/>
        </p:nvSpPr>
        <p:spPr>
          <a:xfrm>
            <a:off x="3924047" y="4441183"/>
            <a:ext cx="16404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known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E099FB3E-861E-4076-92B0-A3CAD23AADF9}"/>
              </a:ext>
            </a:extLst>
          </p:cNvPr>
          <p:cNvSpPr txBox="1"/>
          <p:nvPr/>
        </p:nvSpPr>
        <p:spPr>
          <a:xfrm>
            <a:off x="373870" y="4793244"/>
            <a:ext cx="1892253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between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DF2132D5-4B33-4EA6-99AA-E8CE11486802}"/>
              </a:ext>
            </a:extLst>
          </p:cNvPr>
          <p:cNvSpPr txBox="1"/>
          <p:nvPr/>
        </p:nvSpPr>
        <p:spPr>
          <a:xfrm>
            <a:off x="556593" y="3860451"/>
            <a:ext cx="152680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Using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457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04EEE5C1-DF48-461E-A7BB-319EA592D864}"/>
              </a:ext>
            </a:extLst>
          </p:cNvPr>
          <p:cNvSpPr txBox="1"/>
          <p:nvPr/>
        </p:nvSpPr>
        <p:spPr>
          <a:xfrm>
            <a:off x="251790" y="640911"/>
            <a:ext cx="11701671" cy="67043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3800"/>
              </a:lnSpc>
            </a:pP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Mad for Garlic manager Lee Young-ho said kids especially like the robots, </a:t>
            </a:r>
            <a:r>
              <a:rPr lang="en-US" altLang="zh-CN" sz="28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_____________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can carry up to 66lbs in their trays.</a:t>
            </a:r>
          </a:p>
          <a:p>
            <a:pPr algn="l">
              <a:lnSpc>
                <a:spcPts val="3800"/>
              </a:lnSpc>
            </a:pP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大蒜餐厅经理李英浩说，孩子们特别喜欢这些机器人，它们的盘子里可盛放重达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66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磅（约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千克）的食物。</a:t>
            </a:r>
            <a:endParaRPr lang="en-US" altLang="zh-CN" sz="24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ts val="3800"/>
              </a:lnSpc>
            </a:pPr>
            <a:endParaRPr lang="en-US" altLang="zh-CN" sz="24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ts val="3800"/>
              </a:lnSpc>
            </a:pP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Initially South Korea had been doing well against the virus, but in August, the number of reported infections nearly _________________, from 56 to 103, in just two days. It reached a ___________ of 441 cases on August 26 </a:t>
            </a:r>
            <a:r>
              <a:rPr lang="en-US" altLang="zh-CN" sz="2800" b="1" i="0" dirty="0">
                <a:solidFill>
                  <a:srgbClr val="7030A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before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ticking back down _________ at least 100 new infections per day.</a:t>
            </a:r>
          </a:p>
          <a:p>
            <a:pPr algn="l">
              <a:lnSpc>
                <a:spcPts val="3800"/>
              </a:lnSpc>
            </a:pP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最初韩国的抗疫局面一直不错，但八月份报告的新增病例数几乎</a:t>
            </a:r>
            <a:r>
              <a:rPr lang="zh-CN" altLang="en-US" sz="2400" b="0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翻了一番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，两天内就从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56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例增至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103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例。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26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日韩国新增确诊病例达到了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441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例的</a:t>
            </a:r>
            <a:r>
              <a:rPr lang="zh-CN" altLang="en-US" sz="2400" b="0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高峰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4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之后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又回落到每日新增至少</a:t>
            </a:r>
            <a:r>
              <a:rPr lang="en-US" altLang="zh-CN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4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例的水平。</a:t>
            </a:r>
          </a:p>
          <a:p>
            <a:pPr algn="l"/>
            <a:endParaRPr lang="zh-CN" altLang="en-US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FEE3F6A-8573-47CB-AD52-37FEC367072B}"/>
              </a:ext>
            </a:extLst>
          </p:cNvPr>
          <p:cNvSpPr txBox="1"/>
          <p:nvPr/>
        </p:nvSpPr>
        <p:spPr>
          <a:xfrm>
            <a:off x="1937628" y="1073521"/>
            <a:ext cx="143123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which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82ED7857-5053-44BB-B9B6-3EF8BD924BA6}"/>
              </a:ext>
            </a:extLst>
          </p:cNvPr>
          <p:cNvSpPr txBox="1"/>
          <p:nvPr/>
        </p:nvSpPr>
        <p:spPr>
          <a:xfrm>
            <a:off x="8945216" y="3457068"/>
            <a:ext cx="1905505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doubled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DB4838A-10FB-4A62-99D6-A831A318B5C8}"/>
              </a:ext>
            </a:extLst>
          </p:cNvPr>
          <p:cNvSpPr txBox="1"/>
          <p:nvPr/>
        </p:nvSpPr>
        <p:spPr>
          <a:xfrm>
            <a:off x="8350272" y="3993110"/>
            <a:ext cx="1189887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peak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F93CFF46-C537-4C2E-AD7C-AC7E2BF5F8A2}"/>
              </a:ext>
            </a:extLst>
          </p:cNvPr>
          <p:cNvSpPr txBox="1"/>
          <p:nvPr/>
        </p:nvSpPr>
        <p:spPr>
          <a:xfrm>
            <a:off x="8350272" y="4577885"/>
            <a:ext cx="911590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to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823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81F0ADD-054E-4C2B-9174-D7574F8646EB}"/>
              </a:ext>
            </a:extLst>
          </p:cNvPr>
          <p:cNvSpPr txBox="1"/>
          <p:nvPr/>
        </p:nvSpPr>
        <p:spPr>
          <a:xfrm>
            <a:off x="443947" y="861465"/>
            <a:ext cx="11304105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That month, the health ministry _______________(ban) large gatherings and </a:t>
            </a:r>
            <a:r>
              <a:rPr lang="en-US" altLang="zh-CN" sz="2800" b="1" i="0" dirty="0">
                <a:solidFill>
                  <a:srgbClr val="7030A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shuttered 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nightclubs, churches and beaches _________________(turn) the tide.</a:t>
            </a:r>
          </a:p>
          <a:p>
            <a:pPr algn="l"/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为了扭转局势，八月份韩国卫生部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禁止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了大型聚会，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关闭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了夜总会、教堂和海滩。</a:t>
            </a:r>
          </a:p>
          <a:p>
            <a:pPr algn="l"/>
            <a:endParaRPr lang="en-US" altLang="zh-CN" sz="2800" b="0" i="0" dirty="0">
              <a:solidFill>
                <a:srgbClr val="40404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To date, the country of 50 million has had 22,504 _________________ (report) cases of COVID-19 and 367 deaths, 42 </a:t>
            </a:r>
            <a:r>
              <a:rPr lang="en-US" altLang="zh-CN" sz="28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_____________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were in Seoul.</a:t>
            </a:r>
          </a:p>
          <a:p>
            <a:pPr algn="l"/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到目前为止，拥有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5000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万人口的韩国新冠肺炎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确诊病例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累计达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22504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例，死亡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367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例，</a:t>
            </a:r>
            <a:r>
              <a:rPr lang="zh-CN" altLang="en-US" sz="2800" b="1" i="0" dirty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其中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有</a:t>
            </a:r>
            <a:r>
              <a:rPr lang="en-US" altLang="zh-CN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42</a:t>
            </a:r>
            <a:r>
              <a:rPr lang="zh-CN" altLang="en-US" sz="2800" b="0" i="0" dirty="0">
                <a:solidFill>
                  <a:srgbClr val="40404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例在首尔。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18950F9-6057-4E49-9D08-C9ADB3994E74}"/>
              </a:ext>
            </a:extLst>
          </p:cNvPr>
          <p:cNvSpPr txBox="1"/>
          <p:nvPr/>
        </p:nvSpPr>
        <p:spPr>
          <a:xfrm>
            <a:off x="6427305" y="755469"/>
            <a:ext cx="16404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banned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0F7C0E1-FDBE-4321-B662-BD71C432C700}"/>
              </a:ext>
            </a:extLst>
          </p:cNvPr>
          <p:cNvSpPr txBox="1"/>
          <p:nvPr/>
        </p:nvSpPr>
        <p:spPr>
          <a:xfrm>
            <a:off x="887897" y="1696374"/>
            <a:ext cx="1640461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to turn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B2A1DA2E-C6C2-4291-9FDA-1367C244F424}"/>
              </a:ext>
            </a:extLst>
          </p:cNvPr>
          <p:cNvSpPr txBox="1"/>
          <p:nvPr/>
        </p:nvSpPr>
        <p:spPr>
          <a:xfrm>
            <a:off x="9342783" y="3238689"/>
            <a:ext cx="1921565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reported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B3EA0AE-552F-43C7-8AF4-980FFA785DFD}"/>
              </a:ext>
            </a:extLst>
          </p:cNvPr>
          <p:cNvSpPr txBox="1"/>
          <p:nvPr/>
        </p:nvSpPr>
        <p:spPr>
          <a:xfrm>
            <a:off x="8623853" y="3823464"/>
            <a:ext cx="1921565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of which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601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FED9DA-EBC6-4937-B696-04B404A70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0070C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知识储备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6F1603A-6703-46A4-B060-37759A5954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197626" cy="4351338"/>
          </a:xfrm>
          <a:solidFill>
            <a:srgbClr val="FFFF00"/>
          </a:solidFill>
        </p:spPr>
        <p:txBody>
          <a:bodyPr/>
          <a:lstStyle/>
          <a:p>
            <a:r>
              <a:rPr lang="zh-CN" altLang="en-US" b="1" dirty="0"/>
              <a:t>接管</a:t>
            </a:r>
            <a:endParaRPr lang="en-US" altLang="zh-CN" b="1" dirty="0"/>
          </a:p>
          <a:p>
            <a:r>
              <a:rPr lang="zh-CN" altLang="en-US" b="1" dirty="0"/>
              <a:t>与人互动</a:t>
            </a:r>
            <a:endParaRPr lang="en-US" altLang="zh-CN" b="1" dirty="0"/>
          </a:p>
          <a:p>
            <a:r>
              <a:rPr lang="zh-CN" altLang="en-US" b="1" dirty="0"/>
              <a:t>通过触摸屏支付</a:t>
            </a:r>
            <a:endParaRPr lang="en-US" altLang="zh-CN" b="1" dirty="0"/>
          </a:p>
          <a:p>
            <a:r>
              <a:rPr lang="zh-CN" altLang="en-US" b="1" dirty="0"/>
              <a:t>占了</a:t>
            </a:r>
            <a:endParaRPr lang="en-US" altLang="zh-CN" b="1" dirty="0"/>
          </a:p>
          <a:p>
            <a:r>
              <a:rPr lang="zh-CN" altLang="en-US" b="1" dirty="0"/>
              <a:t>提供送货服务</a:t>
            </a:r>
            <a:endParaRPr lang="en-US" altLang="zh-CN" b="1" dirty="0"/>
          </a:p>
          <a:p>
            <a:r>
              <a:rPr lang="zh-CN" altLang="en-US" b="1" dirty="0"/>
              <a:t>解除禁令</a:t>
            </a:r>
            <a:endParaRPr lang="en-US" altLang="zh-CN" b="1" dirty="0"/>
          </a:p>
          <a:p>
            <a:r>
              <a:rPr lang="zh-CN" altLang="en-US" b="1" dirty="0"/>
              <a:t>数量翻倍</a:t>
            </a:r>
            <a:endParaRPr lang="en-US" altLang="zh-CN" b="1" dirty="0"/>
          </a:p>
          <a:p>
            <a:r>
              <a:rPr lang="zh-CN" altLang="en-US" b="1" dirty="0"/>
              <a:t>达到高峰</a:t>
            </a:r>
            <a:endParaRPr lang="en-US" altLang="zh-CN" b="1" dirty="0"/>
          </a:p>
          <a:p>
            <a:endParaRPr lang="en-US" altLang="zh-CN" dirty="0"/>
          </a:p>
          <a:p>
            <a:endParaRPr lang="zh-CN" altLang="en-US" dirty="0"/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6906EB7F-7DF6-465A-BBE3-2F275E3D0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548809" cy="4351338"/>
          </a:xfrm>
          <a:solidFill>
            <a:srgbClr val="00FFFF"/>
          </a:solidFill>
        </p:spPr>
        <p:txBody>
          <a:bodyPr/>
          <a:lstStyle/>
          <a:p>
            <a:r>
              <a:rPr lang="en-US" altLang="zh-CN" b="1" dirty="0"/>
              <a:t>take over</a:t>
            </a:r>
          </a:p>
          <a:p>
            <a:r>
              <a:rPr lang="en-US" altLang="zh-CN" b="1" dirty="0"/>
              <a:t>interact with</a:t>
            </a:r>
          </a:p>
          <a:p>
            <a:r>
              <a:rPr lang="en-US" altLang="zh-CN" b="1" dirty="0"/>
              <a:t>pay via touchscreen</a:t>
            </a:r>
          </a:p>
          <a:p>
            <a:r>
              <a:rPr lang="en-US" altLang="zh-CN" b="1" dirty="0"/>
              <a:t>account for</a:t>
            </a:r>
          </a:p>
          <a:p>
            <a:r>
              <a:rPr lang="en-US" altLang="zh-CN" b="1" dirty="0"/>
              <a:t>provide delivery</a:t>
            </a:r>
          </a:p>
          <a:p>
            <a:r>
              <a:rPr lang="en-US" altLang="zh-CN" b="1" dirty="0"/>
              <a:t>lift a restriction</a:t>
            </a:r>
          </a:p>
          <a:p>
            <a:r>
              <a:rPr lang="en-US" altLang="zh-CN" b="1" dirty="0"/>
              <a:t>number double</a:t>
            </a:r>
            <a:r>
              <a:rPr lang="zh-CN" altLang="en-US" b="1" dirty="0"/>
              <a:t>（</a:t>
            </a:r>
            <a:r>
              <a:rPr lang="en-US" altLang="zh-CN" b="1" dirty="0"/>
              <a:t>s</a:t>
            </a:r>
            <a:r>
              <a:rPr lang="zh-CN" altLang="en-US" b="1" dirty="0"/>
              <a:t>）</a:t>
            </a:r>
            <a:endParaRPr lang="en-US" altLang="zh-CN" b="1" dirty="0"/>
          </a:p>
          <a:p>
            <a:r>
              <a:rPr lang="en-US" altLang="zh-CN" b="1" dirty="0"/>
              <a:t>reach a peak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27695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E70164F-7971-4B22-9151-78F40084C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0070C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情境运用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7253A4-ADFD-492E-ADDE-347000D12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6136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3200" b="1" dirty="0"/>
              <a:t>A</a:t>
            </a:r>
            <a:r>
              <a:rPr lang="zh-CN" altLang="en-US" sz="3200" b="1" dirty="0"/>
              <a:t>：</a:t>
            </a:r>
            <a:r>
              <a:rPr lang="en-US" altLang="zh-CN" sz="3200" b="1" dirty="0"/>
              <a:t>I was thinking of starting my own business.      </a:t>
            </a:r>
          </a:p>
          <a:p>
            <a:r>
              <a:rPr lang="en-US" altLang="zh-CN" sz="3200" b="1" dirty="0"/>
              <a:t>B</a:t>
            </a:r>
            <a:r>
              <a:rPr lang="zh-CN" altLang="en-US" sz="3200" b="1" dirty="0"/>
              <a:t>：</a:t>
            </a:r>
            <a:r>
              <a:rPr lang="en-US" altLang="zh-CN" sz="3200" b="1" dirty="0"/>
              <a:t>What kind?      </a:t>
            </a:r>
          </a:p>
          <a:p>
            <a:r>
              <a:rPr lang="en-US" altLang="zh-CN" sz="3200" b="1" dirty="0"/>
              <a:t>A</a:t>
            </a:r>
            <a:r>
              <a:rPr lang="zh-CN" altLang="en-US" sz="3200" b="1" dirty="0"/>
              <a:t>：</a:t>
            </a:r>
            <a:r>
              <a:rPr lang="en-US" altLang="zh-CN" sz="3200" b="1" dirty="0"/>
              <a:t>I know you wanted me ____________________ your restaurant business, but to be honest, I can’t stand working in the food industry. </a:t>
            </a:r>
          </a:p>
          <a:p>
            <a:r>
              <a:rPr lang="en-US" altLang="zh-CN" sz="3200" b="1" dirty="0"/>
              <a:t>B</a:t>
            </a:r>
            <a:r>
              <a:rPr lang="zh-CN" altLang="en-US" sz="3200" b="1" dirty="0"/>
              <a:t>：</a:t>
            </a:r>
            <a:r>
              <a:rPr lang="en-US" altLang="zh-CN" sz="3200" b="1" dirty="0"/>
              <a:t>Don’t worry, I knew that about you a long time ago.</a:t>
            </a:r>
          </a:p>
          <a:p>
            <a:endParaRPr lang="en-US" altLang="zh-CN" sz="3200" b="1" dirty="0"/>
          </a:p>
          <a:p>
            <a:r>
              <a:rPr lang="en-US" altLang="zh-CN" sz="3200" b="1" dirty="0"/>
              <a:t>Teachers have a limited amount of time __________________ each child.《</a:t>
            </a:r>
            <a:r>
              <a:rPr lang="zh-CN" altLang="en-US" sz="3200" b="1" dirty="0"/>
              <a:t>牛津词典</a:t>
            </a:r>
            <a:r>
              <a:rPr lang="en-US" altLang="zh-CN" sz="3200" b="1" dirty="0"/>
              <a:t>》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59AD4B3E-8BE9-4373-999E-12CB36805446}"/>
              </a:ext>
            </a:extLst>
          </p:cNvPr>
          <p:cNvSpPr txBox="1"/>
          <p:nvPr/>
        </p:nvSpPr>
        <p:spPr>
          <a:xfrm>
            <a:off x="6096000" y="2259475"/>
            <a:ext cx="2491612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to take over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FC3685D-ACBC-46A9-908C-1463ABFB4F2A}"/>
              </a:ext>
            </a:extLst>
          </p:cNvPr>
          <p:cNvSpPr txBox="1"/>
          <p:nvPr/>
        </p:nvSpPr>
        <p:spPr>
          <a:xfrm>
            <a:off x="8246012" y="4507962"/>
            <a:ext cx="310778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to interact with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713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高三 张颖-印尼防疫出狠招 不戴口罩被罚躺棺材</Template>
  <TotalTime>768</TotalTime>
  <Words>913</Words>
  <Application>Microsoft Office PowerPoint</Application>
  <PresentationFormat>宽屏</PresentationFormat>
  <Paragraphs>91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等线</vt:lpstr>
      <vt:lpstr>等线 Light</vt:lpstr>
      <vt:lpstr>华文琥珀</vt:lpstr>
      <vt:lpstr>微软雅黑</vt:lpstr>
      <vt:lpstr>Arial</vt:lpstr>
      <vt:lpstr>Times New Roman</vt:lpstr>
      <vt:lpstr>Office 主题​​</vt:lpstr>
      <vt:lpstr>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知识储备</vt:lpstr>
      <vt:lpstr>情境运用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Indonesia, shock coffin tactics nail coronavirus risks 印尼防疫出狠招 不戴口罩被罚躺棺材</dc:title>
  <dc:creator>山 水</dc:creator>
  <cp:lastModifiedBy>山 水</cp:lastModifiedBy>
  <cp:revision>30</cp:revision>
  <dcterms:created xsi:type="dcterms:W3CDTF">2020-09-09T09:17:37Z</dcterms:created>
  <dcterms:modified xsi:type="dcterms:W3CDTF">2020-09-23T09:37:35Z</dcterms:modified>
</cp:coreProperties>
</file>