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5"/>
  </p:notesMasterIdLst>
  <p:sldIdLst>
    <p:sldId id="410" r:id="rId4"/>
    <p:sldId id="428" r:id="rId5"/>
    <p:sldId id="323" r:id="rId6"/>
    <p:sldId id="413" r:id="rId7"/>
    <p:sldId id="384" r:id="rId8"/>
    <p:sldId id="385" r:id="rId9"/>
    <p:sldId id="432" r:id="rId10"/>
    <p:sldId id="433" r:id="rId11"/>
    <p:sldId id="434" r:id="rId12"/>
    <p:sldId id="392" r:id="rId13"/>
    <p:sldId id="393" r:id="rId14"/>
    <p:sldId id="394" r:id="rId15"/>
    <p:sldId id="395" r:id="rId16"/>
    <p:sldId id="423" r:id="rId17"/>
    <p:sldId id="429" r:id="rId18"/>
    <p:sldId id="430" r:id="rId19"/>
    <p:sldId id="431" r:id="rId20"/>
    <p:sldId id="411" r:id="rId21"/>
    <p:sldId id="422" r:id="rId22"/>
    <p:sldId id="407" r:id="rId23"/>
    <p:sldId id="426" r:id="rId24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00"/>
    <a:srgbClr val="990000"/>
    <a:srgbClr val="FF66CC"/>
    <a:srgbClr val="FFFF66"/>
    <a:srgbClr val="FFFF99"/>
    <a:srgbClr val="FF9966"/>
    <a:srgbClr val="1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9654"/>
    <p:restoredTop sz="94660"/>
  </p:normalViewPr>
  <p:slideViewPr>
    <p:cSldViewPr showGuides="1">
      <p:cViewPr varScale="1">
        <p:scale>
          <a:sx n="103" d="100"/>
          <a:sy n="103" d="100"/>
        </p:scale>
        <p:origin x="46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9" Type="http://schemas.openxmlformats.org/officeDocument/2006/relationships/tags" Target="tags/tag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 typeface="Arial" panose="020B0604020202020204" pitchFamily="34" charset="0"/>
              <a:buNone/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buFont typeface="Arial" panose="020B0604020202020204" pitchFamily="34" charset="0"/>
              <a:buNone/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Grp="1" noRo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4101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buFont typeface="Arial" panose="020B0604020202020204" pitchFamily="34" charset="0"/>
              <a:buNone/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61978DC-6032-4736-8A1A-3FCB129C9CAD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 noRot="1"/>
          </p:cNvSpPr>
          <p:nvPr>
            <p:ph type="body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4636AFA-96EC-48DD-9D3E-9BCCEAC77F9E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3"/>
          <p:cNvSpPr>
            <a:spLocks noGrp="1" noRot="1"/>
          </p:cNvSpPr>
          <p:nvPr>
            <p:ph type="body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76950"/>
            <a:ext cx="2289175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769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76950"/>
            <a:ext cx="2289175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FDCD592-3FEB-4722-B7B8-392C411D718C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microsoft.com/office/2007/relationships/media" Target="file:///H:\&#20840;&#26032;&#24320;&#22987;\&#26368;&#21518;&#19968;&#27425;%2000_00_00-00_01_36.mp4" TargetMode="External"/><Relationship Id="rId1" Type="http://schemas.openxmlformats.org/officeDocument/2006/relationships/video" Target="file:///H:\&#20840;&#26032;&#24320;&#22987;\&#26368;&#21518;&#19968;&#27425;%2000_00_00-00_01_36.mp4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hyperlink" Target="http://i8.qhmsg.com/t016e1437c2d66c8a01.jpg" TargetMode="Externa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microsoft.com/office/2007/relationships/media" Target="file:///C:\Users\&#38472;&#20255;\Desktop\&#24043;&#23567;&#29141;%20%20%20&#23398;&#20064;&#20276;&#25104;&#38271;\&#29579;&#30707;&#65288;&#24050;&#21098;&#36753;&#65289;.mp4" TargetMode="External"/><Relationship Id="rId1" Type="http://schemas.openxmlformats.org/officeDocument/2006/relationships/video" Target="file:///C:\Users\&#38472;&#20255;\Desktop\&#24043;&#23567;&#29141;%20%20%20&#23398;&#20064;&#20276;&#25104;&#38271;\&#29579;&#30707;&#65288;&#24050;&#21098;&#36753;&#65289;.mp4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hyperlink" Target="http://i8.qhmsg.com/t016e1437c2d66c8a01.jp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png"/><Relationship Id="rId3" Type="http://schemas.microsoft.com/office/2007/relationships/media" Target="file:///C:\Users\&#38472;&#20255;\Desktop\&#24043;&#23567;&#29141;%20%20%20&#23398;&#20064;&#20276;&#25104;&#38271;\&#31461;&#24180;%20&#37030;&#24503;&#29790;.mp3" TargetMode="External"/><Relationship Id="rId2" Type="http://schemas.openxmlformats.org/officeDocument/2006/relationships/audio" Target="file:///C:\Users\&#38472;&#20255;\Desktop\&#24043;&#23567;&#29141;%20%20%20&#23398;&#20064;&#20276;&#25104;&#38271;\&#31461;&#24180;%20&#37030;&#24503;&#29790;.mp3" TargetMode="External"/><Relationship Id="rId1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Rectangle 2"/>
          <p:cNvSpPr>
            <a:spLocks noGrp="1" noRot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wrap="square" lIns="91440" tIns="45720" rIns="91440" bIns="45720" anchor="ctr" anchorCtr="0"/>
          <a:p>
            <a:pPr>
              <a:buClrTx/>
              <a:buSzTx/>
              <a:buFontTx/>
            </a:pPr>
            <a:endParaRPr lang="zh-CN" altLang="en-US" sz="44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4098" name="Rectangle 3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 wrap="square" lIns="91440" tIns="45720" rIns="91440" bIns="45720" anchor="t" anchorCtr="0"/>
          <a:p>
            <a:pPr>
              <a:buSzPct val="70000"/>
            </a:pPr>
            <a:endParaRPr lang="zh-CN" altLang="en-US" sz="3200"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5" descr="C:\Users\airpeople123\Desktop\我的相册\学习（小篆体）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0" y="1928813"/>
            <a:ext cx="10072688" cy="80533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标题 1"/>
          <p:cNvSpPr>
            <a:spLocks noGrp="1" noRot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 anchorCtr="0"/>
          <a:p>
            <a:endParaRPr lang="zh-CN" altLang="en-US" dirty="0"/>
          </a:p>
        </p:txBody>
      </p:sp>
      <p:pic>
        <p:nvPicPr>
          <p:cNvPr id="4" name="最后一次 00_00_00-00_01_36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34925" y="-171450"/>
            <a:ext cx="9453563" cy="7261225"/>
          </a:xfrm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showWhenStopped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3" name="矩形 2"/>
          <p:cNvSpPr>
            <a:spLocks noChangeArrowheads="1"/>
          </p:cNvSpPr>
          <p:nvPr/>
        </p:nvSpPr>
        <p:spPr bwMode="auto">
          <a:xfrm>
            <a:off x="-107950" y="2924175"/>
            <a:ext cx="8837613" cy="13239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p>
            <a:pPr>
              <a:buClrTx/>
              <a:buFont typeface="Arial" panose="020B0604020202020204" pitchFamily="34" charset="0"/>
            </a:pPr>
            <a:r>
              <a:rPr lang="zh-CN" altLang="en-US" sz="7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框题一：学习伴成长</a:t>
            </a:r>
            <a:r>
              <a:rPr lang="zh-CN" altLang="en-US" sz="80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80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47" name="圆角矩形 3"/>
          <p:cNvSpPr/>
          <p:nvPr/>
        </p:nvSpPr>
        <p:spPr>
          <a:xfrm>
            <a:off x="403225" y="1252538"/>
            <a:ext cx="8358188" cy="533400"/>
          </a:xfrm>
          <a:prstGeom prst="roundRect">
            <a:avLst>
              <a:gd name="adj" fmla="val 50000"/>
            </a:avLst>
          </a:prstGeom>
          <a:solidFill>
            <a:srgbClr val="FFFFFF">
              <a:alpha val="50195"/>
            </a:srgbClr>
          </a:solidFill>
          <a:ln w="25400" cap="flat" cmpd="sng">
            <a:solidFill>
              <a:srgbClr val="00CC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p>
            <a:pPr algn="ctr"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00"/>
                </a:solidFill>
                <a:latin typeface="方正卡通简体" panose="03000509000000000000" pitchFamily="1" charset="-122"/>
                <a:ea typeface="方正卡通简体" panose="03000509000000000000" pitchFamily="1" charset="-122"/>
              </a:rPr>
              <a:t>第一单元　成长的节拍 </a:t>
            </a:r>
            <a:r>
              <a:rPr lang="en-US" altLang="zh-CN" sz="2800" b="1" dirty="0">
                <a:solidFill>
                  <a:srgbClr val="000000"/>
                </a:solidFill>
                <a:latin typeface="方正卡通简体" panose="03000509000000000000" pitchFamily="1" charset="-122"/>
                <a:ea typeface="方正卡通简体" panose="03000509000000000000" pitchFamily="1" charset="-122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方正卡通简体" panose="03000509000000000000" pitchFamily="1" charset="-122"/>
                <a:ea typeface="方正卡通简体" panose="03000509000000000000" pitchFamily="1" charset="-122"/>
              </a:rPr>
              <a:t>第二课  学习新天地</a:t>
            </a:r>
            <a:endParaRPr lang="zh-CN" altLang="en-US" sz="2800" b="1" dirty="0">
              <a:solidFill>
                <a:srgbClr val="000000"/>
              </a:solidFill>
              <a:latin typeface="方正卡通简体" panose="03000509000000000000" pitchFamily="1" charset="-122"/>
              <a:ea typeface="方正卡通简体" panose="03000509000000000000" pitchFamily="1" charset="-122"/>
            </a:endParaRPr>
          </a:p>
        </p:txBody>
      </p:sp>
    </p:spTree>
  </p:cSld>
  <p:clrMapOvr>
    <a:masterClrMapping/>
  </p:clrMapOvr>
  <p:transition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椭圆 11265"/>
          <p:cNvSpPr/>
          <p:nvPr/>
        </p:nvSpPr>
        <p:spPr>
          <a:xfrm>
            <a:off x="3563938" y="2349500"/>
            <a:ext cx="1524000" cy="1219200"/>
          </a:xfrm>
          <a:prstGeom prst="ellipse">
            <a:avLst/>
          </a:prstGeom>
          <a:solidFill>
            <a:srgbClr val="9966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70" name="矩形 11266"/>
          <p:cNvSpPr/>
          <p:nvPr/>
        </p:nvSpPr>
        <p:spPr>
          <a:xfrm>
            <a:off x="3851275" y="2606675"/>
            <a:ext cx="990600" cy="519113"/>
          </a:xfrm>
          <a:prstGeom prst="rect">
            <a:avLst/>
          </a:prstGeom>
          <a:solidFill>
            <a:srgbClr val="996633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FFFF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学习</a:t>
            </a:r>
            <a:endParaRPr lang="zh-CN" altLang="en-US" sz="2800" b="1" dirty="0">
              <a:solidFill>
                <a:srgbClr val="FFFF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71" name="直接连接符 11267"/>
          <p:cNvSpPr/>
          <p:nvPr/>
        </p:nvSpPr>
        <p:spPr>
          <a:xfrm>
            <a:off x="2541588" y="1595438"/>
            <a:ext cx="1233487" cy="935037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2" name="直接连接符 11268"/>
          <p:cNvSpPr/>
          <p:nvPr/>
        </p:nvSpPr>
        <p:spPr>
          <a:xfrm flipH="1" flipV="1">
            <a:off x="1911350" y="2898775"/>
            <a:ext cx="1787525" cy="127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3" name="直接连接符 11269"/>
          <p:cNvSpPr/>
          <p:nvPr/>
        </p:nvSpPr>
        <p:spPr>
          <a:xfrm flipH="1">
            <a:off x="2652713" y="3368675"/>
            <a:ext cx="1198562" cy="8763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4" name="直接连接符 11270"/>
          <p:cNvSpPr/>
          <p:nvPr/>
        </p:nvSpPr>
        <p:spPr>
          <a:xfrm flipH="1">
            <a:off x="4279900" y="3522663"/>
            <a:ext cx="30163" cy="13335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5" name="直接连接符 11271"/>
          <p:cNvSpPr/>
          <p:nvPr/>
        </p:nvSpPr>
        <p:spPr>
          <a:xfrm>
            <a:off x="4872038" y="3376613"/>
            <a:ext cx="1238250" cy="93027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6" name="直接连接符 11272"/>
          <p:cNvSpPr/>
          <p:nvPr/>
        </p:nvSpPr>
        <p:spPr>
          <a:xfrm>
            <a:off x="4310063" y="1125538"/>
            <a:ext cx="0" cy="1208087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7" name="直接连接符 11273"/>
          <p:cNvSpPr/>
          <p:nvPr/>
        </p:nvSpPr>
        <p:spPr>
          <a:xfrm flipV="1">
            <a:off x="4643438" y="1495425"/>
            <a:ext cx="1487487" cy="925513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8" name="直接连接符 11274"/>
          <p:cNvSpPr/>
          <p:nvPr/>
        </p:nvSpPr>
        <p:spPr>
          <a:xfrm>
            <a:off x="5099050" y="2862263"/>
            <a:ext cx="1601788" cy="36512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9" name="椭圆 11276"/>
          <p:cNvSpPr/>
          <p:nvPr/>
        </p:nvSpPr>
        <p:spPr>
          <a:xfrm>
            <a:off x="1814513" y="928688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0" name="椭圆 11280"/>
          <p:cNvSpPr/>
          <p:nvPr/>
        </p:nvSpPr>
        <p:spPr>
          <a:xfrm>
            <a:off x="3890963" y="4872038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1" name="椭圆 11281"/>
          <p:cNvSpPr/>
          <p:nvPr/>
        </p:nvSpPr>
        <p:spPr>
          <a:xfrm>
            <a:off x="1982788" y="4152900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buFont typeface="Arial" panose="020B0604020202020204" pitchFamily="34" charset="0"/>
            </a:pPr>
            <a:endParaRPr lang="zh-CN" altLang="zh-CN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2" name="椭圆 11282"/>
          <p:cNvSpPr/>
          <p:nvPr/>
        </p:nvSpPr>
        <p:spPr>
          <a:xfrm>
            <a:off x="1112838" y="2606675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3" name="椭圆 11284"/>
          <p:cNvSpPr/>
          <p:nvPr/>
        </p:nvSpPr>
        <p:spPr>
          <a:xfrm>
            <a:off x="3865563" y="363538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89" name="矩形 11288"/>
          <p:cNvSpPr/>
          <p:nvPr/>
        </p:nvSpPr>
        <p:spPr>
          <a:xfrm>
            <a:off x="3967163" y="5024438"/>
            <a:ext cx="685800" cy="33655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1600" b="1" dirty="0">
                <a:latin typeface="Arial" panose="020B0604020202020204" pitchFamily="34" charset="0"/>
                <a:ea typeface="黑体" panose="02010609060101010101" pitchFamily="49" charset="-122"/>
              </a:rPr>
              <a:t>上网</a:t>
            </a:r>
            <a:endParaRPr lang="zh-CN" altLang="en-US" sz="1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90" name="矩形 11289"/>
          <p:cNvSpPr/>
          <p:nvPr/>
        </p:nvSpPr>
        <p:spPr>
          <a:xfrm>
            <a:off x="2058988" y="4332288"/>
            <a:ext cx="593725" cy="33655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none"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1600" b="1" dirty="0">
                <a:latin typeface="Arial" panose="020B0604020202020204" pitchFamily="34" charset="0"/>
                <a:ea typeface="黑体" panose="02010609060101010101" pitchFamily="49" charset="-122"/>
              </a:rPr>
              <a:t>画画</a:t>
            </a:r>
            <a:endParaRPr lang="zh-CN" altLang="en-US" sz="1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91" name="矩形 11290"/>
          <p:cNvSpPr/>
          <p:nvPr/>
        </p:nvSpPr>
        <p:spPr>
          <a:xfrm>
            <a:off x="1112838" y="2811463"/>
            <a:ext cx="798512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1600" b="1" dirty="0">
                <a:latin typeface="Arial" panose="020B0604020202020204" pitchFamily="34" charset="0"/>
                <a:ea typeface="黑体" panose="02010609060101010101" pitchFamily="49" charset="-122"/>
              </a:rPr>
              <a:t>做家务</a:t>
            </a:r>
            <a:endParaRPr lang="zh-CN" altLang="en-US" sz="1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92" name="矩形 11291"/>
          <p:cNvSpPr/>
          <p:nvPr/>
        </p:nvSpPr>
        <p:spPr>
          <a:xfrm>
            <a:off x="1890713" y="1133475"/>
            <a:ext cx="593725" cy="33655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none"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1600" b="1" dirty="0">
                <a:latin typeface="Arial" panose="020B0604020202020204" pitchFamily="34" charset="0"/>
                <a:ea typeface="黑体" panose="02010609060101010101" pitchFamily="49" charset="-122"/>
              </a:rPr>
              <a:t>锻炼</a:t>
            </a:r>
            <a:endParaRPr lang="zh-CN" altLang="en-US" sz="1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93" name="矩形 11292"/>
          <p:cNvSpPr/>
          <p:nvPr/>
        </p:nvSpPr>
        <p:spPr>
          <a:xfrm>
            <a:off x="3941763" y="568325"/>
            <a:ext cx="593725" cy="33655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wrap="none"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16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en-US" altLang="zh-CN" sz="1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89" name="TextBox 3"/>
          <p:cNvSpPr txBox="1"/>
          <p:nvPr/>
        </p:nvSpPr>
        <p:spPr>
          <a:xfrm>
            <a:off x="1006475" y="5783263"/>
            <a:ext cx="705802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你经历的学习有哪些？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0" name="椭圆 11278"/>
          <p:cNvSpPr/>
          <p:nvPr/>
        </p:nvSpPr>
        <p:spPr>
          <a:xfrm>
            <a:off x="6627813" y="2398713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86" name="矩形 11285"/>
          <p:cNvSpPr/>
          <p:nvPr/>
        </p:nvSpPr>
        <p:spPr>
          <a:xfrm>
            <a:off x="6780213" y="2474913"/>
            <a:ext cx="609600" cy="5810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1600" b="1" dirty="0">
                <a:latin typeface="Arial" panose="020B0604020202020204" pitchFamily="34" charset="0"/>
                <a:ea typeface="黑体" panose="02010609060101010101" pitchFamily="49" charset="-122"/>
              </a:rPr>
              <a:t>志愿活动</a:t>
            </a:r>
            <a:endParaRPr lang="zh-CN" altLang="en-US" sz="1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2" name="椭圆 11283"/>
          <p:cNvSpPr/>
          <p:nvPr/>
        </p:nvSpPr>
        <p:spPr>
          <a:xfrm>
            <a:off x="6045200" y="808038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94" name="矩形 11293"/>
          <p:cNvSpPr/>
          <p:nvPr/>
        </p:nvSpPr>
        <p:spPr>
          <a:xfrm>
            <a:off x="6130925" y="901700"/>
            <a:ext cx="609600" cy="58102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1600" b="1" dirty="0">
                <a:latin typeface="Arial" panose="020B0604020202020204" pitchFamily="34" charset="0"/>
                <a:ea typeface="黑体" panose="02010609060101010101" pitchFamily="49" charset="-122"/>
              </a:rPr>
              <a:t>小组合作</a:t>
            </a:r>
            <a:endParaRPr lang="zh-CN" altLang="en-US" sz="1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4" name="椭圆 11279"/>
          <p:cNvSpPr/>
          <p:nvPr/>
        </p:nvSpPr>
        <p:spPr>
          <a:xfrm>
            <a:off x="6021388" y="4167188"/>
            <a:ext cx="838200" cy="762000"/>
          </a:xfrm>
          <a:prstGeom prst="ellipse">
            <a:avLst/>
          </a:prstGeom>
          <a:solidFill>
            <a:srgbClr val="CCFF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Arial" panose="020B0604020202020204" pitchFamily="34" charset="0"/>
            </a:pPr>
            <a:endParaRPr lang="zh-CN" altLang="en-US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88" name="矩形 11287"/>
          <p:cNvSpPr/>
          <p:nvPr/>
        </p:nvSpPr>
        <p:spPr>
          <a:xfrm>
            <a:off x="6097588" y="4319588"/>
            <a:ext cx="685800" cy="33655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1600" b="1" dirty="0">
                <a:latin typeface="Arial" panose="020B0604020202020204" pitchFamily="34" charset="0"/>
                <a:ea typeface="黑体" panose="02010609060101010101" pitchFamily="49" charset="-122"/>
              </a:rPr>
              <a:t>阅读</a:t>
            </a:r>
            <a:endParaRPr lang="zh-CN" altLang="en-US" sz="1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9" grpId="0" animBg="1"/>
      <p:bldP spid="11290" grpId="0" animBg="1"/>
      <p:bldP spid="11291" grpId="0"/>
      <p:bldP spid="11292" grpId="0" animBg="1"/>
      <p:bldP spid="11293" grpId="0" animBg="1"/>
      <p:bldP spid="11286" grpId="0" animBg="1"/>
      <p:bldP spid="11294" grpId="0" animBg="1"/>
      <p:bldP spid="1128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700088"/>
            <a:ext cx="6791325" cy="5187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4" name="TextBox 6"/>
          <p:cNvSpPr txBox="1"/>
          <p:nvPr/>
        </p:nvSpPr>
        <p:spPr>
          <a:xfrm rot="-172649">
            <a:off x="1566863" y="1876425"/>
            <a:ext cx="5705475" cy="1939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思考：</a:t>
            </a: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学习包含哪些内容？</a:t>
            </a:r>
            <a:endParaRPr lang="zh-CN" altLang="en-US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7" name="Picture 2" descr="http://www.soppt.com/softimg/2014/02/2014589592921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23837"/>
            <a:ext cx="9434513" cy="7081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矩形 2"/>
          <p:cNvSpPr/>
          <p:nvPr/>
        </p:nvSpPr>
        <p:spPr>
          <a:xfrm>
            <a:off x="3154363" y="1484313"/>
            <a:ext cx="5976937" cy="3086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4500" b="1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初中阶段的学习，包括</a:t>
            </a:r>
            <a:r>
              <a:rPr lang="zh-CN" altLang="en-US" sz="45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知识的获取，还包括各种能力的培养。</a:t>
            </a:r>
            <a:endParaRPr lang="zh-CN" altLang="en-US" sz="4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文本框 1"/>
          <p:cNvSpPr txBox="1"/>
          <p:nvPr/>
        </p:nvSpPr>
        <p:spPr>
          <a:xfrm>
            <a:off x="1547813" y="1916113"/>
            <a:ext cx="5545137" cy="8620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5000" dirty="0">
                <a:latin typeface="Arial" panose="020B0604020202020204" pitchFamily="34" charset="0"/>
                <a:ea typeface="黑体" panose="02010609060101010101" pitchFamily="49" charset="-122"/>
              </a:rPr>
              <a:t>小煌家的生活片段</a:t>
            </a:r>
            <a:endParaRPr lang="zh-CN" altLang="en-US" sz="50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700088"/>
            <a:ext cx="6791325" cy="5187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6"/>
          <p:cNvSpPr txBox="1"/>
          <p:nvPr/>
        </p:nvSpPr>
        <p:spPr>
          <a:xfrm rot="-172649">
            <a:off x="1566863" y="1414463"/>
            <a:ext cx="5705475" cy="28638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思考：</a:t>
            </a:r>
            <a:endParaRPr lang="en-US" altLang="zh-CN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4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关于学习，小煌家的观点有哪些？</a:t>
            </a:r>
            <a:endParaRPr lang="zh-CN" altLang="en-US" sz="40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1907704" y="2132855"/>
            <a:ext cx="4680520" cy="1323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8000" b="1" i="0" u="none" strike="noStrike" kern="1200" cap="none" spc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各抒己见</a:t>
            </a:r>
            <a:endParaRPr kumimoji="0" lang="zh-CN" altLang="en-US" sz="8000" b="1" i="0" u="none" strike="noStrike" kern="1200" cap="none" spc="0" normalizeH="0" baseline="0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矩形 2"/>
          <p:cNvSpPr/>
          <p:nvPr/>
        </p:nvSpPr>
        <p:spPr>
          <a:xfrm>
            <a:off x="0" y="1125538"/>
            <a:ext cx="8532813" cy="1158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defTabSz="914400" eaLnBrk="0" hangingPunct="0">
              <a:buFont typeface="Wingdings" panose="05000000000000000000" pitchFamily="2" charset="2"/>
              <a:tabLst>
                <a:tab pos="457200" algn="l"/>
              </a:tabLst>
            </a:pP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    观点</a:t>
            </a:r>
            <a:r>
              <a:rPr lang="en-US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：在学校里认真学习就可以了，家务和社区服务都是耽误学习的事。</a:t>
            </a:r>
            <a:endParaRPr lang="zh-CN" altLang="zh-CN" sz="3500" b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2291" name="文本框 3"/>
          <p:cNvSpPr txBox="1"/>
          <p:nvPr/>
        </p:nvSpPr>
        <p:spPr>
          <a:xfrm>
            <a:off x="-15875" y="5084763"/>
            <a:ext cx="8929688" cy="1158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en-US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观点</a:t>
            </a:r>
            <a:r>
              <a:rPr lang="en-US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3:</a:t>
            </a:r>
            <a:r>
              <a:rPr lang="zh-CN" altLang="zh-CN" sz="3500" b="1" dirty="0">
                <a:solidFill>
                  <a:srgbClr val="1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参加完高考就不用再学习了 。</a:t>
            </a:r>
            <a:endParaRPr lang="zh-CN" altLang="zh-CN" sz="3500" b="1" dirty="0">
              <a:solidFill>
                <a:srgbClr val="100000"/>
              </a:solidFill>
              <a:latin typeface="Calibri" panose="020F0502020204030204" pitchFamily="34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en-US" altLang="zh-CN" sz="3500" dirty="0"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zh-CN" sz="35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2292" name="文本框 4"/>
          <p:cNvSpPr txBox="1"/>
          <p:nvPr/>
        </p:nvSpPr>
        <p:spPr>
          <a:xfrm>
            <a:off x="179388" y="2492375"/>
            <a:ext cx="9612312" cy="27590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en-US" altLang="zh-CN" sz="3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endParaRPr lang="en-US" altLang="zh-CN" sz="3500" b="1" dirty="0">
              <a:solidFill>
                <a:srgbClr val="0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en-US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观点</a:t>
            </a:r>
            <a:r>
              <a:rPr lang="en-US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：只有</a:t>
            </a:r>
            <a:r>
              <a:rPr lang="zh-CN" altLang="en-US" sz="3500" b="1" dirty="0">
                <a:solidFill>
                  <a:srgbClr val="1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帮孩子</a:t>
            </a:r>
            <a:r>
              <a:rPr lang="zh-CN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制定计划、检查作业、</a:t>
            </a:r>
            <a:endParaRPr lang="zh-CN" altLang="en-US" sz="3500" b="1" dirty="0">
              <a:solidFill>
                <a:srgbClr val="000000"/>
              </a:solidFill>
              <a:latin typeface="Calibri" panose="020F0502020204030204" pitchFamily="34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zh-CN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整理笔记，</a:t>
            </a: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孩子才能有更多的时间和精力学</a:t>
            </a:r>
            <a:endParaRPr lang="zh-CN" altLang="en-US" sz="3500" b="1" dirty="0">
              <a:solidFill>
                <a:srgbClr val="000000"/>
              </a:solidFill>
              <a:latin typeface="Calibri" panose="020F0502020204030204" pitchFamily="34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习。</a:t>
            </a:r>
            <a:endParaRPr lang="zh-CN" altLang="zh-CN" sz="3500" b="1" dirty="0">
              <a:solidFill>
                <a:srgbClr val="000000"/>
              </a:solidFill>
              <a:latin typeface="Calibri" panose="020F0502020204030204" pitchFamily="34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en-US" altLang="zh-CN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          </a:t>
            </a:r>
            <a:endParaRPr lang="zh-CN" altLang="zh-CN" sz="35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316" name="Rectangle 9"/>
          <p:cNvSpPr/>
          <p:nvPr/>
        </p:nvSpPr>
        <p:spPr>
          <a:xfrm>
            <a:off x="107950" y="115888"/>
            <a:ext cx="3598863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endParaRPr lang="zh-CN" altLang="en-US" sz="9600" b="1" baseline="2000" dirty="0">
              <a:solidFill>
                <a:schemeClr val="hlink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540568" y="124231"/>
            <a:ext cx="4680519" cy="7848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500" b="1" i="0" u="none" strike="noStrike" kern="1200" cap="none" spc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各抒己见</a:t>
            </a:r>
            <a:endParaRPr kumimoji="0" lang="zh-CN" altLang="en-US" sz="4500" b="1" i="0" u="none" strike="noStrike" kern="1200" cap="none" spc="0" normalizeH="0" baseline="0" noProof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矩形 2"/>
          <p:cNvSpPr/>
          <p:nvPr/>
        </p:nvSpPr>
        <p:spPr>
          <a:xfrm>
            <a:off x="306388" y="333375"/>
            <a:ext cx="8531225" cy="6302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defTabSz="914400" eaLnBrk="0" hangingPunct="0">
              <a:buFont typeface="Wingdings" panose="05000000000000000000" pitchFamily="2" charset="2"/>
              <a:tabLst>
                <a:tab pos="457200" algn="l"/>
              </a:tabLst>
            </a:pPr>
            <a:r>
              <a:rPr lang="en-US" altLang="zh-CN" sz="3500" b="1" dirty="0"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</a:t>
            </a:r>
            <a:endParaRPr lang="zh-CN" altLang="zh-CN" sz="35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315" name="矩形 7"/>
          <p:cNvSpPr/>
          <p:nvPr/>
        </p:nvSpPr>
        <p:spPr>
          <a:xfrm>
            <a:off x="-15875" y="3213100"/>
            <a:ext cx="9144000" cy="2376488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Wingdings" panose="05000000000000000000" pitchFamily="2" charset="2"/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         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45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学习不仅仅局限在学校</a:t>
            </a:r>
            <a:r>
              <a:rPr lang="zh-CN" altLang="en-US" sz="4500" dirty="0">
                <a:latin typeface="Arial" panose="020B0604020202020204" pitchFamily="34" charset="0"/>
                <a:ea typeface="黑体" panose="02010609060101010101" pitchFamily="49" charset="-122"/>
              </a:rPr>
              <a:t>，我们所看，我们所听，我们所尝，我们所触，我们所做都可以是学习。</a:t>
            </a:r>
            <a:endParaRPr lang="zh-CN" altLang="en-US" sz="45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4339" name="矩形 2"/>
          <p:cNvSpPr/>
          <p:nvPr/>
        </p:nvSpPr>
        <p:spPr>
          <a:xfrm>
            <a:off x="285750" y="428625"/>
            <a:ext cx="8532813" cy="1938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defTabSz="914400" eaLnBrk="0" hangingPunct="0">
              <a:buFont typeface="Wingdings" panose="05000000000000000000" pitchFamily="2" charset="2"/>
              <a:tabLst>
                <a:tab pos="457200" algn="l"/>
              </a:tabLst>
            </a:pPr>
            <a:r>
              <a:rPr lang="zh-CN" altLang="en-US" sz="3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en-US" sz="40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观点</a:t>
            </a:r>
            <a:r>
              <a:rPr lang="en-US" altLang="zh-CN" sz="40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0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：在学校里认真学习就可以了，家务和社区服务都是耽误学习的事。</a:t>
            </a:r>
            <a:endParaRPr lang="zh-CN" altLang="zh-CN" sz="4000" b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 bwMode="auto">
          <a:xfrm>
            <a:off x="31750" y="3500438"/>
            <a:ext cx="9072563" cy="143668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   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5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</a:t>
            </a:r>
            <a:r>
              <a:rPr kumimoji="0" lang="zh-CN" altLang="en-US" sz="45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学习需要</a:t>
            </a:r>
            <a:r>
              <a:rPr kumimoji="0" lang="zh-CN" altLang="en-US" sz="45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自觉</a:t>
            </a:r>
            <a:r>
              <a:rPr kumimoji="0" lang="zh-CN" altLang="zh-CN" sz="45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、</a:t>
            </a:r>
            <a:r>
              <a:rPr kumimoji="0" lang="zh-CN" altLang="en-US" sz="45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主动</a:t>
            </a:r>
            <a:r>
              <a:rPr kumimoji="0" lang="zh-CN" altLang="en-US" sz="45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的态度。</a:t>
            </a:r>
            <a:endParaRPr kumimoji="0" lang="zh-CN" altLang="en-US" sz="45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362" name="文本框 4"/>
          <p:cNvSpPr txBox="1"/>
          <p:nvPr/>
        </p:nvSpPr>
        <p:spPr>
          <a:xfrm>
            <a:off x="0" y="0"/>
            <a:ext cx="9144000" cy="2862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en-US" altLang="zh-CN" sz="3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4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观点</a:t>
            </a:r>
            <a:r>
              <a:rPr lang="en-US" altLang="zh-CN" sz="4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4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：只有</a:t>
            </a:r>
            <a:r>
              <a:rPr lang="zh-CN" altLang="en-US" sz="4500" b="1" dirty="0">
                <a:solidFill>
                  <a:srgbClr val="1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帮孩子</a:t>
            </a:r>
            <a:r>
              <a:rPr lang="zh-CN" altLang="zh-CN" sz="4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制定计划、检查作业、整理笔记，</a:t>
            </a:r>
            <a:r>
              <a:rPr lang="zh-CN" altLang="en-US" sz="4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孩子才能有更多的时间和精力学习。</a:t>
            </a:r>
            <a:endParaRPr lang="zh-CN" altLang="zh-CN" sz="4500" b="1" dirty="0">
              <a:solidFill>
                <a:srgbClr val="000000"/>
              </a:solidFill>
              <a:latin typeface="Calibri" panose="020F0502020204030204" pitchFamily="34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en-US" altLang="zh-CN" sz="4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          </a:t>
            </a:r>
            <a:endParaRPr lang="zh-CN" altLang="zh-CN" sz="4500" b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文本框 1"/>
          <p:cNvSpPr txBox="1"/>
          <p:nvPr/>
        </p:nvSpPr>
        <p:spPr>
          <a:xfrm>
            <a:off x="250825" y="404813"/>
            <a:ext cx="8785225" cy="1631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50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观点</a:t>
            </a:r>
            <a:r>
              <a:rPr lang="en-US" altLang="zh-CN" sz="50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3:</a:t>
            </a:r>
            <a:r>
              <a:rPr lang="zh-CN" altLang="zh-CN" sz="5000" b="1" dirty="0">
                <a:solidFill>
                  <a:srgbClr val="1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参加完高考就不用再学习了 。</a:t>
            </a:r>
            <a:endParaRPr lang="zh-CN" altLang="zh-CN" sz="50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363" name="矩形 2"/>
          <p:cNvSpPr/>
          <p:nvPr/>
        </p:nvSpPr>
        <p:spPr>
          <a:xfrm>
            <a:off x="0" y="2389188"/>
            <a:ext cx="9144000" cy="2192337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Wingdings" panose="05000000000000000000" pitchFamily="2" charset="2"/>
            </a:pP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         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endParaRPr lang="en-US" altLang="zh-CN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45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zh-CN" altLang="en-US" sz="45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学习伴随着我们的成长</a:t>
            </a:r>
            <a:r>
              <a:rPr lang="en-US" altLang="zh-CN" sz="45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zh-CN" altLang="en-US" sz="4500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r>
              <a:rPr lang="zh-CN" altLang="en-US" sz="4500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学习没有终点。</a:t>
            </a:r>
            <a:endParaRPr lang="zh-CN" altLang="en-US" sz="4500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矩形 1"/>
          <p:cNvSpPr/>
          <p:nvPr/>
        </p:nvSpPr>
        <p:spPr>
          <a:xfrm>
            <a:off x="611188" y="908050"/>
            <a:ext cx="8137525" cy="2835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en-US" altLang="zh-CN" sz="45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lang="zh-CN" altLang="zh-CN" sz="4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学习不仅仅是教室里的学习，也不仅仅是这三年的</a:t>
            </a:r>
            <a:r>
              <a:rPr lang="en-US" altLang="zh-CN" sz="4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4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我们的学习是多</a:t>
            </a:r>
            <a:r>
              <a:rPr lang="zh-CN" altLang="en-US" sz="4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样</a:t>
            </a:r>
            <a:r>
              <a:rPr lang="zh-CN" altLang="zh-CN" sz="4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的、终</a:t>
            </a:r>
            <a:r>
              <a:rPr lang="zh-CN" altLang="en-US" sz="4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生</a:t>
            </a:r>
            <a:r>
              <a:rPr lang="zh-CN" altLang="zh-CN" sz="45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的、自主的学习</a:t>
            </a:r>
            <a:r>
              <a:rPr lang="zh-CN" altLang="en-US" sz="4500" b="1" dirty="0">
                <a:solidFill>
                  <a:srgbClr val="000000"/>
                </a:solidFill>
                <a:latin typeface="Calibri" panose="020F050202020403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en-US" sz="4500" b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图片 33796" descr="王石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687" y="0"/>
            <a:ext cx="5648325" cy="5732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矩形 33797"/>
          <p:cNvSpPr>
            <a:spLocks noTextEdit="1"/>
          </p:cNvSpPr>
          <p:nvPr/>
        </p:nvSpPr>
        <p:spPr>
          <a:xfrm>
            <a:off x="6680200" y="1844675"/>
            <a:ext cx="2438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——他是谁？</a:t>
            </a:r>
            <a:endParaRPr lang="zh-CN" altLang="en-US" sz="3600" b="1">
              <a:ln w="12700" cap="flat" cmpd="sng">
                <a:solidFill>
                  <a:srgbClr val="3333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799" name="矩形 33798"/>
          <p:cNvSpPr/>
          <p:nvPr/>
        </p:nvSpPr>
        <p:spPr>
          <a:xfrm>
            <a:off x="6621463" y="190500"/>
            <a:ext cx="2243137" cy="1322388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万科集团</a:t>
            </a:r>
            <a:endParaRPr lang="en-US" altLang="zh-CN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创始人。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6" name="文本框 3"/>
          <p:cNvSpPr txBox="1"/>
          <p:nvPr/>
        </p:nvSpPr>
        <p:spPr>
          <a:xfrm>
            <a:off x="7380288" y="2781300"/>
            <a:ext cx="2087562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4000" dirty="0">
                <a:latin typeface="Arial" panose="020B0604020202020204" pitchFamily="34" charset="0"/>
                <a:ea typeface="黑体" panose="02010609060101010101" pitchFamily="49" charset="-122"/>
              </a:rPr>
              <a:t>王石</a:t>
            </a:r>
            <a:endParaRPr lang="zh-CN" altLang="en-US" sz="40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文本框 2"/>
          <p:cNvSpPr txBox="1"/>
          <p:nvPr/>
        </p:nvSpPr>
        <p:spPr>
          <a:xfrm>
            <a:off x="1547813" y="115888"/>
            <a:ext cx="5976937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4000" dirty="0">
                <a:latin typeface="Arial" panose="020B0604020202020204" pitchFamily="34" charset="0"/>
                <a:ea typeface="黑体" panose="02010609060101010101" pitchFamily="49" charset="-122"/>
              </a:rPr>
              <a:t>王石</a:t>
            </a:r>
            <a:endParaRPr lang="zh-CN" altLang="en-US" sz="40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3" name="王石（已剪辑）.mp4">
            <a:hlinkClick r:id="" action="ppaction://media"/>
          </p:cNvPr>
          <p:cNvPicPr>
            <a:picLocks noRot="1"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175" y="0"/>
            <a:ext cx="9140825" cy="6977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1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 vol="80000" showWhenStopped="1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33796" descr="王石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81000"/>
            <a:ext cx="1905000" cy="1933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矩形 33797"/>
          <p:cNvSpPr>
            <a:spLocks noTextEdit="1"/>
          </p:cNvSpPr>
          <p:nvPr/>
        </p:nvSpPr>
        <p:spPr>
          <a:xfrm>
            <a:off x="2743200" y="762000"/>
            <a:ext cx="2438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——他是谁？</a:t>
            </a:r>
            <a:endParaRPr lang="zh-CN" altLang="en-US" sz="3600" b="1">
              <a:ln w="12700" cap="flat" cmpd="sng">
                <a:solidFill>
                  <a:srgbClr val="3333CC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799" name="矩形 33798"/>
          <p:cNvSpPr/>
          <p:nvPr/>
        </p:nvSpPr>
        <p:spPr>
          <a:xfrm>
            <a:off x="2438400" y="1333500"/>
            <a:ext cx="61626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王石，男，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1951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月生，万科集团创始人。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800" name="矩形 33799"/>
          <p:cNvSpPr/>
          <p:nvPr/>
        </p:nvSpPr>
        <p:spPr>
          <a:xfrm>
            <a:off x="55563" y="2690813"/>
            <a:ext cx="24955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17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岁：初中毕业参军。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1" name="矩形 33800"/>
          <p:cNvSpPr/>
          <p:nvPr/>
        </p:nvSpPr>
        <p:spPr>
          <a:xfrm>
            <a:off x="2900363" y="2738438"/>
            <a:ext cx="52387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22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岁：复员到郑州铁路局，锅炉大修车间的工人。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2" name="矩形 33801"/>
          <p:cNvSpPr/>
          <p:nvPr/>
        </p:nvSpPr>
        <p:spPr>
          <a:xfrm>
            <a:off x="38100" y="3340100"/>
            <a:ext cx="6153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23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岁：进入大学，大学期间，坚持阅读完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政治经济学</a:t>
            </a: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3" name="矩形 33802"/>
          <p:cNvSpPr/>
          <p:nvPr/>
        </p:nvSpPr>
        <p:spPr>
          <a:xfrm>
            <a:off x="12700" y="3992563"/>
            <a:ext cx="79819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37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岁：任万科企业股份有限公司董事长兼总经理，一步一步打造“万科王朝”。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4" name="矩形 33803"/>
          <p:cNvSpPr/>
          <p:nvPr/>
        </p:nvSpPr>
        <p:spPr>
          <a:xfrm>
            <a:off x="0" y="5165725"/>
            <a:ext cx="31813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60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岁：前往美国哈佛大学求学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5" name="矩形 33804"/>
          <p:cNvSpPr/>
          <p:nvPr/>
        </p:nvSpPr>
        <p:spPr>
          <a:xfrm>
            <a:off x="55563" y="5751513"/>
            <a:ext cx="8870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哈佛留学归来，在香港中文大学深圳研究院举行哈佛游学分享会，并在讲座中跟大家介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绍他在哈佛的生活、哈佛的文化、以及他以后的留学打算等。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3806" name="矩形 33805"/>
          <p:cNvSpPr/>
          <p:nvPr/>
        </p:nvSpPr>
        <p:spPr>
          <a:xfrm>
            <a:off x="0" y="4572000"/>
            <a:ext cx="93535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>
              <a:buFont typeface="Arial" panose="020B0604020202020204" pitchFamily="34" charset="0"/>
            </a:pPr>
            <a:r>
              <a:rPr lang="en-US" altLang="zh-CN" b="1" dirty="0">
                <a:latin typeface="Arial" panose="020B0604020202020204" pitchFamily="34" charset="0"/>
                <a:ea typeface="黑体" panose="02010609060101010101" pitchFamily="49" charset="-122"/>
              </a:rPr>
              <a:t>52</a:t>
            </a:r>
            <a:r>
              <a:rPr lang="zh-CN" altLang="en-US" b="1" dirty="0">
                <a:latin typeface="Arial" panose="020B0604020202020204" pitchFamily="34" charset="0"/>
                <a:ea typeface="黑体" panose="02010609060101010101" pitchFamily="49" charset="-122"/>
              </a:rPr>
              <a:t>岁：被医生诊断下半辈子要在轮椅上的王石成功登上珠峰，成为登顶珠峰年龄最大的人。</a:t>
            </a:r>
            <a:endParaRPr lang="zh-CN" altLang="en-US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6636" name="AutoShape 6"/>
          <p:cNvSpPr/>
          <p:nvPr/>
        </p:nvSpPr>
        <p:spPr>
          <a:xfrm>
            <a:off x="5599113" y="555625"/>
            <a:ext cx="3424237" cy="1925638"/>
          </a:xfrm>
          <a:prstGeom prst="wedgeRoundRectCallout">
            <a:avLst>
              <a:gd name="adj1" fmla="val -58093"/>
              <a:gd name="adj2" fmla="val 88185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>
              <a:lnSpc>
                <a:spcPct val="130000"/>
              </a:lnSpc>
              <a:spcBef>
                <a:spcPct val="20000"/>
              </a:spcBef>
              <a:buFont typeface="Arial" panose="020B0604020202020204" pitchFamily="34" charset="0"/>
            </a:pPr>
            <a:r>
              <a:rPr lang="zh-CN" altLang="en-US" sz="25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学习，不仅让我们能够生存，而且可以让我们有更充实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的生活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37" name="AutoShape 6"/>
          <p:cNvSpPr/>
          <p:nvPr/>
        </p:nvSpPr>
        <p:spPr>
          <a:xfrm>
            <a:off x="5902325" y="3713163"/>
            <a:ext cx="3206750" cy="1870075"/>
          </a:xfrm>
          <a:prstGeom prst="wedgeRoundRectCallout">
            <a:avLst>
              <a:gd name="adj1" fmla="val -58093"/>
              <a:gd name="adj2" fmla="val 88185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Wingdings" panose="05000000000000000000" pitchFamily="2" charset="2"/>
            </a:pP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学习点亮我们内心不熄的明灯，激发前进的持续动力。</a:t>
            </a:r>
            <a:endParaRPr lang="en-US" altLang="zh-CN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38" name="AutoShape 6"/>
          <p:cNvSpPr/>
          <p:nvPr/>
        </p:nvSpPr>
        <p:spPr>
          <a:xfrm>
            <a:off x="3516313" y="2136775"/>
            <a:ext cx="2789237" cy="1925638"/>
          </a:xfrm>
          <a:prstGeom prst="wedgeRoundRectCallout">
            <a:avLst>
              <a:gd name="adj1" fmla="val -58093"/>
              <a:gd name="adj2" fmla="val 88185"/>
              <a:gd name="adj3" fmla="val 16667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>
              <a:buFont typeface="Wingdings" panose="05000000000000000000" pitchFamily="2" charset="2"/>
            </a:pP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学习就是给生命添加养料。</a:t>
            </a:r>
            <a:endParaRPr lang="en-US" altLang="zh-CN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94" name="文本框 15"/>
          <p:cNvSpPr txBox="1"/>
          <p:nvPr/>
        </p:nvSpPr>
        <p:spPr>
          <a:xfrm>
            <a:off x="2133600" y="-77787"/>
            <a:ext cx="5302250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40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学习的重要性</a:t>
            </a:r>
            <a:r>
              <a:rPr lang="en-US" altLang="zh-CN" sz="4000" b="1" dirty="0">
                <a:solidFill>
                  <a:srgbClr val="C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?</a:t>
            </a:r>
            <a:endParaRPr lang="zh-CN" altLang="en-US" sz="4000" b="1" dirty="0">
              <a:solidFill>
                <a:srgbClr val="C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496" name="文本框 1"/>
          <p:cNvSpPr txBox="1"/>
          <p:nvPr/>
        </p:nvSpPr>
        <p:spPr>
          <a:xfrm>
            <a:off x="5843588" y="-77787"/>
            <a:ext cx="3278188" cy="8239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800" noProof="1" dirty="0">
                <a:solidFill>
                  <a:srgbClr val="7030A0"/>
                </a:solidFill>
                <a:latin typeface="Arial" panose="020B0604020202020204" pitchFamily="34" charset="0"/>
                <a:ea typeface="黑体" panose="02010609060101010101" pitchFamily="49" charset="-122"/>
                <a:cs typeface="+mn-ea"/>
              </a:rPr>
              <a:t>小组讨论</a:t>
            </a:r>
            <a:endParaRPr lang="zh-CN" altLang="en-US" sz="4800" noProof="1" dirty="0">
              <a:solidFill>
                <a:srgbClr val="7030A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/>
      <p:bldP spid="33800" grpId="0"/>
      <p:bldP spid="33801" grpId="0"/>
      <p:bldP spid="33802" grpId="0"/>
      <p:bldP spid="33803" grpId="0"/>
      <p:bldP spid="33804" grpId="0"/>
      <p:bldP spid="33805" grpId="0"/>
      <p:bldP spid="33806" grpId="0"/>
      <p:bldP spid="26636" grpId="0" animBg="1"/>
      <p:bldP spid="26637" grpId="0" animBg="1"/>
      <p:bldP spid="2663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Rectangle 2"/>
          <p:cNvSpPr>
            <a:spLocks noGrp="1" noRot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 anchorCtr="0"/>
          <a:p>
            <a:endParaRPr lang="zh-CN" altLang="en-US" dirty="0"/>
          </a:p>
        </p:txBody>
      </p:sp>
      <p:sp>
        <p:nvSpPr>
          <p:cNvPr id="30723" name="Rectangle 3"/>
          <p:cNvSpPr>
            <a:spLocks noGrp="1" noRot="1"/>
          </p:cNvSpPr>
          <p:nvPr>
            <p:ph idx="1"/>
          </p:nvPr>
        </p:nvSpPr>
        <p:spPr>
          <a:xfrm>
            <a:off x="428625" y="2992438"/>
            <a:ext cx="8715375" cy="3860800"/>
          </a:xfrm>
          <a:ln/>
        </p:spPr>
        <p:txBody>
          <a:bodyPr wrap="square" lIns="91440" tIns="45720" rIns="91440" bIns="45720" anchor="t" anchorCtr="0"/>
          <a:p>
            <a:pPr>
              <a:buNone/>
            </a:pPr>
            <a:endParaRPr lang="en-US" altLang="zh-CN" sz="6000" dirty="0">
              <a:solidFill>
                <a:srgbClr val="CC00CC"/>
              </a:solidFill>
              <a:ea typeface="黑体" panose="02010609060101010101" pitchFamily="49" charset="-122"/>
            </a:endParaRPr>
          </a:p>
          <a:p>
            <a:pPr>
              <a:buNone/>
            </a:pPr>
            <a:r>
              <a:rPr lang="zh-CN" altLang="en-US" sz="6000" dirty="0">
                <a:solidFill>
                  <a:srgbClr val="CC00CC"/>
                </a:solidFill>
                <a:ea typeface="黑体" panose="02010609060101010101" pitchFamily="49" charset="-122"/>
              </a:rPr>
              <a:t>推荐一本好书</a:t>
            </a:r>
            <a:endParaRPr lang="zh-CN" altLang="en-US" sz="6000" dirty="0">
              <a:solidFill>
                <a:srgbClr val="CC00CC"/>
              </a:solidFill>
              <a:ea typeface="黑体" panose="02010609060101010101" pitchFamily="49" charset="-122"/>
            </a:endParaRPr>
          </a:p>
        </p:txBody>
      </p:sp>
      <p:sp>
        <p:nvSpPr>
          <p:cNvPr id="21507" name="TextBox 4"/>
          <p:cNvSpPr txBox="1"/>
          <p:nvPr/>
        </p:nvSpPr>
        <p:spPr>
          <a:xfrm>
            <a:off x="428625" y="1214438"/>
            <a:ext cx="8715375" cy="10064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6000" dirty="0">
                <a:solidFill>
                  <a:srgbClr val="CC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关于学习的名人名言</a:t>
            </a:r>
            <a:endParaRPr lang="zh-CN" altLang="en-US" sz="6000" dirty="0">
              <a:solidFill>
                <a:srgbClr val="CC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1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charRg st="1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charRg st="1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标题 1"/>
          <p:cNvSpPr>
            <a:spLocks noGrp="1" noRot="1"/>
          </p:cNvSpPr>
          <p:nvPr>
            <p:ph type="title"/>
          </p:nvPr>
        </p:nvSpPr>
        <p:spPr>
          <a:ln/>
        </p:spPr>
        <p:txBody>
          <a:bodyPr wrap="square" lIns="91440" tIns="45720" rIns="91440" bIns="45720" anchor="ctr" anchorCtr="0"/>
          <a:p>
            <a:endParaRPr lang="zh-CN" altLang="en-US" dirty="0"/>
          </a:p>
        </p:txBody>
      </p:sp>
      <p:pic>
        <p:nvPicPr>
          <p:cNvPr id="22530" name="内容占位符 3"/>
          <p:cNvPicPr>
            <a:picLocks noGrp="1" noRot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95288" y="115888"/>
            <a:ext cx="4721225" cy="6362700"/>
          </a:xfrm>
          <a:ln/>
        </p:spPr>
      </p:pic>
      <p:sp>
        <p:nvSpPr>
          <p:cNvPr id="22531" name="文本框 4"/>
          <p:cNvSpPr txBox="1"/>
          <p:nvPr/>
        </p:nvSpPr>
        <p:spPr>
          <a:xfrm>
            <a:off x="5116513" y="2398713"/>
            <a:ext cx="3868737" cy="2554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4000" dirty="0">
                <a:latin typeface="Arial" panose="020B0604020202020204" pitchFamily="34" charset="0"/>
                <a:ea typeface="黑体" panose="02010609060101010101" pitchFamily="49" charset="-122"/>
              </a:rPr>
              <a:t>台湾著名作家</a:t>
            </a:r>
            <a:endParaRPr lang="en-US" altLang="zh-CN" sz="4000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>
              <a:buFont typeface="Wingdings" panose="05000000000000000000" pitchFamily="2" charset="2"/>
            </a:pPr>
            <a:endParaRPr lang="en-US" altLang="zh-CN" sz="4000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0" hangingPunct="0">
              <a:buFont typeface="Wingdings" panose="05000000000000000000" pitchFamily="2" charset="2"/>
            </a:pPr>
            <a:r>
              <a:rPr lang="zh-CN" altLang="en-US" sz="4000" dirty="0">
                <a:latin typeface="Arial" panose="020B0604020202020204" pitchFamily="34" charset="0"/>
                <a:ea typeface="黑体" panose="02010609060101010101" pitchFamily="49" charset="-122"/>
              </a:rPr>
              <a:t>曾为台湾文化部部长</a:t>
            </a:r>
            <a:endParaRPr lang="zh-CN" altLang="en-US" sz="40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532" name="文本框 3"/>
          <p:cNvSpPr txBox="1"/>
          <p:nvPr/>
        </p:nvSpPr>
        <p:spPr>
          <a:xfrm>
            <a:off x="5218113" y="960438"/>
            <a:ext cx="2951162" cy="7699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buFont typeface="Wingdings" panose="05000000000000000000" pitchFamily="2" charset="2"/>
            </a:pPr>
            <a:r>
              <a:rPr lang="zh-CN" altLang="en-US" sz="4400" dirty="0">
                <a:latin typeface="Arial" panose="020B0604020202020204" pitchFamily="34" charset="0"/>
                <a:ea typeface="黑体" panose="02010609060101010101" pitchFamily="49" charset="-122"/>
              </a:rPr>
              <a:t>龙应台</a:t>
            </a:r>
            <a:endParaRPr lang="zh-CN" altLang="en-US" sz="44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107950" y="4581525"/>
            <a:ext cx="739298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 eaLnBrk="0" hangingPunct="0">
              <a:buFont typeface="Wingdings" panose="05000000000000000000" pitchFamily="2" charset="2"/>
            </a:pPr>
            <a:r>
              <a:rPr lang="en-US" altLang="zh-CN" sz="3200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选自龙应台</a:t>
            </a:r>
            <a:r>
              <a:rPr lang="en-US" altLang="zh-CN" sz="3200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亲爱的安德烈</a:t>
            </a:r>
            <a:r>
              <a:rPr lang="en-US" altLang="zh-CN" sz="3200" dirty="0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dirty="0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554" name="矩形 2"/>
          <p:cNvSpPr/>
          <p:nvPr/>
        </p:nvSpPr>
        <p:spPr>
          <a:xfrm>
            <a:off x="323850" y="115888"/>
            <a:ext cx="8928100" cy="4386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  <a:buFont typeface="Wingdings" panose="05000000000000000000" pitchFamily="2" charset="2"/>
            </a:pPr>
            <a:r>
              <a:rPr lang="zh-CN" altLang="en-US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孩子，我要求你读书用功，不是因为我要你跟别人比成绩，而是因为，我希望你将来会拥有选择的权利，选择有意义、有时间的工作，而不是被迫谋生。</a:t>
            </a:r>
            <a:r>
              <a:rPr lang="zh-CN" altLang="zh-CN" sz="3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当你的工作在你心中有意义，你就有成就感。当你的工作给你时间，不剥夺你的生活，你就有尊严。成就感和尊严，会给你快乐</a:t>
            </a:r>
            <a:r>
              <a:rPr lang="zh-CN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！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555" name="Picture 2" descr="E:\Tim.Teng\ppt\ppt图片\书本图标\ppt宝藏_www.pptbz.com_文件书本png图标4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6700" y="4437063"/>
            <a:ext cx="2143125" cy="2143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童年 邦德瑞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10388" y="5373688"/>
            <a:ext cx="609600" cy="609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966056b1-6d65-4c66-94ee-5a25e06e7505"/>
</p:tagLst>
</file>

<file path=ppt/theme/theme1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古瓶荷花">
  <a:themeElements>
    <a:clrScheme name="1_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1_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1_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1095</Words>
  <Application>WPS 演示</Application>
  <PresentationFormat>全屏显示(4:3)</PresentationFormat>
  <Paragraphs>120</Paragraphs>
  <Slides>21</Slides>
  <Notes>0</Notes>
  <HiddenSlides>0</HiddenSlides>
  <MMClips>3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6" baseType="lpstr">
      <vt:lpstr>Arial</vt:lpstr>
      <vt:lpstr>宋体</vt:lpstr>
      <vt:lpstr>Wingdings</vt:lpstr>
      <vt:lpstr>黑体</vt:lpstr>
      <vt:lpstr>Calibri</vt:lpstr>
      <vt:lpstr>华文中宋</vt:lpstr>
      <vt:lpstr>方正卡通简体</vt:lpstr>
      <vt:lpstr>微软雅黑</vt:lpstr>
      <vt:lpstr>Times New Roman</vt:lpstr>
      <vt:lpstr>楷体</vt:lpstr>
      <vt:lpstr>楷体_GB2312</vt:lpstr>
      <vt:lpstr>新宋体</vt:lpstr>
      <vt:lpstr>Arial Unicode MS</vt:lpstr>
      <vt:lpstr>古瓶荷花</vt:lpstr>
      <vt:lpstr>1_古瓶荷花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陈伟</dc:creator>
  <cp:lastModifiedBy>琪</cp:lastModifiedBy>
  <cp:revision>435</cp:revision>
  <dcterms:created xsi:type="dcterms:W3CDTF">2007-09-18T12:34:39Z</dcterms:created>
  <dcterms:modified xsi:type="dcterms:W3CDTF">2023-01-09T03:55:54Z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2052-11.1.0.12970</vt:lpwstr>
  </property>
  <property fmtid="{D5CDD505-2E9C-101B-9397-08002B2CF9AE}" pid="3" name="ICV">
    <vt:lpwstr>5969EA4AF77249DA8E134C3F3372FFE9</vt:lpwstr>
  </property>
</Properties>
</file>