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emf" ContentType="image/x-emf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</p:sldMasterIdLst>
  <p:notesMasterIdLst>
    <p:notesMasterId r:id="rId35"/>
  </p:notesMasterIdLst>
  <p:sldIdLst>
    <p:sldId id="445" r:id="rId5"/>
    <p:sldId id="852" r:id="rId6"/>
    <p:sldId id="1190" r:id="rId7"/>
    <p:sldId id="1306" r:id="rId8"/>
    <p:sldId id="1242" r:id="rId9"/>
    <p:sldId id="1337" r:id="rId10"/>
    <p:sldId id="1338" r:id="rId11"/>
    <p:sldId id="1339" r:id="rId12"/>
    <p:sldId id="1340" r:id="rId13"/>
    <p:sldId id="1341" r:id="rId14"/>
    <p:sldId id="917" r:id="rId15"/>
    <p:sldId id="914" r:id="rId16"/>
    <p:sldId id="1189" r:id="rId17"/>
    <p:sldId id="1187" r:id="rId18"/>
    <p:sldId id="902" r:id="rId19"/>
    <p:sldId id="1197" r:id="rId20"/>
    <p:sldId id="1283" r:id="rId21"/>
    <p:sldId id="1164" r:id="rId22"/>
    <p:sldId id="1319" r:id="rId23"/>
    <p:sldId id="1320" r:id="rId24"/>
    <p:sldId id="1222" r:id="rId25"/>
    <p:sldId id="1321" r:id="rId26"/>
    <p:sldId id="1291" r:id="rId27"/>
    <p:sldId id="1311" r:id="rId28"/>
    <p:sldId id="1322" r:id="rId29"/>
    <p:sldId id="675" r:id="rId30"/>
    <p:sldId id="1186" r:id="rId31"/>
    <p:sldId id="1318" r:id="rId32"/>
    <p:sldId id="333" r:id="rId33"/>
    <p:sldId id="334" r:id="rId34"/>
  </p:sldIdLst>
  <p:sldSz cx="9145270" cy="5713095"/>
  <p:notesSz cx="6858000" cy="9144000"/>
  <p:defaultTextStyle>
    <a:defPPr>
      <a:defRPr lang="zh-CN"/>
    </a:defPPr>
    <a:lvl1pPr algn="l" rtl="0" fontAlgn="base">
      <a:lnSpc>
        <a:spcPct val="130000"/>
      </a:lnSpc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1pPr>
    <a:lvl2pPr marL="457200" algn="l" rtl="0" fontAlgn="base">
      <a:lnSpc>
        <a:spcPct val="130000"/>
      </a:lnSpc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2pPr>
    <a:lvl3pPr marL="914400" algn="l" rtl="0" fontAlgn="base">
      <a:lnSpc>
        <a:spcPct val="130000"/>
      </a:lnSpc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3pPr>
    <a:lvl4pPr marL="1371600" algn="l" rtl="0" fontAlgn="base">
      <a:lnSpc>
        <a:spcPct val="130000"/>
      </a:lnSpc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4pPr>
    <a:lvl5pPr marL="1828800" algn="l" rtl="0" fontAlgn="base">
      <a:lnSpc>
        <a:spcPct val="130000"/>
      </a:lnSpc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B53A"/>
    <a:srgbClr val="3DCF4B"/>
    <a:srgbClr val="CCCCFF"/>
    <a:srgbClr val="3333FF"/>
    <a:srgbClr val="33CCFF"/>
    <a:srgbClr val="D7FA06"/>
    <a:srgbClr val="E3CB1D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521" autoAdjust="0"/>
    <p:restoredTop sz="99882" autoAdjust="0"/>
  </p:normalViewPr>
  <p:slideViewPr>
    <p:cSldViewPr>
      <p:cViewPr varScale="1">
        <p:scale>
          <a:sx n="133" d="100"/>
          <a:sy n="133" d="100"/>
        </p:scale>
        <p:origin x="-1074" y="-78"/>
      </p:cViewPr>
      <p:guideLst>
        <p:guide orient="horz" pos="1799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5" d="100"/>
        <a:sy n="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notesMaster" Target="notesMasters/notesMaster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50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85800" y="685800"/>
            <a:ext cx="54864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5BEE360-841F-47C6-A0E2-71DD0ACCC107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3988" cy="12239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6913"/>
            <a:ext cx="6402388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1888"/>
            <a:ext cx="7773987" cy="11334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0938"/>
            <a:ext cx="7773987" cy="12509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40188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1338"/>
            <a:ext cx="4040188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6613" y="1279525"/>
            <a:ext cx="4041775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6613" y="1811338"/>
            <a:ext cx="4041775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83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013"/>
            <a:ext cx="5113338" cy="487680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195388"/>
            <a:ext cx="3008313" cy="39084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998913"/>
            <a:ext cx="5487987" cy="4730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7987" cy="34274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1988"/>
            <a:ext cx="5487987" cy="669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30988" y="228600"/>
            <a:ext cx="2057400" cy="4875213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21388" cy="48752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3988" cy="12239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6913"/>
            <a:ext cx="6402388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1888"/>
            <a:ext cx="7773987" cy="11334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0938"/>
            <a:ext cx="7773987" cy="12509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40188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1338"/>
            <a:ext cx="4040188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6613" y="1279525"/>
            <a:ext cx="4041775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6613" y="1811338"/>
            <a:ext cx="4041775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83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013"/>
            <a:ext cx="5113338" cy="487680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195388"/>
            <a:ext cx="3008313" cy="39084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998913"/>
            <a:ext cx="5487987" cy="4730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7987" cy="34274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1988"/>
            <a:ext cx="5487987" cy="669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30988" y="228600"/>
            <a:ext cx="2057400" cy="4875213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21388" cy="48752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3988" cy="12239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6913"/>
            <a:ext cx="6402388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1888"/>
            <a:ext cx="7773987" cy="11334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0938"/>
            <a:ext cx="7773987" cy="12509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40188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1338"/>
            <a:ext cx="4040188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6613" y="1279525"/>
            <a:ext cx="4041775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6613" y="1811338"/>
            <a:ext cx="4041775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83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013"/>
            <a:ext cx="5113338" cy="487680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195388"/>
            <a:ext cx="3008313" cy="39084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998913"/>
            <a:ext cx="5487987" cy="4730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7987" cy="34274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1988"/>
            <a:ext cx="5487987" cy="669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30988" y="228600"/>
            <a:ext cx="2057400" cy="4875213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21388" cy="48752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9" Type="http://schemas.openxmlformats.org/officeDocument/2006/relationships/theme" Target="../theme/theme1.xml"/><Relationship Id="rId18" Type="http://schemas.openxmlformats.org/officeDocument/2006/relationships/image" Target="../media/image5.png"/><Relationship Id="rId17" Type="http://schemas.openxmlformats.org/officeDocument/2006/relationships/image" Target="../media/image4.png"/><Relationship Id="rId16" Type="http://schemas.openxmlformats.org/officeDocument/2006/relationships/image" Target="../media/image3.png"/><Relationship Id="rId15" Type="http://schemas.openxmlformats.org/officeDocument/2006/relationships/slide" Target="../slides/slide12.xml"/><Relationship Id="rId14" Type="http://schemas.openxmlformats.org/officeDocument/2006/relationships/image" Target="../media/image2.png"/><Relationship Id="rId13" Type="http://schemas.openxmlformats.org/officeDocument/2006/relationships/hyperlink" Target="../../&#30446;&#24405;.pptx" TargetMode="Externa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8" Type="http://schemas.openxmlformats.org/officeDocument/2006/relationships/theme" Target="../theme/theme2.xml"/><Relationship Id="rId17" Type="http://schemas.openxmlformats.org/officeDocument/2006/relationships/image" Target="../media/image2.png"/><Relationship Id="rId16" Type="http://schemas.openxmlformats.org/officeDocument/2006/relationships/hyperlink" Target="../../&#30446;&#24405;.pptx" TargetMode="External"/><Relationship Id="rId15" Type="http://schemas.openxmlformats.org/officeDocument/2006/relationships/image" Target="../media/image7.png"/><Relationship Id="rId14" Type="http://schemas.openxmlformats.org/officeDocument/2006/relationships/image" Target="../media/image5.png"/><Relationship Id="rId13" Type="http://schemas.openxmlformats.org/officeDocument/2006/relationships/image" Target="../media/image4.png"/><Relationship Id="rId12" Type="http://schemas.openxmlformats.org/officeDocument/2006/relationships/image" Target="../media/image6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3" Type="http://schemas.openxmlformats.org/officeDocument/2006/relationships/theme" Target="../theme/theme3.xml"/><Relationship Id="rId12" Type="http://schemas.openxmlformats.org/officeDocument/2006/relationships/image" Target="../media/image8.jpeg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64" descr="21版高中同步新教材内文"/>
          <p:cNvPicPr>
            <a:picLocks noChangeAspect="1" noChangeArrowheads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0" y="-23813"/>
            <a:ext cx="9145588" cy="5762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65" descr="21版高中同步新教材返回目录">
            <a:hlinkClick r:id="rId13" action="ppaction://hlinkpres?slideindex=1&amp;slidetitle="/>
          </p:cNvPr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5940425" y="298450"/>
            <a:ext cx="1033463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66" descr="21版高中同步新教材返回栏目导航">
            <a:hlinkClick r:id="rId15" action="ppaction://hlinksldjump"/>
          </p:cNvPr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7169150" y="285750"/>
            <a:ext cx="1304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7091" name="Text Box 67"/>
          <p:cNvSpPr txBox="1">
            <a:spLocks noChangeArrowheads="1"/>
          </p:cNvSpPr>
          <p:nvPr userDrawn="1"/>
        </p:nvSpPr>
        <p:spPr bwMode="auto">
          <a:xfrm>
            <a:off x="2120900" y="169770"/>
            <a:ext cx="1223963" cy="492443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defTabSz="685800">
              <a:spcBef>
                <a:spcPct val="50000"/>
              </a:spcBef>
              <a:defRPr/>
            </a:pP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物理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5606" name="Picture 68" descr="21版高中同步新教材上页">
            <a:hlinkClick r:id="" action="ppaction://hlinkshowjump?jump=previousslide"/>
          </p:cNvPr>
          <p:cNvPicPr>
            <a:picLocks noChangeAspect="1" noChangeArrowheads="1"/>
          </p:cNvPicPr>
          <p:nvPr userDrawn="1"/>
        </p:nvPicPr>
        <p:blipFill>
          <a:blip r:embed="rId17"/>
          <a:srcRect/>
          <a:stretch>
            <a:fillRect/>
          </a:stretch>
        </p:blipFill>
        <p:spPr bwMode="auto">
          <a:xfrm>
            <a:off x="7181850" y="5148263"/>
            <a:ext cx="620713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69" descr="21版高中同步新教材下页">
            <a:hlinkClick r:id="" action="ppaction://hlinkshowjump?jump=nextslide"/>
          </p:cNvPr>
          <p:cNvPicPr>
            <a:picLocks noChangeAspect="1" noChangeArrowheads="1"/>
          </p:cNvPicPr>
          <p:nvPr userDrawn="1"/>
        </p:nvPicPr>
        <p:blipFill>
          <a:blip r:embed="rId18"/>
          <a:srcRect/>
          <a:stretch>
            <a:fillRect/>
          </a:stretch>
        </p:blipFill>
        <p:spPr bwMode="auto">
          <a:xfrm>
            <a:off x="8094663" y="5154613"/>
            <a:ext cx="620712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57175" indent="-257175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4630" algn="l" defTabSz="685800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ea typeface="+mn-ea"/>
        </a:defRPr>
      </a:lvl2pPr>
      <a:lvl3pPr marL="857250" indent="-171450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200150" indent="-171450" algn="l" defTabSz="685800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  <a:ea typeface="+mn-ea"/>
        </a:defRPr>
      </a:lvl4pPr>
      <a:lvl5pPr marL="1543050" indent="-171450" algn="l" defTabSz="685800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5pPr>
      <a:lvl6pPr marL="20002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6pPr>
      <a:lvl7pPr marL="24574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7pPr>
      <a:lvl8pPr marL="29146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8pPr>
      <a:lvl9pPr marL="33718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21版高中同步新教材栏目导航"/>
          <p:cNvPicPr>
            <a:picLocks noChangeAspect="1" noChangeArrowheads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0" y="-23813"/>
            <a:ext cx="9145588" cy="5762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3" descr="21版高中同步新教材上页">
            <a:hlinkClick r:id="" action="ppaction://hlinkshowjump?jump=previousslide"/>
          </p:cNvPr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7181850" y="5148263"/>
            <a:ext cx="620713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4" descr="21版高中同步新教材下页">
            <a:hlinkClick r:id="" action="ppaction://hlinkshowjump?jump=nextslide"/>
          </p:cNvPr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8094663" y="5154613"/>
            <a:ext cx="620712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8" descr="21版高中同步新教材返回栏目导航页面用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2989263" y="912813"/>
            <a:ext cx="410368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67017" name="Text Box 9"/>
          <p:cNvSpPr txBox="1">
            <a:spLocks noChangeArrowheads="1"/>
          </p:cNvSpPr>
          <p:nvPr userDrawn="1"/>
        </p:nvSpPr>
        <p:spPr bwMode="auto">
          <a:xfrm>
            <a:off x="2120900" y="179388"/>
            <a:ext cx="1223963" cy="435697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defTabSz="685800">
              <a:spcBef>
                <a:spcPct val="50000"/>
              </a:spcBef>
              <a:defRPr/>
            </a:pP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物理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6631" name="Picture 10" descr="21版高中同步新教材返回栏目导航页面用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2989263" y="2065338"/>
            <a:ext cx="410368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Picture 12" descr="21版高中同步新教材返回栏目导航页面用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2951163" y="3192463"/>
            <a:ext cx="410368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65" descr="21版高中同步新教材返回目录">
            <a:hlinkClick r:id="rId16" action="ppaction://hlinkpres?slideindex=1&amp;slidetitle="/>
          </p:cNvPr>
          <p:cNvPicPr>
            <a:picLocks noChangeAspect="1" noChangeArrowheads="1"/>
          </p:cNvPicPr>
          <p:nvPr userDrawn="1"/>
        </p:nvPicPr>
        <p:blipFill>
          <a:blip r:embed="rId17"/>
          <a:srcRect/>
          <a:stretch>
            <a:fillRect/>
          </a:stretch>
        </p:blipFill>
        <p:spPr bwMode="auto">
          <a:xfrm>
            <a:off x="7466312" y="334554"/>
            <a:ext cx="1033463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57175" indent="-257175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4630" algn="l" defTabSz="685800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ea typeface="+mn-ea"/>
        </a:defRPr>
      </a:lvl2pPr>
      <a:lvl3pPr marL="857250" indent="-171450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200150" indent="-171450" algn="l" defTabSz="685800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  <a:ea typeface="+mn-ea"/>
        </a:defRPr>
      </a:lvl4pPr>
      <a:lvl5pPr marL="1543050" indent="-171450" algn="l" defTabSz="685800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5pPr>
      <a:lvl6pPr marL="20002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6pPr>
      <a:lvl7pPr marL="24574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7pPr>
      <a:lvl8pPr marL="29146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8pPr>
      <a:lvl9pPr marL="33718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9" descr="21版高中同步新教材谢谢观赏"/>
          <p:cNvPicPr>
            <a:picLocks noChangeAspect="1" noChangeArrowheads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-1588" y="-23813"/>
            <a:ext cx="9147176" cy="5762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57175" indent="-257175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4630" algn="l" defTabSz="685800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ea typeface="+mn-ea"/>
        </a:defRPr>
      </a:lvl2pPr>
      <a:lvl3pPr marL="857250" indent="-171450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200150" indent="-171450" algn="l" defTabSz="685800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  <a:ea typeface="+mn-ea"/>
        </a:defRPr>
      </a:lvl4pPr>
      <a:lvl5pPr marL="1543050" indent="-171450" algn="l" defTabSz="685800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5pPr>
      <a:lvl6pPr marL="20002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6pPr>
      <a:lvl7pPr marL="24574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7pPr>
      <a:lvl8pPr marL="29146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8pPr>
      <a:lvl9pPr marL="33718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jpeg"/><Relationship Id="rId3" Type="http://schemas.openxmlformats.org/officeDocument/2006/relationships/image" Target="../media/image10.emf"/><Relationship Id="rId2" Type="http://schemas.openxmlformats.org/officeDocument/2006/relationships/package" Target="../embeddings/Document1.docx"/><Relationship Id="rId1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jpeg"/><Relationship Id="rId1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3.emf"/><Relationship Id="rId2" Type="http://schemas.openxmlformats.org/officeDocument/2006/relationships/package" Target="../embeddings/Document2.docx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5.jpeg"/><Relationship Id="rId3" Type="http://schemas.openxmlformats.org/officeDocument/2006/relationships/image" Target="../media/image14.emf"/><Relationship Id="rId2" Type="http://schemas.openxmlformats.org/officeDocument/2006/relationships/package" Target="../embeddings/Document3.docx"/><Relationship Id="rId1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jpeg"/><Relationship Id="rId1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7.jpeg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3.xml"/><Relationship Id="rId3" Type="http://schemas.openxmlformats.org/officeDocument/2006/relationships/slide" Target="slide26.xml"/><Relationship Id="rId2" Type="http://schemas.openxmlformats.org/officeDocument/2006/relationships/slide" Target="slide15.xml"/><Relationship Id="rId1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9.emf"/><Relationship Id="rId1" Type="http://schemas.openxmlformats.org/officeDocument/2006/relationships/package" Target="../embeddings/Document4.docx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5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2.jpeg"/><Relationship Id="rId2" Type="http://schemas.openxmlformats.org/officeDocument/2006/relationships/image" Target="../media/image21.emf"/><Relationship Id="rId1" Type="http://schemas.openxmlformats.org/officeDocument/2006/relationships/package" Target="../embeddings/Document5.docx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6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6.jpeg"/><Relationship Id="rId2" Type="http://schemas.openxmlformats.org/officeDocument/2006/relationships/image" Target="../media/image25.emf"/><Relationship Id="rId1" Type="http://schemas.openxmlformats.org/officeDocument/2006/relationships/package" Target="../embeddings/Document6.docx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7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9.jpeg"/><Relationship Id="rId3" Type="http://schemas.openxmlformats.org/officeDocument/2006/relationships/image" Target="../media/image28.jpeg"/><Relationship Id="rId2" Type="http://schemas.openxmlformats.org/officeDocument/2006/relationships/image" Target="../media/image27.emf"/><Relationship Id="rId1" Type="http://schemas.openxmlformats.org/officeDocument/2006/relationships/package" Target="../embeddings/Document7.docx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8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1.jpeg"/><Relationship Id="rId2" Type="http://schemas.openxmlformats.org/officeDocument/2006/relationships/image" Target="../media/image30.emf"/><Relationship Id="rId1" Type="http://schemas.openxmlformats.org/officeDocument/2006/relationships/package" Target="../embeddings/Document8.docx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2.jpeg"/></Relationships>
</file>

<file path=ppt/slides/_rels/slide2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9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4.jpeg"/><Relationship Id="rId2" Type="http://schemas.openxmlformats.org/officeDocument/2006/relationships/image" Target="../media/image33.emf"/><Relationship Id="rId1" Type="http://schemas.openxmlformats.org/officeDocument/2006/relationships/package" Target="../embeddings/Document9.docx"/></Relationships>
</file>

<file path=ppt/slides/_rels/slide2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hyperlink" Target="../../&#26816;&#27979;&#35797;&#39064;/&#12298;&#30456;&#20114;&#20316;&#29992;&#8212;&#21147;&#12299;&#26816;&#27979;&#35797;&#39064;.docx" TargetMode="External"/><Relationship Id="rId2" Type="http://schemas.openxmlformats.org/officeDocument/2006/relationships/hyperlink" Target="../../&#35838;&#26102;&#20316;&#19994;/&#31532;&#19977;&#31456;%20%20&#30456;&#20114;&#20316;&#29992;&#8212;&#21147;/5&#12288;&#20849;&#28857;&#21147;&#30340;&#24179;&#34913;.docx" TargetMode="External"/><Relationship Id="rId1" Type="http://schemas.openxmlformats.org/officeDocument/2006/relationships/image" Target="../media/image35.GI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0" y="-67945"/>
            <a:ext cx="9144000" cy="5859780"/>
          </a:xfrm>
          <a:prstGeom prst="rect">
            <a:avLst/>
          </a:prstGeom>
          <a:noFill/>
          <a:ln w="9525">
            <a:solidFill>
              <a:schemeClr val="accent1"/>
            </a:solidFill>
          </a:ln>
        </p:spPr>
      </p:pic>
      <p:sp>
        <p:nvSpPr>
          <p:cNvPr id="28674" name="Rectangle 18"/>
          <p:cNvSpPr>
            <a:spLocks noChangeArrowheads="1"/>
          </p:cNvSpPr>
          <p:nvPr/>
        </p:nvSpPr>
        <p:spPr bwMode="auto">
          <a:xfrm>
            <a:off x="1688465" y="1720850"/>
            <a:ext cx="6029325" cy="81153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square" anchor="ctr">
            <a:spAutoFit/>
          </a:bodyPr>
          <a:lstStyle/>
          <a:p>
            <a:pPr algn="ctr"/>
            <a:r>
              <a:rPr lang="zh-CN" altLang="en-US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节　共点力的平衡</a:t>
            </a:r>
            <a:endParaRPr lang="zh-CN" altLang="en-US" sz="36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545455" y="3473450"/>
            <a:ext cx="2437765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中大附中  曲雪华</a:t>
            </a:r>
            <a:endParaRPr lang="zh-CN" altLang="en-US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1270" y="-73660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47" name="Text Box 345"/>
          <p:cNvSpPr txBox="1">
            <a:spLocks noChangeArrowheads="1"/>
          </p:cNvSpPr>
          <p:nvPr/>
        </p:nvSpPr>
        <p:spPr bwMode="auto">
          <a:xfrm>
            <a:off x="185738" y="232728"/>
            <a:ext cx="8280400" cy="52197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defTabSz="685800">
              <a:lnSpc>
                <a:spcPct val="100000"/>
              </a:lnSpc>
            </a:pP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知识梳理</a:t>
            </a:r>
            <a:endParaRPr lang="zh-CN" altLang="en-US" sz="2800" dirty="0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6055" y="694690"/>
            <a:ext cx="8854440" cy="4741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一、共点力</a:t>
            </a:r>
            <a:endParaRPr lang="zh-CN" altLang="en-US" sz="2400" dirty="0" smtClean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几个力如果都作用在物体的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同一点</a:t>
            </a:r>
            <a:r>
              <a:rPr 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,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或者它们的作线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相交于一点</a:t>
            </a:r>
            <a:r>
              <a:rPr 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,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这几个力叫作共点力</a:t>
            </a:r>
            <a:r>
              <a:rPr 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</a:t>
            </a:r>
            <a:endParaRPr lang="en-US" sz="2400" dirty="0" smtClean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二、共点力平衡的条件</a:t>
            </a:r>
            <a:endParaRPr lang="zh-CN" altLang="en-US" sz="2400" dirty="0" smtClean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1.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平衡状态</a:t>
            </a:r>
            <a:r>
              <a:rPr 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: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物体受到几个力作用时</a:t>
            </a:r>
            <a:r>
              <a:rPr 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,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保持静止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或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匀速直线运动</a:t>
            </a:r>
            <a:r>
              <a:rPr lang="zh-CN" altLang="en-US" sz="2400" u="sng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     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状态</a:t>
            </a:r>
            <a:r>
              <a:rPr 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</a:t>
            </a:r>
            <a:endParaRPr lang="en-US" sz="2400" dirty="0" smtClean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2.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平衡条件</a:t>
            </a:r>
            <a:r>
              <a:rPr 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: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在共点力作用下物体平衡的条件是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合力为</a:t>
            </a:r>
            <a:r>
              <a:rPr lang="en-US" altLang="zh-CN" sz="24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0</a:t>
            </a:r>
            <a:r>
              <a:rPr 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</a:t>
            </a:r>
            <a:endParaRPr lang="zh-CN" altLang="en-US" sz="2400" dirty="0" smtClean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0" y="-67945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182374" y="376618"/>
            <a:ext cx="8358246" cy="650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思考判断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2245" y="1027430"/>
            <a:ext cx="8752205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(1)</a:t>
            </a:r>
            <a:r>
              <a:rPr lang="zh-CN" altLang="en-US" sz="2400" dirty="0" smtClean="0"/>
              <a:t>某时刻物体的速度为零时</a:t>
            </a:r>
            <a:r>
              <a:rPr lang="en-US" sz="2400" dirty="0" smtClean="0"/>
              <a:t>,</a:t>
            </a:r>
            <a:r>
              <a:rPr lang="zh-CN" altLang="en-US" sz="2400" dirty="0" smtClean="0"/>
              <a:t>物体一定处于平衡状态</a:t>
            </a:r>
            <a:r>
              <a:rPr lang="en-US" sz="2400" dirty="0" smtClean="0"/>
              <a:t>.(</a:t>
            </a:r>
            <a:r>
              <a:rPr lang="zh-CN" altLang="en-US" sz="2400" dirty="0" smtClean="0"/>
              <a:t>　</a:t>
            </a:r>
            <a:r>
              <a:rPr lang="en-US" altLang="zh-CN" sz="2400" dirty="0" smtClean="0"/>
              <a:t>  </a:t>
            </a:r>
            <a:r>
              <a:rPr lang="zh-CN" altLang="en-US" sz="2400" dirty="0" smtClean="0"/>
              <a:t>　</a:t>
            </a:r>
            <a:r>
              <a:rPr lang="en-US" sz="2400" dirty="0" smtClean="0"/>
              <a:t>)</a:t>
            </a:r>
            <a:endParaRPr lang="zh-CN" alt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150495" y="1671320"/>
            <a:ext cx="8936355" cy="34486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(2)</a:t>
            </a:r>
            <a:r>
              <a:rPr lang="zh-CN" altLang="en-US" sz="2400" dirty="0" smtClean="0"/>
              <a:t>物体处于平衡状态时任意方向的合力均为零</a:t>
            </a:r>
            <a:r>
              <a:rPr lang="en-US" sz="2400" dirty="0" smtClean="0"/>
              <a:t>.(</a:t>
            </a:r>
            <a:r>
              <a:rPr lang="zh-CN" altLang="en-US" sz="2400" dirty="0" smtClean="0"/>
              <a:t>　  　</a:t>
            </a:r>
            <a:r>
              <a:rPr lang="en-US" sz="2400" dirty="0" smtClean="0"/>
              <a:t>)</a:t>
            </a:r>
            <a:endParaRPr lang="zh-CN" altLang="en-US" sz="2400" dirty="0" smtClean="0"/>
          </a:p>
          <a:p>
            <a:r>
              <a:rPr lang="en-US" sz="2400" dirty="0" smtClean="0"/>
              <a:t>(3)</a:t>
            </a:r>
            <a:r>
              <a:rPr lang="zh-CN" altLang="en-US" sz="2400" dirty="0" smtClean="0"/>
              <a:t>相对于另一物体保持静止的物体一定处于平衡状态</a:t>
            </a:r>
            <a:r>
              <a:rPr lang="en-US" sz="2400" dirty="0" smtClean="0"/>
              <a:t>.(</a:t>
            </a:r>
            <a:r>
              <a:rPr lang="zh-CN" altLang="en-US" sz="2400" dirty="0" smtClean="0"/>
              <a:t>　  　</a:t>
            </a:r>
            <a:r>
              <a:rPr lang="en-US" sz="2400" dirty="0" smtClean="0"/>
              <a:t>)</a:t>
            </a:r>
            <a:endParaRPr lang="zh-CN" altLang="en-US" sz="2400" dirty="0" smtClean="0"/>
          </a:p>
          <a:p>
            <a:r>
              <a:rPr lang="en-US" sz="2400" dirty="0" smtClean="0"/>
              <a:t>(4)</a:t>
            </a:r>
            <a:r>
              <a:rPr lang="zh-CN" altLang="en-US" sz="2400" dirty="0" smtClean="0"/>
              <a:t>“复兴”号列车在平直铁路上以</a:t>
            </a:r>
            <a:r>
              <a:rPr lang="en-US" sz="2400" dirty="0" smtClean="0"/>
              <a:t>350 km/h</a:t>
            </a:r>
            <a:r>
              <a:rPr lang="zh-CN" altLang="en-US" sz="2400" dirty="0" smtClean="0"/>
              <a:t>高速行驶时处于平衡状态</a:t>
            </a:r>
            <a:r>
              <a:rPr lang="en-US" sz="2400" dirty="0" smtClean="0"/>
              <a:t>.(</a:t>
            </a:r>
            <a:r>
              <a:rPr lang="zh-CN" altLang="en-US" sz="2400" dirty="0" smtClean="0"/>
              <a:t>　  　</a:t>
            </a:r>
            <a:r>
              <a:rPr lang="en-US" sz="2400" dirty="0" smtClean="0"/>
              <a:t>)</a:t>
            </a:r>
            <a:endParaRPr lang="zh-CN" altLang="en-US" sz="2400" dirty="0" smtClean="0"/>
          </a:p>
          <a:p>
            <a:r>
              <a:rPr lang="en-US" sz="2400" dirty="0" smtClean="0"/>
              <a:t>(5)</a:t>
            </a:r>
            <a:r>
              <a:rPr lang="zh-CN" altLang="en-US" sz="2400" dirty="0" smtClean="0"/>
              <a:t>合力保持恒定的物体处于平衡状态</a:t>
            </a:r>
            <a:r>
              <a:rPr lang="en-US" sz="2400" dirty="0" smtClean="0"/>
              <a:t>.(</a:t>
            </a:r>
            <a:r>
              <a:rPr lang="zh-CN" altLang="en-US" sz="2400" dirty="0" smtClean="0"/>
              <a:t>　  　</a:t>
            </a:r>
            <a:r>
              <a:rPr lang="en-US" sz="2400" dirty="0" smtClean="0"/>
              <a:t>)</a:t>
            </a:r>
            <a:endParaRPr lang="zh-CN" altLang="en-US" sz="2400" dirty="0" smtClean="0"/>
          </a:p>
          <a:p>
            <a:r>
              <a:rPr lang="en-US" sz="2400" dirty="0" smtClean="0"/>
              <a:t>(6)</a:t>
            </a:r>
            <a:r>
              <a:rPr lang="zh-CN" altLang="en-US" sz="2400" dirty="0" smtClean="0"/>
              <a:t>“嫦娥四号”落月前悬停在距月面</a:t>
            </a:r>
            <a:r>
              <a:rPr lang="en-US" sz="2400" dirty="0" smtClean="0"/>
              <a:t>100 m</a:t>
            </a:r>
            <a:r>
              <a:rPr lang="zh-CN" altLang="en-US" sz="2400" dirty="0" smtClean="0"/>
              <a:t>处时处于平衡状态</a:t>
            </a:r>
            <a:r>
              <a:rPr lang="en-US" sz="2400" dirty="0" smtClean="0"/>
              <a:t>.</a:t>
            </a:r>
            <a:endParaRPr lang="en-US" sz="2400" dirty="0" smtClean="0"/>
          </a:p>
          <a:p>
            <a:r>
              <a:rPr lang="en-US" sz="2400" dirty="0" smtClean="0"/>
              <a:t>                                              (</a:t>
            </a:r>
            <a:r>
              <a:rPr lang="zh-CN" altLang="en-US" sz="2400" dirty="0" smtClean="0"/>
              <a:t>　  　</a:t>
            </a:r>
            <a:r>
              <a:rPr lang="en-US" sz="2400" dirty="0" smtClean="0"/>
              <a:t>)</a:t>
            </a:r>
            <a:endParaRPr lang="zh-CN" altLang="en-US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7715741" y="1095525"/>
            <a:ext cx="71438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×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001204" y="1671473"/>
            <a:ext cx="714380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</a:rPr>
              <a:t>√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937356" y="2241939"/>
            <a:ext cx="71438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×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29027" y="3177300"/>
            <a:ext cx="71438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√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783106" y="3628237"/>
            <a:ext cx="71438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×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716066" y="4594308"/>
            <a:ext cx="71438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√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6" grpId="0"/>
      <p:bldP spid="12" grpId="0"/>
      <p:bldP spid="18" grpId="0"/>
      <p:bldP spid="19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0" y="-73660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256858" y="733902"/>
          <a:ext cx="8229600" cy="32277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" name="文档" r:id="rId2" imgW="4044950" imgH="1587500" progId="Word.Document.12">
                  <p:embed/>
                </p:oleObj>
              </mc:Choice>
              <mc:Fallback>
                <p:oleObj name="文档" r:id="rId2" imgW="4044950" imgH="1587500" progId="Word.Document.12">
                  <p:embed/>
                  <p:pic>
                    <p:nvPicPr>
                      <p:cNvPr id="0" name="图片 3072"/>
                      <p:cNvPicPr>
                        <a:picLocks noChangeAspect="1"/>
                      </p:cNvPicPr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56858" y="733902"/>
                        <a:ext cx="8229600" cy="322770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Q20STBBX1RJXJCWL199.eps"/>
          <p:cNvPicPr/>
          <p:nvPr/>
        </p:nvPicPr>
        <p:blipFill>
          <a:blip r:embed="rId4"/>
          <a:stretch>
            <a:fillRect/>
          </a:stretch>
        </p:blipFill>
        <p:spPr>
          <a:xfrm>
            <a:off x="5554345" y="4010025"/>
            <a:ext cx="2932430" cy="169989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226435" y="4454525"/>
            <a:ext cx="929640" cy="811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 smtClean="0">
                <a:solidFill>
                  <a:srgbClr val="FF0000"/>
                </a:solidFill>
                <a:latin typeface="+mj-lt"/>
                <a:cs typeface="+mj-lt"/>
              </a:rPr>
              <a:t>C</a:t>
            </a:r>
            <a:endParaRPr lang="zh-CN" altLang="en-US" sz="3600" dirty="0">
              <a:solidFill>
                <a:srgbClr val="FF0000"/>
              </a:solidFill>
              <a:latin typeface="+mj-lt"/>
              <a:cs typeface="+mj-lt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0" y="-67945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TextBox 9"/>
          <p:cNvSpPr txBox="1"/>
          <p:nvPr/>
        </p:nvSpPr>
        <p:spPr>
          <a:xfrm>
            <a:off x="357952" y="642128"/>
            <a:ext cx="8358246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[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针对训练</a:t>
            </a: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1] 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质量为</a:t>
            </a: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m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的木块沿倾角为</a:t>
            </a:r>
            <a:r>
              <a:rPr lang="el-GR" altLang="zh-CN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θ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的斜面匀速下滑</a:t>
            </a: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,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如图所示</a:t>
            </a: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,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那么木块对斜面的作用力方向是</a:t>
            </a: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</a:t>
            </a: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</a:t>
            </a: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endParaRPr lang="zh-CN" altLang="en-US" sz="2400" dirty="0" smtClean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A.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沿斜面向上	                  </a:t>
            </a:r>
            <a:endParaRPr lang="zh-CN" altLang="en-US" sz="2400" dirty="0" smtClean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</a:t>
            </a: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B.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垂直于斜面向上</a:t>
            </a:r>
            <a:endParaRPr lang="zh-CN" altLang="en-US" sz="2400" dirty="0" smtClean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C.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沿斜面向下                  	</a:t>
            </a:r>
            <a:endParaRPr lang="zh-CN" altLang="en-US" sz="2400" dirty="0" smtClean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</a:t>
            </a: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D.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竖直向下</a:t>
            </a:r>
            <a:endParaRPr lang="zh-CN" altLang="en-US" sz="2400" dirty="0" smtClean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15291" y="4352118"/>
            <a:ext cx="928694" cy="811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rgbClr val="FF0000"/>
                </a:solidFill>
                <a:latin typeface="+mj-lt"/>
                <a:cs typeface="+mj-lt"/>
              </a:rPr>
              <a:t>D</a:t>
            </a:r>
            <a:endParaRPr lang="zh-CN" altLang="en-US" sz="3600" dirty="0">
              <a:solidFill>
                <a:srgbClr val="FF0000"/>
              </a:solidFill>
              <a:latin typeface="+mj-lt"/>
              <a:cs typeface="+mj-lt"/>
            </a:endParaRPr>
          </a:p>
        </p:txBody>
      </p:sp>
      <p:pic>
        <p:nvPicPr>
          <p:cNvPr id="6" name="Q20STBBX1RJXJCWL200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5911215" y="2263140"/>
            <a:ext cx="2439035" cy="1553845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0" y="-73660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54625" name="Object 1"/>
          <p:cNvGraphicFramePr>
            <a:graphicFrameLocks noChangeAspect="1"/>
          </p:cNvGraphicFramePr>
          <p:nvPr/>
        </p:nvGraphicFramePr>
        <p:xfrm>
          <a:off x="444500" y="6350"/>
          <a:ext cx="8424545" cy="57797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" name="文档" r:id="rId2" imgW="3994150" imgH="2774950" progId="Word.Document.12">
                  <p:embed/>
                </p:oleObj>
              </mc:Choice>
              <mc:Fallback>
                <p:oleObj name="文档" r:id="rId2" imgW="3994150" imgH="2774950" progId="Word.Document.12">
                  <p:embed/>
                  <p:pic>
                    <p:nvPicPr>
                      <p:cNvPr id="0" name="图片 4096"/>
                      <p:cNvPicPr>
                        <a:picLocks noChangeAspect="1"/>
                      </p:cNvPicPr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44500" y="6350"/>
                        <a:ext cx="8424545" cy="577977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矩形 5"/>
          <p:cNvSpPr/>
          <p:nvPr/>
        </p:nvSpPr>
        <p:spPr>
          <a:xfrm>
            <a:off x="6838950" y="2784475"/>
            <a:ext cx="518795" cy="811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 smtClean="0">
                <a:solidFill>
                  <a:srgbClr val="FF0000"/>
                </a:solidFill>
                <a:latin typeface="+mj-lt"/>
                <a:cs typeface="+mj-lt"/>
              </a:rPr>
              <a:t>A</a:t>
            </a:r>
            <a:endParaRPr lang="en-US" altLang="en-US" sz="3600" dirty="0" smtClean="0">
              <a:solidFill>
                <a:srgbClr val="FF0000"/>
              </a:solidFill>
              <a:latin typeface="+mj-lt"/>
              <a:cs typeface="+mj-lt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0" y="-67945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86017" name="Object 2"/>
          <p:cNvGraphicFramePr>
            <a:graphicFrameLocks noChangeAspect="1"/>
          </p:cNvGraphicFramePr>
          <p:nvPr/>
        </p:nvGraphicFramePr>
        <p:xfrm>
          <a:off x="444293" y="-67858"/>
          <a:ext cx="8256905" cy="552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5" name="文档" r:id="rId2" imgW="4025900" imgH="2774950" progId="Word.Document.12">
                  <p:embed/>
                </p:oleObj>
              </mc:Choice>
              <mc:Fallback>
                <p:oleObj name="文档" r:id="rId2" imgW="4025900" imgH="2774950" progId="Word.Document.12">
                  <p:embed/>
                  <p:pic>
                    <p:nvPicPr>
                      <p:cNvPr id="0" name="Object 2"/>
                      <p:cNvPicPr>
                        <a:picLocks noChangeAspect="1"/>
                      </p:cNvPicPr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44293" y="-67858"/>
                        <a:ext cx="8256905" cy="552450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Q20STBBX1RJXJCWL205.eps"/>
          <p:cNvPicPr/>
          <p:nvPr/>
        </p:nvPicPr>
        <p:blipFill>
          <a:blip r:embed="rId4"/>
          <a:stretch>
            <a:fillRect/>
          </a:stretch>
        </p:blipFill>
        <p:spPr>
          <a:xfrm>
            <a:off x="6991985" y="3556635"/>
            <a:ext cx="1939290" cy="2235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127889" y="4530959"/>
            <a:ext cx="785818" cy="811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FF0000"/>
                </a:solidFill>
                <a:latin typeface="+mj-lt"/>
                <a:cs typeface="+mj-lt"/>
              </a:rPr>
              <a:t>C</a:t>
            </a:r>
            <a:endParaRPr lang="zh-CN" altLang="en-US" sz="3600" dirty="0">
              <a:solidFill>
                <a:srgbClr val="FF0000"/>
              </a:solidFill>
              <a:latin typeface="+mj-lt"/>
              <a:cs typeface="+mj-lt"/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1270" y="-73660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165735" y="188595"/>
            <a:ext cx="8763635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[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示例</a:t>
            </a: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] (2020·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河北邢台期末</a:t>
            </a: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如图所示</a:t>
            </a: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,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粗糙水平地面上放着一个截面为半圆的柱状物体</a:t>
            </a: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A,A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与竖直墙之间放一光滑半圆球</a:t>
            </a: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B,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整个装置处于静止</a:t>
            </a: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已知</a:t>
            </a: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A,B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的质量分别为</a:t>
            </a: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m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和</a:t>
            </a: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M,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半圆球</a:t>
            </a: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与柱状物体</a:t>
            </a: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半径均为</a:t>
            </a: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R,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半圆球</a:t>
            </a: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的球心到水平地面的竖直距离为</a:t>
            </a: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R,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重力加速度为</a:t>
            </a: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g.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求</a:t>
            </a: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:</a:t>
            </a:r>
            <a:endParaRPr lang="en-US" sz="2400" dirty="0" smtClean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(1)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物体</a:t>
            </a:r>
            <a:r>
              <a:rPr 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对地面的压力大小</a:t>
            </a:r>
            <a:r>
              <a:rPr 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;</a:t>
            </a:r>
            <a:endParaRPr lang="zh-CN" altLang="en-US" sz="2400" dirty="0" smtClean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8" name="Q20STBBX1RJXJCWL209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6990080" y="3301365"/>
            <a:ext cx="1725295" cy="183959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00380" y="5140960"/>
            <a:ext cx="3226435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dirty="0" smtClean="0"/>
              <a:t>(1)(</a:t>
            </a:r>
            <a:r>
              <a:rPr lang="en-US" dirty="0" err="1" smtClean="0"/>
              <a:t>M+m</a:t>
            </a:r>
            <a:r>
              <a:rPr lang="en-US" dirty="0" smtClean="0"/>
              <a:t>)g</a:t>
            </a:r>
            <a:endParaRPr lang="en-US" altLang="zh-CN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8960" y="3734435"/>
            <a:ext cx="4512945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(2)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物体</a:t>
            </a:r>
            <a:r>
              <a:rPr 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</a:t>
            </a: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对地面的摩擦力</a:t>
            </a:r>
            <a:r>
              <a:rPr lang="en-US" sz="24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</a:t>
            </a:r>
            <a:endParaRPr lang="zh-CN" altLang="en-US" sz="2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1270" y="-73660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322074" y="426866"/>
            <a:ext cx="8501122" cy="4407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[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示例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] (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多选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在北京夜光风筝比赛现场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某段时间内某小赛手和风筝均保持静止状态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此时风筝平面与水平面夹角为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30°,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风筝的质量为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m=1 kg,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轻质细线中的拉力为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F</a:t>
            </a:r>
            <a:r>
              <a:rPr lang="en-US" altLang="zh-CN" sz="2400" baseline="-25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T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=10 N,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该小赛手的质量为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M=29 kg,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则以下说法正确的是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风对风筝的作用力认为与风筝垂直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,g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取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10 m/s</a:t>
            </a:r>
            <a:r>
              <a:rPr lang="en-US" altLang="zh-CN" sz="2400" baseline="30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)(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endParaRPr lang="en-US" altLang="zh-CN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A.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风对风筝的作用力为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10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N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B.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细线与水平面的夹角为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30°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C.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人对地面的摩擦力方向水平向左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D.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人对地面的压力大小等于人和风筝整体的重力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即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300 N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08185" y="4901716"/>
            <a:ext cx="857256" cy="811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+mj-lt"/>
                <a:cs typeface="+mj-lt"/>
              </a:rPr>
              <a:t>AB</a:t>
            </a:r>
            <a:endParaRPr lang="zh-CN" altLang="en-US" sz="3600" dirty="0">
              <a:solidFill>
                <a:srgbClr val="FF0000"/>
              </a:solidFill>
              <a:latin typeface="+mj-lt"/>
              <a:cs typeface="+mj-lt"/>
            </a:endParaRPr>
          </a:p>
        </p:txBody>
      </p:sp>
      <p:pic>
        <p:nvPicPr>
          <p:cNvPr id="5" name="Q20STBBX1RJXJCWL212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6418580" y="2749550"/>
            <a:ext cx="2404110" cy="1555115"/>
          </a:xfrm>
          <a:prstGeom prst="rect">
            <a:avLst/>
          </a:prstGeom>
        </p:spPr>
      </p:pic>
    </p:spTree>
  </p:cSld>
  <p:clrMapOvr>
    <a:masterClrMapping/>
  </p:clrMapOvr>
  <p:transition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44"/>
          <p:cNvSpPr txBox="1">
            <a:spLocks noChangeArrowheads="1"/>
          </p:cNvSpPr>
          <p:nvPr/>
        </p:nvSpPr>
        <p:spPr bwMode="auto">
          <a:xfrm>
            <a:off x="326261" y="637825"/>
            <a:ext cx="8532813" cy="572464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defTabSz="685800"/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课堂小结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思维导图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" name="Q20STBBX1RJXJCWL214.eps"/>
          <p:cNvPicPr/>
          <p:nvPr/>
        </p:nvPicPr>
        <p:blipFill>
          <a:blip r:embed="rId1"/>
          <a:stretch>
            <a:fillRect/>
          </a:stretch>
        </p:blipFill>
        <p:spPr>
          <a:xfrm>
            <a:off x="1949692" y="1642260"/>
            <a:ext cx="5246204" cy="2428892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500828" y="785005"/>
          <a:ext cx="8215370" cy="4286280"/>
        </p:xfrm>
        <a:graphic>
          <a:graphicData uri="http://schemas.openxmlformats.org/drawingml/2006/table">
            <a:tbl>
              <a:tblPr/>
              <a:tblGrid>
                <a:gridCol w="4107685"/>
                <a:gridCol w="4107685"/>
              </a:tblGrid>
              <a:tr h="85725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Calibri" panose="020F0502020204030204"/>
                          <a:ea typeface="黑体" panose="02010609060101010101" pitchFamily="49" charset="-122"/>
                          <a:cs typeface="Times New Roman" panose="02020603050405020304"/>
                        </a:rPr>
                        <a:t>学习目标</a:t>
                      </a:r>
                      <a:endParaRPr lang="zh-CN" sz="2000" dirty="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Calibri" panose="020F0502020204030204"/>
                          <a:ea typeface="黑体" panose="02010609060101010101" pitchFamily="49" charset="-122"/>
                          <a:cs typeface="Times New Roman" panose="02020603050405020304"/>
                        </a:rPr>
                        <a:t>成长记录</a:t>
                      </a:r>
                      <a:endParaRPr lang="zh-CN" sz="2000"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732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1.</a:t>
                      </a: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知道共点力和物体平衡状态的概念</a:t>
                      </a: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理解共点力平衡的条件</a:t>
                      </a: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.</a:t>
                      </a:r>
                      <a:endParaRPr lang="zh-CN" sz="2000" dirty="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+mn-ea"/>
                          <a:ea typeface="+mn-ea"/>
                          <a:cs typeface="Times New Roman" panose="02020603050405020304"/>
                        </a:rPr>
                        <a:t>知识点一、知识点二</a:t>
                      </a:r>
                      <a:r>
                        <a:rPr lang="en-US" sz="2000" b="1">
                          <a:latin typeface="+mn-ea"/>
                          <a:ea typeface="+mn-ea"/>
                          <a:cs typeface="Times New Roman" panose="02020603050405020304"/>
                        </a:rPr>
                        <a:t>&amp;</a:t>
                      </a:r>
                      <a:r>
                        <a:rPr lang="zh-CN" sz="2000" b="1">
                          <a:latin typeface="+mn-ea"/>
                          <a:ea typeface="+mn-ea"/>
                          <a:cs typeface="Times New Roman" panose="02020603050405020304"/>
                        </a:rPr>
                        <a:t>要点一</a:t>
                      </a:r>
                      <a:endParaRPr lang="zh-CN" sz="200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013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2.</a:t>
                      </a: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会用共点力平衡条件解决有关力的平衡问题</a:t>
                      </a: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.</a:t>
                      </a:r>
                      <a:endParaRPr lang="zh-CN" sz="2000" dirty="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知识点二</a:t>
                      </a: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&amp;</a:t>
                      </a: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要点二</a:t>
                      </a:r>
                      <a:endParaRPr lang="zh-CN" sz="2000" dirty="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157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3.</a:t>
                      </a: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会应用正交分解法求合力、处理平衡问题</a:t>
                      </a: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.</a:t>
                      </a:r>
                      <a:endParaRPr lang="zh-CN" sz="2000" dirty="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知识点三</a:t>
                      </a: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&amp;</a:t>
                      </a: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要点一、要点二</a:t>
                      </a:r>
                      <a:endParaRPr lang="zh-CN" sz="2000" dirty="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>
            <a:hlinkClick r:id="rId1" action="ppaction://hlinksldjump"/>
          </p:cNvPr>
          <p:cNvSpPr txBox="1">
            <a:spLocks noChangeArrowheads="1"/>
          </p:cNvSpPr>
          <p:nvPr/>
        </p:nvSpPr>
        <p:spPr bwMode="auto">
          <a:xfrm>
            <a:off x="3852863" y="1341438"/>
            <a:ext cx="2808287" cy="579437"/>
          </a:xfrm>
          <a:prstGeom prst="rect">
            <a:avLst/>
          </a:prstGeom>
          <a:solidFill>
            <a:srgbClr val="3DCF4B">
              <a:alpha val="0"/>
            </a:srgbClr>
          </a:solidFill>
          <a:ln w="9525">
            <a:noFill/>
            <a:miter lim="800000"/>
          </a:ln>
        </p:spPr>
        <p:txBody>
          <a:bodyPr lIns="91422" tIns="45712" rIns="91422" bIns="45712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dirty="0" smtClean="0">
                <a:solidFill>
                  <a:srgbClr val="3333FF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自主预习</a:t>
            </a:r>
            <a:endParaRPr lang="en-US" altLang="zh-CN" sz="3200" dirty="0">
              <a:solidFill>
                <a:srgbClr val="3333FF"/>
              </a:solidFill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  <p:sp>
        <p:nvSpPr>
          <p:cNvPr id="30723" name="Text Box 2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852863" y="2492375"/>
            <a:ext cx="2808287" cy="579438"/>
          </a:xfrm>
          <a:prstGeom prst="rect">
            <a:avLst/>
          </a:prstGeom>
          <a:solidFill>
            <a:srgbClr val="2DB53A">
              <a:alpha val="0"/>
            </a:srgbClr>
          </a:solidFill>
          <a:ln w="9525">
            <a:noFill/>
            <a:miter lim="800000"/>
          </a:ln>
        </p:spPr>
        <p:txBody>
          <a:bodyPr lIns="91422" tIns="45712" rIns="91422" bIns="45712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dirty="0" smtClean="0">
                <a:solidFill>
                  <a:srgbClr val="3333FF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合作探究</a:t>
            </a:r>
            <a:endParaRPr lang="zh-CN" altLang="en-US" sz="3200" dirty="0">
              <a:solidFill>
                <a:srgbClr val="3333FF"/>
              </a:solidFill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  <p:sp>
        <p:nvSpPr>
          <p:cNvPr id="30724" name="Text Box 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925888" y="3634591"/>
            <a:ext cx="2808287" cy="579437"/>
          </a:xfrm>
          <a:prstGeom prst="rect">
            <a:avLst/>
          </a:prstGeom>
          <a:solidFill>
            <a:srgbClr val="2DB53A">
              <a:alpha val="0"/>
            </a:srgbClr>
          </a:solidFill>
          <a:ln w="9525">
            <a:noFill/>
            <a:miter lim="800000"/>
          </a:ln>
        </p:spPr>
        <p:txBody>
          <a:bodyPr lIns="91422" tIns="45712" rIns="91422" bIns="45712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dirty="0" smtClean="0">
                <a:solidFill>
                  <a:srgbClr val="3333FF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实践应用</a:t>
            </a:r>
            <a:endParaRPr lang="zh-CN" altLang="en-US" sz="3200" dirty="0">
              <a:solidFill>
                <a:srgbClr val="3333FF"/>
              </a:solidFill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对象 17"/>
          <p:cNvGraphicFramePr>
            <a:graphicFrameLocks noChangeAspect="1"/>
          </p:cNvGraphicFramePr>
          <p:nvPr/>
        </p:nvGraphicFramePr>
        <p:xfrm>
          <a:off x="427038" y="785004"/>
          <a:ext cx="8267700" cy="2020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文档" r:id="rId1" imgW="3566160" imgH="871855" progId="Word.Document.12">
                  <p:embed/>
                </p:oleObj>
              </mc:Choice>
              <mc:Fallback>
                <p:oleObj name="文档" r:id="rId1" imgW="3566160" imgH="871855" progId="Word.Document.12">
                  <p:embed/>
                  <p:pic>
                    <p:nvPicPr>
                      <p:cNvPr id="0" name="图片 1024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27038" y="785004"/>
                        <a:ext cx="8267700" cy="2020887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86514" y="706497"/>
            <a:ext cx="857256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思维探究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6514" y="1206563"/>
            <a:ext cx="842968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dirty="0" smtClean="0"/>
              <a:t>(1)</a:t>
            </a:r>
            <a:r>
              <a:rPr lang="zh-CN" altLang="en-US" dirty="0" smtClean="0"/>
              <a:t>如果一个物体在某一时刻的瞬时速度为零</a:t>
            </a:r>
            <a:r>
              <a:rPr lang="en-US" dirty="0" smtClean="0"/>
              <a:t>,</a:t>
            </a:r>
            <a:r>
              <a:rPr lang="zh-CN" altLang="en-US" dirty="0" smtClean="0"/>
              <a:t>则该物体一定处于平衡状</a:t>
            </a:r>
            <a:endParaRPr lang="en-US" altLang="zh-CN" dirty="0" smtClean="0"/>
          </a:p>
          <a:p>
            <a:pPr algn="just"/>
            <a:r>
              <a:rPr lang="zh-CN" altLang="en-US" dirty="0" smtClean="0"/>
              <a:t>态吗</a:t>
            </a:r>
            <a:r>
              <a:rPr lang="en-US" dirty="0" smtClean="0"/>
              <a:t>?</a:t>
            </a:r>
            <a:endParaRPr lang="zh-CN" altLang="en-US" dirty="0" smtClean="0"/>
          </a:p>
          <a:p>
            <a:pPr algn="just"/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dirty="0" smtClean="0"/>
              <a:t>不一定</a:t>
            </a:r>
            <a:r>
              <a:rPr lang="en-US" dirty="0" smtClean="0"/>
              <a:t>.</a:t>
            </a:r>
            <a:r>
              <a:rPr lang="zh-CN" altLang="en-US" dirty="0" smtClean="0"/>
              <a:t>如果一个物体较长时间的速度为</a:t>
            </a:r>
            <a:r>
              <a:rPr lang="en-US" dirty="0" smtClean="0"/>
              <a:t>0,</a:t>
            </a:r>
            <a:r>
              <a:rPr lang="zh-CN" altLang="en-US" dirty="0" smtClean="0"/>
              <a:t>则处于平衡状态</a:t>
            </a:r>
            <a:r>
              <a:rPr lang="en-US" dirty="0" smtClean="0"/>
              <a:t>;</a:t>
            </a:r>
            <a:r>
              <a:rPr lang="zh-CN" altLang="en-US" dirty="0" smtClean="0"/>
              <a:t>一个物体仅在某一时刻速度为零</a:t>
            </a:r>
            <a:r>
              <a:rPr lang="en-US" dirty="0" smtClean="0"/>
              <a:t>,</a:t>
            </a:r>
            <a:r>
              <a:rPr lang="zh-CN" altLang="en-US" dirty="0" smtClean="0"/>
              <a:t>有可能受力不为零</a:t>
            </a:r>
            <a:r>
              <a:rPr lang="en-US" dirty="0" smtClean="0"/>
              <a:t>,</a:t>
            </a:r>
            <a:r>
              <a:rPr lang="zh-CN" altLang="en-US" dirty="0" smtClean="0"/>
              <a:t>比如做自由落体的物体在刚释放时所受合力不为零</a:t>
            </a:r>
            <a:r>
              <a:rPr lang="en-US" dirty="0" smtClean="0"/>
              <a:t>,</a:t>
            </a:r>
            <a:r>
              <a:rPr lang="zh-CN" altLang="en-US" dirty="0" smtClean="0"/>
              <a:t>因此不处于平衡状态</a:t>
            </a:r>
            <a:r>
              <a:rPr lang="en-US" dirty="0" smtClean="0"/>
              <a:t>,</a:t>
            </a:r>
            <a:r>
              <a:rPr lang="zh-CN" altLang="en-US" dirty="0" smtClean="0"/>
              <a:t>但瞬时速度为零</a:t>
            </a:r>
            <a:r>
              <a:rPr lang="en-US" dirty="0" smtClean="0"/>
              <a:t>.</a:t>
            </a:r>
            <a:endParaRPr lang="zh-CN" altLang="en-US" dirty="0" smtClean="0"/>
          </a:p>
          <a:p>
            <a:r>
              <a:rPr lang="en-US" dirty="0" smtClean="0"/>
              <a:t>(2)</a:t>
            </a:r>
            <a:r>
              <a:rPr lang="zh-CN" altLang="en-US" dirty="0" smtClean="0"/>
              <a:t>如果一个物体的加速度为零</a:t>
            </a:r>
            <a:r>
              <a:rPr lang="en-US" dirty="0" smtClean="0"/>
              <a:t>,</a:t>
            </a:r>
            <a:r>
              <a:rPr lang="zh-CN" altLang="en-US" dirty="0" smtClean="0"/>
              <a:t>则该物体一定处于平衡状态吗</a:t>
            </a:r>
            <a:r>
              <a:rPr lang="en-US" dirty="0" smtClean="0"/>
              <a:t>?</a:t>
            </a:r>
            <a:endParaRPr lang="zh-CN" altLang="en-US" dirty="0" smtClean="0"/>
          </a:p>
          <a:p>
            <a:pPr algn="just"/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dirty="0" smtClean="0"/>
              <a:t>一定</a:t>
            </a:r>
            <a:r>
              <a:rPr lang="en-US" dirty="0" smtClean="0"/>
              <a:t>.</a:t>
            </a:r>
            <a:r>
              <a:rPr lang="zh-CN" altLang="en-US" dirty="0" smtClean="0"/>
              <a:t>一个物体的加速度为零</a:t>
            </a:r>
            <a:r>
              <a:rPr lang="en-US" dirty="0" smtClean="0"/>
              <a:t>,</a:t>
            </a:r>
            <a:r>
              <a:rPr lang="zh-CN" altLang="en-US" dirty="0" smtClean="0"/>
              <a:t>说明它处于静止或匀速直线运动状态</a:t>
            </a:r>
            <a:r>
              <a:rPr lang="en-US" dirty="0" smtClean="0"/>
              <a:t>,</a:t>
            </a:r>
            <a:r>
              <a:rPr lang="zh-CN" altLang="en-US" dirty="0" smtClean="0"/>
              <a:t>即平衡状态</a:t>
            </a:r>
            <a:r>
              <a:rPr lang="en-US" dirty="0" smtClean="0"/>
              <a:t>.</a:t>
            </a:r>
            <a:endParaRPr lang="zh-CN" altLang="en-US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124"/>
          <p:cNvSpPr txBox="1">
            <a:spLocks noChangeArrowheads="1"/>
          </p:cNvSpPr>
          <p:nvPr/>
        </p:nvSpPr>
        <p:spPr bwMode="auto">
          <a:xfrm>
            <a:off x="612775" y="620713"/>
            <a:ext cx="8064500" cy="579437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合作探究</a:t>
            </a:r>
            <a:r>
              <a:rPr lang="en-US" altLang="zh-CN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突破要点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5" name="Text Box 144"/>
          <p:cNvSpPr txBox="1">
            <a:spLocks noChangeArrowheads="1"/>
          </p:cNvSpPr>
          <p:nvPr/>
        </p:nvSpPr>
        <p:spPr bwMode="auto">
          <a:xfrm>
            <a:off x="357952" y="1213632"/>
            <a:ext cx="8281988" cy="435697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algn="just" defTabSz="685800">
              <a:spcBef>
                <a:spcPct val="50000"/>
              </a:spcBef>
            </a:pP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要点一　共点力的平衡条件的理解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6514" y="1570822"/>
            <a:ext cx="8501122" cy="504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探究导学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Text Box 144"/>
          <p:cNvSpPr txBox="1">
            <a:spLocks noChangeArrowheads="1"/>
          </p:cNvSpPr>
          <p:nvPr/>
        </p:nvSpPr>
        <p:spPr bwMode="auto">
          <a:xfrm>
            <a:off x="286514" y="1999450"/>
            <a:ext cx="8572560" cy="892552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dirty="0" smtClean="0"/>
              <a:t>如图所示</a:t>
            </a:r>
            <a:r>
              <a:rPr lang="en-US" dirty="0" smtClean="0"/>
              <a:t>,</a:t>
            </a:r>
            <a:r>
              <a:rPr lang="zh-CN" altLang="en-US" dirty="0" smtClean="0"/>
              <a:t>著名景点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黄山飞来石独自静止于悬崖之上</a:t>
            </a:r>
            <a:r>
              <a:rPr lang="en-US" dirty="0" smtClean="0"/>
              <a:t>,</a:t>
            </a:r>
            <a:r>
              <a:rPr lang="zh-CN" altLang="en-US" dirty="0" smtClean="0"/>
              <a:t>它受哪些力作用</a:t>
            </a:r>
            <a:r>
              <a:rPr lang="en-US" dirty="0" smtClean="0"/>
              <a:t>?</a:t>
            </a:r>
            <a:r>
              <a:rPr lang="zh-CN" altLang="en-US" dirty="0" smtClean="0"/>
              <a:t>这些力大小、方向有何关系</a:t>
            </a:r>
            <a:r>
              <a:rPr lang="en-US" dirty="0" smtClean="0"/>
              <a:t>?</a:t>
            </a:r>
            <a:r>
              <a:rPr lang="zh-CN" altLang="en-US" dirty="0" smtClean="0"/>
              <a:t>它们的合力有何特点</a:t>
            </a:r>
            <a:r>
              <a:rPr lang="en-US" dirty="0" smtClean="0"/>
              <a:t>?</a:t>
            </a:r>
            <a:endParaRPr lang="zh-CN" altLang="en-US" dirty="0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415102" y="4285466"/>
            <a:ext cx="8280400" cy="857256"/>
          </a:xfrm>
          <a:prstGeom prst="rect">
            <a:avLst/>
          </a:prstGeom>
          <a:solidFill>
            <a:srgbClr val="CCFFCC">
              <a:alpha val="47058"/>
            </a:srgbClr>
          </a:solidFill>
          <a:ln w="76200" cmpd="tri">
            <a:solidFill>
              <a:srgbClr val="FFCC66"/>
            </a:solidFill>
            <a:miter lim="800000"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6540" y="4356904"/>
            <a:ext cx="81582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5000"/>
              </a:lnSpc>
            </a:pPr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altLang="zh-CN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dirty="0" smtClean="0"/>
              <a:t>受重力和支持力</a:t>
            </a:r>
            <a:r>
              <a:rPr lang="en-US" dirty="0" smtClean="0"/>
              <a:t>.</a:t>
            </a:r>
            <a:r>
              <a:rPr lang="zh-CN" altLang="en-US" dirty="0" smtClean="0"/>
              <a:t>重力方向竖直向下、支持力方向竖直向上</a:t>
            </a:r>
            <a:r>
              <a:rPr lang="en-US" dirty="0" smtClean="0"/>
              <a:t>,</a:t>
            </a:r>
            <a:r>
              <a:rPr lang="zh-CN" altLang="en-US" dirty="0" smtClean="0"/>
              <a:t>二力等大、反向</a:t>
            </a:r>
            <a:r>
              <a:rPr lang="en-US" dirty="0" smtClean="0"/>
              <a:t>,</a:t>
            </a:r>
            <a:r>
              <a:rPr lang="zh-CN" altLang="en-US" dirty="0" smtClean="0"/>
              <a:t>合力为零</a:t>
            </a:r>
            <a:r>
              <a:rPr lang="en-US" dirty="0" smtClean="0"/>
              <a:t>.</a:t>
            </a:r>
            <a:endParaRPr lang="zh-CN" altLang="en-US" dirty="0" smtClean="0"/>
          </a:p>
        </p:txBody>
      </p:sp>
      <p:pic>
        <p:nvPicPr>
          <p:cNvPr id="12" name="Q20STBBX1RJXJCWL197.eps"/>
          <p:cNvPicPr/>
          <p:nvPr/>
        </p:nvPicPr>
        <p:blipFill>
          <a:blip r:embed="rId1"/>
          <a:stretch>
            <a:fillRect/>
          </a:stretch>
        </p:blipFill>
        <p:spPr>
          <a:xfrm>
            <a:off x="3429786" y="2856706"/>
            <a:ext cx="1500198" cy="1333772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6514" y="713566"/>
            <a:ext cx="8572560" cy="504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要点归纳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151553" name="Object 1"/>
          <p:cNvGraphicFramePr>
            <a:graphicFrameLocks noChangeAspect="1"/>
          </p:cNvGraphicFramePr>
          <p:nvPr/>
        </p:nvGraphicFramePr>
        <p:xfrm>
          <a:off x="427038" y="1285070"/>
          <a:ext cx="8237537" cy="168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文档" r:id="rId1" imgW="4142105" imgH="845820" progId="Word.Document.12">
                  <p:embed/>
                </p:oleObj>
              </mc:Choice>
              <mc:Fallback>
                <p:oleObj name="文档" r:id="rId1" imgW="4142105" imgH="845820" progId="Word.Document.12">
                  <p:embed/>
                  <p:pic>
                    <p:nvPicPr>
                      <p:cNvPr id="0" name="图片 2048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27038" y="1285070"/>
                        <a:ext cx="8237537" cy="1681163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Q20STBBX1RJXJCWL198.eps"/>
          <p:cNvPicPr/>
          <p:nvPr/>
        </p:nvPicPr>
        <p:blipFill>
          <a:blip r:embed="rId3"/>
          <a:stretch>
            <a:fillRect/>
          </a:stretch>
        </p:blipFill>
        <p:spPr>
          <a:xfrm>
            <a:off x="1858150" y="3499648"/>
            <a:ext cx="5668312" cy="150019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57952" y="2778199"/>
            <a:ext cx="4572032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由平衡条件得出的三个结论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379384" y="845127"/>
          <a:ext cx="8358246" cy="2083017"/>
        </p:xfrm>
        <a:graphic>
          <a:graphicData uri="http://schemas.openxmlformats.org/drawingml/2006/table">
            <a:tbl>
              <a:tblPr/>
              <a:tblGrid>
                <a:gridCol w="8358246"/>
              </a:tblGrid>
              <a:tr h="2083017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00828" y="856442"/>
            <a:ext cx="214314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学霸笔记</a:t>
            </a:r>
            <a:endParaRPr lang="zh-CN" altLang="en-US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9390" y="1356508"/>
            <a:ext cx="8215370" cy="1235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判断物体是否处于平衡状态</a:t>
            </a:r>
            <a:r>
              <a:rPr lang="en-US" altLang="zh-CN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一要看物体是否处于静止或匀速直线运动状态</a:t>
            </a:r>
            <a:r>
              <a:rPr lang="en-US" altLang="zh-CN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二要看物体所受的合外力是否为零</a:t>
            </a:r>
            <a:r>
              <a:rPr lang="en-US" altLang="zh-CN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或者看物体运动状态是否变化</a:t>
            </a:r>
            <a:r>
              <a:rPr lang="en-US" altLang="zh-CN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若运动状态改变</a:t>
            </a:r>
            <a:r>
              <a:rPr lang="en-US" altLang="zh-CN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即物体加速度不是零</a:t>
            </a:r>
            <a:r>
              <a:rPr lang="en-US" altLang="zh-CN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物体就不处于平衡状态</a:t>
            </a:r>
            <a:r>
              <a:rPr lang="en-US" altLang="zh-CN" dirty="0" smtClean="0"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endParaRPr lang="en-US" altLang="zh-CN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86514" y="713566"/>
            <a:ext cx="8501122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要点二　静态平衡问题的处理方法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6514" y="1142194"/>
            <a:ext cx="8501122" cy="504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探究导学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6514" y="1570822"/>
            <a:ext cx="8429684" cy="1235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dirty="0" smtClean="0"/>
              <a:t>如图所示</a:t>
            </a:r>
            <a:r>
              <a:rPr lang="en-US" dirty="0" smtClean="0"/>
              <a:t>,</a:t>
            </a:r>
            <a:r>
              <a:rPr lang="zh-CN" altLang="en-US" dirty="0" smtClean="0"/>
              <a:t>重物的重力为</a:t>
            </a:r>
            <a:r>
              <a:rPr lang="en-US" dirty="0" smtClean="0"/>
              <a:t>G,</a:t>
            </a:r>
            <a:r>
              <a:rPr lang="zh-CN" altLang="en-US" dirty="0" smtClean="0"/>
              <a:t>轻绳</a:t>
            </a:r>
            <a:r>
              <a:rPr lang="en-US" dirty="0" smtClean="0"/>
              <a:t>AO</a:t>
            </a:r>
            <a:r>
              <a:rPr lang="zh-CN" altLang="en-US" dirty="0" smtClean="0"/>
              <a:t>与</a:t>
            </a:r>
            <a:r>
              <a:rPr lang="en-US" dirty="0" smtClean="0"/>
              <a:t>BO</a:t>
            </a:r>
            <a:r>
              <a:rPr lang="zh-CN" altLang="en-US" dirty="0" smtClean="0"/>
              <a:t>的</a:t>
            </a:r>
            <a:r>
              <a:rPr lang="en-US" dirty="0" smtClean="0"/>
              <a:t>A,B</a:t>
            </a:r>
            <a:r>
              <a:rPr lang="zh-CN" altLang="en-US" dirty="0" smtClean="0"/>
              <a:t>端是固定的</a:t>
            </a:r>
            <a:r>
              <a:rPr lang="en-US" dirty="0" smtClean="0"/>
              <a:t>,</a:t>
            </a:r>
            <a:r>
              <a:rPr lang="zh-CN" altLang="en-US" dirty="0" smtClean="0"/>
              <a:t>平衡时</a:t>
            </a:r>
            <a:r>
              <a:rPr lang="en-US" dirty="0" smtClean="0"/>
              <a:t>AO</a:t>
            </a:r>
            <a:r>
              <a:rPr lang="zh-CN" altLang="en-US" dirty="0" smtClean="0"/>
              <a:t>是水平的</a:t>
            </a:r>
            <a:r>
              <a:rPr lang="en-US" dirty="0" smtClean="0"/>
              <a:t>,BO</a:t>
            </a:r>
            <a:r>
              <a:rPr lang="zh-CN" altLang="en-US" dirty="0" smtClean="0"/>
              <a:t>与竖直方向的夹角为</a:t>
            </a:r>
            <a:r>
              <a:rPr lang="en-US" altLang="zh-CN" dirty="0" smtClean="0"/>
              <a:t>θ</a:t>
            </a:r>
            <a:r>
              <a:rPr lang="en-US" dirty="0" smtClean="0"/>
              <a:t>,</a:t>
            </a:r>
            <a:r>
              <a:rPr lang="zh-CN" altLang="en-US" dirty="0" smtClean="0"/>
              <a:t>能否用合成法和分解法求出</a:t>
            </a:r>
            <a:r>
              <a:rPr lang="en-US" dirty="0" smtClean="0"/>
              <a:t>AO</a:t>
            </a:r>
            <a:r>
              <a:rPr lang="zh-CN" altLang="en-US" dirty="0" smtClean="0"/>
              <a:t>的拉力</a:t>
            </a:r>
            <a:r>
              <a:rPr lang="en-US" dirty="0" smtClean="0"/>
              <a:t>F</a:t>
            </a:r>
            <a:r>
              <a:rPr lang="en-US" baseline="-25000" dirty="0" smtClean="0"/>
              <a:t>T1</a:t>
            </a:r>
            <a:r>
              <a:rPr lang="zh-CN" altLang="en-US" dirty="0" smtClean="0"/>
              <a:t>和</a:t>
            </a:r>
            <a:r>
              <a:rPr lang="en-US" dirty="0" smtClean="0"/>
              <a:t>BO</a:t>
            </a:r>
            <a:r>
              <a:rPr lang="zh-CN" altLang="en-US" dirty="0" smtClean="0"/>
              <a:t>的拉力</a:t>
            </a:r>
            <a:r>
              <a:rPr lang="en-US" dirty="0" smtClean="0"/>
              <a:t>F</a:t>
            </a:r>
            <a:r>
              <a:rPr lang="en-US" baseline="-25000" dirty="0" smtClean="0"/>
              <a:t>T2</a:t>
            </a:r>
            <a:r>
              <a:rPr lang="zh-CN" altLang="en-US" dirty="0" smtClean="0"/>
              <a:t>的大小</a:t>
            </a:r>
            <a:r>
              <a:rPr lang="en-US" dirty="0" smtClean="0"/>
              <a:t>?</a:t>
            </a:r>
            <a:endParaRPr lang="zh-CN" altLang="en-US" dirty="0"/>
          </a:p>
        </p:txBody>
      </p:sp>
      <p:pic>
        <p:nvPicPr>
          <p:cNvPr id="8" name="Q20STBBX1RJXJCWL201.eps"/>
          <p:cNvPicPr/>
          <p:nvPr/>
        </p:nvPicPr>
        <p:blipFill>
          <a:blip r:embed="rId1"/>
          <a:stretch>
            <a:fillRect/>
          </a:stretch>
        </p:blipFill>
        <p:spPr>
          <a:xfrm>
            <a:off x="3429786" y="2856706"/>
            <a:ext cx="1824708" cy="1714512"/>
          </a:xfrm>
          <a:prstGeom prst="rect">
            <a:avLst/>
          </a:prstGeom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435798" y="785004"/>
            <a:ext cx="8280400" cy="4000528"/>
          </a:xfrm>
          <a:prstGeom prst="rect">
            <a:avLst/>
          </a:prstGeom>
          <a:solidFill>
            <a:srgbClr val="CCFFCC">
              <a:alpha val="47058"/>
            </a:srgbClr>
          </a:solidFill>
          <a:ln w="76200" cmpd="tri">
            <a:solidFill>
              <a:srgbClr val="FFCC66"/>
            </a:solidFill>
            <a:miter lim="800000"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0828" y="856442"/>
            <a:ext cx="8143932" cy="1636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dirty="0" smtClean="0"/>
              <a:t>选取</a:t>
            </a:r>
            <a:r>
              <a:rPr lang="en-US" dirty="0" smtClean="0"/>
              <a:t>O</a:t>
            </a:r>
            <a:r>
              <a:rPr lang="zh-CN" altLang="en-US" dirty="0" smtClean="0"/>
              <a:t>点为研究对象</a:t>
            </a:r>
            <a:r>
              <a:rPr lang="en-US" dirty="0" smtClean="0"/>
              <a:t>,</a:t>
            </a:r>
            <a:r>
              <a:rPr lang="zh-CN" altLang="en-US" dirty="0" smtClean="0"/>
              <a:t>其受力如图</a:t>
            </a:r>
            <a:r>
              <a:rPr lang="en-US" dirty="0" smtClean="0"/>
              <a:t>(</a:t>
            </a:r>
            <a:r>
              <a:rPr lang="zh-CN" altLang="en-US" dirty="0" smtClean="0"/>
              <a:t>甲</a:t>
            </a:r>
            <a:r>
              <a:rPr lang="en-US" dirty="0" smtClean="0"/>
              <a:t>)</a:t>
            </a:r>
            <a:r>
              <a:rPr lang="zh-CN" altLang="en-US" dirty="0" smtClean="0"/>
              <a:t>所示</a:t>
            </a:r>
            <a:r>
              <a:rPr lang="en-US" dirty="0" smtClean="0"/>
              <a:t>,O</a:t>
            </a:r>
            <a:r>
              <a:rPr lang="zh-CN" altLang="en-US" dirty="0" smtClean="0"/>
              <a:t>点受到三个力的作用</a:t>
            </a:r>
            <a:r>
              <a:rPr lang="en-US" dirty="0" smtClean="0"/>
              <a:t>:</a:t>
            </a:r>
            <a:r>
              <a:rPr lang="zh-CN" altLang="en-US" dirty="0" smtClean="0"/>
              <a:t>重物对</a:t>
            </a:r>
            <a:r>
              <a:rPr lang="en-US" dirty="0" smtClean="0"/>
              <a:t>O</a:t>
            </a:r>
            <a:r>
              <a:rPr lang="zh-CN" altLang="en-US" dirty="0" smtClean="0"/>
              <a:t>的拉力大小为</a:t>
            </a:r>
            <a:r>
              <a:rPr lang="en-US" dirty="0" smtClean="0"/>
              <a:t>G,AO</a:t>
            </a:r>
            <a:r>
              <a:rPr lang="zh-CN" altLang="en-US" dirty="0" smtClean="0"/>
              <a:t>绳的拉力</a:t>
            </a:r>
            <a:r>
              <a:rPr lang="en-US" dirty="0" smtClean="0"/>
              <a:t>F</a:t>
            </a:r>
            <a:r>
              <a:rPr lang="en-US" baseline="-25000" dirty="0" smtClean="0"/>
              <a:t>T1</a:t>
            </a:r>
            <a:r>
              <a:rPr lang="en-US" dirty="0" smtClean="0"/>
              <a:t>,BO</a:t>
            </a:r>
            <a:r>
              <a:rPr lang="zh-CN" altLang="en-US" dirty="0" smtClean="0"/>
              <a:t>绳的拉力</a:t>
            </a:r>
            <a:r>
              <a:rPr lang="en-US" dirty="0" smtClean="0"/>
              <a:t>F</a:t>
            </a:r>
            <a:r>
              <a:rPr lang="en-US" baseline="-25000" dirty="0" smtClean="0"/>
              <a:t>T2</a:t>
            </a:r>
            <a:r>
              <a:rPr lang="en-US" dirty="0" smtClean="0"/>
              <a:t>.</a:t>
            </a:r>
            <a:endParaRPr lang="zh-CN" altLang="en-US" dirty="0" smtClean="0"/>
          </a:p>
          <a:p>
            <a:r>
              <a:rPr lang="zh-CN" altLang="en-US" dirty="0" smtClean="0"/>
              <a:t>合成法</a:t>
            </a:r>
            <a:r>
              <a:rPr lang="en-US" dirty="0" smtClean="0"/>
              <a:t>:</a:t>
            </a:r>
            <a:r>
              <a:rPr lang="zh-CN" altLang="en-US" dirty="0" smtClean="0"/>
              <a:t>如图</a:t>
            </a:r>
            <a:r>
              <a:rPr lang="en-US" dirty="0" smtClean="0"/>
              <a:t>(</a:t>
            </a:r>
            <a:r>
              <a:rPr lang="zh-CN" altLang="en-US" dirty="0" smtClean="0"/>
              <a:t>乙</a:t>
            </a:r>
            <a:r>
              <a:rPr lang="en-US" dirty="0" smtClean="0"/>
              <a:t>)</a:t>
            </a:r>
            <a:r>
              <a:rPr lang="zh-CN" altLang="en-US" dirty="0" smtClean="0"/>
              <a:t>所示</a:t>
            </a:r>
            <a:r>
              <a:rPr lang="en-US" dirty="0" smtClean="0"/>
              <a:t>,F</a:t>
            </a:r>
            <a:r>
              <a:rPr lang="en-US" baseline="-25000" dirty="0" smtClean="0"/>
              <a:t>T1</a:t>
            </a:r>
            <a:r>
              <a:rPr lang="zh-CN" altLang="en-US" dirty="0" smtClean="0"/>
              <a:t>和</a:t>
            </a:r>
            <a:r>
              <a:rPr lang="en-US" dirty="0" smtClean="0"/>
              <a:t>F</a:t>
            </a:r>
            <a:r>
              <a:rPr lang="en-US" baseline="-25000" dirty="0" smtClean="0"/>
              <a:t>T2</a:t>
            </a:r>
            <a:r>
              <a:rPr lang="zh-CN" altLang="en-US" dirty="0" smtClean="0"/>
              <a:t>的合力与重物的重力大小相等</a:t>
            </a:r>
            <a:r>
              <a:rPr lang="en-US" dirty="0" smtClean="0"/>
              <a:t>,</a:t>
            </a:r>
            <a:r>
              <a:rPr lang="zh-CN" altLang="en-US" dirty="0" smtClean="0"/>
              <a:t>由几何关系可解出两绳拉力大小</a:t>
            </a:r>
            <a:r>
              <a:rPr lang="en-US" dirty="0" smtClean="0"/>
              <a:t>.</a:t>
            </a:r>
            <a:endParaRPr lang="zh-CN" altLang="en-US" dirty="0" smtClean="0"/>
          </a:p>
        </p:txBody>
      </p:sp>
      <p:pic>
        <p:nvPicPr>
          <p:cNvPr id="11" name="Q20STBBX1RJXJCWL202d.eps"/>
          <p:cNvPicPr/>
          <p:nvPr/>
        </p:nvPicPr>
        <p:blipFill>
          <a:blip r:embed="rId1"/>
          <a:srcRect b="51514"/>
          <a:stretch>
            <a:fillRect/>
          </a:stretch>
        </p:blipFill>
        <p:spPr>
          <a:xfrm>
            <a:off x="2572530" y="2713830"/>
            <a:ext cx="3929090" cy="1857388"/>
          </a:xfrm>
          <a:prstGeom prst="rect">
            <a:avLst/>
          </a:prstGeom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435798" y="785004"/>
            <a:ext cx="8280400" cy="4000528"/>
          </a:xfrm>
          <a:prstGeom prst="rect">
            <a:avLst/>
          </a:prstGeom>
          <a:solidFill>
            <a:srgbClr val="CCFFCC">
              <a:alpha val="47058"/>
            </a:srgbClr>
          </a:solidFill>
          <a:ln w="76200" cmpd="tri">
            <a:solidFill>
              <a:srgbClr val="FFCC66"/>
            </a:solidFill>
            <a:miter lim="800000"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0828" y="856442"/>
            <a:ext cx="8143932" cy="1636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效果分解法</a:t>
            </a:r>
            <a:r>
              <a:rPr lang="en-US" dirty="0" smtClean="0"/>
              <a:t>:</a:t>
            </a:r>
            <a:r>
              <a:rPr lang="zh-CN" altLang="en-US" dirty="0" smtClean="0"/>
              <a:t>如图</a:t>
            </a:r>
            <a:r>
              <a:rPr lang="en-US" dirty="0" smtClean="0"/>
              <a:t>(</a:t>
            </a:r>
            <a:r>
              <a:rPr lang="zh-CN" altLang="en-US" dirty="0" smtClean="0"/>
              <a:t>丙</a:t>
            </a:r>
            <a:r>
              <a:rPr lang="en-US" dirty="0" smtClean="0"/>
              <a:t>)</a:t>
            </a:r>
            <a:r>
              <a:rPr lang="zh-CN" altLang="en-US" dirty="0" smtClean="0"/>
              <a:t>所示</a:t>
            </a:r>
            <a:r>
              <a:rPr lang="en-US" dirty="0" smtClean="0"/>
              <a:t>,</a:t>
            </a:r>
            <a:r>
              <a:rPr lang="zh-CN" altLang="en-US" dirty="0" smtClean="0"/>
              <a:t>将重力沿两绳的方向分解</a:t>
            </a:r>
            <a:r>
              <a:rPr lang="en-US" dirty="0" smtClean="0"/>
              <a:t>,</a:t>
            </a:r>
            <a:r>
              <a:rPr lang="zh-CN" altLang="en-US" dirty="0" smtClean="0"/>
              <a:t>则沿</a:t>
            </a:r>
            <a:r>
              <a:rPr lang="en-US" dirty="0" smtClean="0"/>
              <a:t>AO,BO</a:t>
            </a:r>
            <a:r>
              <a:rPr lang="zh-CN" altLang="en-US" dirty="0" smtClean="0"/>
              <a:t>绳方向的合力分别为</a:t>
            </a:r>
            <a:r>
              <a:rPr lang="en-US" dirty="0" smtClean="0"/>
              <a:t>0,</a:t>
            </a:r>
            <a:r>
              <a:rPr lang="zh-CN" altLang="en-US" dirty="0" smtClean="0"/>
              <a:t>由几何关系可解出两绳拉力大小</a:t>
            </a:r>
            <a:r>
              <a:rPr lang="en-US" dirty="0" smtClean="0"/>
              <a:t>.</a:t>
            </a:r>
            <a:endParaRPr lang="zh-CN" altLang="en-US" dirty="0" smtClean="0"/>
          </a:p>
          <a:p>
            <a:r>
              <a:rPr lang="zh-CN" altLang="en-US" dirty="0" smtClean="0"/>
              <a:t>正交分解法</a:t>
            </a:r>
            <a:r>
              <a:rPr lang="en-US" dirty="0" smtClean="0"/>
              <a:t>:</a:t>
            </a:r>
            <a:r>
              <a:rPr lang="zh-CN" altLang="en-US" dirty="0" smtClean="0"/>
              <a:t>如图</a:t>
            </a:r>
            <a:r>
              <a:rPr lang="en-US" dirty="0" smtClean="0"/>
              <a:t>(</a:t>
            </a:r>
            <a:r>
              <a:rPr lang="zh-CN" altLang="en-US" dirty="0" smtClean="0"/>
              <a:t>丁</a:t>
            </a:r>
            <a:r>
              <a:rPr lang="en-US" dirty="0" smtClean="0"/>
              <a:t>)</a:t>
            </a:r>
            <a:r>
              <a:rPr lang="zh-CN" altLang="en-US" dirty="0" smtClean="0"/>
              <a:t>所示</a:t>
            </a:r>
            <a:r>
              <a:rPr lang="en-US" dirty="0" smtClean="0"/>
              <a:t>,</a:t>
            </a:r>
            <a:r>
              <a:rPr lang="zh-CN" altLang="en-US" dirty="0" smtClean="0"/>
              <a:t>将</a:t>
            </a:r>
            <a:r>
              <a:rPr lang="en-US" dirty="0" smtClean="0"/>
              <a:t>BO</a:t>
            </a:r>
            <a:r>
              <a:rPr lang="zh-CN" altLang="en-US" dirty="0" smtClean="0"/>
              <a:t>绳拉力</a:t>
            </a:r>
            <a:r>
              <a:rPr lang="en-US" dirty="0" smtClean="0"/>
              <a:t>F</a:t>
            </a:r>
            <a:r>
              <a:rPr lang="en-US" baseline="-25000" dirty="0" smtClean="0"/>
              <a:t>T2</a:t>
            </a:r>
            <a:r>
              <a:rPr lang="zh-CN" altLang="en-US" dirty="0" smtClean="0"/>
              <a:t>沿两坐标轴分解</a:t>
            </a:r>
            <a:r>
              <a:rPr lang="en-US" dirty="0" smtClean="0"/>
              <a:t>,</a:t>
            </a:r>
            <a:r>
              <a:rPr lang="zh-CN" altLang="en-US" dirty="0" smtClean="0"/>
              <a:t>则</a:t>
            </a:r>
            <a:r>
              <a:rPr lang="en-US" dirty="0" smtClean="0"/>
              <a:t>O</a:t>
            </a:r>
            <a:r>
              <a:rPr lang="zh-CN" altLang="en-US" dirty="0" smtClean="0"/>
              <a:t>点沿两坐标轴的合力分别为</a:t>
            </a:r>
            <a:r>
              <a:rPr lang="en-US" dirty="0" smtClean="0"/>
              <a:t>0,</a:t>
            </a:r>
            <a:r>
              <a:rPr lang="zh-CN" altLang="en-US" dirty="0" smtClean="0"/>
              <a:t>由此可求出两绳拉力的大小</a:t>
            </a:r>
            <a:r>
              <a:rPr lang="en-US" dirty="0" smtClean="0"/>
              <a:t>.</a:t>
            </a:r>
            <a:endParaRPr lang="zh-CN" altLang="en-US" dirty="0"/>
          </a:p>
        </p:txBody>
      </p:sp>
      <p:pic>
        <p:nvPicPr>
          <p:cNvPr id="5" name="Q20STBBX1RJXJCWL202d.eps"/>
          <p:cNvPicPr/>
          <p:nvPr/>
        </p:nvPicPr>
        <p:blipFill>
          <a:blip r:embed="rId1"/>
          <a:srcRect t="49670"/>
          <a:stretch>
            <a:fillRect/>
          </a:stretch>
        </p:blipFill>
        <p:spPr>
          <a:xfrm>
            <a:off x="2501092" y="2713830"/>
            <a:ext cx="3929090" cy="1928013"/>
          </a:xfrm>
          <a:prstGeom prst="rect">
            <a:avLst/>
          </a:prstGeom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86514" y="570690"/>
            <a:ext cx="8501122" cy="504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要点归纳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/>
        </p:nvGraphicFramePr>
        <p:xfrm>
          <a:off x="429390" y="1213631"/>
          <a:ext cx="8215370" cy="3857653"/>
        </p:xfrm>
        <a:graphic>
          <a:graphicData uri="http://schemas.openxmlformats.org/drawingml/2006/table">
            <a:tbl>
              <a:tblPr/>
              <a:tblGrid>
                <a:gridCol w="2071702"/>
                <a:gridCol w="6143668"/>
              </a:tblGrid>
              <a:tr h="4732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方法</a:t>
                      </a:r>
                      <a:endParaRPr lang="zh-CN" sz="2000" dirty="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内容</a:t>
                      </a:r>
                      <a:endParaRPr lang="zh-CN" sz="2000" dirty="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655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合成法</a:t>
                      </a:r>
                      <a:endParaRPr lang="zh-CN" sz="2000" dirty="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+mn-ea"/>
                          <a:ea typeface="+mn-ea"/>
                          <a:cs typeface="Times New Roman" panose="02020603050405020304"/>
                        </a:rPr>
                        <a:t>物体受三个共点力的作用而平衡</a:t>
                      </a:r>
                      <a:r>
                        <a:rPr lang="en-US" sz="2000" b="1">
                          <a:latin typeface="+mn-ea"/>
                          <a:ea typeface="+mn-ea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>
                          <a:latin typeface="+mn-ea"/>
                          <a:ea typeface="+mn-ea"/>
                          <a:cs typeface="Times New Roman" panose="02020603050405020304"/>
                        </a:rPr>
                        <a:t>则任意两个力的合力一定与第三个力大小相等</a:t>
                      </a:r>
                      <a:r>
                        <a:rPr lang="en-US" sz="2000" b="1">
                          <a:latin typeface="+mn-ea"/>
                          <a:ea typeface="+mn-ea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>
                          <a:latin typeface="+mn-ea"/>
                          <a:ea typeface="+mn-ea"/>
                          <a:cs typeface="Times New Roman" panose="02020603050405020304"/>
                        </a:rPr>
                        <a:t>方向相反</a:t>
                      </a:r>
                      <a:endParaRPr lang="zh-CN" sz="200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655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+mn-ea"/>
                          <a:ea typeface="+mn-ea"/>
                          <a:cs typeface="Times New Roman" panose="02020603050405020304"/>
                        </a:rPr>
                        <a:t>效果分解法</a:t>
                      </a:r>
                      <a:endParaRPr lang="zh-CN" sz="200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+mn-ea"/>
                          <a:ea typeface="+mn-ea"/>
                          <a:cs typeface="Times New Roman" panose="02020603050405020304"/>
                        </a:rPr>
                        <a:t>物体受三个共点力的作用而平衡</a:t>
                      </a:r>
                      <a:r>
                        <a:rPr lang="en-US" sz="2000" b="1">
                          <a:latin typeface="+mn-ea"/>
                          <a:ea typeface="+mn-ea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>
                          <a:latin typeface="+mn-ea"/>
                          <a:ea typeface="+mn-ea"/>
                          <a:cs typeface="Times New Roman" panose="02020603050405020304"/>
                        </a:rPr>
                        <a:t>将某一个力按力的效果分解</a:t>
                      </a:r>
                      <a:r>
                        <a:rPr lang="en-US" sz="2000" b="1">
                          <a:latin typeface="+mn-ea"/>
                          <a:ea typeface="+mn-ea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>
                          <a:latin typeface="+mn-ea"/>
                          <a:ea typeface="+mn-ea"/>
                          <a:cs typeface="Times New Roman" panose="02020603050405020304"/>
                        </a:rPr>
                        <a:t>则其分力和其他两个力满足平衡条件</a:t>
                      </a:r>
                      <a:endParaRPr lang="zh-CN" sz="200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9126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+mn-ea"/>
                          <a:ea typeface="+mn-ea"/>
                          <a:cs typeface="Times New Roman" panose="02020603050405020304"/>
                        </a:rPr>
                        <a:t>正交分解法</a:t>
                      </a:r>
                      <a:endParaRPr lang="zh-CN" sz="200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物体受到三个或三个以上力的作用而平衡</a:t>
                      </a: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将物体所受的力分解为相互垂直的两组</a:t>
                      </a: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每组力都满足平衡条件</a:t>
                      </a: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即</a:t>
                      </a:r>
                      <a:r>
                        <a:rPr lang="en-US" sz="2000" b="1" dirty="0" err="1">
                          <a:latin typeface="+mn-ea"/>
                          <a:ea typeface="+mn-ea"/>
                          <a:cs typeface="Times New Roman" panose="02020603050405020304"/>
                        </a:rPr>
                        <a:t>F</a:t>
                      </a:r>
                      <a:r>
                        <a:rPr lang="en-US" sz="2000" b="1" baseline="-25000" dirty="0" err="1">
                          <a:latin typeface="+mn-ea"/>
                          <a:ea typeface="+mn-ea"/>
                          <a:cs typeface="Times New Roman" panose="02020603050405020304"/>
                        </a:rPr>
                        <a:t>x</a:t>
                      </a:r>
                      <a:r>
                        <a:rPr lang="zh-CN" sz="2000" b="1" baseline="-25000" dirty="0">
                          <a:latin typeface="+mn-ea"/>
                          <a:ea typeface="+mn-ea"/>
                          <a:cs typeface="Times New Roman" panose="02020603050405020304"/>
                        </a:rPr>
                        <a:t>合</a:t>
                      </a: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=0,F</a:t>
                      </a:r>
                      <a:r>
                        <a:rPr lang="en-US" sz="2000" b="1" baseline="-25000" dirty="0">
                          <a:latin typeface="+mn-ea"/>
                          <a:ea typeface="+mn-ea"/>
                          <a:cs typeface="Times New Roman" panose="02020603050405020304"/>
                        </a:rPr>
                        <a:t>y</a:t>
                      </a:r>
                      <a:r>
                        <a:rPr lang="zh-CN" sz="2000" b="1" baseline="-25000" dirty="0">
                          <a:latin typeface="+mn-ea"/>
                          <a:ea typeface="+mn-ea"/>
                          <a:cs typeface="Times New Roman" panose="02020603050405020304"/>
                        </a:rPr>
                        <a:t>合</a:t>
                      </a: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=0</a:t>
                      </a:r>
                      <a:endParaRPr lang="zh-CN" sz="2000" dirty="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36536" y="713566"/>
            <a:ext cx="8280400" cy="4429156"/>
          </a:xfrm>
          <a:prstGeom prst="rect">
            <a:avLst/>
          </a:prstGeom>
          <a:solidFill>
            <a:srgbClr val="CCFFCC">
              <a:alpha val="47058"/>
            </a:srgbClr>
          </a:solidFill>
          <a:ln w="76200" cmpd="tri">
            <a:solidFill>
              <a:srgbClr val="FFCC66"/>
            </a:solidFill>
            <a:miter lim="800000"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153601" name="Object 1"/>
          <p:cNvGraphicFramePr>
            <a:graphicFrameLocks noChangeAspect="1"/>
          </p:cNvGraphicFramePr>
          <p:nvPr/>
        </p:nvGraphicFramePr>
        <p:xfrm>
          <a:off x="641350" y="781050"/>
          <a:ext cx="7986713" cy="420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1" name="文档" r:id="rId1" imgW="3948430" imgH="2081530" progId="Word.Document.12">
                  <p:embed/>
                </p:oleObj>
              </mc:Choice>
              <mc:Fallback>
                <p:oleObj name="文档" r:id="rId1" imgW="3948430" imgH="2081530" progId="Word.Document.12">
                  <p:embed/>
                  <p:pic>
                    <p:nvPicPr>
                      <p:cNvPr id="0" name="Object 1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41350" y="781050"/>
                        <a:ext cx="7986713" cy="420370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Q20STBBX1RJXJCWL204C.eps"/>
          <p:cNvPicPr/>
          <p:nvPr/>
        </p:nvPicPr>
        <p:blipFill>
          <a:blip r:embed="rId3"/>
          <a:stretch>
            <a:fillRect/>
          </a:stretch>
        </p:blipFill>
        <p:spPr>
          <a:xfrm>
            <a:off x="4358479" y="1427946"/>
            <a:ext cx="4258079" cy="1329924"/>
          </a:xfrm>
          <a:prstGeom prst="rect">
            <a:avLst/>
          </a:prstGeom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498764" y="845127"/>
          <a:ext cx="8236527" cy="3083149"/>
        </p:xfrm>
        <a:graphic>
          <a:graphicData uri="http://schemas.openxmlformats.org/drawingml/2006/table">
            <a:tbl>
              <a:tblPr/>
              <a:tblGrid>
                <a:gridCol w="8236527"/>
              </a:tblGrid>
              <a:tr h="3083149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43704" y="856442"/>
            <a:ext cx="214314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学霸笔记</a:t>
            </a:r>
            <a:endParaRPr lang="zh-CN" altLang="en-US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0828" y="2049418"/>
            <a:ext cx="8215370" cy="1636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(1)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选取研究对象</a:t>
            </a:r>
            <a:r>
              <a:rPr lang="en-US" altLang="zh-CN" dirty="0" smtClean="0"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endParaRPr lang="en-US" altLang="zh-CN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(2)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对所选取的研究对象进行受力分析并画出受力分析图</a:t>
            </a:r>
            <a:r>
              <a:rPr lang="en-US" altLang="zh-CN" dirty="0" smtClean="0"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endParaRPr lang="en-US" altLang="zh-CN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(3)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对研究对象所受的力进行处理</a:t>
            </a:r>
            <a:r>
              <a:rPr lang="en-US" altLang="zh-CN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或合成或分解</a:t>
            </a:r>
            <a:r>
              <a:rPr lang="en-US" altLang="zh-CN" dirty="0" smtClean="0"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endParaRPr lang="en-US" altLang="zh-CN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(4)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根据</a:t>
            </a:r>
            <a:r>
              <a:rPr lang="en-US" altLang="zh-CN" dirty="0" smtClean="0">
                <a:latin typeface="楷体" panose="02010609060101010101" pitchFamily="49" charset="-122"/>
                <a:ea typeface="楷体" panose="02010609060101010101" pitchFamily="49" charset="-122"/>
              </a:rPr>
              <a:t>F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合</a:t>
            </a:r>
            <a:r>
              <a:rPr lang="en-US" altLang="zh-CN" dirty="0" smtClean="0">
                <a:latin typeface="楷体" panose="02010609060101010101" pitchFamily="49" charset="-122"/>
                <a:ea typeface="楷体" panose="02010609060101010101" pitchFamily="49" charset="-122"/>
              </a:rPr>
              <a:t>=0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或</a:t>
            </a:r>
            <a:r>
              <a:rPr lang="en-US" altLang="zh-CN" dirty="0" err="1" smtClean="0">
                <a:latin typeface="楷体" panose="02010609060101010101" pitchFamily="49" charset="-122"/>
                <a:ea typeface="楷体" panose="02010609060101010101" pitchFamily="49" charset="-122"/>
              </a:rPr>
              <a:t>Fx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合</a:t>
            </a:r>
            <a:r>
              <a:rPr lang="en-US" altLang="zh-CN" dirty="0" smtClean="0">
                <a:latin typeface="楷体" panose="02010609060101010101" pitchFamily="49" charset="-122"/>
                <a:ea typeface="楷体" panose="02010609060101010101" pitchFamily="49" charset="-122"/>
              </a:rPr>
              <a:t>=0,Fy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合</a:t>
            </a:r>
            <a:r>
              <a:rPr lang="en-US" altLang="zh-CN" dirty="0" smtClean="0">
                <a:latin typeface="楷体" panose="02010609060101010101" pitchFamily="49" charset="-122"/>
                <a:ea typeface="楷体" panose="02010609060101010101" pitchFamily="49" charset="-122"/>
              </a:rPr>
              <a:t>=0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列方程或由几何关系求解</a:t>
            </a:r>
            <a:r>
              <a:rPr lang="en-US" altLang="zh-CN" dirty="0" smtClean="0"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endParaRPr lang="en-US" altLang="zh-CN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828" y="1356508"/>
            <a:ext cx="821537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共点力平衡问题的解题的步骤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29390" y="713566"/>
            <a:ext cx="8280400" cy="4357718"/>
          </a:xfrm>
          <a:prstGeom prst="rect">
            <a:avLst/>
          </a:prstGeom>
          <a:solidFill>
            <a:srgbClr val="CCFFCC">
              <a:alpha val="47058"/>
            </a:srgbClr>
          </a:solidFill>
          <a:ln w="76200" cmpd="tri">
            <a:solidFill>
              <a:srgbClr val="FFCC66"/>
            </a:solidFill>
            <a:miter lim="800000"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86017" name="Object 2"/>
          <p:cNvGraphicFramePr>
            <a:graphicFrameLocks noChangeAspect="1"/>
          </p:cNvGraphicFramePr>
          <p:nvPr/>
        </p:nvGraphicFramePr>
        <p:xfrm>
          <a:off x="572266" y="856442"/>
          <a:ext cx="7816850" cy="3960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9" name="文档" r:id="rId1" imgW="3854450" imgH="1982470" progId="Word.Document.12">
                  <p:embed/>
                </p:oleObj>
              </mc:Choice>
              <mc:Fallback>
                <p:oleObj name="文档" r:id="rId1" imgW="3854450" imgH="1982470" progId="Word.Document.12">
                  <p:embed/>
                  <p:pic>
                    <p:nvPicPr>
                      <p:cNvPr id="0" name="Object 2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72266" y="856442"/>
                        <a:ext cx="7816850" cy="396081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Q20STBBX1RJXJCWL206.eps"/>
          <p:cNvPicPr/>
          <p:nvPr/>
        </p:nvPicPr>
        <p:blipFill>
          <a:blip r:embed="rId3"/>
          <a:stretch>
            <a:fillRect/>
          </a:stretch>
        </p:blipFill>
        <p:spPr>
          <a:xfrm>
            <a:off x="5215735" y="2428078"/>
            <a:ext cx="986809" cy="1235954"/>
          </a:xfrm>
          <a:prstGeom prst="rect">
            <a:avLst/>
          </a:prstGeom>
        </p:spPr>
      </p:pic>
      <p:pic>
        <p:nvPicPr>
          <p:cNvPr id="8" name="Q20STBBX1RJXJCWL207.eps"/>
          <p:cNvPicPr/>
          <p:nvPr/>
        </p:nvPicPr>
        <p:blipFill>
          <a:blip r:embed="rId4"/>
          <a:stretch>
            <a:fillRect/>
          </a:stretch>
        </p:blipFill>
        <p:spPr>
          <a:xfrm>
            <a:off x="6644496" y="2356640"/>
            <a:ext cx="1000132" cy="1315005"/>
          </a:xfrm>
          <a:prstGeom prst="rect">
            <a:avLst/>
          </a:prstGeo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29390" y="713566"/>
            <a:ext cx="8280400" cy="3214710"/>
          </a:xfrm>
          <a:prstGeom prst="rect">
            <a:avLst/>
          </a:prstGeom>
          <a:solidFill>
            <a:srgbClr val="CCFFCC">
              <a:alpha val="47058"/>
            </a:srgbClr>
          </a:solidFill>
          <a:ln w="76200" cmpd="tri">
            <a:solidFill>
              <a:srgbClr val="FFCC66"/>
            </a:solidFill>
            <a:miter lim="800000"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86017" name="Object 2"/>
          <p:cNvGraphicFramePr>
            <a:graphicFrameLocks noChangeAspect="1"/>
          </p:cNvGraphicFramePr>
          <p:nvPr/>
        </p:nvGraphicFramePr>
        <p:xfrm>
          <a:off x="641350" y="906463"/>
          <a:ext cx="7816850" cy="2544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3" name="文档" r:id="rId1" imgW="3854450" imgH="1256030" progId="Word.Document.12">
                  <p:embed/>
                </p:oleObj>
              </mc:Choice>
              <mc:Fallback>
                <p:oleObj name="文档" r:id="rId1" imgW="3854450" imgH="1256030" progId="Word.Document.12">
                  <p:embed/>
                  <p:pic>
                    <p:nvPicPr>
                      <p:cNvPr id="0" name="Object 2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41350" y="906463"/>
                        <a:ext cx="7816850" cy="254476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Q20STBBX1RJXJCWL208.eps"/>
          <p:cNvPicPr/>
          <p:nvPr/>
        </p:nvPicPr>
        <p:blipFill>
          <a:blip r:embed="rId3"/>
          <a:stretch>
            <a:fillRect/>
          </a:stretch>
        </p:blipFill>
        <p:spPr>
          <a:xfrm>
            <a:off x="4287042" y="2070888"/>
            <a:ext cx="1214446" cy="1596792"/>
          </a:xfrm>
          <a:prstGeom prst="rect">
            <a:avLst/>
          </a:prstGeo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612775" y="695325"/>
            <a:ext cx="8064500" cy="579438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实践应用</a:t>
            </a:r>
            <a:r>
              <a:rPr lang="en-US" altLang="zh-CN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凝练素养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3" name="Text Box 44"/>
          <p:cNvSpPr txBox="1">
            <a:spLocks noChangeArrowheads="1"/>
          </p:cNvSpPr>
          <p:nvPr/>
        </p:nvSpPr>
        <p:spPr bwMode="auto">
          <a:xfrm>
            <a:off x="286514" y="1285070"/>
            <a:ext cx="8532813" cy="572464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defTabSz="685800"/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模型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方法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结论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拓展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7952" y="1785136"/>
            <a:ext cx="8501122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用整体法和隔离法分析多物体平衡问题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9390" y="2285202"/>
            <a:ext cx="8286808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dirty="0" smtClean="0"/>
              <a:t>分析多物体的平衡问题</a:t>
            </a:r>
            <a:r>
              <a:rPr lang="en-US" dirty="0" smtClean="0"/>
              <a:t>,</a:t>
            </a:r>
            <a:r>
              <a:rPr lang="zh-CN" altLang="en-US" dirty="0" smtClean="0"/>
              <a:t>关键是研究对象的选取</a:t>
            </a:r>
            <a:r>
              <a:rPr lang="en-US" dirty="0" smtClean="0"/>
              <a:t>,</a:t>
            </a:r>
            <a:r>
              <a:rPr lang="zh-CN" altLang="en-US" dirty="0" smtClean="0"/>
              <a:t>若一个系统中涉及两个或两个以上的物体</a:t>
            </a:r>
            <a:r>
              <a:rPr lang="en-US" dirty="0" smtClean="0"/>
              <a:t>,</a:t>
            </a:r>
            <a:r>
              <a:rPr lang="zh-CN" altLang="en-US" dirty="0" smtClean="0"/>
              <a:t>在选取研究对象时</a:t>
            </a:r>
            <a:r>
              <a:rPr lang="en-US" dirty="0" smtClean="0"/>
              <a:t>,</a:t>
            </a:r>
            <a:r>
              <a:rPr lang="zh-CN" altLang="en-US" dirty="0" smtClean="0"/>
              <a:t>要灵活运用整体法和隔离法</a:t>
            </a:r>
            <a:r>
              <a:rPr lang="en-US" dirty="0" smtClean="0"/>
              <a:t>.</a:t>
            </a:r>
            <a:r>
              <a:rPr lang="zh-CN" altLang="en-US" dirty="0" smtClean="0"/>
              <a:t>对于多物体问题</a:t>
            </a:r>
            <a:r>
              <a:rPr lang="en-US" dirty="0" smtClean="0"/>
              <a:t>,</a:t>
            </a:r>
            <a:r>
              <a:rPr lang="zh-CN" altLang="en-US" dirty="0" smtClean="0"/>
              <a:t>如果不求物体间的相互作用力</a:t>
            </a:r>
            <a:r>
              <a:rPr lang="en-US" dirty="0" smtClean="0"/>
              <a:t>,</a:t>
            </a:r>
            <a:r>
              <a:rPr lang="zh-CN" altLang="en-US" dirty="0" smtClean="0"/>
              <a:t>我们优先采用整体法</a:t>
            </a:r>
            <a:r>
              <a:rPr lang="en-US" dirty="0" smtClean="0"/>
              <a:t>,</a:t>
            </a:r>
            <a:r>
              <a:rPr lang="zh-CN" altLang="en-US" dirty="0" smtClean="0"/>
              <a:t>这样涉及的研究对象少</a:t>
            </a:r>
            <a:r>
              <a:rPr lang="en-US" dirty="0" smtClean="0"/>
              <a:t>,</a:t>
            </a:r>
            <a:r>
              <a:rPr lang="zh-CN" altLang="en-US" dirty="0" smtClean="0"/>
              <a:t>未知量少</a:t>
            </a:r>
            <a:r>
              <a:rPr lang="en-US" dirty="0" smtClean="0"/>
              <a:t>,</a:t>
            </a:r>
            <a:r>
              <a:rPr lang="zh-CN" altLang="en-US" dirty="0" smtClean="0"/>
              <a:t>方程少</a:t>
            </a:r>
            <a:r>
              <a:rPr lang="en-US" dirty="0" smtClean="0"/>
              <a:t>,</a:t>
            </a:r>
            <a:r>
              <a:rPr lang="zh-CN" altLang="en-US" dirty="0" smtClean="0"/>
              <a:t>求解简便</a:t>
            </a:r>
            <a:r>
              <a:rPr lang="en-US" dirty="0" smtClean="0"/>
              <a:t>.</a:t>
            </a:r>
            <a:endParaRPr lang="zh-CN" altLang="en-US" dirty="0" smtClean="0"/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44"/>
          <p:cNvSpPr txBox="1">
            <a:spLocks noChangeArrowheads="1"/>
          </p:cNvSpPr>
          <p:nvPr/>
        </p:nvSpPr>
        <p:spPr bwMode="auto">
          <a:xfrm>
            <a:off x="326261" y="637825"/>
            <a:ext cx="8532813" cy="504369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defTabSz="685800"/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科学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技术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社会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环境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6514" y="1142194"/>
            <a:ext cx="8501122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风筝飞行的平衡原理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7952" y="1570822"/>
            <a:ext cx="8429684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dirty="0" smtClean="0"/>
              <a:t>风筝平面与风向形成的夹角被称之为迎角</a:t>
            </a:r>
            <a:r>
              <a:rPr lang="en-US" dirty="0" smtClean="0"/>
              <a:t>,</a:t>
            </a:r>
            <a:r>
              <a:rPr lang="zh-CN" altLang="en-US" dirty="0" smtClean="0"/>
              <a:t>风对风筝的作用力与风筝表面垂直</a:t>
            </a:r>
            <a:r>
              <a:rPr lang="en-US" dirty="0" smtClean="0"/>
              <a:t>,</a:t>
            </a:r>
            <a:r>
              <a:rPr lang="zh-CN" altLang="en-US" dirty="0" smtClean="0"/>
              <a:t>其作用是对风筝产生升力和阻力</a:t>
            </a:r>
            <a:r>
              <a:rPr lang="en-US" dirty="0" smtClean="0"/>
              <a:t>.</a:t>
            </a:r>
            <a:r>
              <a:rPr lang="zh-CN" altLang="en-US" dirty="0" smtClean="0"/>
              <a:t>当迎角为</a:t>
            </a:r>
            <a:r>
              <a:rPr lang="en-US" dirty="0" smtClean="0"/>
              <a:t>90°</a:t>
            </a:r>
            <a:r>
              <a:rPr lang="zh-CN" altLang="en-US" dirty="0" smtClean="0"/>
              <a:t>时</a:t>
            </a:r>
            <a:r>
              <a:rPr lang="en-US" dirty="0" smtClean="0"/>
              <a:t>,</a:t>
            </a:r>
            <a:r>
              <a:rPr lang="zh-CN" altLang="en-US" dirty="0" smtClean="0"/>
              <a:t>也就是风向与风筝平面垂直</a:t>
            </a:r>
            <a:r>
              <a:rPr lang="en-US" dirty="0" smtClean="0"/>
              <a:t>,</a:t>
            </a:r>
            <a:r>
              <a:rPr lang="zh-CN" altLang="en-US" dirty="0" smtClean="0"/>
              <a:t>这时的风只产生阻力</a:t>
            </a:r>
            <a:r>
              <a:rPr lang="en-US" dirty="0" smtClean="0"/>
              <a:t>,</a:t>
            </a:r>
            <a:r>
              <a:rPr lang="zh-CN" altLang="en-US" dirty="0" smtClean="0"/>
              <a:t>你只能用手拉紧风筝线</a:t>
            </a:r>
            <a:r>
              <a:rPr lang="en-US" dirty="0" smtClean="0"/>
              <a:t>,</a:t>
            </a:r>
            <a:r>
              <a:rPr lang="zh-CN" altLang="en-US" dirty="0" smtClean="0"/>
              <a:t>拉力与阻力平衡</a:t>
            </a:r>
            <a:r>
              <a:rPr lang="en-US" dirty="0" smtClean="0"/>
              <a:t>,</a:t>
            </a:r>
            <a:r>
              <a:rPr lang="zh-CN" altLang="en-US" dirty="0" smtClean="0"/>
              <a:t>风筝才不至于被刮跑</a:t>
            </a:r>
            <a:r>
              <a:rPr lang="en-US" dirty="0" smtClean="0"/>
              <a:t>;</a:t>
            </a:r>
            <a:r>
              <a:rPr lang="zh-CN" altLang="en-US" dirty="0" smtClean="0"/>
              <a:t>当迎角为</a:t>
            </a:r>
            <a:r>
              <a:rPr lang="en-US" dirty="0" smtClean="0"/>
              <a:t>0°</a:t>
            </a:r>
            <a:r>
              <a:rPr lang="zh-CN" altLang="en-US" dirty="0" smtClean="0"/>
              <a:t>时</a:t>
            </a:r>
            <a:r>
              <a:rPr lang="en-US" dirty="0" smtClean="0"/>
              <a:t>,</a:t>
            </a:r>
            <a:r>
              <a:rPr lang="zh-CN" altLang="en-US" dirty="0" smtClean="0"/>
              <a:t>风筝基本不受风力的作用</a:t>
            </a:r>
            <a:r>
              <a:rPr lang="en-US" dirty="0" smtClean="0"/>
              <a:t>,</a:t>
            </a:r>
            <a:r>
              <a:rPr lang="zh-CN" altLang="en-US" dirty="0" smtClean="0"/>
              <a:t>由于自身的重量它会逐渐飘落</a:t>
            </a:r>
            <a:r>
              <a:rPr lang="en-US" dirty="0" smtClean="0"/>
              <a:t>;</a:t>
            </a:r>
            <a:r>
              <a:rPr lang="zh-CN" altLang="en-US" dirty="0" smtClean="0"/>
              <a:t>只有在风筝的迎角是处于一定的锐角时</a:t>
            </a:r>
            <a:r>
              <a:rPr lang="en-US" dirty="0" smtClean="0"/>
              <a:t>,</a:t>
            </a:r>
            <a:r>
              <a:rPr lang="zh-CN" altLang="en-US" dirty="0" smtClean="0"/>
              <a:t>这时的风力变为向后上方的力</a:t>
            </a:r>
            <a:r>
              <a:rPr lang="en-US" dirty="0" smtClean="0"/>
              <a:t>,</a:t>
            </a:r>
            <a:r>
              <a:rPr lang="zh-CN" altLang="en-US" dirty="0" smtClean="0"/>
              <a:t>驱使风筝升空遨游</a:t>
            </a:r>
            <a:r>
              <a:rPr lang="en-US" dirty="0" smtClean="0"/>
              <a:t>,</a:t>
            </a:r>
            <a:r>
              <a:rPr lang="zh-CN" altLang="en-US" dirty="0" smtClean="0"/>
              <a:t>使千姿百态的风筝在蔚蓝的天空中飘舞</a:t>
            </a:r>
            <a:r>
              <a:rPr lang="en-US" dirty="0" smtClean="0"/>
              <a:t>,</a:t>
            </a:r>
            <a:r>
              <a:rPr lang="zh-CN" altLang="en-US" dirty="0" smtClean="0"/>
              <a:t>形成明媚春天的亮丽的风景</a:t>
            </a:r>
            <a:r>
              <a:rPr lang="en-US" dirty="0" smtClean="0"/>
              <a:t>.</a:t>
            </a:r>
            <a:endParaRPr lang="zh-CN" altLang="en-US" dirty="0"/>
          </a:p>
        </p:txBody>
      </p:sp>
      <p:pic>
        <p:nvPicPr>
          <p:cNvPr id="5" name="Q20STBBX1RJXJCWL211.eps"/>
          <p:cNvPicPr/>
          <p:nvPr/>
        </p:nvPicPr>
        <p:blipFill>
          <a:blip r:embed="rId1"/>
          <a:stretch>
            <a:fillRect/>
          </a:stretch>
        </p:blipFill>
        <p:spPr>
          <a:xfrm>
            <a:off x="5215736" y="4142590"/>
            <a:ext cx="1618700" cy="1071570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442942" y="713566"/>
            <a:ext cx="8273256" cy="4286280"/>
          </a:xfrm>
          <a:prstGeom prst="rect">
            <a:avLst/>
          </a:prstGeom>
          <a:solidFill>
            <a:srgbClr val="CCFFCC">
              <a:alpha val="47058"/>
            </a:srgbClr>
          </a:solidFill>
          <a:ln w="76200" cmpd="tri">
            <a:solidFill>
              <a:srgbClr val="FFCC66"/>
            </a:solidFill>
            <a:miter lim="800000"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178178" name="Object 2"/>
          <p:cNvGraphicFramePr>
            <a:graphicFrameLocks noChangeAspect="1"/>
          </p:cNvGraphicFramePr>
          <p:nvPr/>
        </p:nvGraphicFramePr>
        <p:xfrm>
          <a:off x="668338" y="856442"/>
          <a:ext cx="7833546" cy="33632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1" name="文档" r:id="rId1" imgW="3686810" imgH="1586230" progId="Word.Document.12">
                  <p:embed/>
                </p:oleObj>
              </mc:Choice>
              <mc:Fallback>
                <p:oleObj name="文档" r:id="rId1" imgW="3686810" imgH="1586230" progId="Word.Document.12">
                  <p:embed/>
                  <p:pic>
                    <p:nvPicPr>
                      <p:cNvPr id="0" name="Object 2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68338" y="856442"/>
                        <a:ext cx="7833546" cy="336324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Q20STBBX1RJXJCWL213.eps"/>
          <p:cNvPicPr/>
          <p:nvPr/>
        </p:nvPicPr>
        <p:blipFill>
          <a:blip r:embed="rId3"/>
          <a:stretch>
            <a:fillRect/>
          </a:stretch>
        </p:blipFill>
        <p:spPr>
          <a:xfrm>
            <a:off x="4929984" y="3713962"/>
            <a:ext cx="1357322" cy="1182892"/>
          </a:xfrm>
          <a:prstGeom prst="rect">
            <a:avLst/>
          </a:prstGeom>
        </p:spPr>
      </p:pic>
    </p:spTree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602" name="Picture 10" descr="56"/>
          <p:cNvPicPr>
            <a:picLocks noChangeAspect="1" noChangeArrowheads="1" noCrop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868988" y="912813"/>
            <a:ext cx="2641600" cy="359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>
            <a:hlinkClick r:id="rId2" action="ppaction://hlinkfile"/>
          </p:cNvPr>
          <p:cNvSpPr>
            <a:spLocks noChangeArrowheads="1"/>
          </p:cNvSpPr>
          <p:nvPr/>
        </p:nvSpPr>
        <p:spPr bwMode="auto">
          <a:xfrm>
            <a:off x="755650" y="2244725"/>
            <a:ext cx="5040313" cy="828675"/>
          </a:xfrm>
          <a:prstGeom prst="rect">
            <a:avLst/>
          </a:prstGeom>
          <a:noFill/>
          <a:ln w="25400" algn="ctr">
            <a:noFill/>
            <a:miter lim="800000"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txBody>
          <a:bodyPr lIns="91422" tIns="45712" rIns="91422" bIns="45712" anchor="ctr"/>
          <a:lstStyle/>
          <a:p>
            <a:pPr algn="ctr">
              <a:lnSpc>
                <a:spcPct val="100000"/>
              </a:lnSpc>
              <a:defRPr/>
            </a:pPr>
            <a:r>
              <a:rPr lang="zh-CN" altLang="en-US" sz="3600" dirty="0">
                <a:solidFill>
                  <a:srgbClr val="0000FF"/>
                </a:solidFill>
                <a:latin typeface="Zurich BlkEx BT" pitchFamily="34" charset="0"/>
                <a:ea typeface="黑体" panose="02010609060101010101" pitchFamily="49" charset="-122"/>
              </a:rPr>
              <a:t>点击进入   课时作业</a:t>
            </a:r>
            <a:endParaRPr lang="en-US" altLang="zh-CN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矩形 3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786580" y="3285334"/>
            <a:ext cx="5040313" cy="828675"/>
          </a:xfrm>
          <a:prstGeom prst="rect">
            <a:avLst/>
          </a:prstGeom>
          <a:noFill/>
          <a:ln w="25400" algn="ctr">
            <a:noFill/>
            <a:miter lim="800000"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txBody>
          <a:bodyPr lIns="91422" tIns="45712" rIns="91422" bIns="45712" anchor="ctr"/>
          <a:lstStyle/>
          <a:p>
            <a:pPr algn="ctr">
              <a:lnSpc>
                <a:spcPct val="100000"/>
              </a:lnSpc>
              <a:defRPr/>
            </a:pPr>
            <a:r>
              <a:rPr lang="zh-CN" altLang="en-US" sz="3600" dirty="0">
                <a:solidFill>
                  <a:srgbClr val="0000FF"/>
                </a:solidFill>
                <a:latin typeface="Zurich BlkEx BT" pitchFamily="34" charset="0"/>
                <a:ea typeface="黑体" panose="02010609060101010101" pitchFamily="49" charset="-122"/>
              </a:rPr>
              <a:t>点击进入   </a:t>
            </a:r>
            <a:r>
              <a:rPr lang="zh-CN" altLang="en-US" sz="3600" dirty="0" smtClean="0">
                <a:solidFill>
                  <a:srgbClr val="0000FF"/>
                </a:solidFill>
                <a:latin typeface="Zurich BlkEx BT" pitchFamily="34" charset="0"/>
                <a:ea typeface="黑体" panose="02010609060101010101" pitchFamily="49" charset="-122"/>
              </a:rPr>
              <a:t>检测试题</a:t>
            </a:r>
            <a:endParaRPr lang="en-US" altLang="zh-CN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8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8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79"/>
                            </p:stCondLst>
                            <p:childTnLst>
                              <p:par>
                                <p:cTn id="16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80"/>
                            </p:stCondLst>
                            <p:childTnLst>
                              <p:par>
                                <p:cTn id="2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60"/>
                            </p:stCondLst>
                            <p:childTnLst>
                              <p:par>
                                <p:cTn id="28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_自定义设计方案">
  <a:themeElements>
    <a:clrScheme name="5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5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</a:objectDefaults>
  <a:extraClrSchemeLst>
    <a:extraClrScheme>
      <a:clrScheme name="5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8_自定义设计方案">
  <a:themeElements>
    <a:clrScheme name="8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8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</a:objectDefaults>
  <a:extraClrSchemeLst>
    <a:extraClrScheme>
      <a:clrScheme name="8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7_自定义设计方案">
  <a:themeElements>
    <a:clrScheme name="7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7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</a:objectDefaults>
  <a:extraClrSchemeLst>
    <a:extraClrScheme>
      <a:clrScheme name="7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2591</Words>
  <Application>WPS 演示</Application>
  <PresentationFormat>自定义</PresentationFormat>
  <Paragraphs>171</Paragraphs>
  <Slides>30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9</vt:i4>
      </vt:variant>
      <vt:variant>
        <vt:lpstr>幻灯片标题</vt:lpstr>
      </vt:variant>
      <vt:variant>
        <vt:i4>30</vt:i4>
      </vt:variant>
    </vt:vector>
  </HeadingPairs>
  <TitlesOfParts>
    <vt:vector size="54" baseType="lpstr">
      <vt:lpstr>Arial</vt:lpstr>
      <vt:lpstr>宋体</vt:lpstr>
      <vt:lpstr>Wingdings</vt:lpstr>
      <vt:lpstr>黑体</vt:lpstr>
      <vt:lpstr>微软雅黑</vt:lpstr>
      <vt:lpstr>楷体</vt:lpstr>
      <vt:lpstr>Arial Unicode MS</vt:lpstr>
      <vt:lpstr>Calibri</vt:lpstr>
      <vt:lpstr>Times New Roman</vt:lpstr>
      <vt:lpstr>Calibri</vt:lpstr>
      <vt:lpstr>Zurich BlkEx BT</vt:lpstr>
      <vt:lpstr>Segoe Print</vt:lpstr>
      <vt:lpstr>5_自定义设计方案</vt:lpstr>
      <vt:lpstr>8_自定义设计方案</vt:lpstr>
      <vt:lpstr>7_自定义设计方案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微软用户</dc:creator>
  <cp:lastModifiedBy>曲</cp:lastModifiedBy>
  <cp:revision>2514</cp:revision>
  <dcterms:created xsi:type="dcterms:W3CDTF">2013-07-26T02:41:00Z</dcterms:created>
  <dcterms:modified xsi:type="dcterms:W3CDTF">2021-01-14T03:16:30Z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