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692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26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497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9631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160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42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674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010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191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806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764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A2E4B-59D9-483D-9740-3CBE9103020A}" type="datetimeFigureOut">
              <a:rPr lang="zh-CN" altLang="en-US" smtClean="0"/>
              <a:t>2022/10/20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020E5-B9E0-44A7-9B44-3820A7E4D9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39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378297" y="246601"/>
            <a:ext cx="6950299" cy="111856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/>
              <a:t>人教版高中化学选择性必修一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en-US" altLang="zh-CN" sz="2400" dirty="0" smtClean="0"/>
              <a:t>《</a:t>
            </a:r>
            <a:r>
              <a:rPr lang="zh-CN" altLang="en-US" sz="2400" dirty="0" smtClean="0"/>
              <a:t>化学反应原理</a:t>
            </a:r>
            <a:r>
              <a:rPr lang="en-US" altLang="zh-CN" sz="2400" dirty="0" smtClean="0"/>
              <a:t>》</a:t>
            </a:r>
            <a:endParaRPr lang="zh-CN" altLang="en-US" sz="2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55817" y="1760359"/>
            <a:ext cx="8573039" cy="3803313"/>
          </a:xfrm>
        </p:spPr>
        <p:txBody>
          <a:bodyPr>
            <a:noAutofit/>
          </a:bodyPr>
          <a:lstStyle/>
          <a:p>
            <a:pPr>
              <a:lnSpc>
                <a:spcPct val="160000"/>
              </a:lnSpc>
            </a:pPr>
            <a:r>
              <a:rPr lang="zh-CN" altLang="en-US" sz="3200" dirty="0" smtClean="0"/>
              <a:t>第二章  化学反应速率和化学平衡</a:t>
            </a:r>
            <a:endParaRPr lang="en-US" altLang="zh-CN" sz="3200" dirty="0" smtClean="0"/>
          </a:p>
          <a:p>
            <a:pPr>
              <a:lnSpc>
                <a:spcPct val="160000"/>
              </a:lnSpc>
            </a:pPr>
            <a:r>
              <a:rPr lang="zh-CN" altLang="en-US" sz="3200" dirty="0"/>
              <a:t>第二</a:t>
            </a:r>
            <a:r>
              <a:rPr lang="zh-CN" altLang="en-US" sz="3200" dirty="0" smtClean="0"/>
              <a:t>节  化学平衡</a:t>
            </a:r>
            <a:endParaRPr lang="en-US" altLang="zh-CN" sz="3200" dirty="0" smtClean="0"/>
          </a:p>
          <a:p>
            <a:pPr>
              <a:lnSpc>
                <a:spcPct val="160000"/>
              </a:lnSpc>
            </a:pPr>
            <a:r>
              <a:rPr lang="zh-CN" altLang="en-US" sz="3200" dirty="0" smtClean="0"/>
              <a:t>专题突破：速率常数</a:t>
            </a:r>
            <a:endParaRPr lang="en-US" altLang="zh-CN" sz="3200" dirty="0" smtClean="0"/>
          </a:p>
          <a:p>
            <a:pPr>
              <a:lnSpc>
                <a:spcPct val="160000"/>
              </a:lnSpc>
            </a:pPr>
            <a:r>
              <a:rPr lang="zh-CN" altLang="en-US" sz="3200" dirty="0" smtClean="0"/>
              <a:t>化学反应速率和化学平衡图像分析</a:t>
            </a:r>
            <a:endParaRPr lang="zh-CN" altLang="en-US" sz="3200" dirty="0"/>
          </a:p>
        </p:txBody>
      </p:sp>
      <p:sp>
        <p:nvSpPr>
          <p:cNvPr id="4" name="文本框 3"/>
          <p:cNvSpPr txBox="1"/>
          <p:nvPr/>
        </p:nvSpPr>
        <p:spPr>
          <a:xfrm>
            <a:off x="4829577" y="5697260"/>
            <a:ext cx="3322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中大附中     张伟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2487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14175" y="1545466"/>
            <a:ext cx="1493949" cy="553792"/>
          </a:xfrm>
        </p:spPr>
        <p:txBody>
          <a:bodyPr>
            <a:normAutofit/>
          </a:bodyPr>
          <a:lstStyle/>
          <a:p>
            <a:r>
              <a:rPr lang="zh-CN" altLang="en-US" sz="2400" dirty="0" smtClean="0"/>
              <a:t>学习目标</a:t>
            </a:r>
            <a:endParaRPr lang="zh-CN" altLang="en-US" sz="2400" dirty="0"/>
          </a:p>
        </p:txBody>
      </p:sp>
      <p:sp>
        <p:nvSpPr>
          <p:cNvPr id="4" name="文本框 3"/>
          <p:cNvSpPr txBox="1"/>
          <p:nvPr/>
        </p:nvSpPr>
        <p:spPr>
          <a:xfrm>
            <a:off x="1324377" y="2395471"/>
            <a:ext cx="8873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/>
              <a:t>1</a:t>
            </a:r>
            <a:r>
              <a:rPr lang="zh-CN" altLang="en-US" sz="2400" dirty="0" smtClean="0"/>
              <a:t>了解速率方程、速率常数的概念、表达方法、影响因素；</a:t>
            </a:r>
            <a:endParaRPr lang="en-US" altLang="zh-CN" sz="2400" dirty="0" smtClean="0"/>
          </a:p>
          <a:p>
            <a:pPr>
              <a:lnSpc>
                <a:spcPct val="150000"/>
              </a:lnSpc>
            </a:pPr>
            <a:r>
              <a:rPr lang="en-US" altLang="zh-CN" sz="2400" dirty="0" smtClean="0"/>
              <a:t>2</a:t>
            </a:r>
            <a:r>
              <a:rPr lang="zh-CN" altLang="en-US" sz="2400" dirty="0" smtClean="0"/>
              <a:t>进一步熟练速率与平衡图像的分析方法：定一议二，先拐先平。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8328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59698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速率</a:t>
            </a:r>
            <a:r>
              <a:rPr lang="zh-CN" altLang="en-US" sz="2400" dirty="0"/>
              <a:t>方程</a:t>
            </a:r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978795" y="914400"/>
            <a:ext cx="9453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通过实验方法测定</a:t>
            </a:r>
            <a:r>
              <a:rPr lang="zh-CN" altLang="en-US" sz="2400" dirty="0" smtClean="0">
                <a:solidFill>
                  <a:srgbClr val="FF0000"/>
                </a:solidFill>
              </a:rPr>
              <a:t>反应速率</a:t>
            </a:r>
            <a:r>
              <a:rPr lang="zh-CN" altLang="en-US" sz="2400" dirty="0" smtClean="0">
                <a:solidFill>
                  <a:srgbClr val="00B0F0"/>
                </a:solidFill>
              </a:rPr>
              <a:t>受</a:t>
            </a:r>
            <a:r>
              <a:rPr lang="zh-CN" altLang="en-US" sz="2400" dirty="0" smtClean="0"/>
              <a:t>反应</a:t>
            </a:r>
            <a:r>
              <a:rPr lang="zh-CN" altLang="en-US" sz="2400" dirty="0" smtClean="0">
                <a:solidFill>
                  <a:srgbClr val="FF0000"/>
                </a:solidFill>
              </a:rPr>
              <a:t>物质的量</a:t>
            </a:r>
            <a:r>
              <a:rPr lang="zh-CN" altLang="en-US" sz="2400" dirty="0" smtClean="0"/>
              <a:t>或者</a:t>
            </a:r>
            <a:r>
              <a:rPr lang="zh-CN" altLang="en-US" sz="2400" dirty="0" smtClean="0">
                <a:solidFill>
                  <a:srgbClr val="FF0000"/>
                </a:solidFill>
              </a:rPr>
              <a:t>浓度</a:t>
            </a:r>
            <a:r>
              <a:rPr lang="zh-CN" altLang="en-US" sz="2400" dirty="0" smtClean="0">
                <a:solidFill>
                  <a:srgbClr val="7030A0"/>
                </a:solidFill>
              </a:rPr>
              <a:t>影响</a:t>
            </a:r>
            <a:r>
              <a:rPr lang="zh-CN" altLang="en-US" sz="2400" dirty="0" smtClean="0"/>
              <a:t>的定量方程。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1445871"/>
                  </p:ext>
                </p:extLst>
              </p:nvPr>
            </p:nvGraphicFramePr>
            <p:xfrm>
              <a:off x="1144787" y="1764406"/>
              <a:ext cx="9121106" cy="402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560553"/>
                    <a:gridCol w="4560553"/>
                  </a:tblGrid>
                  <a:tr h="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dirty="0" smtClean="0"/>
                            <a:t>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dirty="0" smtClean="0"/>
                            <a:t>速率方程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g</m:t>
                                    </m:r>
                                  </m:e>
                                </m:d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400" i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I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)⇌2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HI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g</m:t>
                                    </m:r>
                                  </m:e>
                                </m:d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B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r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)⇌2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HBr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g</m:t>
                                    </m:r>
                                  </m:e>
                                </m:d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Cl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)⇌2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HCl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g</m:t>
                                </m:r>
                                <m: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表格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1445871"/>
                  </p:ext>
                </p:extLst>
              </p:nvPr>
            </p:nvGraphicFramePr>
            <p:xfrm>
              <a:off x="1144787" y="1764406"/>
              <a:ext cx="9121106" cy="40233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560553"/>
                    <a:gridCol w="4560553"/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dirty="0" smtClean="0"/>
                            <a:t>反应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zh-CN" altLang="en-US" sz="2400" dirty="0" smtClean="0"/>
                            <a:t>速率方程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34" t="-64444" r="-100267" b="-3355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  <a:tr h="155448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34" t="-86719" r="-100267" b="-7695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  <a:tr h="118872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34" t="-245128" r="-100267" b="-10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en-US" altLang="zh-CN" sz="2400" dirty="0" smtClean="0"/>
                        </a:p>
                        <a:p>
                          <a:pPr algn="ctr"/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/>
            </p:nvSpPr>
            <p:spPr>
              <a:xfrm>
                <a:off x="6143222" y="2420026"/>
                <a:ext cx="312956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𝑘𝑐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3222" y="2420026"/>
                <a:ext cx="3129567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文本框 7"/>
          <p:cNvSpPr txBox="1"/>
          <p:nvPr/>
        </p:nvSpPr>
        <p:spPr>
          <a:xfrm>
            <a:off x="978795" y="5945274"/>
            <a:ext cx="9453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注意：速率方程，一般用</a:t>
            </a:r>
            <a:r>
              <a:rPr lang="en-US" altLang="zh-CN" sz="2400" i="1" dirty="0" smtClean="0"/>
              <a:t>r</a:t>
            </a:r>
            <a:r>
              <a:rPr lang="zh-CN" altLang="en-US" sz="2400" dirty="0" smtClean="0"/>
              <a:t>表示速率，高中用</a:t>
            </a:r>
            <a:r>
              <a:rPr lang="en-US" altLang="zh-CN" sz="2400" i="1" dirty="0" smtClean="0"/>
              <a:t>v</a:t>
            </a:r>
            <a:r>
              <a:rPr lang="zh-CN" altLang="en-US" sz="2400" dirty="0" smtClean="0"/>
              <a:t>表示，此处的</a:t>
            </a:r>
            <a:r>
              <a:rPr lang="en-US" altLang="zh-CN" sz="2400" i="1" dirty="0" smtClean="0"/>
              <a:t>k</a:t>
            </a:r>
            <a:r>
              <a:rPr lang="zh-CN" altLang="en-US" sz="2400" dirty="0" smtClean="0"/>
              <a:t>为速率常数，与浓度无关，是温度的函数，温度越高，</a:t>
            </a:r>
            <a:r>
              <a:rPr lang="en-US" altLang="zh-CN" sz="2400" i="1" dirty="0" smtClean="0"/>
              <a:t>k</a:t>
            </a:r>
            <a:r>
              <a:rPr lang="zh-CN" altLang="en-US" sz="2400" dirty="0" smtClean="0"/>
              <a:t>越大。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文本框 8"/>
              <p:cNvSpPr txBox="1"/>
              <p:nvPr/>
            </p:nvSpPr>
            <p:spPr>
              <a:xfrm>
                <a:off x="5962916" y="3075862"/>
                <a:ext cx="3966693" cy="14004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sSup>
                            <m:sSup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sup>
                          </m:s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𝐵𝑟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1+</m:t>
                          </m:r>
                          <m:f>
                            <m:f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e>
                                <m:sub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𝐻𝐵𝑟</m:t>
                              </m:r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𝐵𝑟</m:t>
                                  </m:r>
                                </m:e>
                                <m:sub>
                                  <m:r>
                                    <a:rPr lang="en-US" altLang="zh-CN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2916" y="3075862"/>
                <a:ext cx="3966693" cy="140044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文本框 9"/>
              <p:cNvSpPr txBox="1"/>
              <p:nvPr/>
            </p:nvSpPr>
            <p:spPr>
              <a:xfrm>
                <a:off x="6490949" y="4808519"/>
                <a:ext cx="2665929" cy="647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𝑘𝑐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f>
                            <m:f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𝐶𝑙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CN" altLang="en-US" sz="2400" dirty="0"/>
              </a:p>
            </p:txBody>
          </p:sp>
        </mc:Choice>
        <mc:Fallback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0949" y="4808519"/>
                <a:ext cx="2665929" cy="64703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094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59698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速率常数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798490" y="904216"/>
                <a:ext cx="9753600" cy="4327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1【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五三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P40T1】.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高温下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向恒容密闭容器中投入一定量甲烷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发生反应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boxPr>
                      <m:e>
                        <m:groupChr>
                          <m:groupChrPr>
                            <m:chr m:val="→"/>
                            <m:vertJc m:val="bot"/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groupChrPr>
                          <m:e>
                            <m:r>
                              <a:rPr lang="zh-CN" altLang="zh-CN" sz="240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高温</m:t>
                            </m:r>
                          </m:e>
                        </m:groupChr>
                      </m:e>
                    </m:box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+H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。反应在初期阶段的速率方程为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i="1" dirty="0" err="1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i="1" dirty="0" err="1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其中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为反应速率常数。对于处于初期阶段的该反应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下列说法错误的是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A.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增加甲烷浓度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v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增大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B.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增加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浓度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v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增大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C.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乙烷的生成速率逐渐减小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D.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升高反应温度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NEU-BZ-S92"/>
                    <a:cs typeface="Times New Roman" panose="02020603050405020304" pitchFamily="18" charset="0"/>
                  </a:rPr>
                  <a:t>k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增大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490" y="904216"/>
                <a:ext cx="9753600" cy="4327660"/>
              </a:xfrm>
              <a:prstGeom prst="rect">
                <a:avLst/>
              </a:prstGeom>
              <a:blipFill rotWithShape="0">
                <a:blip r:embed="rId2"/>
                <a:stretch>
                  <a:fillRect l="-1000" r="-1250" b="-2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/>
          <p:cNvSpPr txBox="1"/>
          <p:nvPr/>
        </p:nvSpPr>
        <p:spPr>
          <a:xfrm>
            <a:off x="9530366" y="2434107"/>
            <a:ext cx="399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B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1596980" y="10904"/>
            <a:ext cx="4327301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对速率常数、速率方程的理解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5543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59698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速率常数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206062" y="624991"/>
            <a:ext cx="117970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0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例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2【</a:t>
            </a:r>
            <a:r>
              <a:rPr lang="zh-CN" altLang="en-US" sz="20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五三</a:t>
            </a:r>
            <a:r>
              <a:rPr lang="en-US" altLang="zh-CN" sz="20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P40T2】.</a:t>
            </a:r>
          </a:p>
          <a:p>
            <a:pPr>
              <a:lnSpc>
                <a:spcPct val="150000"/>
              </a:lnSpc>
            </a:pPr>
            <a:r>
              <a:rPr lang="zh-CN" altLang="zh-CN" sz="2000" dirty="0"/>
              <a:t>某课题组研究煤燃烧过程中氮氧化物与砷反应的微观机理</a:t>
            </a:r>
            <a:r>
              <a:rPr lang="en-US" altLang="zh-CN" sz="2000" dirty="0"/>
              <a:t>,</a:t>
            </a:r>
            <a:r>
              <a:rPr lang="zh-CN" altLang="zh-CN" sz="2000" dirty="0"/>
              <a:t>得到如下数据和图像。已知</a:t>
            </a:r>
            <a:r>
              <a:rPr lang="en-US" altLang="zh-CN" sz="2000" dirty="0"/>
              <a:t>:</a:t>
            </a:r>
            <a:r>
              <a:rPr lang="zh-CN" altLang="zh-CN" sz="2000" dirty="0"/>
              <a:t>反应速率为反应物浓度和速率常数</a:t>
            </a:r>
            <a:r>
              <a:rPr lang="en-US" altLang="zh-CN" sz="2000" i="1" dirty="0"/>
              <a:t>k</a:t>
            </a:r>
            <a:r>
              <a:rPr lang="zh-CN" altLang="zh-CN" sz="2000" dirty="0"/>
              <a:t>的函数</a:t>
            </a:r>
            <a:r>
              <a:rPr lang="en-US" altLang="zh-CN" sz="2000" dirty="0"/>
              <a:t>,</a:t>
            </a:r>
            <a:r>
              <a:rPr lang="en-US" altLang="zh-CN" sz="2000" i="1" dirty="0" err="1"/>
              <a:t>E</a:t>
            </a:r>
            <a:r>
              <a:rPr lang="en-US" altLang="zh-CN" sz="2000" i="1" baseline="-25000" dirty="0" err="1"/>
              <a:t>a</a:t>
            </a:r>
            <a:r>
              <a:rPr lang="zh-CN" altLang="zh-CN" sz="2000" dirty="0"/>
              <a:t>为活化能。对于所研究的三个反应</a:t>
            </a:r>
            <a:r>
              <a:rPr lang="en-US" altLang="zh-CN" sz="2000" dirty="0"/>
              <a:t>,</a:t>
            </a:r>
            <a:r>
              <a:rPr lang="zh-CN" altLang="zh-CN" sz="2000" dirty="0"/>
              <a:t>下列说法错误的是</a:t>
            </a:r>
            <a:r>
              <a:rPr lang="en-US" altLang="zh-CN" sz="2000" dirty="0"/>
              <a:t>(</a:t>
            </a:r>
            <a:r>
              <a:rPr lang="zh-CN" altLang="zh-CN" sz="2000" dirty="0"/>
              <a:t>　　</a:t>
            </a:r>
            <a:r>
              <a:rPr lang="en-US" altLang="zh-CN" sz="2000" dirty="0" smtClean="0"/>
              <a:t>)</a:t>
            </a:r>
            <a:endParaRPr lang="zh-CN" altLang="zh-CN" sz="2000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940195"/>
              </p:ext>
            </p:extLst>
          </p:nvPr>
        </p:nvGraphicFramePr>
        <p:xfrm>
          <a:off x="494527" y="2212982"/>
          <a:ext cx="4404575" cy="18288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762519"/>
                <a:gridCol w="1642056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反应</a:t>
                      </a:r>
                      <a:endParaRPr lang="zh-CN" sz="20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 err="1">
                          <a:effectLst/>
                        </a:rPr>
                        <a:t>E</a:t>
                      </a:r>
                      <a:r>
                        <a:rPr lang="en-US" sz="2000" kern="100" baseline="-25000" dirty="0" err="1">
                          <a:effectLst/>
                        </a:rPr>
                        <a:t>a</a:t>
                      </a:r>
                      <a:r>
                        <a:rPr lang="en-US" sz="2000" kern="100" dirty="0">
                          <a:effectLst/>
                        </a:rPr>
                        <a:t>/kJ·mol</a:t>
                      </a:r>
                      <a:r>
                        <a:rPr lang="en-US" sz="2000" kern="100" baseline="30000" dirty="0">
                          <a:effectLst/>
                        </a:rPr>
                        <a:t>-1</a:t>
                      </a:r>
                      <a:endParaRPr lang="zh-CN" sz="20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As+N</a:t>
                      </a:r>
                      <a:r>
                        <a:rPr lang="en-US" sz="2000" kern="100" baseline="-25000">
                          <a:effectLst/>
                        </a:rPr>
                        <a:t>2</a:t>
                      </a:r>
                      <a:r>
                        <a:rPr lang="en-US" sz="2000" kern="100">
                          <a:effectLst/>
                        </a:rPr>
                        <a:t>O</a:t>
                      </a:r>
                      <a:r>
                        <a:rPr lang="zh-CN" sz="2000" kern="100">
                          <a:effectLst/>
                        </a:rPr>
                        <a:t>→ </a:t>
                      </a:r>
                      <a:r>
                        <a:rPr lang="en-US" sz="2000" kern="100">
                          <a:effectLst/>
                        </a:rPr>
                        <a:t>AsO+N</a:t>
                      </a:r>
                      <a:r>
                        <a:rPr lang="en-US" sz="2000" kern="100" baseline="-25000">
                          <a:effectLst/>
                        </a:rPr>
                        <a:t>2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78.45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As+NO</a:t>
                      </a:r>
                      <a:r>
                        <a:rPr lang="en-US" sz="2000" kern="100" baseline="-25000" dirty="0">
                          <a:effectLst/>
                        </a:rPr>
                        <a:t>2</a:t>
                      </a:r>
                      <a:r>
                        <a:rPr lang="zh-CN" sz="2000" kern="100" dirty="0">
                          <a:effectLst/>
                        </a:rPr>
                        <a:t>→ </a:t>
                      </a:r>
                      <a:r>
                        <a:rPr lang="en-US" sz="2000" kern="100" dirty="0" err="1">
                          <a:effectLst/>
                        </a:rPr>
                        <a:t>AsO+NO</a:t>
                      </a:r>
                      <a:endParaRPr lang="zh-CN" sz="20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2.58</a:t>
                      </a:r>
                      <a:endParaRPr lang="zh-CN" sz="20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As+NO</a:t>
                      </a:r>
                      <a:r>
                        <a:rPr lang="zh-CN" sz="2000" kern="100">
                          <a:effectLst/>
                        </a:rPr>
                        <a:t>→ </a:t>
                      </a:r>
                      <a:r>
                        <a:rPr lang="en-US" sz="2000" kern="100">
                          <a:effectLst/>
                        </a:rPr>
                        <a:t>AsO+N</a:t>
                      </a:r>
                      <a:endParaRPr lang="zh-CN" sz="20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155.85</a:t>
                      </a:r>
                      <a:endParaRPr lang="zh-CN" sz="20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1485" y="2180370"/>
            <a:ext cx="3767544" cy="258803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94527" y="4525681"/>
            <a:ext cx="67949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相同条件下的氧化性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:NO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&gt;NO</a:t>
            </a:r>
            <a:endParaRPr lang="zh-CN" altLang="zh-CN" sz="20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相同条件下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,As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与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NO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的反应速率最慢</a:t>
            </a:r>
            <a:endParaRPr lang="zh-CN" altLang="zh-CN" sz="20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升高温度能增大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As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与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反应的活化能</a:t>
            </a:r>
            <a:endParaRPr lang="zh-CN" altLang="zh-CN" sz="20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D.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其他条件不变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改变温度不能显著改变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As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与</a:t>
            </a:r>
            <a:r>
              <a:rPr lang="en-US" altLang="zh-CN" sz="2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NO</a:t>
            </a:r>
            <a:r>
              <a:rPr lang="en-US" altLang="zh-CN" sz="20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0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的反应速率</a:t>
            </a:r>
            <a:endParaRPr lang="zh-CN" altLang="zh-CN" sz="20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234153" y="1591771"/>
            <a:ext cx="399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C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9433775" y="2614568"/>
            <a:ext cx="2285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看图，找出</a:t>
            </a:r>
            <a:endParaRPr lang="en-US" altLang="zh-CN" sz="2000" dirty="0" smtClean="0"/>
          </a:p>
          <a:p>
            <a:r>
              <a:rPr lang="zh-CN" altLang="en-US" sz="2000" dirty="0" smtClean="0"/>
              <a:t>温度对</a:t>
            </a:r>
            <a:r>
              <a:rPr lang="en-US" altLang="zh-CN" sz="2000" dirty="0" smtClean="0"/>
              <a:t>k</a:t>
            </a:r>
            <a:r>
              <a:rPr lang="zh-CN" altLang="en-US" sz="2000" dirty="0" smtClean="0"/>
              <a:t>的影响，</a:t>
            </a:r>
            <a:endParaRPr lang="en-US" altLang="zh-CN" sz="2000" dirty="0" smtClean="0"/>
          </a:p>
          <a:p>
            <a:r>
              <a:rPr lang="zh-CN" altLang="en-US" sz="2000" dirty="0" smtClean="0"/>
              <a:t>活化能对</a:t>
            </a:r>
            <a:r>
              <a:rPr lang="en-US" altLang="zh-CN" sz="2000" dirty="0" smtClean="0"/>
              <a:t>k</a:t>
            </a:r>
            <a:r>
              <a:rPr lang="zh-CN" altLang="en-US" sz="2000" dirty="0" smtClean="0"/>
              <a:t>的影响。</a:t>
            </a:r>
            <a:endParaRPr lang="zh-CN" altLang="en-US" sz="2000" dirty="0"/>
          </a:p>
        </p:txBody>
      </p:sp>
      <p:sp>
        <p:nvSpPr>
          <p:cNvPr id="9" name="文本框 8"/>
          <p:cNvSpPr txBox="1"/>
          <p:nvPr/>
        </p:nvSpPr>
        <p:spPr>
          <a:xfrm>
            <a:off x="71461" y="2753068"/>
            <a:ext cx="26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2062" y="3197129"/>
            <a:ext cx="26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4284" y="3641190"/>
            <a:ext cx="26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078030" y="2827797"/>
            <a:ext cx="26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1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056205" y="2291403"/>
            <a:ext cx="26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04585" y="3825856"/>
            <a:ext cx="269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3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96981" y="10904"/>
            <a:ext cx="3850782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温度、活化能对</a:t>
            </a:r>
            <a:r>
              <a:rPr lang="zh-CN" altLang="en-US" sz="2400" dirty="0"/>
              <a:t>速率</a:t>
            </a:r>
            <a:r>
              <a:rPr lang="zh-CN" altLang="en-US" sz="2400" dirty="0" smtClean="0"/>
              <a:t>的影响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565331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59698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速率常数</a:t>
            </a:r>
            <a:endParaRPr lang="zh-CN" altLang="en-US" sz="2400" dirty="0"/>
          </a:p>
        </p:txBody>
      </p:sp>
      <p:sp>
        <p:nvSpPr>
          <p:cNvPr id="5" name="矩形 4"/>
          <p:cNvSpPr/>
          <p:nvPr/>
        </p:nvSpPr>
        <p:spPr>
          <a:xfrm>
            <a:off x="317087" y="461665"/>
            <a:ext cx="102693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3【</a:t>
            </a:r>
            <a:r>
              <a:rPr lang="zh-CN" altLang="en-US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五三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P40T3】.</a:t>
            </a:r>
          </a:p>
          <a:p>
            <a:pPr>
              <a:lnSpc>
                <a:spcPct val="150000"/>
              </a:lnSpc>
            </a:pPr>
            <a:r>
              <a:rPr lang="zh-CN" altLang="zh-CN" sz="2400" dirty="0" smtClean="0"/>
              <a:t>一定</a:t>
            </a:r>
            <a:r>
              <a:rPr lang="zh-CN" altLang="zh-CN" sz="2400" dirty="0"/>
              <a:t>温度下</a:t>
            </a:r>
            <a:r>
              <a:rPr lang="en-US" altLang="zh-CN" sz="2400" dirty="0"/>
              <a:t>,</a:t>
            </a:r>
            <a:r>
              <a:rPr lang="zh-CN" altLang="zh-CN" sz="2400" dirty="0"/>
              <a:t>在恒容反应器中发生反应</a:t>
            </a:r>
            <a:r>
              <a:rPr lang="en-US" altLang="zh-CN" sz="2400" dirty="0"/>
              <a:t>CO(g)+NO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(g)</a:t>
            </a:r>
            <a:r>
              <a:rPr lang="zh-CN" altLang="zh-CN" sz="2400" dirty="0"/>
              <a:t>⇌ </a:t>
            </a:r>
            <a:r>
              <a:rPr lang="en-US" altLang="zh-CN" sz="2400" dirty="0"/>
              <a:t>CO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(g)+NO(g</a:t>
            </a:r>
            <a:r>
              <a:rPr lang="en-US" altLang="zh-CN" sz="2400" dirty="0" smtClean="0"/>
              <a:t>),</a:t>
            </a:r>
          </a:p>
          <a:p>
            <a:pPr>
              <a:lnSpc>
                <a:spcPct val="150000"/>
              </a:lnSpc>
            </a:pPr>
            <a:r>
              <a:rPr lang="zh-CN" altLang="zh-CN" sz="2400" dirty="0" smtClean="0"/>
              <a:t>化学反应</a:t>
            </a:r>
            <a:r>
              <a:rPr lang="zh-CN" altLang="zh-CN" sz="2400" dirty="0"/>
              <a:t>速率</a:t>
            </a:r>
            <a:r>
              <a:rPr lang="en-US" altLang="zh-CN" sz="2400" i="1" dirty="0"/>
              <a:t>v</a:t>
            </a:r>
            <a:r>
              <a:rPr lang="en-US" altLang="zh-CN" sz="2400" dirty="0"/>
              <a:t>=</a:t>
            </a:r>
            <a:r>
              <a:rPr lang="en-US" altLang="zh-CN" sz="2400" i="1" dirty="0" err="1"/>
              <a:t>kc</a:t>
            </a:r>
            <a:r>
              <a:rPr lang="en-US" altLang="zh-CN" sz="2400" baseline="30000" dirty="0" err="1"/>
              <a:t>m</a:t>
            </a:r>
            <a:r>
              <a:rPr lang="en-US" altLang="zh-CN" sz="2400" dirty="0"/>
              <a:t>(CO)·</a:t>
            </a:r>
            <a:r>
              <a:rPr lang="en-US" altLang="zh-CN" sz="2400" i="1" dirty="0" err="1"/>
              <a:t>c</a:t>
            </a:r>
            <a:r>
              <a:rPr lang="en-US" altLang="zh-CN" sz="2400" baseline="30000" dirty="0" err="1"/>
              <a:t>n</a:t>
            </a:r>
            <a:r>
              <a:rPr lang="en-US" altLang="zh-CN" sz="2400" dirty="0"/>
              <a:t>(NO</a:t>
            </a:r>
            <a:r>
              <a:rPr lang="en-US" altLang="zh-CN" sz="2400" baseline="-25000" dirty="0"/>
              <a:t>2</a:t>
            </a:r>
            <a:r>
              <a:rPr lang="en-US" altLang="zh-CN" sz="2400" dirty="0"/>
              <a:t>)(</a:t>
            </a:r>
            <a:r>
              <a:rPr lang="en-US" altLang="zh-CN" sz="2400" i="1" dirty="0"/>
              <a:t>k</a:t>
            </a:r>
            <a:r>
              <a:rPr lang="zh-CN" altLang="zh-CN" sz="2400" dirty="0"/>
              <a:t>为化学反应速率常数</a:t>
            </a:r>
            <a:r>
              <a:rPr lang="en-US" altLang="zh-CN" sz="2400" dirty="0"/>
              <a:t>,</a:t>
            </a:r>
            <a:r>
              <a:rPr lang="zh-CN" altLang="zh-CN" sz="2400" dirty="0"/>
              <a:t>其数值与温度有关</a:t>
            </a:r>
            <a:r>
              <a:rPr lang="en-US" altLang="zh-CN" sz="2400" dirty="0"/>
              <a:t>)</a:t>
            </a:r>
            <a:r>
              <a:rPr lang="zh-CN" altLang="zh-CN" sz="2400" dirty="0" smtClean="0"/>
              <a:t>。</a:t>
            </a:r>
            <a:endParaRPr lang="en-US" altLang="zh-CN" sz="2400" dirty="0" smtClean="0"/>
          </a:p>
          <a:p>
            <a:pPr>
              <a:lnSpc>
                <a:spcPct val="150000"/>
              </a:lnSpc>
            </a:pPr>
            <a:r>
              <a:rPr lang="zh-CN" altLang="zh-CN" sz="2400" dirty="0" smtClean="0"/>
              <a:t>实验</a:t>
            </a:r>
            <a:r>
              <a:rPr lang="zh-CN" altLang="zh-CN" sz="2400" dirty="0"/>
              <a:t>测得该温度下反应物浓度与化学反应速率的关系如表所示</a:t>
            </a:r>
            <a:r>
              <a:rPr lang="en-US" altLang="zh-CN" sz="2400" dirty="0" smtClean="0"/>
              <a:t>: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369336"/>
              </p:ext>
            </p:extLst>
          </p:nvPr>
        </p:nvGraphicFramePr>
        <p:xfrm>
          <a:off x="409604" y="2776522"/>
          <a:ext cx="10704865" cy="16459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40973"/>
                <a:gridCol w="2140973"/>
                <a:gridCol w="2140973"/>
                <a:gridCol w="2140973"/>
                <a:gridCol w="2140973"/>
              </a:tblGrid>
              <a:tr h="3028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i="1" kern="100" dirty="0">
                          <a:effectLst/>
                        </a:rPr>
                        <a:t>c</a:t>
                      </a:r>
                      <a:r>
                        <a:rPr lang="en-US" sz="2400" kern="100" dirty="0">
                          <a:effectLst/>
                        </a:rPr>
                        <a:t>(CO)/mol·L</a:t>
                      </a:r>
                      <a:r>
                        <a:rPr lang="en-US" sz="2400" kern="100" baseline="30000" dirty="0">
                          <a:effectLst/>
                        </a:rPr>
                        <a:t>-1</a:t>
                      </a:r>
                      <a:endParaRPr lang="zh-CN" sz="24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0.01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0.02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0.02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0.01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289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i="1" kern="100" dirty="0">
                          <a:effectLst/>
                        </a:rPr>
                        <a:t>c</a:t>
                      </a:r>
                      <a:r>
                        <a:rPr lang="en-US" sz="2400" kern="100" dirty="0">
                          <a:effectLst/>
                        </a:rPr>
                        <a:t>(NO</a:t>
                      </a:r>
                      <a:r>
                        <a:rPr lang="en-US" sz="2400" kern="100" baseline="-25000" dirty="0">
                          <a:effectLst/>
                        </a:rPr>
                        <a:t>2</a:t>
                      </a:r>
                      <a:r>
                        <a:rPr lang="en-US" sz="2400" kern="100" dirty="0">
                          <a:effectLst/>
                        </a:rPr>
                        <a:t>)/mol·L</a:t>
                      </a:r>
                      <a:r>
                        <a:rPr lang="en-US" sz="2400" kern="100" baseline="30000" dirty="0">
                          <a:effectLst/>
                        </a:rPr>
                        <a:t>-1</a:t>
                      </a:r>
                      <a:endParaRPr lang="zh-CN" sz="24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0.01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0.01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0.015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0.015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670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i="1" kern="100" dirty="0">
                          <a:effectLst/>
                        </a:rPr>
                        <a:t>v</a:t>
                      </a:r>
                      <a:r>
                        <a:rPr lang="en-US" sz="2400" kern="100" dirty="0">
                          <a:effectLst/>
                        </a:rPr>
                        <a:t>/mol·L</a:t>
                      </a:r>
                      <a:r>
                        <a:rPr lang="en-US" sz="2400" kern="100" baseline="30000" dirty="0">
                          <a:effectLst/>
                        </a:rPr>
                        <a:t>-1</a:t>
                      </a:r>
                      <a:r>
                        <a:rPr lang="en-US" sz="2400" kern="100" dirty="0">
                          <a:effectLst/>
                        </a:rPr>
                        <a:t>·s</a:t>
                      </a:r>
                      <a:r>
                        <a:rPr lang="en-US" sz="2400" kern="100" baseline="30000" dirty="0">
                          <a:effectLst/>
                        </a:rPr>
                        <a:t>-1</a:t>
                      </a:r>
                      <a:endParaRPr lang="zh-CN" sz="24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2.2×10</a:t>
                      </a:r>
                      <a:r>
                        <a:rPr lang="en-US" sz="2400" kern="100" baseline="30000">
                          <a:effectLst/>
                        </a:rPr>
                        <a:t>-4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4.4×10</a:t>
                      </a:r>
                      <a:r>
                        <a:rPr lang="en-US" sz="2400" kern="100" baseline="30000">
                          <a:effectLst/>
                        </a:rPr>
                        <a:t>-4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6.6×10</a:t>
                      </a:r>
                      <a:r>
                        <a:rPr lang="en-US" sz="2400" kern="100" baseline="30000">
                          <a:effectLst/>
                        </a:rPr>
                        <a:t>-4</a:t>
                      </a:r>
                      <a:endParaRPr lang="zh-CN" sz="24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x</a:t>
                      </a:r>
                      <a:endParaRPr lang="zh-CN" sz="24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214055" y="4579670"/>
            <a:ext cx="118749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根据表中的测定结果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下列结论不正确的是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表中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x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的值为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3.3×10</a:t>
            </a:r>
            <a:r>
              <a:rPr lang="en-US" altLang="zh-CN" sz="2400" baseline="300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-4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                    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B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化学反应速率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v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=2.2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(CO)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(NO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升高温度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各物质浓度不变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化学反应速率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不变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 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D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催化剂影响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的大小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254542" y="4579670"/>
            <a:ext cx="399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C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9131806" y="230832"/>
            <a:ext cx="1455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①②求</a:t>
            </a:r>
            <a:r>
              <a:rPr lang="en-US" altLang="zh-CN" sz="24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9185418" y="2319068"/>
            <a:ext cx="2185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Cambria Math" panose="02040503050406030204" pitchFamily="18" charset="0"/>
              </a:rPr>
              <a:t>①④或③④</a:t>
            </a:r>
            <a:r>
              <a:rPr lang="zh-CN" altLang="en-US" sz="2400" dirty="0" smtClean="0">
                <a:solidFill>
                  <a:srgbClr val="FF0000"/>
                </a:solidFill>
                <a:latin typeface="宋体" panose="02010600030101010101" pitchFamily="2" charset="-122"/>
              </a:rPr>
              <a:t>求</a:t>
            </a: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</a:rPr>
              <a:t>x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9185418" y="734567"/>
            <a:ext cx="12618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Cambria Math" panose="02040503050406030204" pitchFamily="18" charset="0"/>
              </a:rPr>
              <a:t>②</a:t>
            </a:r>
            <a:r>
              <a:rPr lang="zh-CN" altLang="en-US" sz="2400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③求</a:t>
            </a:r>
            <a:r>
              <a:rPr lang="en-US" altLang="zh-CN" sz="2400" dirty="0" smtClean="0">
                <a:solidFill>
                  <a:srgbClr val="FF0000"/>
                </a:solidFill>
                <a:latin typeface="宋体" panose="02010600030101010101" pitchFamily="2" charset="-122"/>
              </a:rPr>
              <a:t>n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228520" y="1282555"/>
            <a:ext cx="2185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Cambria Math" panose="02040503050406030204" pitchFamily="18" charset="0"/>
              </a:rPr>
              <a:t>①或②或</a:t>
            </a:r>
            <a:r>
              <a:rPr lang="zh-CN" altLang="en-US" sz="2400" dirty="0" smtClean="0">
                <a:solidFill>
                  <a:srgbClr val="FF0000"/>
                </a:solidFill>
                <a:latin typeface="宋体" panose="02010600030101010101" pitchFamily="2" charset="-122"/>
              </a:rPr>
              <a:t>③求</a:t>
            </a:r>
            <a:r>
              <a:rPr lang="en-US" altLang="zh-CN" sz="2400" i="1" dirty="0">
                <a:solidFill>
                  <a:srgbClr val="FF0000"/>
                </a:solidFill>
                <a:latin typeface="宋体" panose="02010600030101010101" pitchFamily="2" charset="-122"/>
              </a:rPr>
              <a:t>k</a:t>
            </a:r>
            <a:endParaRPr lang="zh-CN" altLang="en-US" sz="2400" i="1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96981" y="10904"/>
            <a:ext cx="2331075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速率方程的表达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1217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3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59698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速率常数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0" y="557093"/>
                <a:ext cx="12192000" cy="29099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0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0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4【2020</a:t>
                </a:r>
                <a:r>
                  <a:rPr lang="zh-CN" altLang="en-US" sz="20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全国</a:t>
                </a:r>
                <a:r>
                  <a:rPr lang="en-US" altLang="zh-CN" sz="20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I</a:t>
                </a:r>
                <a:r>
                  <a:rPr lang="zh-CN" altLang="en-US" sz="20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卷</a:t>
                </a:r>
                <a:r>
                  <a:rPr lang="en-US" altLang="zh-CN" sz="20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】.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zh-CN" sz="2000" dirty="0" smtClean="0"/>
                  <a:t>的</a:t>
                </a:r>
                <a:r>
                  <a:rPr lang="zh-CN" altLang="zh-CN" sz="2000" dirty="0"/>
                  <a:t>催化氧化</a:t>
                </a:r>
                <a:r>
                  <a:rPr lang="zh-CN" altLang="zh-CN" sz="2000" dirty="0" smtClean="0"/>
                  <a:t>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CN" sz="2000" b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000" b="0" i="0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altLang="zh-CN" sz="200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zh-CN" sz="20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CN" sz="2000" b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groupChr>
                      <m:groupChrPr>
                        <m:chr m:val="→"/>
                        <m:vertJc m:val="bot"/>
                        <m:ctrlPr>
                          <a:rPr lang="en-US" altLang="zh-CN" sz="2000" b="0" smtClean="0"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zh-CN" altLang="en-US" sz="2000" i="0">
                            <a:latin typeface="Cambria Math" panose="02040503050406030204" pitchFamily="18" charset="0"/>
                          </a:rPr>
                          <m:t>催化剂</m:t>
                        </m:r>
                      </m:e>
                    </m:groupChr>
                    <m:sSub>
                      <m:sSubPr>
                        <m:ctrlPr>
                          <a:rPr lang="en-US" altLang="zh-CN" sz="200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d>
                      <m:dPr>
                        <m:ctrlPr>
                          <a:rPr lang="en-US" altLang="zh-CN" sz="2000" b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000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zh-CN" altLang="en-US" sz="2000" dirty="0" smtClean="0"/>
                  <a:t> </a:t>
                </a:r>
                <a:r>
                  <a:rPr lang="en-US" altLang="zh-CN" sz="2000" dirty="0" smtClean="0"/>
                  <a:t>Δ</a:t>
                </a:r>
                <a:r>
                  <a:rPr lang="en-US" altLang="zh-CN" sz="2000" i="1" dirty="0" smtClean="0"/>
                  <a:t>H</a:t>
                </a:r>
                <a:r>
                  <a:rPr lang="en-US" altLang="zh-CN" sz="2000" dirty="0"/>
                  <a:t>=−98 kJ·mol</a:t>
                </a:r>
                <a:r>
                  <a:rPr lang="en-US" altLang="zh-CN" sz="2000" baseline="30000" dirty="0"/>
                  <a:t>−</a:t>
                </a:r>
                <a:r>
                  <a:rPr lang="en-US" altLang="zh-CN" sz="2000" baseline="30000" dirty="0" smtClean="0"/>
                  <a:t>1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000" dirty="0" smtClean="0"/>
                  <a:t>研究</a:t>
                </a:r>
                <a:r>
                  <a:rPr lang="zh-CN" altLang="en-US" sz="2000" dirty="0"/>
                  <a:t>表明，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000" dirty="0"/>
                  <a:t>催化氧化的反应速率方程为：</a:t>
                </a:r>
                <a:r>
                  <a:rPr lang="en-US" altLang="zh-CN" sz="2000" i="1" dirty="0"/>
                  <a:t>v</a:t>
                </a:r>
                <a:r>
                  <a:rPr lang="en-US" altLang="zh-CN" sz="2000" dirty="0"/>
                  <a:t>=</a:t>
                </a:r>
                <a:r>
                  <a:rPr lang="en-US" altLang="zh-CN" sz="2000" i="1" dirty="0"/>
                  <a:t>k</a:t>
                </a:r>
                <a:r>
                  <a:rPr lang="en-US" altLang="zh-CN" sz="2000" dirty="0"/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zh-CN" altLang="en-US" sz="2000" i="1" smtClean="0">
                            <a:latin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sSup>
                          <m:sSup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zh-CN" altLang="en-US" sz="2000" i="1" smtClean="0">
                                <a:latin typeface="Cambria Math" panose="02040503050406030204" pitchFamily="18" charset="0"/>
                              </a:rPr>
                              <m:t>𝛼</m:t>
                            </m:r>
                          </m:e>
                          <m:sup>
                            <m: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zh-CN" sz="2000" dirty="0" smtClean="0"/>
                  <a:t>−1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altLang="zh-CN" sz="2000" b="0" i="1" smtClean="0">
                            <a:latin typeface="Cambria Math" panose="02040503050406030204" pitchFamily="18" charset="0"/>
                          </a:rPr>
                          <m:t>0.8</m:t>
                        </m:r>
                      </m:sup>
                    </m:sSup>
                  </m:oMath>
                </a14:m>
                <a:r>
                  <a:rPr lang="en-US" altLang="zh-CN" sz="2000" dirty="0" smtClean="0"/>
                  <a:t> (</a:t>
                </a:r>
                <a:r>
                  <a:rPr lang="en-US" altLang="zh-CN" sz="2000" dirty="0"/>
                  <a:t>1−n</a:t>
                </a:r>
                <a:r>
                  <a:rPr lang="en-US" altLang="zh-CN" sz="2000" i="1" dirty="0"/>
                  <a:t>α'</a:t>
                </a:r>
                <a:r>
                  <a:rPr lang="en-US" altLang="zh-CN" sz="2000" dirty="0"/>
                  <a:t>)</a:t>
                </a:r>
                <a:r>
                  <a:rPr lang="zh-CN" altLang="en-US" sz="2000" dirty="0"/>
                  <a:t>。式中：</a:t>
                </a:r>
                <a:r>
                  <a:rPr lang="en-US" altLang="zh-CN" sz="2000" i="1" dirty="0"/>
                  <a:t>k</a:t>
                </a:r>
                <a:r>
                  <a:rPr lang="zh-CN" altLang="en-US" sz="2000" dirty="0"/>
                  <a:t>为反应速率常数，随温度</a:t>
                </a:r>
                <a:r>
                  <a:rPr lang="en-US" altLang="zh-CN" sz="2000" i="1" dirty="0"/>
                  <a:t>t</a:t>
                </a:r>
                <a:r>
                  <a:rPr lang="zh-CN" altLang="en-US" sz="2000" dirty="0"/>
                  <a:t>升高而增大；</a:t>
                </a:r>
                <a:r>
                  <a:rPr lang="en-US" altLang="zh-CN" sz="2000" i="1" dirty="0"/>
                  <a:t>α</a:t>
                </a:r>
                <a:r>
                  <a:rPr lang="zh-CN" altLang="en-US" sz="2000" dirty="0"/>
                  <a:t>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000" dirty="0"/>
                  <a:t>平衡转化率，</a:t>
                </a:r>
                <a:r>
                  <a:rPr lang="en-US" altLang="zh-CN" sz="2000" i="1" dirty="0"/>
                  <a:t>α'</a:t>
                </a:r>
                <a:r>
                  <a:rPr lang="zh-CN" altLang="en-US" sz="2000" dirty="0"/>
                  <a:t>为某时刻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0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000" dirty="0"/>
                  <a:t>转化率，</a:t>
                </a:r>
                <a:r>
                  <a:rPr lang="en-US" altLang="zh-CN" sz="2000" dirty="0"/>
                  <a:t>n</a:t>
                </a:r>
                <a:r>
                  <a:rPr lang="zh-CN" altLang="en-US" sz="2000" dirty="0"/>
                  <a:t>为常数。在</a:t>
                </a:r>
                <a:r>
                  <a:rPr lang="en-US" altLang="zh-CN" sz="2000" i="1" dirty="0"/>
                  <a:t>α'</a:t>
                </a:r>
                <a:r>
                  <a:rPr lang="en-US" altLang="zh-CN" sz="2000" dirty="0"/>
                  <a:t>=0.90</a:t>
                </a:r>
                <a:r>
                  <a:rPr lang="zh-CN" altLang="en-US" sz="2000" dirty="0"/>
                  <a:t>时，将一系列温度下的</a:t>
                </a:r>
                <a:r>
                  <a:rPr lang="en-US" altLang="zh-CN" sz="2000" i="1" dirty="0"/>
                  <a:t>k</a:t>
                </a:r>
                <a:r>
                  <a:rPr lang="zh-CN" altLang="en-US" sz="2000" dirty="0"/>
                  <a:t>、</a:t>
                </a:r>
                <a:r>
                  <a:rPr lang="en-US" altLang="zh-CN" sz="2000" i="1" dirty="0"/>
                  <a:t>α</a:t>
                </a:r>
                <a:r>
                  <a:rPr lang="zh-CN" altLang="en-US" sz="2000" dirty="0"/>
                  <a:t>值代入上述速率方程，得到</a:t>
                </a:r>
                <a:r>
                  <a:rPr lang="en-US" altLang="zh-CN" sz="2000" i="1" dirty="0" err="1"/>
                  <a:t>v</a:t>
                </a:r>
                <a:r>
                  <a:rPr lang="en-US" altLang="zh-CN" sz="2000" dirty="0" err="1"/>
                  <a:t>~</a:t>
                </a:r>
                <a:r>
                  <a:rPr lang="en-US" altLang="zh-CN" sz="2000" i="1" dirty="0" err="1"/>
                  <a:t>t</a:t>
                </a:r>
                <a:r>
                  <a:rPr lang="zh-CN" altLang="en-US" sz="2000" dirty="0"/>
                  <a:t>曲线，如图所示</a:t>
                </a:r>
                <a:r>
                  <a:rPr lang="zh-CN" altLang="en-US" sz="2000" dirty="0" smtClean="0"/>
                  <a:t>。</a:t>
                </a:r>
                <a:endParaRPr lang="en-US" altLang="zh-CN" sz="2000" dirty="0" smtClean="0"/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57093"/>
                <a:ext cx="12192000" cy="2909964"/>
              </a:xfrm>
              <a:prstGeom prst="rect">
                <a:avLst/>
              </a:prstGeom>
              <a:blipFill rotWithShape="0">
                <a:blip r:embed="rId2"/>
                <a:stretch>
                  <a:fillRect l="-500" r="-400" b="-29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3" name="图片 77" descr="学科网(www.zxxk.com)--教育资源门户，提供试卷、教案、课件、论文、素材以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0395"/>
            <a:ext cx="3852277" cy="2467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/>
          <p:cNvSpPr/>
          <p:nvPr/>
        </p:nvSpPr>
        <p:spPr>
          <a:xfrm>
            <a:off x="4128660" y="3467057"/>
            <a:ext cx="755247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曲线上</a:t>
            </a:r>
            <a:r>
              <a:rPr lang="en-US" altLang="zh-CN" sz="2000" i="1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v</a:t>
            </a: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最大值所对应温度称为该</a:t>
            </a:r>
            <a:r>
              <a:rPr lang="en-US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α'</a:t>
            </a: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下反应的最适宜温度</a:t>
            </a:r>
            <a:r>
              <a:rPr lang="en-US" altLang="zh-CN" sz="2000" i="1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t</a:t>
            </a:r>
            <a:r>
              <a:rPr lang="en-US" altLang="zh-CN" sz="2000" i="1" kern="100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m</a:t>
            </a: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。</a:t>
            </a:r>
            <a:r>
              <a:rPr lang="en-US" altLang="zh-CN" sz="2000" i="1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t</a:t>
            </a:r>
            <a:r>
              <a:rPr lang="en-US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&lt;</a:t>
            </a:r>
            <a:r>
              <a:rPr lang="en-US" altLang="zh-CN" sz="2000" i="1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t</a:t>
            </a:r>
            <a:r>
              <a:rPr lang="en-US" altLang="zh-CN" sz="2000" i="1" kern="100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m</a:t>
            </a: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时，</a:t>
            </a:r>
            <a:r>
              <a:rPr lang="en-US" altLang="zh-CN" sz="2000" i="1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v</a:t>
            </a: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逐渐提高；</a:t>
            </a:r>
            <a:r>
              <a:rPr lang="en-US" altLang="zh-CN" sz="2000" i="1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t</a:t>
            </a:r>
            <a:r>
              <a:rPr lang="en-US" altLang="zh-CN" sz="2000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&gt;</a:t>
            </a:r>
            <a:r>
              <a:rPr lang="en-US" altLang="zh-CN" sz="2000" i="1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t</a:t>
            </a:r>
            <a:r>
              <a:rPr lang="en-US" altLang="zh-CN" sz="2000" i="1" kern="100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m</a:t>
            </a: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后，</a:t>
            </a:r>
            <a:r>
              <a:rPr lang="en-US" altLang="zh-CN" sz="2000" i="1" kern="100" dirty="0">
                <a:solidFill>
                  <a:srgbClr val="000000"/>
                </a:solidFill>
                <a:latin typeface="Times New Roman" panose="02020603050405020304" pitchFamily="18" charset="0"/>
                <a:cs typeface="宋体" panose="02010600030101010101" pitchFamily="2" charset="-122"/>
              </a:rPr>
              <a:t>v</a:t>
            </a: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逐渐下降。原因是</a:t>
            </a:r>
            <a:r>
              <a:rPr lang="en-US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__________________________</a:t>
            </a:r>
            <a:r>
              <a:rPr lang="zh-CN" altLang="zh-CN" sz="2000" kern="100" dirty="0">
                <a:solidFill>
                  <a:srgbClr val="000000"/>
                </a:solidFill>
                <a:latin typeface="Time New Romans"/>
                <a:cs typeface="宋体" panose="02010600030101010101" pitchFamily="2" charset="-122"/>
              </a:rPr>
              <a:t>。</a:t>
            </a:r>
            <a:endParaRPr lang="zh-CN" altLang="zh-CN" sz="2000" kern="100" dirty="0">
              <a:latin typeface="Time New Romans"/>
              <a:cs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128660" y="4776960"/>
            <a:ext cx="78873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 fontAlgn="ctr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升高温度，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k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增大使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v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逐渐提高，但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α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降低使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v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逐渐下降。当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t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＜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t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m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，</a:t>
            </a:r>
            <a:r>
              <a:rPr lang="en-US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k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增大对</a:t>
            </a:r>
            <a:r>
              <a:rPr lang="en-US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v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的提高大于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α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引起的降低；当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t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＞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t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m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，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k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增大对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v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的提高小于</a:t>
            </a:r>
            <a:r>
              <a:rPr lang="en-US" altLang="zh-CN" sz="2400" i="1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α</a:t>
            </a:r>
            <a:r>
              <a:rPr lang="zh-CN" altLang="zh-CN" sz="2400" kern="100" dirty="0">
                <a:solidFill>
                  <a:srgbClr val="FF0000"/>
                </a:solidFill>
                <a:latin typeface="Time New Romans"/>
                <a:cs typeface="宋体" panose="02010600030101010101" pitchFamily="2" charset="-122"/>
              </a:rPr>
              <a:t>引起的降低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596981" y="10904"/>
            <a:ext cx="333562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有利、不利因素的影响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62065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83544" y="675118"/>
            <a:ext cx="102475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5.N</a:t>
            </a:r>
            <a:r>
              <a:rPr lang="en-US" altLang="zh-CN" sz="2400" baseline="-250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(g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)+3H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(g) 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+mn-ea"/>
                <a:cs typeface="Times New Roman" panose="02020603050405020304" pitchFamily="18" charset="0"/>
              </a:rPr>
              <a:t>⇌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2NH</a:t>
            </a:r>
            <a:r>
              <a:rPr lang="en-US" altLang="zh-CN" sz="2400" baseline="-250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Δ</a:t>
            </a:r>
            <a:r>
              <a:rPr lang="en-US" altLang="zh-CN" sz="2400" i="1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H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&lt;0,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反应达到平衡状态后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改变某一条件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下列图像与条件变化一致的是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60153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速率与平衡图像</a:t>
            </a:r>
            <a:endParaRPr lang="zh-CN" altLang="en-US" sz="2400" dirty="0"/>
          </a:p>
        </p:txBody>
      </p:sp>
      <p:sp>
        <p:nvSpPr>
          <p:cNvPr id="8" name="文本框 7"/>
          <p:cNvSpPr txBox="1"/>
          <p:nvPr/>
        </p:nvSpPr>
        <p:spPr>
          <a:xfrm>
            <a:off x="4984125" y="1275282"/>
            <a:ext cx="399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B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489396" y="446330"/>
            <a:ext cx="2112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五三</a:t>
            </a:r>
            <a:r>
              <a:rPr lang="en-US" altLang="zh-CN" sz="2400" dirty="0" smtClean="0"/>
              <a:t>P42-43  T2</a:t>
            </a:r>
            <a:endParaRPr lang="zh-CN" altLang="en-US" sz="2400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956228"/>
              </p:ext>
            </p:extLst>
          </p:nvPr>
        </p:nvGraphicFramePr>
        <p:xfrm>
          <a:off x="231820" y="2073581"/>
          <a:ext cx="11745532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0321"/>
                <a:gridCol w="3103808"/>
                <a:gridCol w="2910928"/>
                <a:gridCol w="300047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A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B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C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D</a:t>
                      </a:r>
                      <a:endParaRPr lang="zh-CN" altLang="en-US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升高温度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zh-CN" sz="2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增大</a:t>
                      </a:r>
                      <a:r>
                        <a:rPr lang="en-US" altLang="zh-CN" sz="2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r>
                        <a:rPr lang="en-US" altLang="zh-CN" sz="2400" kern="1200" baseline="-25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zh-CN" altLang="zh-CN" sz="2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浓度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改变压强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zh-CN" sz="2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加入催化剂</a:t>
                      </a:r>
                      <a:endParaRPr lang="zh-CN" altLang="en-US" sz="24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0077" y="3444029"/>
            <a:ext cx="2475541" cy="191346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10" y="3649311"/>
            <a:ext cx="2543289" cy="190117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7156" y="3216769"/>
            <a:ext cx="2520759" cy="236798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7780" y="3376363"/>
            <a:ext cx="2613510" cy="206329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601533" y="38472"/>
            <a:ext cx="302653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定义</a:t>
            </a:r>
            <a:r>
              <a:rPr lang="zh-CN" altLang="en-US" sz="2400" dirty="0" smtClean="0"/>
              <a:t>一二，先拐先平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002822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29505" y="675117"/>
            <a:ext cx="8718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6.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2AB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(g)+3B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&gt;0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。关于该反应的下列图像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(AB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%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为体系中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AB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的质量分数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不正确的是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60153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速率与平衡图像</a:t>
            </a:r>
            <a:endParaRPr lang="zh-CN" altLang="en-US" sz="2400" dirty="0"/>
          </a:p>
        </p:txBody>
      </p:sp>
      <p:sp>
        <p:nvSpPr>
          <p:cNvPr id="8" name="文本框 7"/>
          <p:cNvSpPr txBox="1"/>
          <p:nvPr/>
        </p:nvSpPr>
        <p:spPr>
          <a:xfrm>
            <a:off x="6653788" y="1262675"/>
            <a:ext cx="399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C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729505" y="444284"/>
            <a:ext cx="2137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五三</a:t>
            </a:r>
            <a:r>
              <a:rPr lang="en-US" altLang="zh-CN" sz="2400" dirty="0" smtClean="0"/>
              <a:t>P42-43  T3</a:t>
            </a:r>
            <a:endParaRPr lang="zh-CN" altLang="en-US" sz="24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213" y="2515968"/>
            <a:ext cx="5284958" cy="244239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058" y="2373453"/>
            <a:ext cx="5500118" cy="2584912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601532" y="0"/>
            <a:ext cx="302653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定义</a:t>
            </a:r>
            <a:r>
              <a:rPr lang="zh-CN" altLang="en-US" sz="2400" dirty="0" smtClean="0"/>
              <a:t>一二，先拐先平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4816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4604" y="957902"/>
            <a:ext cx="1064683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7.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密闭容器中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充入一定量的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在一定条件下发生反应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(g)+3H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2NH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。已知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的体积分数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[</a:t>
            </a:r>
            <a:r>
              <a:rPr lang="en-US" altLang="zh-CN" sz="24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φ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(NH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)]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和温度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(T)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的变化关系如图所示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下列说法正确的是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A.</a:t>
            </a:r>
            <a:r>
              <a:rPr lang="zh-CN" altLang="zh-CN" sz="2400" dirty="0"/>
              <a:t>该反应的正反应为吸热反应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B.</a:t>
            </a:r>
            <a:r>
              <a:rPr lang="zh-CN" altLang="zh-CN" sz="2400" dirty="0"/>
              <a:t>平衡常数</a:t>
            </a:r>
            <a:r>
              <a:rPr lang="en-US" altLang="zh-CN" sz="2400" i="1" dirty="0"/>
              <a:t>K</a:t>
            </a:r>
            <a:r>
              <a:rPr lang="en-US" altLang="zh-CN" sz="2400" dirty="0"/>
              <a:t>:A</a:t>
            </a:r>
            <a:r>
              <a:rPr lang="zh-CN" altLang="zh-CN" sz="2400" dirty="0"/>
              <a:t>点</a:t>
            </a:r>
            <a:r>
              <a:rPr lang="en-US" altLang="zh-CN" sz="2400" dirty="0"/>
              <a:t>&lt;B</a:t>
            </a:r>
            <a:r>
              <a:rPr lang="zh-CN" altLang="zh-CN" sz="2400" dirty="0"/>
              <a:t>点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C.H</a:t>
            </a:r>
            <a:r>
              <a:rPr lang="en-US" altLang="zh-CN" sz="2400" baseline="-25000" dirty="0"/>
              <a:t>2</a:t>
            </a:r>
            <a:r>
              <a:rPr lang="zh-CN" altLang="zh-CN" sz="2400" dirty="0"/>
              <a:t>的转化率</a:t>
            </a:r>
            <a:r>
              <a:rPr lang="en-US" altLang="zh-CN" sz="2400" dirty="0"/>
              <a:t>C</a:t>
            </a:r>
            <a:r>
              <a:rPr lang="zh-CN" altLang="zh-CN" sz="2400" dirty="0"/>
              <a:t>点最高</a:t>
            </a:r>
          </a:p>
          <a:p>
            <a:pPr>
              <a:lnSpc>
                <a:spcPct val="150000"/>
              </a:lnSpc>
            </a:pPr>
            <a:r>
              <a:rPr lang="en-US" altLang="zh-CN" sz="2400" dirty="0"/>
              <a:t>D.A</a:t>
            </a:r>
            <a:r>
              <a:rPr lang="zh-CN" altLang="zh-CN" sz="2400" dirty="0"/>
              <a:t>、</a:t>
            </a:r>
            <a:r>
              <a:rPr lang="en-US" altLang="zh-CN" sz="2400" dirty="0"/>
              <a:t>B</a:t>
            </a:r>
            <a:r>
              <a:rPr lang="zh-CN" altLang="zh-CN" sz="2400" dirty="0"/>
              <a:t>、</a:t>
            </a:r>
            <a:r>
              <a:rPr lang="en-US" altLang="zh-CN" sz="2400" dirty="0"/>
              <a:t>C</a:t>
            </a:r>
            <a:r>
              <a:rPr lang="zh-CN" altLang="zh-CN" sz="2400" dirty="0"/>
              <a:t>、</a:t>
            </a:r>
            <a:r>
              <a:rPr lang="en-US" altLang="zh-CN" sz="2400" dirty="0"/>
              <a:t>D</a:t>
            </a:r>
            <a:r>
              <a:rPr lang="zh-CN" altLang="zh-CN" sz="2400" dirty="0"/>
              <a:t>、</a:t>
            </a:r>
            <a:r>
              <a:rPr lang="en-US" altLang="zh-CN" sz="2400" dirty="0"/>
              <a:t>E</a:t>
            </a:r>
            <a:r>
              <a:rPr lang="zh-CN" altLang="zh-CN" sz="2400" dirty="0"/>
              <a:t>五点都达到了</a:t>
            </a:r>
            <a:r>
              <a:rPr lang="zh-CN" altLang="zh-CN" sz="2400" dirty="0" smtClean="0"/>
              <a:t>平衡状态</a:t>
            </a:r>
            <a:endParaRPr lang="zh-CN" altLang="zh-CN" sz="2400" dirty="0"/>
          </a:p>
        </p:txBody>
      </p:sp>
      <p:sp>
        <p:nvSpPr>
          <p:cNvPr id="5" name="矩形 4"/>
          <p:cNvSpPr/>
          <p:nvPr/>
        </p:nvSpPr>
        <p:spPr>
          <a:xfrm>
            <a:off x="729505" y="675117"/>
            <a:ext cx="8718998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endParaRPr lang="en-US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60153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速率与平衡图像</a:t>
            </a:r>
            <a:endParaRPr lang="zh-CN" altLang="en-US" sz="2400" dirty="0"/>
          </a:p>
        </p:txBody>
      </p:sp>
      <p:sp>
        <p:nvSpPr>
          <p:cNvPr id="8" name="文本框 7"/>
          <p:cNvSpPr txBox="1"/>
          <p:nvPr/>
        </p:nvSpPr>
        <p:spPr>
          <a:xfrm>
            <a:off x="4168165" y="2149945"/>
            <a:ext cx="3992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C</a:t>
            </a:r>
            <a:endParaRPr lang="zh-CN" altLang="en-US" sz="2800" dirty="0"/>
          </a:p>
        </p:txBody>
      </p:sp>
      <p:sp>
        <p:nvSpPr>
          <p:cNvPr id="2" name="文本框 1"/>
          <p:cNvSpPr txBox="1"/>
          <p:nvPr/>
        </p:nvSpPr>
        <p:spPr>
          <a:xfrm>
            <a:off x="364604" y="585677"/>
            <a:ext cx="2137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五三</a:t>
            </a:r>
            <a:r>
              <a:rPr lang="en-US" altLang="zh-CN" sz="2400" dirty="0" smtClean="0"/>
              <a:t>P42-43  T4</a:t>
            </a:r>
            <a:endParaRPr lang="zh-CN" altLang="en-US" sz="2400" dirty="0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3141" y="2411555"/>
            <a:ext cx="3830718" cy="2979447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601532" y="0"/>
            <a:ext cx="3863662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温度对平衡的影响是单调的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9063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712</Words>
  <Application>Microsoft Office PowerPoint</Application>
  <PresentationFormat>宽屏</PresentationFormat>
  <Paragraphs>120</Paragraphs>
  <Slides>10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MS PGothic</vt:lpstr>
      <vt:lpstr>NEU-BZ</vt:lpstr>
      <vt:lpstr>NEU-BZ-S92</vt:lpstr>
      <vt:lpstr>Time New Romans</vt:lpstr>
      <vt:lpstr>方正书宋_GBK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Equation.DSMT4</vt:lpstr>
      <vt:lpstr>人教版高中化学选择性必修一 《化学反应原理》</vt:lpstr>
      <vt:lpstr>学习目标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人教版高中化学选择性必修一 《化学反应原理》</dc:title>
  <dc:creator>http://www.kingedu.net</dc:creator>
  <cp:lastModifiedBy>http://www.kingedu.net</cp:lastModifiedBy>
  <cp:revision>17</cp:revision>
  <dcterms:created xsi:type="dcterms:W3CDTF">2022-10-16T14:34:35Z</dcterms:created>
  <dcterms:modified xsi:type="dcterms:W3CDTF">2022-10-20T08:51:57Z</dcterms:modified>
</cp:coreProperties>
</file>