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71" r:id="rId5"/>
    <p:sldId id="262" r:id="rId6"/>
    <p:sldId id="263" r:id="rId7"/>
    <p:sldId id="264" r:id="rId8"/>
    <p:sldId id="265" r:id="rId9"/>
    <p:sldId id="256" r:id="rId10"/>
    <p:sldId id="258" r:id="rId11"/>
    <p:sldId id="272" r:id="rId12"/>
    <p:sldId id="273" r:id="rId13"/>
    <p:sldId id="274" r:id="rId14"/>
    <p:sldId id="275" r:id="rId15"/>
    <p:sldId id="276" r:id="rId16"/>
    <p:sldId id="277" r:id="rId17"/>
    <p:sldId id="260" r:id="rId18"/>
    <p:sldId id="261" r:id="rId19"/>
    <p:sldId id="279" r:id="rId20"/>
    <p:sldId id="288" r:id="rId21"/>
    <p:sldId id="290" r:id="rId22"/>
    <p:sldId id="291" r:id="rId23"/>
    <p:sldId id="259" r:id="rId24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9156" y="1279287"/>
            <a:ext cx="4605433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/>
            <a:endParaRPr lang="zh-CN" altLang="en-US" dirty="0"/>
          </a:p>
        </p:txBody>
      </p:sp>
      <p:sp>
        <p:nvSpPr>
          <p:cNvPr id="4" name="日期占位符 3"/>
          <p:cNvSpPr txBox="1">
            <a:spLocks noGrp="1"/>
          </p:cNvSpPr>
          <p:nvPr>
            <p:ph type="dt" sz="half"/>
          </p:nvPr>
        </p:nvSpPr>
        <p:spPr bwMode="auto"/>
        <p:txBody>
          <a:bodyPr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E6B0BD3-8490-4172-9B84-9C800ADC3AC2}" type="datetime1">
              <a:rPr kumimoji="0" lang="zh-CN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173" name="灯片编号占位符 4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>
              <a:buChar char="•"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1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0" y="3681413"/>
            <a:ext cx="9144000" cy="1116013"/>
          </a:xfrm>
          <a:prstGeom prst="rect">
            <a:avLst/>
          </a:prstGeom>
          <a:solidFill>
            <a:srgbClr val="FFFFFF">
              <a:alpha val="69000"/>
            </a:srgbClr>
          </a:solidFill>
          <a:ln w="9525">
            <a:noFill/>
            <a:miter lim="800000"/>
          </a:ln>
          <a:effectLst/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481898" y="2920683"/>
            <a:ext cx="4221163" cy="10706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生物 环 境</a:t>
            </a:r>
            <a:endParaRPr kumimoji="0" lang="en-US" altLang="zh-CN" sz="6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18198" y="1545273"/>
            <a:ext cx="5262563" cy="769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二轮复习微专题之：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9550" y="3007995"/>
            <a:ext cx="1725930" cy="1325880"/>
          </a:xfrm>
        </p:spPr>
        <p:txBody>
          <a:bodyPr>
            <a:normAutofit fontScale="90000"/>
          </a:bodyPr>
          <a:p>
            <a:r>
              <a:rPr lang="zh-CN" altLang="en-US"/>
              <a:t>生物</a:t>
            </a:r>
            <a:br>
              <a:rPr lang="zh-CN" altLang="en-US"/>
            </a:br>
            <a:r>
              <a:rPr lang="zh-CN" altLang="en-US" sz="2400" b="1">
                <a:solidFill>
                  <a:srgbClr val="FF0000"/>
                </a:solidFill>
              </a:rPr>
              <a:t>（自然的和</a:t>
            </a:r>
            <a:r>
              <a:rPr lang="zh-CN" altLang="en-US" sz="2400" b="1">
                <a:solidFill>
                  <a:srgbClr val="FF0000"/>
                </a:solidFill>
              </a:rPr>
              <a:t>种植养殖的）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1826260" y="1427480"/>
            <a:ext cx="951865" cy="448691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2926080" y="861695"/>
            <a:ext cx="3760470" cy="16059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>
                <a:solidFill>
                  <a:srgbClr val="FF0000"/>
                </a:solidFill>
              </a:rPr>
              <a:t>生长的环境：气候，地形，土壤，生物（</a:t>
            </a:r>
            <a:r>
              <a:rPr lang="zh-CN" altLang="en-US" sz="3200" b="1">
                <a:solidFill>
                  <a:schemeClr val="tx1"/>
                </a:solidFill>
              </a:rPr>
              <a:t>食物和天敌</a:t>
            </a:r>
            <a:r>
              <a:rPr lang="zh-CN" altLang="en-US" sz="3200" b="1">
                <a:solidFill>
                  <a:srgbClr val="FF0000"/>
                </a:solidFill>
              </a:rPr>
              <a:t>），水，地理 位置</a:t>
            </a:r>
            <a:r>
              <a:rPr lang="zh-CN" altLang="en-US" sz="3200" b="1">
                <a:solidFill>
                  <a:srgbClr val="FF0000"/>
                </a:solidFill>
              </a:rPr>
              <a:t>，特定环境；</a:t>
            </a:r>
            <a:r>
              <a:rPr lang="zh-CN" altLang="en-US" sz="3200" b="1">
                <a:solidFill>
                  <a:schemeClr val="tx1"/>
                </a:solidFill>
              </a:rPr>
              <a:t>人为因素（技术，经验等；保护，生产活动）</a:t>
            </a:r>
            <a:endParaRPr lang="zh-CN" altLang="en-US" sz="3200" b="1">
              <a:solidFill>
                <a:schemeClr val="tx1"/>
              </a:solidFill>
            </a:endParaRPr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2778125" y="2699385"/>
            <a:ext cx="2787015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400" b="1">
                <a:solidFill>
                  <a:srgbClr val="FF0000"/>
                </a:solidFill>
              </a:rPr>
              <a:t>生物的作用：生态环境</a:t>
            </a:r>
            <a:r>
              <a:rPr lang="zh-CN" altLang="en-US" sz="2400" b="1">
                <a:solidFill>
                  <a:srgbClr val="FF0000"/>
                </a:solidFill>
              </a:rPr>
              <a:t>和经济（工业原料、旅游业）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7" name="标题 1"/>
          <p:cNvSpPr>
            <a:spLocks noGrp="1"/>
          </p:cNvSpPr>
          <p:nvPr/>
        </p:nvSpPr>
        <p:spPr>
          <a:xfrm>
            <a:off x="2778125" y="5450840"/>
            <a:ext cx="4422775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>
                <a:solidFill>
                  <a:srgbClr val="FF0000"/>
                </a:solidFill>
              </a:rPr>
              <a:t>自然带（植物）分布规律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2677160" y="4178935"/>
            <a:ext cx="3344545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b="1">
                <a:solidFill>
                  <a:srgbClr val="FF0000"/>
                </a:solidFill>
              </a:rPr>
              <a:t>生物面临的问题：某种生物自生的问题（数量和质量）；生物生存环境存在的问题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558280" y="4399280"/>
            <a:ext cx="642620" cy="3657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b="1">
                <a:solidFill>
                  <a:srgbClr val="FF0000"/>
                </a:solidFill>
              </a:rPr>
              <a:t>原因</a:t>
            </a:r>
            <a:endParaRPr lang="zh-CN" altLang="en-US" b="1">
              <a:solidFill>
                <a:srgbClr val="FF0000"/>
              </a:solidFill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021705" y="4606925"/>
            <a:ext cx="4184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左大括号 9"/>
          <p:cNvSpPr/>
          <p:nvPr/>
        </p:nvSpPr>
        <p:spPr>
          <a:xfrm>
            <a:off x="7424420" y="3293110"/>
            <a:ext cx="229870" cy="22479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654290" y="3966845"/>
            <a:ext cx="1435735" cy="640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</a:rPr>
              <a:t>自然：全球变暖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792720" y="5039360"/>
            <a:ext cx="1356360" cy="1737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</a:rPr>
              <a:t>人为：生存空间的</a:t>
            </a:r>
            <a:r>
              <a:rPr lang="zh-CN" altLang="en-US" b="1">
                <a:solidFill>
                  <a:schemeClr val="tx1"/>
                </a:solidFill>
              </a:rPr>
              <a:t>占用</a:t>
            </a:r>
            <a:r>
              <a:rPr lang="zh-CN" altLang="en-US" b="1">
                <a:solidFill>
                  <a:srgbClr val="FF0000"/>
                </a:solidFill>
              </a:rPr>
              <a:t>，生存环境的</a:t>
            </a:r>
            <a:r>
              <a:rPr lang="zh-CN" altLang="en-US" b="1">
                <a:solidFill>
                  <a:schemeClr val="tx1"/>
                </a:solidFill>
              </a:rPr>
              <a:t>污染</a:t>
            </a:r>
            <a:r>
              <a:rPr lang="zh-CN" altLang="en-US" b="1">
                <a:solidFill>
                  <a:srgbClr val="FF0000"/>
                </a:solidFill>
              </a:rPr>
              <a:t>和恶化</a:t>
            </a:r>
            <a:endParaRPr lang="zh-CN" altLang="en-US" b="1">
              <a:solidFill>
                <a:srgbClr val="FF0000"/>
              </a:solidFill>
            </a:endParaRPr>
          </a:p>
          <a:p>
            <a:r>
              <a:rPr lang="zh-CN" altLang="en-US" b="1">
                <a:solidFill>
                  <a:srgbClr val="FF0000"/>
                </a:solidFill>
              </a:rPr>
              <a:t>直接对某种生物的</a:t>
            </a:r>
            <a:r>
              <a:rPr lang="zh-CN" altLang="en-US" b="1">
                <a:solidFill>
                  <a:schemeClr val="tx1"/>
                </a:solidFill>
              </a:rPr>
              <a:t>捕猎</a:t>
            </a:r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654290" y="3007995"/>
            <a:ext cx="1435735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</a:rPr>
              <a:t>自身的特点</a:t>
            </a:r>
            <a:endParaRPr lang="zh-CN" altLang="en-US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586740" y="163830"/>
            <a:ext cx="8362950" cy="61264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有植物界“活化石”之称的海岸红杉，生长快，寿命长，树形高大，材质优良，是世界上最有价值的树种之一。海岸红杉适合生长的温和、湿润、多雾的环境中。目前，原生海岸红杉仅分布于美国西海岸。1972年尼克松访华时赠送的海岸红杉树苗栽种在杭州。现在我国已有多个省市引种海岸红杉，有的地区已初具规模。左图为美国原生海岸红杉分布区及周边区域图，右图为杭州和阿克塔的气温变化曲线图与降水柱状图。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（1）描述原生海岸红杉分布区的地形特征。（4分）</a:t>
            </a:r>
            <a:endParaRPr lang="zh-CN" altLang="en-US"/>
          </a:p>
          <a:p>
            <a:r>
              <a:rPr lang="zh-CN" altLang="en-US"/>
              <a:t>（2）分析原生海岸红杉分布区多雨、多雾的原因。（8分）</a:t>
            </a:r>
            <a:endParaRPr lang="zh-CN" altLang="en-US"/>
          </a:p>
          <a:p>
            <a:r>
              <a:rPr lang="zh-CN" altLang="en-US"/>
              <a:t>（3）对照阿克塔的气候特征，评价杭州海岸红杉生长的气候条件。</a:t>
            </a:r>
            <a:endParaRPr lang="zh-CN" altLang="en-US"/>
          </a:p>
          <a:p>
            <a:r>
              <a:rPr lang="zh-CN" altLang="en-US"/>
              <a:t>（4）指出海岸红杉引种到我国后的开发利用方向。（8分）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7845" y="1904365"/>
            <a:ext cx="5459730" cy="3049270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3916680" y="5023485"/>
            <a:ext cx="102870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687445" y="5360670"/>
            <a:ext cx="125857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6496685" y="2837180"/>
            <a:ext cx="2327910" cy="1325880"/>
          </a:xfrm>
        </p:spPr>
        <p:txBody>
          <a:bodyPr/>
          <a:p>
            <a:r>
              <a:rPr lang="zh-CN" altLang="en-US">
                <a:solidFill>
                  <a:srgbClr val="FF0000"/>
                </a:solidFill>
              </a:rPr>
              <a:t>植物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" name="椭圆 1"/>
          <p:cNvSpPr/>
          <p:nvPr/>
        </p:nvSpPr>
        <p:spPr>
          <a:xfrm>
            <a:off x="5930900" y="433070"/>
            <a:ext cx="184912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687445" y="5697855"/>
            <a:ext cx="61023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1692275" y="163830"/>
            <a:ext cx="100203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125595" y="5953125"/>
            <a:ext cx="103695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495540" y="163830"/>
            <a:ext cx="100203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5997575" y="3852545"/>
            <a:ext cx="3042920" cy="944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地形，气候，土壤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rgbClr val="FF0000"/>
                </a:solidFill>
              </a:rPr>
              <a:t>特定环境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 animBg="1"/>
      <p:bldP spid="6" grpId="0" animBg="1"/>
      <p:bldP spid="8" grpId="0" animBg="1"/>
      <p:bldP spid="2" grpId="0" animBg="1"/>
      <p:bldP spid="9" grpId="0" bldLvl="0" animBg="1"/>
      <p:bldP spid="10" grpId="0" bldLvl="0" animBg="1"/>
      <p:bldP spid="11" grpId="0" bldLvl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845820" y="1783080"/>
            <a:ext cx="6737985" cy="30206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（1）地形以山地、平原为主；地势东高西低。</a:t>
            </a:r>
            <a:endParaRPr lang="zh-CN" altLang="en-US" sz="2400"/>
          </a:p>
          <a:p>
            <a:r>
              <a:rPr lang="zh-CN" altLang="en-US" sz="2400"/>
              <a:t>（2）地处大陆西岸，距海近；位于西风带，西风从海洋带来大量水汽；地处迎风坡，多地形雨；沿岸受寒流影响，水汽易凝结成雾。</a:t>
            </a:r>
            <a:endParaRPr lang="zh-CN" altLang="en-US" sz="2400"/>
          </a:p>
          <a:p>
            <a:r>
              <a:rPr lang="zh-CN" altLang="en-US" sz="2400"/>
              <a:t>（3）有利条件：夏季降水较多。</a:t>
            </a:r>
            <a:endParaRPr lang="zh-CN" altLang="en-US" sz="2400"/>
          </a:p>
          <a:p>
            <a:r>
              <a:rPr lang="zh-CN" altLang="en-US" sz="2400"/>
              <a:t>不利条件：夏季气温较高；冬季气温较低。</a:t>
            </a:r>
            <a:endParaRPr lang="zh-CN" altLang="en-US" sz="2400"/>
          </a:p>
          <a:p>
            <a:r>
              <a:rPr lang="zh-CN" altLang="en-US" sz="2400"/>
              <a:t>（4）提供工业原料；发展旅游；开发科学研究；改善环境。</a:t>
            </a:r>
            <a:endParaRPr lang="zh-CN" altLang="en-US" sz="2400"/>
          </a:p>
        </p:txBody>
      </p:sp>
      <p:sp>
        <p:nvSpPr>
          <p:cNvPr id="2" name="文本框 1"/>
          <p:cNvSpPr txBox="1"/>
          <p:nvPr/>
        </p:nvSpPr>
        <p:spPr>
          <a:xfrm>
            <a:off x="483870" y="5344160"/>
            <a:ext cx="78816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人参</a:t>
            </a:r>
            <a:r>
              <a:rPr lang="en-US" altLang="zh-CN" sz="3200" b="1">
                <a:solidFill>
                  <a:srgbClr val="FF0000"/>
                </a:solidFill>
              </a:rPr>
              <a:t>/</a:t>
            </a:r>
            <a:r>
              <a:rPr lang="zh-CN" altLang="en-US" sz="3200" b="1">
                <a:solidFill>
                  <a:srgbClr val="FF0000"/>
                </a:solidFill>
              </a:rPr>
              <a:t>高山雪莲</a:t>
            </a:r>
            <a:r>
              <a:rPr lang="en-US" altLang="zh-CN" sz="3200" b="1">
                <a:solidFill>
                  <a:srgbClr val="FF0000"/>
                </a:solidFill>
              </a:rPr>
              <a:t>/</a:t>
            </a:r>
            <a:r>
              <a:rPr lang="zh-CN" altLang="en-US" sz="3200" b="1">
                <a:solidFill>
                  <a:srgbClr val="FF0000"/>
                </a:solidFill>
              </a:rPr>
              <a:t>人工种植的（花、果树等）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35255" y="528955"/>
            <a:ext cx="8428355" cy="55803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材料一  摩洛哥地处非洲西北部，海岸线长1700多公里。地形复杂，中部和北部为山地，东部和南部为高原地形。油橄榄耐旱、喜光、怕涝适于在沙壤上生长，是一种生长能力很强的常绿乔木树种。摩洛哥因盛产油橄榄而被称为“橄榄之邦”。</a:t>
            </a:r>
            <a:endParaRPr lang="zh-CN" altLang="en-US"/>
          </a:p>
          <a:p>
            <a:r>
              <a:rPr lang="zh-CN" altLang="en-US"/>
              <a:t>材料二 摩洛哥地理位置图。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（1）摩洛哥毗邻撒哈拉沙漠，但境内大部分地区常年气候宜人，有“烈日下的清凉国土”的美誉。结合图及所学知识，简析其原因。（8分）</a:t>
            </a:r>
            <a:endParaRPr lang="zh-CN" altLang="en-US"/>
          </a:p>
          <a:p>
            <a:r>
              <a:rPr lang="zh-CN" altLang="en-US"/>
              <a:t>（2）结合图及材料一，分析摩洛哥盛产油橄榄的有利自然条件。（10分）</a:t>
            </a:r>
            <a:endParaRPr lang="zh-CN" altLang="en-US"/>
          </a:p>
          <a:p>
            <a:r>
              <a:rPr lang="zh-CN" altLang="en-US"/>
              <a:t>（3）摩洛哥渔业资源极为丰富，是非洲第一大产鱼国，沙丁鱼出口居世界首位，分析其渔业发达的优势条件。（8分）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00705" y="1805940"/>
            <a:ext cx="3655060" cy="2729230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5114290" y="5176520"/>
            <a:ext cx="137477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938530" y="5772150"/>
            <a:ext cx="206946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320675" y="1992630"/>
            <a:ext cx="2860040" cy="1769110"/>
          </a:xfrm>
        </p:spPr>
        <p:txBody>
          <a:bodyPr>
            <a:normAutofit fontScale="90000"/>
          </a:bodyPr>
          <a:p>
            <a:r>
              <a:rPr lang="zh-CN" altLang="en-US">
                <a:solidFill>
                  <a:srgbClr val="FF0000"/>
                </a:solidFill>
              </a:rPr>
              <a:t>动物：鱼类</a:t>
            </a:r>
            <a:br>
              <a:rPr lang="zh-CN" altLang="en-US">
                <a:solidFill>
                  <a:srgbClr val="FF0000"/>
                </a:solidFill>
              </a:rPr>
            </a:br>
            <a:r>
              <a:rPr lang="zh-CN" altLang="en-US">
                <a:solidFill>
                  <a:srgbClr val="FF0000"/>
                </a:solidFill>
              </a:rPr>
              <a:t>（水域环境，饵料，气温</a:t>
            </a:r>
            <a:r>
              <a:rPr lang="zh-CN" altLang="en-US">
                <a:solidFill>
                  <a:srgbClr val="FF0000"/>
                </a:solidFill>
              </a:rPr>
              <a:t>）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>
            <a:off x="4076700" y="791845"/>
            <a:ext cx="316230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35255" y="857250"/>
            <a:ext cx="3137535" cy="27178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标题 5"/>
          <p:cNvSpPr>
            <a:spLocks noGrp="1"/>
          </p:cNvSpPr>
          <p:nvPr/>
        </p:nvSpPr>
        <p:spPr>
          <a:xfrm>
            <a:off x="3100705" y="6033135"/>
            <a:ext cx="2860040" cy="5162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000" b="1">
                <a:solidFill>
                  <a:srgbClr val="FF0000"/>
                </a:solidFill>
              </a:rPr>
              <a:t>鱼</a:t>
            </a:r>
            <a:r>
              <a:rPr lang="zh-CN" altLang="en-US" sz="2000" b="1">
                <a:solidFill>
                  <a:srgbClr val="FF0000"/>
                </a:solidFill>
              </a:rPr>
              <a:t>类资源丰富</a:t>
            </a:r>
            <a:endParaRPr lang="zh-CN" altLang="en-US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7" grpId="0" animBg="1"/>
      <p:bldP spid="2" grpId="0" bldLvl="0" animBg="1"/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40715" y="575310"/>
            <a:ext cx="6879590" cy="5212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/>
              <a:t>【答案】</a:t>
            </a:r>
            <a:endParaRPr lang="zh-CN" altLang="en-US" sz="2400"/>
          </a:p>
          <a:p>
            <a:r>
              <a:rPr lang="zh-CN" altLang="en-US" sz="2400"/>
              <a:t>（1）（8分）地处中低纬且多山地高原，海拔较高，气温较低，凉爽；高原山地阻挡了撒哈拉沙漠热浪的侵袭；西北部临海，受海洋影响明显；受沿岸寒流影响，气温较凉爽。（每点2分）</a:t>
            </a:r>
            <a:endParaRPr lang="zh-CN" altLang="en-US" sz="2400"/>
          </a:p>
          <a:p>
            <a:r>
              <a:rPr lang="zh-CN" altLang="en-US" sz="2400"/>
              <a:t>（2）（10分）摩洛哥位于地中海气候区，夏季降水少，晴天多，光照充足；昼夜温差较大，有利于养分积累；位于亚热带地区，热量充足，冬季温暖湿润，利于油橄榄越冬；沙质土壤，土质适宜；多山地，利于排水，少洪涝，适宜油橄榄生长。（每点2分）</a:t>
            </a:r>
            <a:endParaRPr lang="zh-CN" altLang="en-US" sz="2400"/>
          </a:p>
          <a:p>
            <a:r>
              <a:rPr lang="zh-CN" altLang="en-US" sz="2400"/>
              <a:t>（3）（8分）海岸线漫长，海域广阔；沿岸盛行上升补偿流，鱼类丰富；海运交通便捷，利于渔业资源出口；近欧洲，市场广阔。（每点2分）</a:t>
            </a:r>
            <a:endParaRPr lang="zh-CN" altLang="en-US"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20955" y="-2304415"/>
            <a:ext cx="9052560" cy="80492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ym typeface="+mn-ea"/>
              </a:rPr>
              <a:t>(26分)读下列材料并结合俄罗斯的区域图，回答下列问题。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>
                <a:sym typeface="+mn-ea"/>
              </a:rPr>
              <a:t>材料一 向日葵为俄罗斯的国花，属一年生草本植物。喜温暖，喜光，耐低温，耐盐碱干旱，种子可食可榨油。</a:t>
            </a:r>
            <a:endParaRPr lang="zh-CN" altLang="en-US"/>
          </a:p>
          <a:p>
            <a:r>
              <a:rPr lang="zh-CN" altLang="en-US">
                <a:sym typeface="+mn-ea"/>
              </a:rPr>
              <a:t>材料二  河流的侵蚀、沉积及沼泽的吸收（附）影响河流泥沙和营养物质含量，水体中营养物质含量影响浮游生物量，与水温共同制约鱼类资源数量。一般河流入海口鱼类资源丰富，而鄂毕河的入海口鱼类资源却很少。</a:t>
            </a:r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endParaRPr lang="zh-CN" altLang="en-US"/>
          </a:p>
          <a:p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endParaRPr lang="zh-CN" altLang="en-US">
              <a:sym typeface="+mn-ea"/>
            </a:endParaRPr>
          </a:p>
          <a:p>
            <a:r>
              <a:rPr lang="zh-CN" altLang="en-US">
                <a:sym typeface="+mn-ea"/>
              </a:rPr>
              <a:t>（1）简述表中河流径流量季节分配的共同特点及其原因（6分）</a:t>
            </a:r>
            <a:endParaRPr lang="zh-CN" altLang="en-US"/>
          </a:p>
          <a:p>
            <a:r>
              <a:rPr lang="zh-CN" altLang="en-US">
                <a:sym typeface="+mn-ea"/>
              </a:rPr>
              <a:t>（2）分析鄂霍次克海成为“太平洋冰极”的原因。(6分)</a:t>
            </a:r>
            <a:endParaRPr lang="zh-CN" altLang="en-US"/>
          </a:p>
          <a:p>
            <a:r>
              <a:rPr lang="zh-CN" altLang="en-US">
                <a:sym typeface="+mn-ea"/>
              </a:rPr>
              <a:t>（3）从气候角度分析甲地有大面积向日葵分布的有利条件（6分）</a:t>
            </a:r>
            <a:endParaRPr lang="zh-CN" altLang="en-US"/>
          </a:p>
          <a:p>
            <a:r>
              <a:rPr lang="zh-CN" altLang="en-US">
                <a:sym typeface="+mn-ea"/>
              </a:rPr>
              <a:t>（4）结合材料及所学知识分析鄂毕河的入海口鱼类资源很少的原因。（8分）</a:t>
            </a: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25955" y="2158365"/>
            <a:ext cx="4152265" cy="2252980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5048885" y="5070475"/>
            <a:ext cx="115760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5048885" y="5407660"/>
            <a:ext cx="115760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104900" y="5070475"/>
            <a:ext cx="102870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411470" y="422910"/>
            <a:ext cx="352996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897255" y="1009650"/>
            <a:ext cx="696722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296920" y="1297940"/>
            <a:ext cx="48577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bldLvl="0" animBg="1"/>
      <p:bldP spid="7" grpId="0" animBg="1"/>
      <p:bldP spid="8" grpId="0" animBg="1"/>
      <p:bldP spid="2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" name="内容占位符 5"/>
          <p:cNvPicPr>
            <a:picLocks noChangeAspect="1"/>
          </p:cNvPicPr>
          <p:nvPr>
            <p:ph idx="1"/>
          </p:nvPr>
        </p:nvPicPr>
        <p:blipFill>
          <a:blip r:embed="rId1"/>
          <a:srcRect b="59510"/>
          <a:stretch>
            <a:fillRect/>
          </a:stretch>
        </p:blipFill>
        <p:spPr>
          <a:xfrm>
            <a:off x="889635" y="876300"/>
            <a:ext cx="7158355" cy="517969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421005" y="42545"/>
            <a:ext cx="8302625" cy="2834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死亡谷国家公园位于美国落基山脉和内华达山脉之间，面积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1408km</a:t>
            </a:r>
            <a:r>
              <a:rPr lang="en-US" altLang="zh-CN" sz="2000" b="0" u="none" baseline="30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，最低点海拔低于海平面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86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米。这里不仅极度干旱，而且是地球上夏季最热的地区之一。在这片荒凉的土地上，种子可以在土壤中沉睡多年；几百万年前幸存下来的内华达鳉鱼，隐藏在几处与世隔绝的水洼中，经过不断进化，已经适应高盐度和超过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38℃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高温的水域环境。    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2015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月，几场暴雨使死亡谷变成一个浅浅的大湖。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2016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年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月，湖水退去后的谷地迎来了被称为“超级绽放”的盛大花事：瀑布般的野花漫溢在大片的土地上，展现着旺盛的生命力。图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示意沿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36</a:t>
            </a:r>
            <a:r>
              <a:rPr lang="en-US" altLang="zh-CN" sz="2000" b="0" u="none" baseline="30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N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纬线北美大陆地形剖面。</a:t>
            </a:r>
            <a:endParaRPr lang="zh-CN" altLang="en-US" sz="2000"/>
          </a:p>
        </p:txBody>
      </p:sp>
      <p:pic>
        <p:nvPicPr>
          <p:cNvPr id="4" name="图片 3"/>
          <p:cNvPicPr/>
          <p:nvPr/>
        </p:nvPicPr>
        <p:blipFill>
          <a:blip r:embed="rId1"/>
          <a:stretch>
            <a:fillRect/>
          </a:stretch>
        </p:blipFill>
        <p:spPr>
          <a:xfrm>
            <a:off x="2032000" y="3067050"/>
            <a:ext cx="5638800" cy="152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文本框 100"/>
          <p:cNvSpPr txBox="1"/>
          <p:nvPr/>
        </p:nvSpPr>
        <p:spPr>
          <a:xfrm>
            <a:off x="722630" y="4454525"/>
            <a:ext cx="7530465" cy="19354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en-US" altLang="zh-CN" sz="105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 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  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）说明死亡谷夏季酷热的原因。（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   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）简述死亡谷出现“超级绽放”盛大花事的原因。（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   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）分析内华达鳉鱼能在死亡谷生存至今的原因。（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en-US" sz="2000"/>
          </a:p>
        </p:txBody>
      </p:sp>
      <p:sp>
        <p:nvSpPr>
          <p:cNvPr id="5" name="椭圆 4"/>
          <p:cNvSpPr/>
          <p:nvPr/>
        </p:nvSpPr>
        <p:spPr>
          <a:xfrm>
            <a:off x="5001260" y="5424170"/>
            <a:ext cx="102870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3006725" y="1609090"/>
            <a:ext cx="69024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 flipH="1">
            <a:off x="7835265" y="1609090"/>
            <a:ext cx="41846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4680585" y="650240"/>
            <a:ext cx="322453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680585" y="6052820"/>
            <a:ext cx="115760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272280" y="987425"/>
            <a:ext cx="322453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27685" y="1324610"/>
            <a:ext cx="96837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  <p:bldP spid="3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473075" y="1698625"/>
            <a:ext cx="8197850" cy="3749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死亡谷夏季受副热带高气压带控制，盛行下沉气流，晴天多，太阳辐射强（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分）；地处内陆（且缺乏植被覆盖）的荒漠地区，（谷底和谷坡共同吸收太阳辐射），地表升温快，加热大气（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分）；谷地海拔低，深而狭长（地形较封闭），热量不易散失（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分）。 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 死亡谷干燥的土壤中积累了大量（由风力和鸟类等带来）的植物种子（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分）；（湖水下渗使）土壤变得湿润（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月气温回升，光热适宜，有利于种子发芽、生长和开花（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分）。 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 鳉鱼栖息的水域环境较隐蔽且相对稳定（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分）；死亡谷野生动物很少，鳉鱼天敌少（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分）；鳉鱼经过不断进化，能适应恶劣的生存环境（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分）；受人类活动干扰影响很小（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分）。</a:t>
            </a:r>
            <a:endParaRPr lang="zh-CN" altLang="en-US" sz="20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" name="文本框 100"/>
          <p:cNvSpPr txBox="1"/>
          <p:nvPr/>
        </p:nvSpPr>
        <p:spPr>
          <a:xfrm>
            <a:off x="673735" y="459740"/>
            <a:ext cx="7764145" cy="1310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恒河三角洲是世界最大的三角洲，大部分在孟加拉国南部，恒洒三角洲汇集恒洒、布拉巴普特拉河、梅格纳河三大水系，河道密布。恒河河口湿地是候鸟的重要越冬地和中转补给地，是候鸟的天堂。下图为孟加拉国简图。</a:t>
            </a:r>
            <a:endParaRPr lang="zh-CN" altLang="en-US" sz="2000"/>
          </a:p>
        </p:txBody>
      </p:sp>
      <p:pic>
        <p:nvPicPr>
          <p:cNvPr id="4" name="图片 3"/>
          <p:cNvPicPr/>
          <p:nvPr/>
        </p:nvPicPr>
        <p:blipFill>
          <a:blip r:embed="rId1"/>
          <a:stretch>
            <a:fillRect/>
          </a:stretch>
        </p:blipFill>
        <p:spPr>
          <a:xfrm>
            <a:off x="2064385" y="1770380"/>
            <a:ext cx="2482850" cy="27070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" name="文本框 101"/>
          <p:cNvSpPr txBox="1"/>
          <p:nvPr/>
        </p:nvSpPr>
        <p:spPr>
          <a:xfrm>
            <a:off x="1051560" y="4341495"/>
            <a:ext cx="7040880" cy="19202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(1)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说明恒河三角洲河道密布的原因。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(8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 (2)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分析恒河河口湿地成为候鸟重要越冬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地的气候条件。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(6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 (3)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分析恒河河口湿地成为候鸟天堂的食物条件。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(8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endParaRPr lang="zh-CN" altLang="en-US" sz="2000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5452110" y="2346325"/>
            <a:ext cx="3202940" cy="1325880"/>
          </a:xfrm>
        </p:spPr>
        <p:txBody>
          <a:bodyPr>
            <a:normAutofit fontScale="90000"/>
          </a:bodyPr>
          <a:p>
            <a:r>
              <a:rPr lang="zh-CN" altLang="en-US">
                <a:solidFill>
                  <a:srgbClr val="FF0000"/>
                </a:solidFill>
              </a:rPr>
              <a:t>动物：飞禽</a:t>
            </a:r>
            <a:br>
              <a:rPr lang="zh-CN" altLang="en-US">
                <a:solidFill>
                  <a:srgbClr val="FF0000"/>
                </a:solidFill>
              </a:rPr>
            </a:br>
            <a:r>
              <a:rPr lang="zh-CN" altLang="en-US">
                <a:solidFill>
                  <a:srgbClr val="FF0000"/>
                </a:solidFill>
              </a:rPr>
              <a:t>气候，食物</a:t>
            </a:r>
            <a:br>
              <a:rPr lang="zh-CN" altLang="en-US">
                <a:solidFill>
                  <a:srgbClr val="FF0000"/>
                </a:solidFill>
              </a:rPr>
            </a:br>
            <a:r>
              <a:rPr lang="zh-CN" altLang="en-US">
                <a:solidFill>
                  <a:srgbClr val="FF0000"/>
                </a:solidFill>
              </a:rPr>
              <a:t>人类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6094095" y="5271770"/>
            <a:ext cx="102870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330825" y="5874385"/>
            <a:ext cx="102870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067935" y="5271770"/>
            <a:ext cx="73088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" name="文本框 101"/>
          <p:cNvSpPr txBox="1"/>
          <p:nvPr/>
        </p:nvSpPr>
        <p:spPr>
          <a:xfrm>
            <a:off x="698500" y="1833880"/>
            <a:ext cx="7803515" cy="30175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(1) 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流域内雨季降水丰富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汛期流量大，洪水泛滥（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分）；三角洲地势低平，加上海水顶托，流速慢（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分），河口段泥沙容易沉积形成沙洲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,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导致河流分叉（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分）。</a:t>
            </a:r>
            <a:endParaRPr lang="zh-CN" altLang="en-US" sz="24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(2) 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纬度低，海拔低（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分）；冬季受冷空气影响小，气温较高（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分）。</a:t>
            </a:r>
            <a:endParaRPr lang="zh-CN" altLang="en-US" sz="2400" b="0" u="none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algn="l"/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(3) 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纬度低，气候温暖（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分）；地处河口，河水中有机物和无机盐类丰富（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分）；湿地面积广（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分）；生物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(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水生生物、鱼类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)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种类多，生长快，食物丰富（</a:t>
            </a:r>
            <a:r>
              <a:rPr lang="en-US" altLang="zh-CN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4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分）。</a:t>
            </a:r>
            <a:endParaRPr lang="zh-CN" altLang="en-US" sz="2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" name="文本框 101"/>
          <p:cNvSpPr txBox="1"/>
          <p:nvPr/>
        </p:nvSpPr>
        <p:spPr>
          <a:xfrm>
            <a:off x="528955" y="645160"/>
            <a:ext cx="7507605" cy="2834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266700" algn="l"/>
            <a:r>
              <a:rPr lang="zh-CN" altLang="en-US" sz="2000" b="0" u="none">
                <a:latin typeface="楷体_GB2312" charset="0"/>
                <a:ea typeface="楷体_GB2312" charset="0"/>
                <a:cs typeface="楷体_GB2312" charset="0"/>
              </a:rPr>
              <a:t>马达加斯加岛是世界第四大岛，岛上动植物种类非常丰富，其中</a:t>
            </a:r>
            <a:r>
              <a:rPr lang="en-US" altLang="zh-CN" sz="2000" b="0" u="none">
                <a:latin typeface="楷体_GB2312" charset="0"/>
                <a:ea typeface="楷体_GB2312" charset="0"/>
                <a:cs typeface="楷体_GB2312" charset="0"/>
              </a:rPr>
              <a:t>80</a:t>
            </a:r>
            <a:r>
              <a:rPr lang="zh-CN" altLang="en-US" sz="2000" b="0" u="none">
                <a:latin typeface="楷体_GB2312" charset="0"/>
                <a:ea typeface="楷体_GB2312" charset="0"/>
                <a:cs typeface="楷体_GB2312" charset="0"/>
              </a:rPr>
              <a:t>％为特有种。马达加斯加经济以农业为主，是世界上最不发达国家之一。目前该国人口已超过</a:t>
            </a:r>
            <a:r>
              <a:rPr lang="en-US" altLang="zh-CN" sz="2000" b="0" u="none">
                <a:latin typeface="楷体_GB2312" charset="0"/>
                <a:ea typeface="楷体_GB2312" charset="0"/>
                <a:cs typeface="楷体_GB2312" charset="0"/>
              </a:rPr>
              <a:t>2</a:t>
            </a:r>
            <a:r>
              <a:rPr lang="zh-CN" altLang="en-US" sz="2000" b="0" u="none">
                <a:latin typeface="楷体_GB2312" charset="0"/>
                <a:ea typeface="楷体_GB2312" charset="0"/>
                <a:cs typeface="楷体_GB2312" charset="0"/>
              </a:rPr>
              <a:t>千万，年增长率为</a:t>
            </a:r>
            <a:r>
              <a:rPr lang="en-US" altLang="zh-CN" sz="2000" b="0" u="none">
                <a:latin typeface="楷体_GB2312" charset="0"/>
                <a:ea typeface="楷体_GB2312" charset="0"/>
                <a:cs typeface="楷体_GB2312" charset="0"/>
              </a:rPr>
              <a:t>3%</a:t>
            </a:r>
            <a:r>
              <a:rPr lang="zh-CN" altLang="en-US" sz="2000" b="0" u="none">
                <a:latin typeface="楷体_GB2312" charset="0"/>
                <a:ea typeface="楷体_GB2312" charset="0"/>
                <a:cs typeface="楷体_GB2312" charset="0"/>
              </a:rPr>
              <a:t>。近年来，马达加斯加岛一些动植物资源面临灭绝威胁，引起世界的关注。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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）说出岛屿东西两侧自然植被类型并分析形成原因。（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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）分析该岛动植物多特有种的原因。（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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）分析该岛动植物资源面临灭绝威胁的原因。（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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）简述保护该岛动植物资源应采取的措施。（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en-US" sz="2000"/>
          </a:p>
        </p:txBody>
      </p:sp>
      <p:grpSp>
        <p:nvGrpSpPr>
          <p:cNvPr id="97" name="组合 85"/>
          <p:cNvGrpSpPr/>
          <p:nvPr/>
        </p:nvGrpSpPr>
        <p:grpSpPr>
          <a:xfrm>
            <a:off x="5892165" y="3998913"/>
            <a:ext cx="1828800" cy="2348865"/>
            <a:chOff x="7740" y="2109"/>
            <a:chExt cx="2880" cy="3699"/>
          </a:xfrm>
        </p:grpSpPr>
        <p:pic>
          <p:nvPicPr>
            <p:cNvPr id="95" name="图片 8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7741" y="2109"/>
              <a:ext cx="2519" cy="323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6" name="文本框 87"/>
            <p:cNvSpPr txBox="1"/>
            <p:nvPr/>
          </p:nvSpPr>
          <p:spPr>
            <a:xfrm>
              <a:off x="7740" y="5184"/>
              <a:ext cx="2880" cy="624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9525">
              <a:noFill/>
            </a:ln>
          </p:spPr>
          <p:txBody>
            <a:bodyPr upright="1"/>
            <a:lstStyle/>
            <a:p>
              <a:pPr algn="just"/>
              <a:r>
                <a:rPr lang="en-US" altLang="zh-CN" sz="1050" kern="100">
                  <a:latin typeface="楷体_GB2312"/>
                  <a:ea typeface="楷体_GB2312"/>
                  <a:cs typeface="Times New Roman" panose="02020603050405020304"/>
                  <a:sym typeface="Times New Roman" panose="02020603050405020304"/>
                </a:rPr>
                <a:t>马达加斯加岛位置示意图</a:t>
              </a:r>
              <a:endParaRPr lang="en-US" altLang="zh-CN" sz="1050" kern="100">
                <a:latin typeface="楷体_GB2312"/>
                <a:ea typeface="楷体_GB2312"/>
                <a:cs typeface="Times New Roman" panose="02020603050405020304"/>
                <a:sym typeface="Times New Roman" panose="02020603050405020304"/>
              </a:endParaRPr>
            </a:p>
          </p:txBody>
        </p:sp>
      </p:grpSp>
      <p:sp>
        <p:nvSpPr>
          <p:cNvPr id="6" name="椭圆 5"/>
          <p:cNvSpPr/>
          <p:nvPr/>
        </p:nvSpPr>
        <p:spPr>
          <a:xfrm>
            <a:off x="3768725" y="2193290"/>
            <a:ext cx="102870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2226945" y="2466340"/>
            <a:ext cx="192214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1031240" y="4451985"/>
            <a:ext cx="3950335" cy="1325880"/>
          </a:xfrm>
        </p:spPr>
        <p:txBody>
          <a:bodyPr>
            <a:normAutofit fontScale="90000"/>
          </a:bodyPr>
          <a:p>
            <a:r>
              <a:rPr lang="zh-CN" altLang="en-US">
                <a:solidFill>
                  <a:srgbClr val="FF0000"/>
                </a:solidFill>
              </a:rPr>
              <a:t>动物：爬行类</a:t>
            </a:r>
            <a:br>
              <a:rPr lang="zh-CN" altLang="en-US">
                <a:solidFill>
                  <a:srgbClr val="FF0000"/>
                </a:solidFill>
              </a:rPr>
            </a:br>
            <a:r>
              <a:rPr lang="zh-CN" altLang="en-US">
                <a:solidFill>
                  <a:srgbClr val="FF0000"/>
                </a:solidFill>
              </a:rPr>
              <a:t>食物和天敌（气候和地形）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" y="-3175"/>
            <a:ext cx="2857500" cy="1905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4215" y="94615"/>
            <a:ext cx="1270000" cy="19050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1025" y="94615"/>
            <a:ext cx="2901950" cy="1905000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4057650" y="2803525"/>
            <a:ext cx="102870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705350" y="3142615"/>
            <a:ext cx="102870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bldLvl="0" animBg="1"/>
      <p:bldP spid="3" grpId="0" bldLvl="0" animBg="1"/>
      <p:bldP spid="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" name="文本框 101"/>
          <p:cNvSpPr txBox="1"/>
          <p:nvPr/>
        </p:nvSpPr>
        <p:spPr>
          <a:xfrm>
            <a:off x="1168400" y="1144270"/>
            <a:ext cx="6807200" cy="37490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266700" algn="l"/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原因：岛东处东南信风迎风地带，受纵贯南北的山地抬升，加之沿岸暖流流经，增温增湿，因而终年降水多，形成热带雨林气候，发育热带雨林；（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分）岛西处于背风地带，降水少，为热带草原气候，发育热带草原。（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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）该岛长期与大陆隔离，地域相对孤立，形成独立的生物进化环境；岛屿面积大，多山地，自然条件空间差异较大（每点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分，共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分）。（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人类活动使森林、草原面积减少，动植物生存空间（栖息地）减少；掠夺式猎杀、采伐某些种类动植物，致使其数量急剧下降；生产、生活活动造成环境污染，动植物生存环境受到破坏；全球气候变化，动植物生存环境改变。（每点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分，满分</a:t>
            </a:r>
            <a:r>
              <a:rPr lang="en-US" altLang="zh-CN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lang="zh-CN" altLang="en-US" sz="2000" b="0" u="none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en-US" sz="2000"/>
          </a:p>
        </p:txBody>
      </p:sp>
      <p:sp>
        <p:nvSpPr>
          <p:cNvPr id="4" name="文本框 3"/>
          <p:cNvSpPr txBox="1"/>
          <p:nvPr/>
        </p:nvSpPr>
        <p:spPr>
          <a:xfrm>
            <a:off x="1300480" y="4957445"/>
            <a:ext cx="6784340" cy="1310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0" indent="0" algn="l"/>
            <a:r>
              <a:rPr lang="zh-CN" altLang="en-US" sz="2000" b="0" u="none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000" b="0" u="none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4</a:t>
            </a:r>
            <a:r>
              <a:rPr lang="zh-CN" altLang="en-US" sz="2000" b="0" u="none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）建立自然保护区；控制人口增长；保护性开发，促进经济发展；提高居民保护意识；制定并执行好相关法律法规；开展国际合作，加大保护投入。（每点</a:t>
            </a:r>
            <a:r>
              <a:rPr lang="en-US" altLang="zh-CN" sz="2000" b="0" u="none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000" b="0" u="none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分，满分</a:t>
            </a:r>
            <a:r>
              <a:rPr lang="en-US" altLang="zh-CN" sz="2000" b="0" u="none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lang="zh-CN" altLang="en-US" sz="2000" b="0" u="none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分。）</a:t>
            </a:r>
            <a:endParaRPr lang="zh-CN" altLang="en-US" sz="20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48260" y="166370"/>
            <a:ext cx="7461885" cy="50292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冷凉蔬菜又称错季蔬菜，是指在气候冷凉地区夏季生长的蔬菜，最适宜生长温度在17℃～25℃,多种植在海拔1500米以上的高原上。冷凉蔬菜“家族”里有菜花、甘蓝、娃娃菜、西兰花、洋葱、青笋等。</a:t>
            </a:r>
            <a:endParaRPr lang="zh-CN" altLang="en-US"/>
          </a:p>
          <a:p>
            <a:r>
              <a:rPr lang="zh-CN" altLang="en-US"/>
              <a:t>兰州辖区海拔1500～3300米，是我国著名的冷凉蔬菜生产基地。盛夏时节，兰州能够向上海、杭州、广州等南方市场提供20多个种类的冷凉蔬菜，弥补了南方沿海地区夏季因高温、暴雨等气象灾害导致的蔬菜供应缺口。</a:t>
            </a:r>
            <a:endParaRPr lang="zh-CN" altLang="en-US"/>
          </a:p>
          <a:p>
            <a:r>
              <a:rPr lang="zh-CN" altLang="en-US"/>
              <a:t>榆中县是兰州市冷凉蔬菜的主产区，2016年6月，受市场价格波动和南方蔬菜退市期推迟等因素影响，榆中县冷凉蔬菜出现严重滞销并遭大面积倾倒，给当地菜农带来较大损失。</a:t>
            </a:r>
            <a:endParaRPr lang="zh-CN" altLang="en-US"/>
          </a:p>
          <a:p>
            <a:r>
              <a:rPr lang="zh-CN" altLang="en-US"/>
              <a:t>图甲示意兰州市的位置和范围，图乙为兰州气候统计资料。</a:t>
            </a:r>
            <a:endParaRPr lang="zh-CN" altLang="en-US"/>
          </a:p>
          <a:p>
            <a:r>
              <a:rPr lang="zh-CN" altLang="en-US"/>
              <a:t>                                   </a:t>
            </a:r>
            <a:endParaRPr lang="zh-CN" altLang="en-US"/>
          </a:p>
          <a:p>
            <a:r>
              <a:rPr lang="zh-CN" altLang="en-US"/>
              <a:t>（1）说明兰州辖区有利于冷凉蔬菜种植的气候条件。（6分）</a:t>
            </a:r>
            <a:endParaRPr lang="zh-CN" altLang="en-US"/>
          </a:p>
          <a:p>
            <a:r>
              <a:rPr lang="zh-CN" altLang="en-US"/>
              <a:t>（2）榆中县菜农将蔬菜依山势阶梯状种在海拔1500～3000米的山坡上，试解释采用该种植方式的优点。（6分）</a:t>
            </a:r>
            <a:endParaRPr lang="zh-CN" altLang="en-US"/>
          </a:p>
          <a:p>
            <a:r>
              <a:rPr lang="zh-CN" altLang="en-US"/>
              <a:t>（3）分析近年来兰州冷凉蔬菜畅销南方市场的原因。（6分）</a:t>
            </a:r>
            <a:endParaRPr lang="zh-CN" altLang="en-US"/>
          </a:p>
          <a:p>
            <a:r>
              <a:rPr lang="zh-CN" altLang="en-US"/>
              <a:t>（4）为避免兰州冷凉蔬菜再次陷入滞销困境，提出你的合理化建议。（6分）</a:t>
            </a:r>
            <a:endParaRPr lang="zh-CN" altLang="en-US"/>
          </a:p>
        </p:txBody>
      </p:sp>
      <p:pic>
        <p:nvPicPr>
          <p:cNvPr id="5" name="内容占位符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7180580" y="2856865"/>
            <a:ext cx="1574800" cy="1797050"/>
          </a:xfrm>
          <a:prstGeom prst="rect">
            <a:avLst/>
          </a:prstGeom>
        </p:spPr>
      </p:pic>
      <p:pic>
        <p:nvPicPr>
          <p:cNvPr id="7" name="图片 6" descr="001Eip7Fzy79MhCejlEda&amp;6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2005" y="5057140"/>
            <a:ext cx="2079625" cy="1927225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4285615" y="3456305"/>
            <a:ext cx="95186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4612640" y="166370"/>
            <a:ext cx="119951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1195705" y="421640"/>
            <a:ext cx="119888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5160010" y="479425"/>
            <a:ext cx="984250" cy="22225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2475865" y="3727450"/>
            <a:ext cx="145288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2549525" y="4064635"/>
            <a:ext cx="68961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3098800" y="4316730"/>
            <a:ext cx="69024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5563235" y="4564380"/>
            <a:ext cx="1617345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523240" y="2357120"/>
            <a:ext cx="123952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 animBg="1"/>
      <p:bldP spid="3" grpId="0" animBg="1"/>
      <p:bldP spid="6" grpId="0" animBg="1"/>
      <p:bldP spid="8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318770" y="1016635"/>
            <a:ext cx="8506460" cy="39344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（1）（6分）兰州地处高原，海拔高，夏季气温适宜冷凉蔬菜生长；（2分）昼夜温差大，光照充足（日照时间长，光热条件复杂多样），蔬菜品质好；（2分）种植区海拔较高，冬季气候寒冷，害虫（虫卵）不易越冬，夏季虫害少。（2分）</a:t>
            </a:r>
            <a:endParaRPr lang="zh-CN" altLang="en-US"/>
          </a:p>
          <a:p>
            <a:r>
              <a:rPr lang="zh-CN" altLang="en-US"/>
              <a:t>（2）（6分）海拔差异大，利于充分利用光热、土地等资源；（2分）利于培育不同蔬菜品种，使上市蔬菜品种更丰富；（2分）利于错开蔬菜成熟期，延长市场供应时间。（2分）</a:t>
            </a:r>
            <a:endParaRPr lang="zh-CN" altLang="en-US"/>
          </a:p>
          <a:p>
            <a:r>
              <a:rPr lang="zh-CN" altLang="en-US"/>
              <a:t>（3）（6分）原因：冷凉蔬菜品种丰富、品质优良；（2分）交通运输条件的改善，保鲜冷藏技术的发展，利于蔬菜储存和远距离运输；（2分）冷凉蔬菜在南方沿海地区错季上市，供不应求（南方沿海地区经济发达，人口众多，蔬菜消费量大）。（2分）</a:t>
            </a:r>
            <a:endParaRPr lang="zh-CN" altLang="en-US"/>
          </a:p>
          <a:p>
            <a:r>
              <a:rPr lang="zh-CN" altLang="en-US"/>
              <a:t>（4）（6分）延长产业链，提高蔬菜加工转化能力，扩大蔬菜用量；加强市场监测，摸准市场信息；运用互联网开展订单营销，拓宽销售渠道；开展蔬菜收储工作，调节上市时间；建立冷凉蔬菜种植补贴（保险）机制，保障菜农收益。（任答三点即得6分）</a:t>
            </a:r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3586480" y="1565910"/>
            <a:ext cx="3729990" cy="33718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115714" name="图片 115713" descr="世界气候类型分布图"/>
          <p:cNvPicPr>
            <a:picLocks noChangeAspect="1"/>
          </p:cNvPicPr>
          <p:nvPr/>
        </p:nvPicPr>
        <p:blipFill>
          <a:blip r:embed="rId1"/>
          <a:srcRect t="6779" b="10593"/>
          <a:stretch>
            <a:fillRect/>
          </a:stretch>
        </p:blipFill>
        <p:spPr>
          <a:xfrm>
            <a:off x="24130" y="-37465"/>
            <a:ext cx="4333875" cy="32029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460" y="3218180"/>
            <a:ext cx="5048250" cy="37846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07645" y="1631950"/>
            <a:ext cx="8411210" cy="359473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p>
            <a:endParaRPr lang="zh-CN" altLang="en-US"/>
          </a:p>
        </p:txBody>
      </p:sp>
      <p:pic>
        <p:nvPicPr>
          <p:cNvPr id="92" name="图片 3" descr="文综（地理）答案0000"/>
          <p:cNvPicPr>
            <a:picLocks noChangeAspect="1"/>
          </p:cNvPicPr>
          <p:nvPr>
            <p:ph idx="1"/>
          </p:nvPr>
        </p:nvPicPr>
        <p:blipFill>
          <a:blip r:embed="rId1"/>
          <a:srcRect t="27994" b="51624"/>
          <a:stretch>
            <a:fillRect/>
          </a:stretch>
        </p:blipFill>
        <p:spPr>
          <a:xfrm>
            <a:off x="-227330" y="1482725"/>
            <a:ext cx="9817735" cy="43173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92" name="图片 3" descr="文综（地理）答案0000"/>
          <p:cNvPicPr>
            <a:picLocks noChangeAspect="1"/>
          </p:cNvPicPr>
          <p:nvPr>
            <p:ph idx="1"/>
          </p:nvPr>
        </p:nvPicPr>
        <p:blipFill>
          <a:blip r:embed="rId1"/>
          <a:srcRect t="47424" b="29405"/>
          <a:stretch>
            <a:fillRect/>
          </a:stretch>
        </p:blipFill>
        <p:spPr>
          <a:xfrm>
            <a:off x="-208915" y="1820545"/>
            <a:ext cx="9751695" cy="41103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4074</Words>
  <Application>WPS 演示</Application>
  <PresentationFormat>宽屏</PresentationFormat>
  <Paragraphs>169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Arial</vt:lpstr>
      <vt:lpstr>宋体</vt:lpstr>
      <vt:lpstr>Wingdings</vt:lpstr>
      <vt:lpstr>微软雅黑</vt:lpstr>
      <vt:lpstr>华文新魏</vt:lpstr>
      <vt:lpstr>Calibri Light</vt:lpstr>
      <vt:lpstr>Calibri</vt:lpstr>
      <vt:lpstr>楷体_GB2312</vt:lpstr>
      <vt:lpstr>楷体_GB2312</vt:lpstr>
      <vt:lpstr>Times New Roman</vt:lpstr>
      <vt:lpstr>黑体</vt:lpstr>
      <vt:lpstr>新宋体</vt:lpstr>
      <vt:lpstr>Office 主题</vt:lpstr>
      <vt:lpstr>PowerPoint 演示文稿</vt:lpstr>
      <vt:lpstr>生物</vt:lpstr>
      <vt:lpstr>植物</vt:lpstr>
      <vt:lpstr>PowerPoint 演示文稿</vt:lpstr>
      <vt:lpstr>动物：鱼类 （水域环境，饵料）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动物：飞禽</vt:lpstr>
      <vt:lpstr>PowerPoint 演示文稿</vt:lpstr>
      <vt:lpstr>动物：爬行类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李鹏</dc:creator>
  <cp:lastModifiedBy>李鹏</cp:lastModifiedBy>
  <cp:revision>86</cp:revision>
  <dcterms:created xsi:type="dcterms:W3CDTF">2017-04-06T08:08:00Z</dcterms:created>
  <dcterms:modified xsi:type="dcterms:W3CDTF">2017-04-18T04:15:09Z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2052-10.1.0.6382</vt:lpwstr>
  </property>
</Properties>
</file>