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360" r:id="rId3"/>
    <p:sldId id="371" r:id="rId4"/>
    <p:sldId id="368" r:id="rId5"/>
    <p:sldId id="357" r:id="rId6"/>
    <p:sldId id="342" r:id="rId7"/>
    <p:sldId id="327" r:id="rId8"/>
    <p:sldId id="349" r:id="rId9"/>
    <p:sldId id="369" r:id="rId10"/>
    <p:sldId id="372" r:id="rId11"/>
    <p:sldId id="375" r:id="rId12"/>
    <p:sldId id="381" r:id="rId13"/>
    <p:sldId id="382" r:id="rId14"/>
    <p:sldId id="373" r:id="rId15"/>
    <p:sldId id="370" r:id="rId16"/>
    <p:sldId id="376" r:id="rId17"/>
    <p:sldId id="377" r:id="rId18"/>
    <p:sldId id="378" r:id="rId19"/>
    <p:sldId id="379" r:id="rId2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333300"/>
    <a:srgbClr val="E8E8E8"/>
    <a:srgbClr val="B2B2B2"/>
    <a:srgbClr val="EAEAEA"/>
    <a:srgbClr val="99CCFF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4" autoAdjust="0"/>
    <p:restoredTop sz="94599" autoAdjust="0"/>
  </p:normalViewPr>
  <p:slideViewPr>
    <p:cSldViewPr>
      <p:cViewPr varScale="1">
        <p:scale>
          <a:sx n="70" d="100"/>
          <a:sy n="70" d="100"/>
        </p:scale>
        <p:origin x="132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8"/>
          <p:cNvSpPr>
            <a:spLocks noChangeArrowheads="1"/>
          </p:cNvSpPr>
          <p:nvPr/>
        </p:nvSpPr>
        <p:spPr bwMode="gray">
          <a:xfrm>
            <a:off x="684213" y="333375"/>
            <a:ext cx="5905500" cy="5761038"/>
          </a:xfrm>
          <a:prstGeom prst="ellipse">
            <a:avLst/>
          </a:prstGeom>
          <a:gradFill rotWithShape="1">
            <a:gsLst>
              <a:gs pos="0">
                <a:schemeClr val="bg2">
                  <a:alpha val="48000"/>
                </a:schemeClr>
              </a:gs>
              <a:gs pos="100000">
                <a:schemeClr val="bg2">
                  <a:gamma/>
                  <a:tint val="0"/>
                  <a:invGamma/>
                  <a:alpha val="8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5" name="Rectangle 39"/>
          <p:cNvSpPr>
            <a:spLocks noChangeArrowheads="1"/>
          </p:cNvSpPr>
          <p:nvPr/>
        </p:nvSpPr>
        <p:spPr bwMode="ltGray">
          <a:xfrm>
            <a:off x="0" y="4437063"/>
            <a:ext cx="9144000" cy="17287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6" name="Oval 40"/>
          <p:cNvSpPr>
            <a:spLocks noChangeArrowheads="1"/>
          </p:cNvSpPr>
          <p:nvPr/>
        </p:nvSpPr>
        <p:spPr bwMode="gray">
          <a:xfrm>
            <a:off x="971550" y="1628775"/>
            <a:ext cx="3529013" cy="3671888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dist="89803" dir="2700000" algn="ctr" rotWithShape="0">
              <a:srgbClr val="000000">
                <a:alpha val="18999"/>
              </a:srgbClr>
            </a:outerShdw>
          </a:effec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7" name="Oval 42"/>
          <p:cNvSpPr>
            <a:spLocks noChangeArrowheads="1"/>
          </p:cNvSpPr>
          <p:nvPr/>
        </p:nvSpPr>
        <p:spPr bwMode="gray">
          <a:xfrm>
            <a:off x="1258888" y="260350"/>
            <a:ext cx="935037" cy="936625"/>
          </a:xfrm>
          <a:prstGeom prst="ellipse">
            <a:avLst/>
          </a:prstGeom>
          <a:solidFill>
            <a:schemeClr val="tx2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dist="89803" dir="2700000" algn="ctr" rotWithShape="0">
              <a:srgbClr val="000000">
                <a:alpha val="18999"/>
              </a:srgbClr>
            </a:outerShdw>
          </a:effec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8" name="Oval 43"/>
          <p:cNvSpPr>
            <a:spLocks noChangeArrowheads="1"/>
          </p:cNvSpPr>
          <p:nvPr/>
        </p:nvSpPr>
        <p:spPr bwMode="gray">
          <a:xfrm>
            <a:off x="4211638" y="2636838"/>
            <a:ext cx="1223962" cy="1223962"/>
          </a:xfrm>
          <a:prstGeom prst="ellipse">
            <a:avLst/>
          </a:prstGeom>
          <a:solidFill>
            <a:srgbClr val="1BABE5">
              <a:alpha val="10196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9" name="Text Box 14"/>
          <p:cNvSpPr txBox="1">
            <a:spLocks noChangeArrowheads="1"/>
          </p:cNvSpPr>
          <p:nvPr/>
        </p:nvSpPr>
        <p:spPr bwMode="gray">
          <a:xfrm>
            <a:off x="7762875" y="6286500"/>
            <a:ext cx="1143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zh-CN" sz="2400" i="1" smtClean="0">
                <a:ea typeface="宋体" panose="02010600030101010101" pitchFamily="2" charset="-122"/>
              </a:rPr>
              <a:t>LOGO</a:t>
            </a:r>
          </a:p>
        </p:txBody>
      </p:sp>
      <p:sp>
        <p:nvSpPr>
          <p:cNvPr id="10" name="Oval 49"/>
          <p:cNvSpPr>
            <a:spLocks noChangeArrowheads="1"/>
          </p:cNvSpPr>
          <p:nvPr/>
        </p:nvSpPr>
        <p:spPr bwMode="gray">
          <a:xfrm>
            <a:off x="993775" y="1651000"/>
            <a:ext cx="3490913" cy="3629025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11" name="Oval 50"/>
          <p:cNvSpPr>
            <a:spLocks noChangeArrowheads="1"/>
          </p:cNvSpPr>
          <p:nvPr/>
        </p:nvSpPr>
        <p:spPr bwMode="gray">
          <a:xfrm>
            <a:off x="1276350" y="277813"/>
            <a:ext cx="900113" cy="900112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12" name="Oval 44"/>
          <p:cNvSpPr>
            <a:spLocks noChangeArrowheads="1"/>
          </p:cNvSpPr>
          <p:nvPr/>
        </p:nvSpPr>
        <p:spPr bwMode="gray">
          <a:xfrm>
            <a:off x="3856038" y="3500438"/>
            <a:ext cx="1582737" cy="1582737"/>
          </a:xfrm>
          <a:prstGeom prst="ellipse">
            <a:avLst/>
          </a:prstGeom>
          <a:solidFill>
            <a:schemeClr val="folHlink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dist="89803" dir="2700000" algn="ctr" rotWithShape="0">
              <a:srgbClr val="000000">
                <a:alpha val="18999"/>
              </a:srgbClr>
            </a:outerShdw>
          </a:effec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13" name="Oval 51"/>
          <p:cNvSpPr>
            <a:spLocks noChangeArrowheads="1"/>
          </p:cNvSpPr>
          <p:nvPr/>
        </p:nvSpPr>
        <p:spPr bwMode="gray">
          <a:xfrm>
            <a:off x="3881438" y="3521075"/>
            <a:ext cx="1533525" cy="1543050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14" name="Oval 41"/>
          <p:cNvSpPr>
            <a:spLocks noChangeArrowheads="1"/>
          </p:cNvSpPr>
          <p:nvPr/>
        </p:nvSpPr>
        <p:spPr bwMode="gray">
          <a:xfrm>
            <a:off x="323850" y="1268413"/>
            <a:ext cx="1438275" cy="1511300"/>
          </a:xfrm>
          <a:prstGeom prst="ellipse">
            <a:avLst/>
          </a:prstGeom>
          <a:solidFill>
            <a:schemeClr val="folHlink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dist="89803" dir="2700000" algn="ctr" rotWithShape="0">
              <a:srgbClr val="000000">
                <a:alpha val="18999"/>
              </a:srgbClr>
            </a:outerShdw>
          </a:effec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15" name="Oval 52"/>
          <p:cNvSpPr>
            <a:spLocks noChangeArrowheads="1"/>
          </p:cNvSpPr>
          <p:nvPr/>
        </p:nvSpPr>
        <p:spPr bwMode="gray">
          <a:xfrm>
            <a:off x="330200" y="1287463"/>
            <a:ext cx="1419225" cy="1462087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267200" y="1219200"/>
            <a:ext cx="4495800" cy="175260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r">
              <a:defRPr sz="4800">
                <a:solidFill>
                  <a:schemeClr val="tx2"/>
                </a:solidFill>
              </a:defRPr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5486400"/>
            <a:ext cx="7620000" cy="3048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16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3581400" y="6400800"/>
            <a:ext cx="2209800" cy="244475"/>
          </a:xfrm>
        </p:spPr>
        <p:txBody>
          <a:bodyPr/>
          <a:lstStyle>
            <a:lvl1pPr algn="ctr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5934075" y="6391275"/>
            <a:ext cx="1933575" cy="244475"/>
          </a:xfrm>
        </p:spPr>
        <p:txBody>
          <a:bodyPr/>
          <a:lstStyle>
            <a:lvl1pPr>
              <a:defRPr sz="1200" b="1" i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en-US" altLang="zh-CN"/>
              <a:t>www.themegallery.com</a:t>
            </a:r>
          </a:p>
        </p:txBody>
      </p:sp>
      <p:sp>
        <p:nvSpPr>
          <p:cNvPr id="1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381000" y="6400800"/>
            <a:ext cx="2133600" cy="244475"/>
          </a:xfrm>
        </p:spPr>
        <p:txBody>
          <a:bodyPr/>
          <a:lstStyle>
            <a:lvl1pPr algn="l">
              <a:defRPr sz="1200"/>
            </a:lvl1pPr>
          </a:lstStyle>
          <a:p>
            <a:pPr>
              <a:defRPr/>
            </a:pPr>
            <a:fld id="{84364ABE-2377-476E-A5C5-F2A68A23C85B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39211299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www.themegallery.com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32746-F1E0-42E8-A64F-D7B9BA9883D6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21897600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www.themegallery.com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184947-71D7-48D0-B482-26C3C68117EA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12867785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76400"/>
            <a:ext cx="4057650" cy="4648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67250" y="1676400"/>
            <a:ext cx="4057650" cy="4648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www.themegallery.com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4333F8-9F2E-480A-A8F6-855F64CAA414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9142707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www.themegallery.com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2E6D5F-66F7-453F-83E7-FC5823B8DCE3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9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43175266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www.themegallery.com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DAB723-E72D-4E97-86E5-7C1F900263F6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12872804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www.themegallery.com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31AC25-6CE7-43ED-AC9C-FE2EB04FFB33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64589038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www.themegallery.com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A97C61-B648-4FC5-8F7D-E5C2A540C03C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47115154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www.themegallery.com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20135E-9EFF-415E-99E2-E586E5F14F18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40130187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www.themegallery.com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1E1397-5BAD-4724-9C05-AFA0473BD5BF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33214001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57975" y="609600"/>
            <a:ext cx="2066925" cy="5715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48375" cy="57150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www.themegallery.com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E595D8-4AF9-49B7-BA12-D0F1E4C4F77E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52728058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9" name="Oval 105"/>
          <p:cNvSpPr>
            <a:spLocks noChangeArrowheads="1"/>
          </p:cNvSpPr>
          <p:nvPr/>
        </p:nvSpPr>
        <p:spPr bwMode="gray">
          <a:xfrm>
            <a:off x="179388" y="0"/>
            <a:ext cx="6804025" cy="6858000"/>
          </a:xfrm>
          <a:prstGeom prst="ellipse">
            <a:avLst/>
          </a:prstGeom>
          <a:gradFill rotWithShape="1">
            <a:gsLst>
              <a:gs pos="0">
                <a:schemeClr val="bg2">
                  <a:alpha val="44000"/>
                </a:schemeClr>
              </a:gs>
              <a:gs pos="100000">
                <a:schemeClr val="bg2">
                  <a:gamma/>
                  <a:tint val="0"/>
                  <a:invGamma/>
                  <a:alpha val="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1027" name="Rectangle 106"/>
          <p:cNvSpPr>
            <a:spLocks noChangeArrowheads="1"/>
          </p:cNvSpPr>
          <p:nvPr/>
        </p:nvSpPr>
        <p:spPr bwMode="gray">
          <a:xfrm>
            <a:off x="0" y="549275"/>
            <a:ext cx="9144000" cy="6477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1028" name="Oval 107"/>
          <p:cNvSpPr>
            <a:spLocks noChangeArrowheads="1"/>
          </p:cNvSpPr>
          <p:nvPr/>
        </p:nvSpPr>
        <p:spPr bwMode="gray">
          <a:xfrm>
            <a:off x="1116013" y="58738"/>
            <a:ext cx="865187" cy="892175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dist="89803" dir="2700000" algn="ctr" rotWithShape="0">
              <a:srgbClr val="000000">
                <a:alpha val="18999"/>
              </a:srgbClr>
            </a:outerShdw>
          </a:effec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1029" name="Oval 108"/>
          <p:cNvSpPr>
            <a:spLocks noChangeArrowheads="1"/>
          </p:cNvSpPr>
          <p:nvPr/>
        </p:nvSpPr>
        <p:spPr bwMode="gray">
          <a:xfrm>
            <a:off x="8101013" y="106363"/>
            <a:ext cx="790575" cy="830262"/>
          </a:xfrm>
          <a:prstGeom prst="ellipse">
            <a:avLst/>
          </a:prstGeom>
          <a:solidFill>
            <a:schemeClr val="tx2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dist="89803" dir="2700000" algn="ctr" rotWithShape="0">
              <a:srgbClr val="000000">
                <a:alpha val="18999"/>
              </a:srgbClr>
            </a:outerShdw>
          </a:effec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1030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676400"/>
            <a:ext cx="8267700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3"/>
            <a:r>
              <a:rPr lang="zh-CN" altLang="en-US" smtClean="0"/>
              <a:t>第五级</a:t>
            </a:r>
          </a:p>
        </p:txBody>
      </p:sp>
      <p:sp>
        <p:nvSpPr>
          <p:cNvPr id="2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6553200" y="6553200"/>
            <a:ext cx="2133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b="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r>
              <a:rPr lang="en-US" altLang="zh-CN"/>
              <a:t>www.themegallery.com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4191000" y="6534150"/>
            <a:ext cx="838200" cy="261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 b="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7BB84FF1-BEB7-42DD-9F93-4A0D5EABE9C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1033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2057400" y="609600"/>
            <a:ext cx="6019800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381000" y="6534150"/>
            <a:ext cx="1905000" cy="261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b="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5" name="Oval 111"/>
          <p:cNvSpPr>
            <a:spLocks noChangeArrowheads="1"/>
          </p:cNvSpPr>
          <p:nvPr/>
        </p:nvSpPr>
        <p:spPr bwMode="gray">
          <a:xfrm>
            <a:off x="1133475" y="76200"/>
            <a:ext cx="828675" cy="857250"/>
          </a:xfrm>
          <a:prstGeom prst="ellipse">
            <a:avLst/>
          </a:prstGeom>
          <a:blipFill dpi="0" rotWithShape="1">
            <a:blip r:embed="rId1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1036" name="Oval 109"/>
          <p:cNvSpPr>
            <a:spLocks noChangeArrowheads="1"/>
          </p:cNvSpPr>
          <p:nvPr/>
        </p:nvSpPr>
        <p:spPr bwMode="gray">
          <a:xfrm>
            <a:off x="179388" y="333375"/>
            <a:ext cx="1152525" cy="1223963"/>
          </a:xfrm>
          <a:prstGeom prst="ellipse">
            <a:avLst/>
          </a:prstGeom>
          <a:solidFill>
            <a:schemeClr val="folHlink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dist="89803" dir="2700000" algn="ctr" rotWithShape="0">
              <a:srgbClr val="000000">
                <a:alpha val="18999"/>
              </a:srgbClr>
            </a:outerShdw>
          </a:effec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1037" name="Oval 110"/>
          <p:cNvSpPr>
            <a:spLocks noChangeArrowheads="1"/>
          </p:cNvSpPr>
          <p:nvPr/>
        </p:nvSpPr>
        <p:spPr bwMode="gray">
          <a:xfrm>
            <a:off x="190500" y="352425"/>
            <a:ext cx="1128713" cy="1185863"/>
          </a:xfrm>
          <a:prstGeom prst="ellipse">
            <a:avLst/>
          </a:prstGeom>
          <a:blipFill dpi="0" rotWithShape="1">
            <a:blip r:embed="rId1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1038" name="Oval 112"/>
          <p:cNvSpPr>
            <a:spLocks noChangeArrowheads="1"/>
          </p:cNvSpPr>
          <p:nvPr/>
        </p:nvSpPr>
        <p:spPr bwMode="gray">
          <a:xfrm>
            <a:off x="8120063" y="123825"/>
            <a:ext cx="757237" cy="795338"/>
          </a:xfrm>
          <a:prstGeom prst="ellipse">
            <a:avLst/>
          </a:prstGeom>
          <a:blipFill dpi="0" rotWithShape="1">
            <a:blip r:embed="rId1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ransition spd="slow">
    <p:wipe/>
  </p:transition>
  <p:timing>
    <p:tnLst>
      <p:par>
        <p:cTn id="1" dur="indefinite" restart="never" nodeType="tmRoot"/>
      </p:par>
    </p:tn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v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file:///F:\&#24352;&#20255;&#25152;&#26377;&#30340;&#24494;&#35838;\&#23454;&#39564;&#24494;&#35838;\&#39640;&#20013;&#21270;&#23398;&#23454;&#39564;&#39640;&#28165;MP4\1&#31895;&#30416;&#25552;&#32431;.mp4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file:///F:\&#24352;&#20255;&#25152;&#26377;&#30340;&#24494;&#35838;\&#23454;&#39564;&#24494;&#35838;\&#39640;&#20013;&#21270;&#23398;&#23454;&#39564;&#39640;&#28165;MP4\8&#33976;&#39311;&#21450;&#27695;&#31163;&#23376;&#30340;&#26816;&#39564;.mp4" TargetMode="External"/><Relationship Id="rId2" Type="http://schemas.openxmlformats.org/officeDocument/2006/relationships/hyperlink" Target="file:///F:\&#24352;&#20255;&#25152;&#26377;&#30340;&#24494;&#35838;\&#23454;&#39564;&#24494;&#35838;\&#39640;&#20013;&#21270;&#23398;&#23454;&#39564;&#39640;&#28165;MP4\1&#31895;&#30416;&#25552;&#32431;.mp4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file:///F:\&#24352;&#20255;&#25152;&#26377;&#30340;&#24494;&#35838;\&#23454;&#39564;&#24494;&#35838;\&#39640;&#20013;&#21270;&#23398;&#23454;&#39564;&#39640;&#28165;MP4\8&#33976;&#39311;&#21450;&#27695;&#31163;&#23376;&#30340;&#26816;&#39564;.mp4" TargetMode="External"/><Relationship Id="rId2" Type="http://schemas.openxmlformats.org/officeDocument/2006/relationships/hyperlink" Target="file:///F:\&#24352;&#20255;&#25152;&#26377;&#30340;&#24494;&#35838;\&#23454;&#39564;&#24494;&#35838;\&#39640;&#20013;&#21270;&#23398;&#23454;&#39564;&#39640;&#28165;MP4\1&#31895;&#30416;&#25552;&#32431;.mp4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file:///F:\&#24352;&#20255;&#25152;&#26377;&#30340;&#24494;&#35838;\&#23454;&#39564;&#24494;&#35838;\&#39640;&#20013;&#21270;&#23398;&#23454;&#39564;&#39640;&#28165;MP4\4&#33795;&#21462;.mp4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baike.baidu.com/item/%E9%BB%84%E8%8A%B1%E8%92%BF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file:///F:\&#24352;&#20255;&#25152;&#26377;&#30340;&#24494;&#35838;\&#23454;&#39564;&#24494;&#35838;\&#39640;&#20013;&#21270;&#23398;&#23454;&#39564;&#39640;&#28165;MP4\8&#33976;&#39311;&#21450;&#27695;&#31163;&#23376;&#30340;&#26816;&#39564;.mp4" TargetMode="External"/><Relationship Id="rId2" Type="http://schemas.openxmlformats.org/officeDocument/2006/relationships/hyperlink" Target="file:///F:\&#24352;&#20255;&#25152;&#26377;&#30340;&#24494;&#35838;\&#23454;&#39564;&#24494;&#35838;\&#39640;&#20013;&#21270;&#23398;&#23454;&#39564;&#39640;&#28165;MP4\1&#31895;&#30416;&#25552;&#32431;.mp4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file:///F:\&#24352;&#20255;&#25152;&#26377;&#30340;&#24494;&#35838;\&#23454;&#39564;&#24494;&#35838;\&#39640;&#20013;&#21270;&#23398;&#23454;&#39564;&#39640;&#28165;MP4\4&#33795;&#21462;.mp4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file:///F:\&#24352;&#20255;&#25152;&#26377;&#30340;&#24494;&#35838;\&#23454;&#39564;&#24494;&#35838;\&#39640;&#20013;&#21270;&#23398;&#23454;&#39564;&#39640;&#28165;MP4\8&#33976;&#39311;&#21450;&#27695;&#31163;&#23376;&#30340;&#26816;&#39564;.mp4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5"/>
          <p:cNvSpPr>
            <a:spLocks noGrp="1" noChangeArrowheads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zh-CN" sz="1200" smtClean="0">
                <a:solidFill>
                  <a:schemeClr val="tx2"/>
                </a:solidFill>
              </a:rPr>
              <a:t>www.themegallery.com</a:t>
            </a:r>
          </a:p>
        </p:txBody>
      </p:sp>
      <p:sp>
        <p:nvSpPr>
          <p:cNvPr id="6147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835150" y="836613"/>
            <a:ext cx="7308850" cy="863600"/>
          </a:xfrm>
        </p:spPr>
        <p:txBody>
          <a:bodyPr/>
          <a:lstStyle/>
          <a:p>
            <a:pPr eaLnBrk="1" hangingPunct="1"/>
            <a:r>
              <a:rPr lang="zh-CN" altLang="en-US" smtClean="0">
                <a:ea typeface="宋体" panose="02010600030101010101" pitchFamily="2" charset="-122"/>
              </a:rPr>
              <a:t>研究物质的实验方法</a:t>
            </a:r>
            <a:endParaRPr lang="en-US" altLang="zh-CN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页脚占位符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zh-CN" sz="1000" smtClean="0"/>
              <a:t>www.themegallery.com</a:t>
            </a:r>
          </a:p>
        </p:txBody>
      </p:sp>
      <p:sp>
        <p:nvSpPr>
          <p:cNvPr id="3" name="矩形 2"/>
          <p:cNvSpPr/>
          <p:nvPr/>
        </p:nvSpPr>
        <p:spPr>
          <a:xfrm>
            <a:off x="0" y="2296707"/>
            <a:ext cx="1569661" cy="923330"/>
          </a:xfrm>
          <a:prstGeom prst="rect">
            <a:avLst/>
          </a:prstGeom>
          <a:solidFill>
            <a:srgbClr val="FFC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原理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2" y="3201549"/>
            <a:ext cx="1569661" cy="92333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步骤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1" y="4161854"/>
            <a:ext cx="1569661" cy="923330"/>
          </a:xfrm>
          <a:prstGeom prst="rect">
            <a:avLst/>
          </a:prstGeom>
          <a:solidFill>
            <a:srgbClr val="00B0F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现象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5085184"/>
            <a:ext cx="1569661" cy="923330"/>
          </a:xfrm>
          <a:prstGeom prst="rect">
            <a:avLst/>
          </a:prstGeom>
          <a:solidFill>
            <a:srgbClr val="92D05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结论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Picture 33" descr="200609192116563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902" y="1403747"/>
            <a:ext cx="6766898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矩形 17"/>
          <p:cNvSpPr/>
          <p:nvPr/>
        </p:nvSpPr>
        <p:spPr>
          <a:xfrm>
            <a:off x="2587852" y="463947"/>
            <a:ext cx="5032148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实验室制取氧气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 bwMode="auto">
          <a:xfrm>
            <a:off x="-1678" y="0"/>
            <a:ext cx="9145678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07504" y="272694"/>
            <a:ext cx="29546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反应类型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698" y="1226053"/>
            <a:ext cx="3138787" cy="1002668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470" y="2224139"/>
            <a:ext cx="3111096" cy="777774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70346" y="2993109"/>
            <a:ext cx="36471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进一步思考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698" y="3999999"/>
            <a:ext cx="6193526" cy="2626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24933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用</a:t>
            </a:r>
            <a:r>
              <a:rPr lang="en-US" altLang="zh-CN" dirty="0" smtClean="0"/>
              <a:t>pH</a:t>
            </a:r>
            <a:r>
              <a:rPr lang="zh-CN" altLang="en-US" dirty="0" smtClean="0"/>
              <a:t>试纸测果汁酸碱性</a:t>
            </a:r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www.themegallery.com</a:t>
            </a: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2691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页脚占位符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zh-CN" sz="1000" smtClean="0"/>
              <a:t>www.themegallery.com</a:t>
            </a: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827584" y="2276872"/>
            <a:ext cx="7704137" cy="1008063"/>
          </a:xfrm>
        </p:spPr>
        <p:txBody>
          <a:bodyPr/>
          <a:lstStyle/>
          <a:p>
            <a:pPr eaLnBrk="1" hangingPunct="1"/>
            <a:r>
              <a:rPr lang="zh-CN" altLang="en-US" sz="6000" b="0" dirty="0" smtClean="0">
                <a:solidFill>
                  <a:srgbClr val="333300"/>
                </a:solidFill>
                <a:ea typeface="宋体" panose="02010600030101010101" pitchFamily="2" charset="-122"/>
              </a:rPr>
              <a:t/>
            </a:r>
            <a:br>
              <a:rPr lang="zh-CN" altLang="en-US" sz="6000" b="0" dirty="0" smtClean="0">
                <a:solidFill>
                  <a:srgbClr val="333300"/>
                </a:solidFill>
                <a:ea typeface="宋体" panose="02010600030101010101" pitchFamily="2" charset="-122"/>
              </a:rPr>
            </a:br>
            <a:r>
              <a:rPr lang="zh-CN" altLang="en-US" sz="6000" b="0" dirty="0" smtClean="0">
                <a:solidFill>
                  <a:srgbClr val="333300"/>
                </a:solidFill>
                <a:ea typeface="宋体" panose="02010600030101010101" pitchFamily="2" charset="-122"/>
              </a:rPr>
              <a:t>中学化学实验室规则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页脚占位符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zh-CN" sz="1000" smtClean="0"/>
              <a:t>www.themegallery.com</a:t>
            </a: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08920"/>
            <a:ext cx="8856984" cy="487362"/>
          </a:xfrm>
        </p:spPr>
        <p:txBody>
          <a:bodyPr/>
          <a:lstStyle/>
          <a:p>
            <a:pPr eaLnBrk="1" hangingPunct="1"/>
            <a:r>
              <a:rPr lang="zh-CN" altLang="en-US" sz="4400" dirty="0" smtClean="0">
                <a:solidFill>
                  <a:srgbClr val="333300"/>
                </a:solidFill>
                <a:ea typeface="宋体" panose="02010600030101010101" pitchFamily="2" charset="-122"/>
              </a:rPr>
              <a:t>常用危险化学品的分类及其标志</a:t>
            </a:r>
            <a:endParaRPr lang="en-US" altLang="zh-CN" sz="4400" dirty="0" smtClean="0">
              <a:solidFill>
                <a:srgbClr val="333300"/>
              </a:solidFill>
              <a:ea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83568" y="3717032"/>
            <a:ext cx="713053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危险级别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？</a:t>
            </a:r>
            <a:r>
              <a:rPr lang="zh-CN" altLang="en-US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危险特性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？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600410" y="4467809"/>
            <a:ext cx="223651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易燃液体</a:t>
            </a:r>
            <a:endParaRPr lang="zh-CN" altLang="en-US" sz="40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242" name="页脚占位符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zh-CN" sz="1000" smtClean="0"/>
              <a:t>www.themegallery.com</a:t>
            </a: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2051050" y="620713"/>
            <a:ext cx="6019800" cy="487362"/>
          </a:xfrm>
        </p:spPr>
        <p:txBody>
          <a:bodyPr/>
          <a:lstStyle/>
          <a:p>
            <a:pPr eaLnBrk="1" hangingPunct="1"/>
            <a:r>
              <a:rPr lang="zh-CN" altLang="en-US" smtClean="0">
                <a:ea typeface="宋体" panose="02010600030101010101" pitchFamily="2" charset="-122"/>
              </a:rPr>
              <a:t>危险化学品标识</a:t>
            </a:r>
          </a:p>
        </p:txBody>
      </p:sp>
      <p:pic>
        <p:nvPicPr>
          <p:cNvPr id="10245" name="Picture 7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082" y="1916832"/>
            <a:ext cx="446405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515" y="1841091"/>
            <a:ext cx="3924300" cy="424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页脚占位符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zh-CN" sz="1000" smtClean="0"/>
              <a:t>www.themegallery.com</a:t>
            </a:r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xfrm>
            <a:off x="2051050" y="620713"/>
            <a:ext cx="6019800" cy="487362"/>
          </a:xfrm>
        </p:spPr>
        <p:txBody>
          <a:bodyPr/>
          <a:lstStyle/>
          <a:p>
            <a:pPr eaLnBrk="1" hangingPunct="1"/>
            <a:r>
              <a:rPr lang="zh-CN" altLang="en-US" smtClean="0">
                <a:ea typeface="宋体" panose="02010600030101010101" pitchFamily="2" charset="-122"/>
              </a:rPr>
              <a:t>危险化学品标识</a:t>
            </a:r>
          </a:p>
        </p:txBody>
      </p:sp>
      <p:pic>
        <p:nvPicPr>
          <p:cNvPr id="13317" name="Picture 6" descr="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9" y="1393667"/>
            <a:ext cx="3236113" cy="3835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7372" y="1854922"/>
            <a:ext cx="2778746" cy="3105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 descr="2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100" y="1613558"/>
            <a:ext cx="3009900" cy="371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4521301" y="4033578"/>
            <a:ext cx="269942" cy="830997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r>
              <a:rPr lang="en-US" altLang="zh-CN" sz="4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endParaRPr lang="zh-CN" altLang="en-US" sz="4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分离</a:t>
            </a:r>
            <a:endParaRPr lang="zh-CN" altLang="en-US" dirty="0"/>
          </a:p>
        </p:txBody>
      </p:sp>
      <p:graphicFrame>
        <p:nvGraphicFramePr>
          <p:cNvPr id="5" name="内容占位符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9761597"/>
              </p:ext>
            </p:extLst>
          </p:nvPr>
        </p:nvGraphicFramePr>
        <p:xfrm>
          <a:off x="179512" y="1916832"/>
          <a:ext cx="8712968" cy="43924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8242"/>
                <a:gridCol w="2178242"/>
                <a:gridCol w="2178242"/>
                <a:gridCol w="2178242"/>
              </a:tblGrid>
              <a:tr h="1098122"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固体</a:t>
                      </a:r>
                      <a:r>
                        <a:rPr lang="en-US" altLang="zh-CN" sz="3200" dirty="0" smtClean="0"/>
                        <a:t>solid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液体</a:t>
                      </a:r>
                      <a:r>
                        <a:rPr lang="en-US" altLang="zh-CN" sz="3200" dirty="0" smtClean="0"/>
                        <a:t>liquid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气体</a:t>
                      </a:r>
                      <a:r>
                        <a:rPr lang="en-US" altLang="zh-CN" sz="3200" dirty="0" smtClean="0"/>
                        <a:t>gas</a:t>
                      </a:r>
                      <a:endParaRPr lang="zh-CN" altLang="en-US" sz="3200" dirty="0"/>
                    </a:p>
                  </a:txBody>
                  <a:tcPr/>
                </a:tc>
              </a:tr>
              <a:tr h="1098122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固体</a:t>
                      </a:r>
                      <a:r>
                        <a:rPr lang="en-US" altLang="zh-CN" sz="3200" dirty="0" smtClean="0"/>
                        <a:t>s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</a:tr>
              <a:tr h="1098122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液体</a:t>
                      </a:r>
                      <a:r>
                        <a:rPr lang="en-US" altLang="zh-CN" sz="3200" dirty="0" smtClean="0"/>
                        <a:t>l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</a:tr>
              <a:tr h="1098122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气体</a:t>
                      </a:r>
                      <a:r>
                        <a:rPr lang="en-US" altLang="zh-CN" sz="3200" dirty="0" smtClean="0"/>
                        <a:t>g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baseline="-25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www.themegallery.com</a:t>
            </a:r>
            <a:endParaRPr lang="en-US" altLang="zh-CN"/>
          </a:p>
        </p:txBody>
      </p:sp>
      <p:sp>
        <p:nvSpPr>
          <p:cNvPr id="6" name="任意多边形 5"/>
          <p:cNvSpPr/>
          <p:nvPr/>
        </p:nvSpPr>
        <p:spPr bwMode="auto">
          <a:xfrm>
            <a:off x="2483893" y="4271749"/>
            <a:ext cx="3562065" cy="1937982"/>
          </a:xfrm>
          <a:custGeom>
            <a:avLst/>
            <a:gdLst>
              <a:gd name="connsiteX0" fmla="*/ 0 w 3562065"/>
              <a:gd name="connsiteY0" fmla="*/ 0 h 1937982"/>
              <a:gd name="connsiteX1" fmla="*/ 0 w 3562065"/>
              <a:gd name="connsiteY1" fmla="*/ 0 h 1937982"/>
              <a:gd name="connsiteX2" fmla="*/ 177420 w 3562065"/>
              <a:gd name="connsiteY2" fmla="*/ 163773 h 1937982"/>
              <a:gd name="connsiteX3" fmla="*/ 272955 w 3562065"/>
              <a:gd name="connsiteY3" fmla="*/ 245660 h 1937982"/>
              <a:gd name="connsiteX4" fmla="*/ 341194 w 3562065"/>
              <a:gd name="connsiteY4" fmla="*/ 327547 h 1937982"/>
              <a:gd name="connsiteX5" fmla="*/ 423080 w 3562065"/>
              <a:gd name="connsiteY5" fmla="*/ 395785 h 1937982"/>
              <a:gd name="connsiteX6" fmla="*/ 586853 w 3562065"/>
              <a:gd name="connsiteY6" fmla="*/ 600502 h 1937982"/>
              <a:gd name="connsiteX7" fmla="*/ 764274 w 3562065"/>
              <a:gd name="connsiteY7" fmla="*/ 832514 h 1937982"/>
              <a:gd name="connsiteX8" fmla="*/ 818865 w 3562065"/>
              <a:gd name="connsiteY8" fmla="*/ 900752 h 1937982"/>
              <a:gd name="connsiteX9" fmla="*/ 873456 w 3562065"/>
              <a:gd name="connsiteY9" fmla="*/ 955344 h 1937982"/>
              <a:gd name="connsiteX10" fmla="*/ 900752 w 3562065"/>
              <a:gd name="connsiteY10" fmla="*/ 1009935 h 1937982"/>
              <a:gd name="connsiteX11" fmla="*/ 941695 w 3562065"/>
              <a:gd name="connsiteY11" fmla="*/ 1064526 h 1937982"/>
              <a:gd name="connsiteX12" fmla="*/ 968991 w 3562065"/>
              <a:gd name="connsiteY12" fmla="*/ 1119117 h 1937982"/>
              <a:gd name="connsiteX13" fmla="*/ 1023582 w 3562065"/>
              <a:gd name="connsiteY13" fmla="*/ 1160060 h 1937982"/>
              <a:gd name="connsiteX14" fmla="*/ 1078173 w 3562065"/>
              <a:gd name="connsiteY14" fmla="*/ 1255594 h 1937982"/>
              <a:gd name="connsiteX15" fmla="*/ 1132764 w 3562065"/>
              <a:gd name="connsiteY15" fmla="*/ 1337481 h 1937982"/>
              <a:gd name="connsiteX16" fmla="*/ 1187355 w 3562065"/>
              <a:gd name="connsiteY16" fmla="*/ 1419367 h 1937982"/>
              <a:gd name="connsiteX17" fmla="*/ 1214650 w 3562065"/>
              <a:gd name="connsiteY17" fmla="*/ 1514902 h 1937982"/>
              <a:gd name="connsiteX18" fmla="*/ 1255594 w 3562065"/>
              <a:gd name="connsiteY18" fmla="*/ 1596788 h 1937982"/>
              <a:gd name="connsiteX19" fmla="*/ 1241946 w 3562065"/>
              <a:gd name="connsiteY19" fmla="*/ 1637732 h 1937982"/>
              <a:gd name="connsiteX20" fmla="*/ 1201003 w 3562065"/>
              <a:gd name="connsiteY20" fmla="*/ 1651379 h 1937982"/>
              <a:gd name="connsiteX21" fmla="*/ 1119116 w 3562065"/>
              <a:gd name="connsiteY21" fmla="*/ 1692323 h 1937982"/>
              <a:gd name="connsiteX22" fmla="*/ 1009934 w 3562065"/>
              <a:gd name="connsiteY22" fmla="*/ 1719618 h 1937982"/>
              <a:gd name="connsiteX23" fmla="*/ 928047 w 3562065"/>
              <a:gd name="connsiteY23" fmla="*/ 1746914 h 1937982"/>
              <a:gd name="connsiteX24" fmla="*/ 846161 w 3562065"/>
              <a:gd name="connsiteY24" fmla="*/ 1760561 h 1937982"/>
              <a:gd name="connsiteX25" fmla="*/ 791570 w 3562065"/>
              <a:gd name="connsiteY25" fmla="*/ 1774209 h 1937982"/>
              <a:gd name="connsiteX26" fmla="*/ 723331 w 3562065"/>
              <a:gd name="connsiteY26" fmla="*/ 1787857 h 1937982"/>
              <a:gd name="connsiteX27" fmla="*/ 245659 w 3562065"/>
              <a:gd name="connsiteY27" fmla="*/ 1774209 h 1937982"/>
              <a:gd name="connsiteX28" fmla="*/ 218364 w 3562065"/>
              <a:gd name="connsiteY28" fmla="*/ 1719618 h 1937982"/>
              <a:gd name="connsiteX29" fmla="*/ 191068 w 3562065"/>
              <a:gd name="connsiteY29" fmla="*/ 1624084 h 1937982"/>
              <a:gd name="connsiteX30" fmla="*/ 150125 w 3562065"/>
              <a:gd name="connsiteY30" fmla="*/ 1542197 h 1937982"/>
              <a:gd name="connsiteX31" fmla="*/ 136477 w 3562065"/>
              <a:gd name="connsiteY31" fmla="*/ 1296538 h 1937982"/>
              <a:gd name="connsiteX32" fmla="*/ 122829 w 3562065"/>
              <a:gd name="connsiteY32" fmla="*/ 586854 h 1937982"/>
              <a:gd name="connsiteX33" fmla="*/ 109182 w 3562065"/>
              <a:gd name="connsiteY33" fmla="*/ 450376 h 1937982"/>
              <a:gd name="connsiteX34" fmla="*/ 68238 w 3562065"/>
              <a:gd name="connsiteY34" fmla="*/ 327547 h 1937982"/>
              <a:gd name="connsiteX35" fmla="*/ 54591 w 3562065"/>
              <a:gd name="connsiteY35" fmla="*/ 286603 h 1937982"/>
              <a:gd name="connsiteX36" fmla="*/ 40943 w 3562065"/>
              <a:gd name="connsiteY36" fmla="*/ 163773 h 1937982"/>
              <a:gd name="connsiteX37" fmla="*/ 2634017 w 3562065"/>
              <a:gd name="connsiteY37" fmla="*/ 1446663 h 1937982"/>
              <a:gd name="connsiteX38" fmla="*/ 2838734 w 3562065"/>
              <a:gd name="connsiteY38" fmla="*/ 1419367 h 1937982"/>
              <a:gd name="connsiteX39" fmla="*/ 3302758 w 3562065"/>
              <a:gd name="connsiteY39" fmla="*/ 1446663 h 1937982"/>
              <a:gd name="connsiteX40" fmla="*/ 3370997 w 3562065"/>
              <a:gd name="connsiteY40" fmla="*/ 1460311 h 1937982"/>
              <a:gd name="connsiteX41" fmla="*/ 3562065 w 3562065"/>
              <a:gd name="connsiteY41" fmla="*/ 1487606 h 1937982"/>
              <a:gd name="connsiteX42" fmla="*/ 3534770 w 3562065"/>
              <a:gd name="connsiteY42" fmla="*/ 1637732 h 1937982"/>
              <a:gd name="connsiteX43" fmla="*/ 3452883 w 3562065"/>
              <a:gd name="connsiteY43" fmla="*/ 1719618 h 1937982"/>
              <a:gd name="connsiteX44" fmla="*/ 3316406 w 3562065"/>
              <a:gd name="connsiteY44" fmla="*/ 1828800 h 1937982"/>
              <a:gd name="connsiteX45" fmla="*/ 3261814 w 3562065"/>
              <a:gd name="connsiteY45" fmla="*/ 1869744 h 1937982"/>
              <a:gd name="connsiteX46" fmla="*/ 3220871 w 3562065"/>
              <a:gd name="connsiteY46" fmla="*/ 1910687 h 1937982"/>
              <a:gd name="connsiteX47" fmla="*/ 3125337 w 3562065"/>
              <a:gd name="connsiteY47" fmla="*/ 1937982 h 1937982"/>
              <a:gd name="connsiteX48" fmla="*/ 2456597 w 3562065"/>
              <a:gd name="connsiteY48" fmla="*/ 1924335 h 1937982"/>
              <a:gd name="connsiteX49" fmla="*/ 2129050 w 3562065"/>
              <a:gd name="connsiteY49" fmla="*/ 1883391 h 1937982"/>
              <a:gd name="connsiteX50" fmla="*/ 1705970 w 3562065"/>
              <a:gd name="connsiteY50" fmla="*/ 1828800 h 1937982"/>
              <a:gd name="connsiteX51" fmla="*/ 1542197 w 3562065"/>
              <a:gd name="connsiteY51" fmla="*/ 1815152 h 1937982"/>
              <a:gd name="connsiteX52" fmla="*/ 1255594 w 3562065"/>
              <a:gd name="connsiteY52" fmla="*/ 1774209 h 1937982"/>
              <a:gd name="connsiteX53" fmla="*/ 1105468 w 3562065"/>
              <a:gd name="connsiteY53" fmla="*/ 1746914 h 1937982"/>
              <a:gd name="connsiteX54" fmla="*/ 982638 w 3562065"/>
              <a:gd name="connsiteY54" fmla="*/ 1733266 h 1937982"/>
              <a:gd name="connsiteX55" fmla="*/ 777922 w 3562065"/>
              <a:gd name="connsiteY55" fmla="*/ 1719618 h 1937982"/>
              <a:gd name="connsiteX56" fmla="*/ 805217 w 3562065"/>
              <a:gd name="connsiteY56" fmla="*/ 1719618 h 1937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3562065" h="1937982">
                <a:moveTo>
                  <a:pt x="0" y="0"/>
                </a:moveTo>
                <a:lnTo>
                  <a:pt x="0" y="0"/>
                </a:lnTo>
                <a:cubicBezTo>
                  <a:pt x="266260" y="228225"/>
                  <a:pt x="-64277" y="-59332"/>
                  <a:pt x="177420" y="163773"/>
                </a:cubicBezTo>
                <a:cubicBezTo>
                  <a:pt x="208239" y="192222"/>
                  <a:pt x="243297" y="216002"/>
                  <a:pt x="272955" y="245660"/>
                </a:cubicBezTo>
                <a:cubicBezTo>
                  <a:pt x="298079" y="270784"/>
                  <a:pt x="316070" y="302423"/>
                  <a:pt x="341194" y="327547"/>
                </a:cubicBezTo>
                <a:cubicBezTo>
                  <a:pt x="366318" y="352671"/>
                  <a:pt x="397956" y="370661"/>
                  <a:pt x="423080" y="395785"/>
                </a:cubicBezTo>
                <a:cubicBezTo>
                  <a:pt x="449497" y="422202"/>
                  <a:pt x="579034" y="588773"/>
                  <a:pt x="586853" y="600502"/>
                </a:cubicBezTo>
                <a:cubicBezTo>
                  <a:pt x="679621" y="739653"/>
                  <a:pt x="616115" y="650164"/>
                  <a:pt x="764274" y="832514"/>
                </a:cubicBezTo>
                <a:cubicBezTo>
                  <a:pt x="782643" y="855122"/>
                  <a:pt x="798268" y="880154"/>
                  <a:pt x="818865" y="900752"/>
                </a:cubicBezTo>
                <a:cubicBezTo>
                  <a:pt x="837062" y="918949"/>
                  <a:pt x="858015" y="934756"/>
                  <a:pt x="873456" y="955344"/>
                </a:cubicBezTo>
                <a:cubicBezTo>
                  <a:pt x="885663" y="971620"/>
                  <a:pt x="889969" y="992683"/>
                  <a:pt x="900752" y="1009935"/>
                </a:cubicBezTo>
                <a:cubicBezTo>
                  <a:pt x="912807" y="1029224"/>
                  <a:pt x="929640" y="1045237"/>
                  <a:pt x="941695" y="1064526"/>
                </a:cubicBezTo>
                <a:cubicBezTo>
                  <a:pt x="952478" y="1081778"/>
                  <a:pt x="955751" y="1103670"/>
                  <a:pt x="968991" y="1119117"/>
                </a:cubicBezTo>
                <a:cubicBezTo>
                  <a:pt x="983794" y="1136387"/>
                  <a:pt x="1005385" y="1146412"/>
                  <a:pt x="1023582" y="1160060"/>
                </a:cubicBezTo>
                <a:cubicBezTo>
                  <a:pt x="1047455" y="1255557"/>
                  <a:pt x="1018260" y="1178563"/>
                  <a:pt x="1078173" y="1255594"/>
                </a:cubicBezTo>
                <a:cubicBezTo>
                  <a:pt x="1098314" y="1281489"/>
                  <a:pt x="1132764" y="1337481"/>
                  <a:pt x="1132764" y="1337481"/>
                </a:cubicBezTo>
                <a:cubicBezTo>
                  <a:pt x="1165213" y="1434832"/>
                  <a:pt x="1119201" y="1317138"/>
                  <a:pt x="1187355" y="1419367"/>
                </a:cubicBezTo>
                <a:cubicBezTo>
                  <a:pt x="1195537" y="1431640"/>
                  <a:pt x="1212374" y="1506937"/>
                  <a:pt x="1214650" y="1514902"/>
                </a:cubicBezTo>
                <a:cubicBezTo>
                  <a:pt x="1228775" y="1564341"/>
                  <a:pt x="1225688" y="1551930"/>
                  <a:pt x="1255594" y="1596788"/>
                </a:cubicBezTo>
                <a:cubicBezTo>
                  <a:pt x="1251045" y="1610436"/>
                  <a:pt x="1252119" y="1627559"/>
                  <a:pt x="1241946" y="1637732"/>
                </a:cubicBezTo>
                <a:cubicBezTo>
                  <a:pt x="1231774" y="1647904"/>
                  <a:pt x="1213870" y="1644946"/>
                  <a:pt x="1201003" y="1651379"/>
                </a:cubicBezTo>
                <a:cubicBezTo>
                  <a:pt x="1126467" y="1688647"/>
                  <a:pt x="1194584" y="1671741"/>
                  <a:pt x="1119116" y="1692323"/>
                </a:cubicBezTo>
                <a:cubicBezTo>
                  <a:pt x="1082924" y="1702194"/>
                  <a:pt x="1045523" y="1707755"/>
                  <a:pt x="1009934" y="1719618"/>
                </a:cubicBezTo>
                <a:cubicBezTo>
                  <a:pt x="982638" y="1728717"/>
                  <a:pt x="956428" y="1742184"/>
                  <a:pt x="928047" y="1746914"/>
                </a:cubicBezTo>
                <a:cubicBezTo>
                  <a:pt x="900752" y="1751463"/>
                  <a:pt x="873295" y="1755134"/>
                  <a:pt x="846161" y="1760561"/>
                </a:cubicBezTo>
                <a:cubicBezTo>
                  <a:pt x="827768" y="1764240"/>
                  <a:pt x="809880" y="1770140"/>
                  <a:pt x="791570" y="1774209"/>
                </a:cubicBezTo>
                <a:cubicBezTo>
                  <a:pt x="768926" y="1779241"/>
                  <a:pt x="746077" y="1783308"/>
                  <a:pt x="723331" y="1787857"/>
                </a:cubicBezTo>
                <a:lnTo>
                  <a:pt x="245659" y="1774209"/>
                </a:lnTo>
                <a:cubicBezTo>
                  <a:pt x="225497" y="1771484"/>
                  <a:pt x="225507" y="1738667"/>
                  <a:pt x="218364" y="1719618"/>
                </a:cubicBezTo>
                <a:cubicBezTo>
                  <a:pt x="192339" y="1650218"/>
                  <a:pt x="217464" y="1683476"/>
                  <a:pt x="191068" y="1624084"/>
                </a:cubicBezTo>
                <a:cubicBezTo>
                  <a:pt x="178674" y="1596197"/>
                  <a:pt x="163773" y="1569493"/>
                  <a:pt x="150125" y="1542197"/>
                </a:cubicBezTo>
                <a:cubicBezTo>
                  <a:pt x="145576" y="1460311"/>
                  <a:pt x="138819" y="1378517"/>
                  <a:pt x="136477" y="1296538"/>
                </a:cubicBezTo>
                <a:cubicBezTo>
                  <a:pt x="129719" y="1060029"/>
                  <a:pt x="130457" y="823336"/>
                  <a:pt x="122829" y="586854"/>
                </a:cubicBezTo>
                <a:cubicBezTo>
                  <a:pt x="121355" y="541158"/>
                  <a:pt x="117608" y="495312"/>
                  <a:pt x="109182" y="450376"/>
                </a:cubicBezTo>
                <a:cubicBezTo>
                  <a:pt x="109181" y="450371"/>
                  <a:pt x="75062" y="348021"/>
                  <a:pt x="68238" y="327547"/>
                </a:cubicBezTo>
                <a:cubicBezTo>
                  <a:pt x="63689" y="313899"/>
                  <a:pt x="57412" y="300710"/>
                  <a:pt x="54591" y="286603"/>
                </a:cubicBezTo>
                <a:cubicBezTo>
                  <a:pt x="37374" y="200520"/>
                  <a:pt x="40943" y="241561"/>
                  <a:pt x="40943" y="163773"/>
                </a:cubicBezTo>
                <a:lnTo>
                  <a:pt x="2634017" y="1446663"/>
                </a:lnTo>
                <a:cubicBezTo>
                  <a:pt x="2702256" y="1437564"/>
                  <a:pt x="2769912" y="1421046"/>
                  <a:pt x="2838734" y="1419367"/>
                </a:cubicBezTo>
                <a:cubicBezTo>
                  <a:pt x="2973800" y="1416073"/>
                  <a:pt x="3155578" y="1424019"/>
                  <a:pt x="3302758" y="1446663"/>
                </a:cubicBezTo>
                <a:cubicBezTo>
                  <a:pt x="3325685" y="1450190"/>
                  <a:pt x="3348033" y="1457031"/>
                  <a:pt x="3370997" y="1460311"/>
                </a:cubicBezTo>
                <a:cubicBezTo>
                  <a:pt x="3597928" y="1492729"/>
                  <a:pt x="3407793" y="1456751"/>
                  <a:pt x="3562065" y="1487606"/>
                </a:cubicBezTo>
                <a:cubicBezTo>
                  <a:pt x="3552967" y="1537648"/>
                  <a:pt x="3556427" y="1591711"/>
                  <a:pt x="3534770" y="1637732"/>
                </a:cubicBezTo>
                <a:cubicBezTo>
                  <a:pt x="3518334" y="1672660"/>
                  <a:pt x="3481934" y="1694199"/>
                  <a:pt x="3452883" y="1719618"/>
                </a:cubicBezTo>
                <a:cubicBezTo>
                  <a:pt x="3409039" y="1757982"/>
                  <a:pt x="3362216" y="1792806"/>
                  <a:pt x="3316406" y="1828800"/>
                </a:cubicBezTo>
                <a:cubicBezTo>
                  <a:pt x="3298520" y="1842853"/>
                  <a:pt x="3277898" y="1853660"/>
                  <a:pt x="3261814" y="1869744"/>
                </a:cubicBezTo>
                <a:cubicBezTo>
                  <a:pt x="3248166" y="1883392"/>
                  <a:pt x="3236930" y="1899981"/>
                  <a:pt x="3220871" y="1910687"/>
                </a:cubicBezTo>
                <a:cubicBezTo>
                  <a:pt x="3209121" y="1918520"/>
                  <a:pt x="3132620" y="1936161"/>
                  <a:pt x="3125337" y="1937982"/>
                </a:cubicBezTo>
                <a:lnTo>
                  <a:pt x="2456597" y="1924335"/>
                </a:lnTo>
                <a:cubicBezTo>
                  <a:pt x="2331716" y="1920172"/>
                  <a:pt x="2255112" y="1900581"/>
                  <a:pt x="2129050" y="1883391"/>
                </a:cubicBezTo>
                <a:cubicBezTo>
                  <a:pt x="1988158" y="1864178"/>
                  <a:pt x="1847675" y="1840609"/>
                  <a:pt x="1705970" y="1828800"/>
                </a:cubicBezTo>
                <a:cubicBezTo>
                  <a:pt x="1651379" y="1824251"/>
                  <a:pt x="1596579" y="1821744"/>
                  <a:pt x="1542197" y="1815152"/>
                </a:cubicBezTo>
                <a:cubicBezTo>
                  <a:pt x="1446394" y="1803540"/>
                  <a:pt x="1350941" y="1789107"/>
                  <a:pt x="1255594" y="1774209"/>
                </a:cubicBezTo>
                <a:cubicBezTo>
                  <a:pt x="1205341" y="1766357"/>
                  <a:pt x="1155768" y="1754459"/>
                  <a:pt x="1105468" y="1746914"/>
                </a:cubicBezTo>
                <a:cubicBezTo>
                  <a:pt x="1064728" y="1740803"/>
                  <a:pt x="1023664" y="1736996"/>
                  <a:pt x="982638" y="1733266"/>
                </a:cubicBezTo>
                <a:cubicBezTo>
                  <a:pt x="824837" y="1718920"/>
                  <a:pt x="860131" y="1719618"/>
                  <a:pt x="777922" y="1719618"/>
                </a:cubicBezTo>
                <a:lnTo>
                  <a:pt x="805217" y="1719618"/>
                </a:lnTo>
              </a:path>
            </a:pathLst>
          </a:cu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8" name="直接连接符 7"/>
          <p:cNvCxnSpPr/>
          <p:nvPr/>
        </p:nvCxnSpPr>
        <p:spPr bwMode="auto">
          <a:xfrm>
            <a:off x="2320834" y="4249492"/>
            <a:ext cx="1944091" cy="813435"/>
          </a:xfrm>
          <a:prstGeom prst="line">
            <a:avLst/>
          </a:prstGeom>
          <a:ln w="76200"/>
          <a:extLst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 bwMode="auto">
          <a:xfrm>
            <a:off x="2456078" y="5393231"/>
            <a:ext cx="1944091" cy="813435"/>
          </a:xfrm>
          <a:prstGeom prst="line">
            <a:avLst/>
          </a:prstGeom>
          <a:ln w="76200"/>
          <a:extLst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 bwMode="auto">
          <a:xfrm>
            <a:off x="4716140" y="5390865"/>
            <a:ext cx="1944091" cy="813435"/>
          </a:xfrm>
          <a:prstGeom prst="line">
            <a:avLst/>
          </a:prstGeom>
          <a:ln w="76200"/>
          <a:extLst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4536907" y="3104539"/>
            <a:ext cx="1569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2" action="ppaction://hlinkfile"/>
              </a:rPr>
              <a:t>过滤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466198" y="3104539"/>
            <a:ext cx="20697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Fe/Cu</a:t>
            </a:r>
            <a:endParaRPr lang="zh-CN" altLang="en-US" sz="5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15" name="直接连接符 14"/>
          <p:cNvCxnSpPr/>
          <p:nvPr/>
        </p:nvCxnSpPr>
        <p:spPr bwMode="auto">
          <a:xfrm>
            <a:off x="6822682" y="3130691"/>
            <a:ext cx="1944091" cy="813435"/>
          </a:xfrm>
          <a:prstGeom prst="line">
            <a:avLst/>
          </a:prstGeom>
          <a:ln w="76200"/>
          <a:extLst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 bwMode="auto">
          <a:xfrm>
            <a:off x="6816573" y="4249491"/>
            <a:ext cx="1944091" cy="813435"/>
          </a:xfrm>
          <a:prstGeom prst="line">
            <a:avLst/>
          </a:prstGeom>
          <a:ln w="76200"/>
          <a:extLst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7" name="直接箭头连接符 6"/>
          <p:cNvCxnSpPr/>
          <p:nvPr/>
        </p:nvCxnSpPr>
        <p:spPr bwMode="auto">
          <a:xfrm flipV="1">
            <a:off x="6045958" y="1700808"/>
            <a:ext cx="770615" cy="1800200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  <a:extLst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7" name="矩形 16"/>
          <p:cNvSpPr/>
          <p:nvPr/>
        </p:nvSpPr>
        <p:spPr>
          <a:xfrm>
            <a:off x="5850256" y="1280981"/>
            <a:ext cx="305724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粗盐提纯方案设计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151145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分离</a:t>
            </a:r>
            <a:endParaRPr lang="zh-CN" altLang="en-US" dirty="0"/>
          </a:p>
        </p:txBody>
      </p:sp>
      <p:graphicFrame>
        <p:nvGraphicFramePr>
          <p:cNvPr id="5" name="内容占位符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4050704"/>
              </p:ext>
            </p:extLst>
          </p:nvPr>
        </p:nvGraphicFramePr>
        <p:xfrm>
          <a:off x="179512" y="1916832"/>
          <a:ext cx="8712968" cy="43924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8242"/>
                <a:gridCol w="2178242"/>
                <a:gridCol w="2178242"/>
                <a:gridCol w="2178242"/>
              </a:tblGrid>
              <a:tr h="1098122"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固体</a:t>
                      </a:r>
                      <a:r>
                        <a:rPr lang="en-US" altLang="zh-CN" sz="3200" dirty="0" smtClean="0"/>
                        <a:t>solid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液体</a:t>
                      </a:r>
                      <a:r>
                        <a:rPr lang="en-US" altLang="zh-CN" sz="3200" dirty="0" smtClean="0"/>
                        <a:t>liquid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气体</a:t>
                      </a:r>
                      <a:r>
                        <a:rPr lang="en-US" altLang="zh-CN" sz="3200" dirty="0" smtClean="0"/>
                        <a:t>gas</a:t>
                      </a:r>
                      <a:endParaRPr lang="zh-CN" altLang="en-US" sz="3200" dirty="0"/>
                    </a:p>
                  </a:txBody>
                  <a:tcPr/>
                </a:tc>
              </a:tr>
              <a:tr h="1098122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固体</a:t>
                      </a:r>
                      <a:r>
                        <a:rPr lang="en-US" altLang="zh-CN" sz="3200" dirty="0" smtClean="0"/>
                        <a:t>s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</a:tr>
              <a:tr h="1098122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液体</a:t>
                      </a:r>
                      <a:r>
                        <a:rPr lang="en-US" altLang="zh-CN" sz="3200" dirty="0" smtClean="0"/>
                        <a:t>l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</a:tr>
              <a:tr h="1098122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气体</a:t>
                      </a:r>
                      <a:r>
                        <a:rPr lang="en-US" altLang="zh-CN" sz="3200" dirty="0" smtClean="0"/>
                        <a:t>g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baseline="-25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www.themegallery.com</a:t>
            </a:r>
            <a:endParaRPr lang="en-US" altLang="zh-CN"/>
          </a:p>
        </p:txBody>
      </p:sp>
      <p:sp>
        <p:nvSpPr>
          <p:cNvPr id="6" name="任意多边形 5"/>
          <p:cNvSpPr/>
          <p:nvPr/>
        </p:nvSpPr>
        <p:spPr bwMode="auto">
          <a:xfrm>
            <a:off x="2483893" y="4271749"/>
            <a:ext cx="3562065" cy="1937982"/>
          </a:xfrm>
          <a:custGeom>
            <a:avLst/>
            <a:gdLst>
              <a:gd name="connsiteX0" fmla="*/ 0 w 3562065"/>
              <a:gd name="connsiteY0" fmla="*/ 0 h 1937982"/>
              <a:gd name="connsiteX1" fmla="*/ 0 w 3562065"/>
              <a:gd name="connsiteY1" fmla="*/ 0 h 1937982"/>
              <a:gd name="connsiteX2" fmla="*/ 177420 w 3562065"/>
              <a:gd name="connsiteY2" fmla="*/ 163773 h 1937982"/>
              <a:gd name="connsiteX3" fmla="*/ 272955 w 3562065"/>
              <a:gd name="connsiteY3" fmla="*/ 245660 h 1937982"/>
              <a:gd name="connsiteX4" fmla="*/ 341194 w 3562065"/>
              <a:gd name="connsiteY4" fmla="*/ 327547 h 1937982"/>
              <a:gd name="connsiteX5" fmla="*/ 423080 w 3562065"/>
              <a:gd name="connsiteY5" fmla="*/ 395785 h 1937982"/>
              <a:gd name="connsiteX6" fmla="*/ 586853 w 3562065"/>
              <a:gd name="connsiteY6" fmla="*/ 600502 h 1937982"/>
              <a:gd name="connsiteX7" fmla="*/ 764274 w 3562065"/>
              <a:gd name="connsiteY7" fmla="*/ 832514 h 1937982"/>
              <a:gd name="connsiteX8" fmla="*/ 818865 w 3562065"/>
              <a:gd name="connsiteY8" fmla="*/ 900752 h 1937982"/>
              <a:gd name="connsiteX9" fmla="*/ 873456 w 3562065"/>
              <a:gd name="connsiteY9" fmla="*/ 955344 h 1937982"/>
              <a:gd name="connsiteX10" fmla="*/ 900752 w 3562065"/>
              <a:gd name="connsiteY10" fmla="*/ 1009935 h 1937982"/>
              <a:gd name="connsiteX11" fmla="*/ 941695 w 3562065"/>
              <a:gd name="connsiteY11" fmla="*/ 1064526 h 1937982"/>
              <a:gd name="connsiteX12" fmla="*/ 968991 w 3562065"/>
              <a:gd name="connsiteY12" fmla="*/ 1119117 h 1937982"/>
              <a:gd name="connsiteX13" fmla="*/ 1023582 w 3562065"/>
              <a:gd name="connsiteY13" fmla="*/ 1160060 h 1937982"/>
              <a:gd name="connsiteX14" fmla="*/ 1078173 w 3562065"/>
              <a:gd name="connsiteY14" fmla="*/ 1255594 h 1937982"/>
              <a:gd name="connsiteX15" fmla="*/ 1132764 w 3562065"/>
              <a:gd name="connsiteY15" fmla="*/ 1337481 h 1937982"/>
              <a:gd name="connsiteX16" fmla="*/ 1187355 w 3562065"/>
              <a:gd name="connsiteY16" fmla="*/ 1419367 h 1937982"/>
              <a:gd name="connsiteX17" fmla="*/ 1214650 w 3562065"/>
              <a:gd name="connsiteY17" fmla="*/ 1514902 h 1937982"/>
              <a:gd name="connsiteX18" fmla="*/ 1255594 w 3562065"/>
              <a:gd name="connsiteY18" fmla="*/ 1596788 h 1937982"/>
              <a:gd name="connsiteX19" fmla="*/ 1241946 w 3562065"/>
              <a:gd name="connsiteY19" fmla="*/ 1637732 h 1937982"/>
              <a:gd name="connsiteX20" fmla="*/ 1201003 w 3562065"/>
              <a:gd name="connsiteY20" fmla="*/ 1651379 h 1937982"/>
              <a:gd name="connsiteX21" fmla="*/ 1119116 w 3562065"/>
              <a:gd name="connsiteY21" fmla="*/ 1692323 h 1937982"/>
              <a:gd name="connsiteX22" fmla="*/ 1009934 w 3562065"/>
              <a:gd name="connsiteY22" fmla="*/ 1719618 h 1937982"/>
              <a:gd name="connsiteX23" fmla="*/ 928047 w 3562065"/>
              <a:gd name="connsiteY23" fmla="*/ 1746914 h 1937982"/>
              <a:gd name="connsiteX24" fmla="*/ 846161 w 3562065"/>
              <a:gd name="connsiteY24" fmla="*/ 1760561 h 1937982"/>
              <a:gd name="connsiteX25" fmla="*/ 791570 w 3562065"/>
              <a:gd name="connsiteY25" fmla="*/ 1774209 h 1937982"/>
              <a:gd name="connsiteX26" fmla="*/ 723331 w 3562065"/>
              <a:gd name="connsiteY26" fmla="*/ 1787857 h 1937982"/>
              <a:gd name="connsiteX27" fmla="*/ 245659 w 3562065"/>
              <a:gd name="connsiteY27" fmla="*/ 1774209 h 1937982"/>
              <a:gd name="connsiteX28" fmla="*/ 218364 w 3562065"/>
              <a:gd name="connsiteY28" fmla="*/ 1719618 h 1937982"/>
              <a:gd name="connsiteX29" fmla="*/ 191068 w 3562065"/>
              <a:gd name="connsiteY29" fmla="*/ 1624084 h 1937982"/>
              <a:gd name="connsiteX30" fmla="*/ 150125 w 3562065"/>
              <a:gd name="connsiteY30" fmla="*/ 1542197 h 1937982"/>
              <a:gd name="connsiteX31" fmla="*/ 136477 w 3562065"/>
              <a:gd name="connsiteY31" fmla="*/ 1296538 h 1937982"/>
              <a:gd name="connsiteX32" fmla="*/ 122829 w 3562065"/>
              <a:gd name="connsiteY32" fmla="*/ 586854 h 1937982"/>
              <a:gd name="connsiteX33" fmla="*/ 109182 w 3562065"/>
              <a:gd name="connsiteY33" fmla="*/ 450376 h 1937982"/>
              <a:gd name="connsiteX34" fmla="*/ 68238 w 3562065"/>
              <a:gd name="connsiteY34" fmla="*/ 327547 h 1937982"/>
              <a:gd name="connsiteX35" fmla="*/ 54591 w 3562065"/>
              <a:gd name="connsiteY35" fmla="*/ 286603 h 1937982"/>
              <a:gd name="connsiteX36" fmla="*/ 40943 w 3562065"/>
              <a:gd name="connsiteY36" fmla="*/ 163773 h 1937982"/>
              <a:gd name="connsiteX37" fmla="*/ 2634017 w 3562065"/>
              <a:gd name="connsiteY37" fmla="*/ 1446663 h 1937982"/>
              <a:gd name="connsiteX38" fmla="*/ 2838734 w 3562065"/>
              <a:gd name="connsiteY38" fmla="*/ 1419367 h 1937982"/>
              <a:gd name="connsiteX39" fmla="*/ 3302758 w 3562065"/>
              <a:gd name="connsiteY39" fmla="*/ 1446663 h 1937982"/>
              <a:gd name="connsiteX40" fmla="*/ 3370997 w 3562065"/>
              <a:gd name="connsiteY40" fmla="*/ 1460311 h 1937982"/>
              <a:gd name="connsiteX41" fmla="*/ 3562065 w 3562065"/>
              <a:gd name="connsiteY41" fmla="*/ 1487606 h 1937982"/>
              <a:gd name="connsiteX42" fmla="*/ 3534770 w 3562065"/>
              <a:gd name="connsiteY42" fmla="*/ 1637732 h 1937982"/>
              <a:gd name="connsiteX43" fmla="*/ 3452883 w 3562065"/>
              <a:gd name="connsiteY43" fmla="*/ 1719618 h 1937982"/>
              <a:gd name="connsiteX44" fmla="*/ 3316406 w 3562065"/>
              <a:gd name="connsiteY44" fmla="*/ 1828800 h 1937982"/>
              <a:gd name="connsiteX45" fmla="*/ 3261814 w 3562065"/>
              <a:gd name="connsiteY45" fmla="*/ 1869744 h 1937982"/>
              <a:gd name="connsiteX46" fmla="*/ 3220871 w 3562065"/>
              <a:gd name="connsiteY46" fmla="*/ 1910687 h 1937982"/>
              <a:gd name="connsiteX47" fmla="*/ 3125337 w 3562065"/>
              <a:gd name="connsiteY47" fmla="*/ 1937982 h 1937982"/>
              <a:gd name="connsiteX48" fmla="*/ 2456597 w 3562065"/>
              <a:gd name="connsiteY48" fmla="*/ 1924335 h 1937982"/>
              <a:gd name="connsiteX49" fmla="*/ 2129050 w 3562065"/>
              <a:gd name="connsiteY49" fmla="*/ 1883391 h 1937982"/>
              <a:gd name="connsiteX50" fmla="*/ 1705970 w 3562065"/>
              <a:gd name="connsiteY50" fmla="*/ 1828800 h 1937982"/>
              <a:gd name="connsiteX51" fmla="*/ 1542197 w 3562065"/>
              <a:gd name="connsiteY51" fmla="*/ 1815152 h 1937982"/>
              <a:gd name="connsiteX52" fmla="*/ 1255594 w 3562065"/>
              <a:gd name="connsiteY52" fmla="*/ 1774209 h 1937982"/>
              <a:gd name="connsiteX53" fmla="*/ 1105468 w 3562065"/>
              <a:gd name="connsiteY53" fmla="*/ 1746914 h 1937982"/>
              <a:gd name="connsiteX54" fmla="*/ 982638 w 3562065"/>
              <a:gd name="connsiteY54" fmla="*/ 1733266 h 1937982"/>
              <a:gd name="connsiteX55" fmla="*/ 777922 w 3562065"/>
              <a:gd name="connsiteY55" fmla="*/ 1719618 h 1937982"/>
              <a:gd name="connsiteX56" fmla="*/ 805217 w 3562065"/>
              <a:gd name="connsiteY56" fmla="*/ 1719618 h 1937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3562065" h="1937982">
                <a:moveTo>
                  <a:pt x="0" y="0"/>
                </a:moveTo>
                <a:lnTo>
                  <a:pt x="0" y="0"/>
                </a:lnTo>
                <a:cubicBezTo>
                  <a:pt x="266260" y="228225"/>
                  <a:pt x="-64277" y="-59332"/>
                  <a:pt x="177420" y="163773"/>
                </a:cubicBezTo>
                <a:cubicBezTo>
                  <a:pt x="208239" y="192222"/>
                  <a:pt x="243297" y="216002"/>
                  <a:pt x="272955" y="245660"/>
                </a:cubicBezTo>
                <a:cubicBezTo>
                  <a:pt x="298079" y="270784"/>
                  <a:pt x="316070" y="302423"/>
                  <a:pt x="341194" y="327547"/>
                </a:cubicBezTo>
                <a:cubicBezTo>
                  <a:pt x="366318" y="352671"/>
                  <a:pt x="397956" y="370661"/>
                  <a:pt x="423080" y="395785"/>
                </a:cubicBezTo>
                <a:cubicBezTo>
                  <a:pt x="449497" y="422202"/>
                  <a:pt x="579034" y="588773"/>
                  <a:pt x="586853" y="600502"/>
                </a:cubicBezTo>
                <a:cubicBezTo>
                  <a:pt x="679621" y="739653"/>
                  <a:pt x="616115" y="650164"/>
                  <a:pt x="764274" y="832514"/>
                </a:cubicBezTo>
                <a:cubicBezTo>
                  <a:pt x="782643" y="855122"/>
                  <a:pt x="798268" y="880154"/>
                  <a:pt x="818865" y="900752"/>
                </a:cubicBezTo>
                <a:cubicBezTo>
                  <a:pt x="837062" y="918949"/>
                  <a:pt x="858015" y="934756"/>
                  <a:pt x="873456" y="955344"/>
                </a:cubicBezTo>
                <a:cubicBezTo>
                  <a:pt x="885663" y="971620"/>
                  <a:pt x="889969" y="992683"/>
                  <a:pt x="900752" y="1009935"/>
                </a:cubicBezTo>
                <a:cubicBezTo>
                  <a:pt x="912807" y="1029224"/>
                  <a:pt x="929640" y="1045237"/>
                  <a:pt x="941695" y="1064526"/>
                </a:cubicBezTo>
                <a:cubicBezTo>
                  <a:pt x="952478" y="1081778"/>
                  <a:pt x="955751" y="1103670"/>
                  <a:pt x="968991" y="1119117"/>
                </a:cubicBezTo>
                <a:cubicBezTo>
                  <a:pt x="983794" y="1136387"/>
                  <a:pt x="1005385" y="1146412"/>
                  <a:pt x="1023582" y="1160060"/>
                </a:cubicBezTo>
                <a:cubicBezTo>
                  <a:pt x="1047455" y="1255557"/>
                  <a:pt x="1018260" y="1178563"/>
                  <a:pt x="1078173" y="1255594"/>
                </a:cubicBezTo>
                <a:cubicBezTo>
                  <a:pt x="1098314" y="1281489"/>
                  <a:pt x="1132764" y="1337481"/>
                  <a:pt x="1132764" y="1337481"/>
                </a:cubicBezTo>
                <a:cubicBezTo>
                  <a:pt x="1165213" y="1434832"/>
                  <a:pt x="1119201" y="1317138"/>
                  <a:pt x="1187355" y="1419367"/>
                </a:cubicBezTo>
                <a:cubicBezTo>
                  <a:pt x="1195537" y="1431640"/>
                  <a:pt x="1212374" y="1506937"/>
                  <a:pt x="1214650" y="1514902"/>
                </a:cubicBezTo>
                <a:cubicBezTo>
                  <a:pt x="1228775" y="1564341"/>
                  <a:pt x="1225688" y="1551930"/>
                  <a:pt x="1255594" y="1596788"/>
                </a:cubicBezTo>
                <a:cubicBezTo>
                  <a:pt x="1251045" y="1610436"/>
                  <a:pt x="1252119" y="1627559"/>
                  <a:pt x="1241946" y="1637732"/>
                </a:cubicBezTo>
                <a:cubicBezTo>
                  <a:pt x="1231774" y="1647904"/>
                  <a:pt x="1213870" y="1644946"/>
                  <a:pt x="1201003" y="1651379"/>
                </a:cubicBezTo>
                <a:cubicBezTo>
                  <a:pt x="1126467" y="1688647"/>
                  <a:pt x="1194584" y="1671741"/>
                  <a:pt x="1119116" y="1692323"/>
                </a:cubicBezTo>
                <a:cubicBezTo>
                  <a:pt x="1082924" y="1702194"/>
                  <a:pt x="1045523" y="1707755"/>
                  <a:pt x="1009934" y="1719618"/>
                </a:cubicBezTo>
                <a:cubicBezTo>
                  <a:pt x="982638" y="1728717"/>
                  <a:pt x="956428" y="1742184"/>
                  <a:pt x="928047" y="1746914"/>
                </a:cubicBezTo>
                <a:cubicBezTo>
                  <a:pt x="900752" y="1751463"/>
                  <a:pt x="873295" y="1755134"/>
                  <a:pt x="846161" y="1760561"/>
                </a:cubicBezTo>
                <a:cubicBezTo>
                  <a:pt x="827768" y="1764240"/>
                  <a:pt x="809880" y="1770140"/>
                  <a:pt x="791570" y="1774209"/>
                </a:cubicBezTo>
                <a:cubicBezTo>
                  <a:pt x="768926" y="1779241"/>
                  <a:pt x="746077" y="1783308"/>
                  <a:pt x="723331" y="1787857"/>
                </a:cubicBezTo>
                <a:lnTo>
                  <a:pt x="245659" y="1774209"/>
                </a:lnTo>
                <a:cubicBezTo>
                  <a:pt x="225497" y="1771484"/>
                  <a:pt x="225507" y="1738667"/>
                  <a:pt x="218364" y="1719618"/>
                </a:cubicBezTo>
                <a:cubicBezTo>
                  <a:pt x="192339" y="1650218"/>
                  <a:pt x="217464" y="1683476"/>
                  <a:pt x="191068" y="1624084"/>
                </a:cubicBezTo>
                <a:cubicBezTo>
                  <a:pt x="178674" y="1596197"/>
                  <a:pt x="163773" y="1569493"/>
                  <a:pt x="150125" y="1542197"/>
                </a:cubicBezTo>
                <a:cubicBezTo>
                  <a:pt x="145576" y="1460311"/>
                  <a:pt x="138819" y="1378517"/>
                  <a:pt x="136477" y="1296538"/>
                </a:cubicBezTo>
                <a:cubicBezTo>
                  <a:pt x="129719" y="1060029"/>
                  <a:pt x="130457" y="823336"/>
                  <a:pt x="122829" y="586854"/>
                </a:cubicBezTo>
                <a:cubicBezTo>
                  <a:pt x="121355" y="541158"/>
                  <a:pt x="117608" y="495312"/>
                  <a:pt x="109182" y="450376"/>
                </a:cubicBezTo>
                <a:cubicBezTo>
                  <a:pt x="109181" y="450371"/>
                  <a:pt x="75062" y="348021"/>
                  <a:pt x="68238" y="327547"/>
                </a:cubicBezTo>
                <a:cubicBezTo>
                  <a:pt x="63689" y="313899"/>
                  <a:pt x="57412" y="300710"/>
                  <a:pt x="54591" y="286603"/>
                </a:cubicBezTo>
                <a:cubicBezTo>
                  <a:pt x="37374" y="200520"/>
                  <a:pt x="40943" y="241561"/>
                  <a:pt x="40943" y="163773"/>
                </a:cubicBezTo>
                <a:lnTo>
                  <a:pt x="2634017" y="1446663"/>
                </a:lnTo>
                <a:cubicBezTo>
                  <a:pt x="2702256" y="1437564"/>
                  <a:pt x="2769912" y="1421046"/>
                  <a:pt x="2838734" y="1419367"/>
                </a:cubicBezTo>
                <a:cubicBezTo>
                  <a:pt x="2973800" y="1416073"/>
                  <a:pt x="3155578" y="1424019"/>
                  <a:pt x="3302758" y="1446663"/>
                </a:cubicBezTo>
                <a:cubicBezTo>
                  <a:pt x="3325685" y="1450190"/>
                  <a:pt x="3348033" y="1457031"/>
                  <a:pt x="3370997" y="1460311"/>
                </a:cubicBezTo>
                <a:cubicBezTo>
                  <a:pt x="3597928" y="1492729"/>
                  <a:pt x="3407793" y="1456751"/>
                  <a:pt x="3562065" y="1487606"/>
                </a:cubicBezTo>
                <a:cubicBezTo>
                  <a:pt x="3552967" y="1537648"/>
                  <a:pt x="3556427" y="1591711"/>
                  <a:pt x="3534770" y="1637732"/>
                </a:cubicBezTo>
                <a:cubicBezTo>
                  <a:pt x="3518334" y="1672660"/>
                  <a:pt x="3481934" y="1694199"/>
                  <a:pt x="3452883" y="1719618"/>
                </a:cubicBezTo>
                <a:cubicBezTo>
                  <a:pt x="3409039" y="1757982"/>
                  <a:pt x="3362216" y="1792806"/>
                  <a:pt x="3316406" y="1828800"/>
                </a:cubicBezTo>
                <a:cubicBezTo>
                  <a:pt x="3298520" y="1842853"/>
                  <a:pt x="3277898" y="1853660"/>
                  <a:pt x="3261814" y="1869744"/>
                </a:cubicBezTo>
                <a:cubicBezTo>
                  <a:pt x="3248166" y="1883392"/>
                  <a:pt x="3236930" y="1899981"/>
                  <a:pt x="3220871" y="1910687"/>
                </a:cubicBezTo>
                <a:cubicBezTo>
                  <a:pt x="3209121" y="1918520"/>
                  <a:pt x="3132620" y="1936161"/>
                  <a:pt x="3125337" y="1937982"/>
                </a:cubicBezTo>
                <a:lnTo>
                  <a:pt x="2456597" y="1924335"/>
                </a:lnTo>
                <a:cubicBezTo>
                  <a:pt x="2331716" y="1920172"/>
                  <a:pt x="2255112" y="1900581"/>
                  <a:pt x="2129050" y="1883391"/>
                </a:cubicBezTo>
                <a:cubicBezTo>
                  <a:pt x="1988158" y="1864178"/>
                  <a:pt x="1847675" y="1840609"/>
                  <a:pt x="1705970" y="1828800"/>
                </a:cubicBezTo>
                <a:cubicBezTo>
                  <a:pt x="1651379" y="1824251"/>
                  <a:pt x="1596579" y="1821744"/>
                  <a:pt x="1542197" y="1815152"/>
                </a:cubicBezTo>
                <a:cubicBezTo>
                  <a:pt x="1446394" y="1803540"/>
                  <a:pt x="1350941" y="1789107"/>
                  <a:pt x="1255594" y="1774209"/>
                </a:cubicBezTo>
                <a:cubicBezTo>
                  <a:pt x="1205341" y="1766357"/>
                  <a:pt x="1155768" y="1754459"/>
                  <a:pt x="1105468" y="1746914"/>
                </a:cubicBezTo>
                <a:cubicBezTo>
                  <a:pt x="1064728" y="1740803"/>
                  <a:pt x="1023664" y="1736996"/>
                  <a:pt x="982638" y="1733266"/>
                </a:cubicBezTo>
                <a:cubicBezTo>
                  <a:pt x="824837" y="1718920"/>
                  <a:pt x="860131" y="1719618"/>
                  <a:pt x="777922" y="1719618"/>
                </a:cubicBezTo>
                <a:lnTo>
                  <a:pt x="805217" y="1719618"/>
                </a:lnTo>
              </a:path>
            </a:pathLst>
          </a:cu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8" name="直接连接符 7"/>
          <p:cNvCxnSpPr/>
          <p:nvPr/>
        </p:nvCxnSpPr>
        <p:spPr bwMode="auto">
          <a:xfrm>
            <a:off x="2320834" y="4249492"/>
            <a:ext cx="1944091" cy="813435"/>
          </a:xfrm>
          <a:prstGeom prst="line">
            <a:avLst/>
          </a:prstGeom>
          <a:ln w="76200"/>
          <a:extLst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 bwMode="auto">
          <a:xfrm>
            <a:off x="2456078" y="5393231"/>
            <a:ext cx="1944091" cy="813435"/>
          </a:xfrm>
          <a:prstGeom prst="line">
            <a:avLst/>
          </a:prstGeom>
          <a:ln w="76200"/>
          <a:extLst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 bwMode="auto">
          <a:xfrm>
            <a:off x="4716140" y="5390865"/>
            <a:ext cx="1944091" cy="813435"/>
          </a:xfrm>
          <a:prstGeom prst="line">
            <a:avLst/>
          </a:prstGeom>
          <a:ln w="76200"/>
          <a:extLst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4536907" y="3104539"/>
            <a:ext cx="1569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2" action="ppaction://hlinkfile"/>
              </a:rPr>
              <a:t>过滤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387453" y="4060202"/>
            <a:ext cx="1795697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3" action="ppaction://hlinkfile"/>
              </a:rPr>
              <a:t>蒸馏</a:t>
            </a:r>
            <a:endParaRPr lang="en-US" altLang="zh-CN" sz="4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466198" y="3104539"/>
            <a:ext cx="20697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Fe/Cu</a:t>
            </a:r>
            <a:endParaRPr lang="zh-CN" altLang="en-US" sz="5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15" name="直接连接符 14"/>
          <p:cNvCxnSpPr/>
          <p:nvPr/>
        </p:nvCxnSpPr>
        <p:spPr bwMode="auto">
          <a:xfrm>
            <a:off x="6822682" y="3130691"/>
            <a:ext cx="1944091" cy="813435"/>
          </a:xfrm>
          <a:prstGeom prst="line">
            <a:avLst/>
          </a:prstGeom>
          <a:ln w="76200"/>
          <a:extLst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 bwMode="auto">
          <a:xfrm>
            <a:off x="6816573" y="4249491"/>
            <a:ext cx="1944091" cy="813435"/>
          </a:xfrm>
          <a:prstGeom prst="line">
            <a:avLst/>
          </a:prstGeom>
          <a:ln w="76200"/>
          <a:extLst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99599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蒸馏  分离沸点不同的互溶液体</a:t>
            </a:r>
            <a:endParaRPr lang="zh-CN" altLang="en-US" dirty="0"/>
          </a:p>
        </p:txBody>
      </p:sp>
      <p:pic>
        <p:nvPicPr>
          <p:cNvPr id="5" name="内容占位符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7" y="1628800"/>
            <a:ext cx="9005402" cy="4725400"/>
          </a:xfrm>
        </p:spPr>
      </p:pic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www.themegallery.com</a:t>
            </a:r>
            <a:endParaRPr lang="en-US" altLang="zh-CN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206" y="1246764"/>
            <a:ext cx="7798794" cy="764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6105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蒸馏  分离沸点不同的互溶液体</a:t>
            </a:r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www.themegallery.com</a:t>
            </a:r>
            <a:endParaRPr lang="en-US" altLang="zh-CN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206" y="1246764"/>
            <a:ext cx="7798794" cy="76407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16632"/>
            <a:ext cx="5198886" cy="6986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5731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蒸馏  分离沸点不同的互溶液体</a:t>
            </a:r>
            <a:endParaRPr lang="zh-CN" altLang="en-US" dirty="0"/>
          </a:p>
        </p:txBody>
      </p:sp>
      <p:pic>
        <p:nvPicPr>
          <p:cNvPr id="5" name="内容占位符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7" y="1628800"/>
            <a:ext cx="9005402" cy="4725400"/>
          </a:xfrm>
        </p:spPr>
      </p:pic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www.themegallery.com</a:t>
            </a:r>
            <a:endParaRPr lang="en-US" altLang="zh-CN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206" y="1246764"/>
            <a:ext cx="7798794" cy="76407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838" y="0"/>
            <a:ext cx="5198886" cy="698600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732850"/>
            <a:ext cx="9173446" cy="6248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7352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分离</a:t>
            </a:r>
            <a:endParaRPr lang="zh-CN" altLang="en-US" dirty="0"/>
          </a:p>
        </p:txBody>
      </p:sp>
      <p:graphicFrame>
        <p:nvGraphicFramePr>
          <p:cNvPr id="5" name="内容占位符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6596434"/>
              </p:ext>
            </p:extLst>
          </p:nvPr>
        </p:nvGraphicFramePr>
        <p:xfrm>
          <a:off x="179512" y="1916832"/>
          <a:ext cx="8712968" cy="43924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8242"/>
                <a:gridCol w="2178242"/>
                <a:gridCol w="2178242"/>
                <a:gridCol w="2178242"/>
              </a:tblGrid>
              <a:tr h="1098122"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固体</a:t>
                      </a:r>
                      <a:r>
                        <a:rPr lang="en-US" altLang="zh-CN" sz="3200" dirty="0" smtClean="0"/>
                        <a:t>solid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液体</a:t>
                      </a:r>
                      <a:r>
                        <a:rPr lang="en-US" altLang="zh-CN" sz="3200" dirty="0" smtClean="0"/>
                        <a:t>liquid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气体</a:t>
                      </a:r>
                      <a:r>
                        <a:rPr lang="en-US" altLang="zh-CN" sz="3200" dirty="0" smtClean="0"/>
                        <a:t>gas</a:t>
                      </a:r>
                      <a:endParaRPr lang="zh-CN" altLang="en-US" sz="3200" dirty="0"/>
                    </a:p>
                  </a:txBody>
                  <a:tcPr/>
                </a:tc>
              </a:tr>
              <a:tr h="1098122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固体</a:t>
                      </a:r>
                      <a:r>
                        <a:rPr lang="en-US" altLang="zh-CN" sz="3200" dirty="0" smtClean="0"/>
                        <a:t>s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</a:tr>
              <a:tr h="1098122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液体</a:t>
                      </a:r>
                      <a:r>
                        <a:rPr lang="en-US" altLang="zh-CN" sz="3200" dirty="0" smtClean="0"/>
                        <a:t>l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</a:tr>
              <a:tr h="1098122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气体</a:t>
                      </a:r>
                      <a:r>
                        <a:rPr lang="en-US" altLang="zh-CN" sz="3200" dirty="0" smtClean="0"/>
                        <a:t>g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baseline="-25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www.themegallery.com</a:t>
            </a:r>
            <a:endParaRPr lang="en-US" altLang="zh-CN"/>
          </a:p>
        </p:txBody>
      </p:sp>
      <p:sp>
        <p:nvSpPr>
          <p:cNvPr id="6" name="任意多边形 5"/>
          <p:cNvSpPr/>
          <p:nvPr/>
        </p:nvSpPr>
        <p:spPr bwMode="auto">
          <a:xfrm>
            <a:off x="2483893" y="4271749"/>
            <a:ext cx="3562065" cy="1937982"/>
          </a:xfrm>
          <a:custGeom>
            <a:avLst/>
            <a:gdLst>
              <a:gd name="connsiteX0" fmla="*/ 0 w 3562065"/>
              <a:gd name="connsiteY0" fmla="*/ 0 h 1937982"/>
              <a:gd name="connsiteX1" fmla="*/ 0 w 3562065"/>
              <a:gd name="connsiteY1" fmla="*/ 0 h 1937982"/>
              <a:gd name="connsiteX2" fmla="*/ 177420 w 3562065"/>
              <a:gd name="connsiteY2" fmla="*/ 163773 h 1937982"/>
              <a:gd name="connsiteX3" fmla="*/ 272955 w 3562065"/>
              <a:gd name="connsiteY3" fmla="*/ 245660 h 1937982"/>
              <a:gd name="connsiteX4" fmla="*/ 341194 w 3562065"/>
              <a:gd name="connsiteY4" fmla="*/ 327547 h 1937982"/>
              <a:gd name="connsiteX5" fmla="*/ 423080 w 3562065"/>
              <a:gd name="connsiteY5" fmla="*/ 395785 h 1937982"/>
              <a:gd name="connsiteX6" fmla="*/ 586853 w 3562065"/>
              <a:gd name="connsiteY6" fmla="*/ 600502 h 1937982"/>
              <a:gd name="connsiteX7" fmla="*/ 764274 w 3562065"/>
              <a:gd name="connsiteY7" fmla="*/ 832514 h 1937982"/>
              <a:gd name="connsiteX8" fmla="*/ 818865 w 3562065"/>
              <a:gd name="connsiteY8" fmla="*/ 900752 h 1937982"/>
              <a:gd name="connsiteX9" fmla="*/ 873456 w 3562065"/>
              <a:gd name="connsiteY9" fmla="*/ 955344 h 1937982"/>
              <a:gd name="connsiteX10" fmla="*/ 900752 w 3562065"/>
              <a:gd name="connsiteY10" fmla="*/ 1009935 h 1937982"/>
              <a:gd name="connsiteX11" fmla="*/ 941695 w 3562065"/>
              <a:gd name="connsiteY11" fmla="*/ 1064526 h 1937982"/>
              <a:gd name="connsiteX12" fmla="*/ 968991 w 3562065"/>
              <a:gd name="connsiteY12" fmla="*/ 1119117 h 1937982"/>
              <a:gd name="connsiteX13" fmla="*/ 1023582 w 3562065"/>
              <a:gd name="connsiteY13" fmla="*/ 1160060 h 1937982"/>
              <a:gd name="connsiteX14" fmla="*/ 1078173 w 3562065"/>
              <a:gd name="connsiteY14" fmla="*/ 1255594 h 1937982"/>
              <a:gd name="connsiteX15" fmla="*/ 1132764 w 3562065"/>
              <a:gd name="connsiteY15" fmla="*/ 1337481 h 1937982"/>
              <a:gd name="connsiteX16" fmla="*/ 1187355 w 3562065"/>
              <a:gd name="connsiteY16" fmla="*/ 1419367 h 1937982"/>
              <a:gd name="connsiteX17" fmla="*/ 1214650 w 3562065"/>
              <a:gd name="connsiteY17" fmla="*/ 1514902 h 1937982"/>
              <a:gd name="connsiteX18" fmla="*/ 1255594 w 3562065"/>
              <a:gd name="connsiteY18" fmla="*/ 1596788 h 1937982"/>
              <a:gd name="connsiteX19" fmla="*/ 1241946 w 3562065"/>
              <a:gd name="connsiteY19" fmla="*/ 1637732 h 1937982"/>
              <a:gd name="connsiteX20" fmla="*/ 1201003 w 3562065"/>
              <a:gd name="connsiteY20" fmla="*/ 1651379 h 1937982"/>
              <a:gd name="connsiteX21" fmla="*/ 1119116 w 3562065"/>
              <a:gd name="connsiteY21" fmla="*/ 1692323 h 1937982"/>
              <a:gd name="connsiteX22" fmla="*/ 1009934 w 3562065"/>
              <a:gd name="connsiteY22" fmla="*/ 1719618 h 1937982"/>
              <a:gd name="connsiteX23" fmla="*/ 928047 w 3562065"/>
              <a:gd name="connsiteY23" fmla="*/ 1746914 h 1937982"/>
              <a:gd name="connsiteX24" fmla="*/ 846161 w 3562065"/>
              <a:gd name="connsiteY24" fmla="*/ 1760561 h 1937982"/>
              <a:gd name="connsiteX25" fmla="*/ 791570 w 3562065"/>
              <a:gd name="connsiteY25" fmla="*/ 1774209 h 1937982"/>
              <a:gd name="connsiteX26" fmla="*/ 723331 w 3562065"/>
              <a:gd name="connsiteY26" fmla="*/ 1787857 h 1937982"/>
              <a:gd name="connsiteX27" fmla="*/ 245659 w 3562065"/>
              <a:gd name="connsiteY27" fmla="*/ 1774209 h 1937982"/>
              <a:gd name="connsiteX28" fmla="*/ 218364 w 3562065"/>
              <a:gd name="connsiteY28" fmla="*/ 1719618 h 1937982"/>
              <a:gd name="connsiteX29" fmla="*/ 191068 w 3562065"/>
              <a:gd name="connsiteY29" fmla="*/ 1624084 h 1937982"/>
              <a:gd name="connsiteX30" fmla="*/ 150125 w 3562065"/>
              <a:gd name="connsiteY30" fmla="*/ 1542197 h 1937982"/>
              <a:gd name="connsiteX31" fmla="*/ 136477 w 3562065"/>
              <a:gd name="connsiteY31" fmla="*/ 1296538 h 1937982"/>
              <a:gd name="connsiteX32" fmla="*/ 122829 w 3562065"/>
              <a:gd name="connsiteY32" fmla="*/ 586854 h 1937982"/>
              <a:gd name="connsiteX33" fmla="*/ 109182 w 3562065"/>
              <a:gd name="connsiteY33" fmla="*/ 450376 h 1937982"/>
              <a:gd name="connsiteX34" fmla="*/ 68238 w 3562065"/>
              <a:gd name="connsiteY34" fmla="*/ 327547 h 1937982"/>
              <a:gd name="connsiteX35" fmla="*/ 54591 w 3562065"/>
              <a:gd name="connsiteY35" fmla="*/ 286603 h 1937982"/>
              <a:gd name="connsiteX36" fmla="*/ 40943 w 3562065"/>
              <a:gd name="connsiteY36" fmla="*/ 163773 h 1937982"/>
              <a:gd name="connsiteX37" fmla="*/ 2634017 w 3562065"/>
              <a:gd name="connsiteY37" fmla="*/ 1446663 h 1937982"/>
              <a:gd name="connsiteX38" fmla="*/ 2838734 w 3562065"/>
              <a:gd name="connsiteY38" fmla="*/ 1419367 h 1937982"/>
              <a:gd name="connsiteX39" fmla="*/ 3302758 w 3562065"/>
              <a:gd name="connsiteY39" fmla="*/ 1446663 h 1937982"/>
              <a:gd name="connsiteX40" fmla="*/ 3370997 w 3562065"/>
              <a:gd name="connsiteY40" fmla="*/ 1460311 h 1937982"/>
              <a:gd name="connsiteX41" fmla="*/ 3562065 w 3562065"/>
              <a:gd name="connsiteY41" fmla="*/ 1487606 h 1937982"/>
              <a:gd name="connsiteX42" fmla="*/ 3534770 w 3562065"/>
              <a:gd name="connsiteY42" fmla="*/ 1637732 h 1937982"/>
              <a:gd name="connsiteX43" fmla="*/ 3452883 w 3562065"/>
              <a:gd name="connsiteY43" fmla="*/ 1719618 h 1937982"/>
              <a:gd name="connsiteX44" fmla="*/ 3316406 w 3562065"/>
              <a:gd name="connsiteY44" fmla="*/ 1828800 h 1937982"/>
              <a:gd name="connsiteX45" fmla="*/ 3261814 w 3562065"/>
              <a:gd name="connsiteY45" fmla="*/ 1869744 h 1937982"/>
              <a:gd name="connsiteX46" fmla="*/ 3220871 w 3562065"/>
              <a:gd name="connsiteY46" fmla="*/ 1910687 h 1937982"/>
              <a:gd name="connsiteX47" fmla="*/ 3125337 w 3562065"/>
              <a:gd name="connsiteY47" fmla="*/ 1937982 h 1937982"/>
              <a:gd name="connsiteX48" fmla="*/ 2456597 w 3562065"/>
              <a:gd name="connsiteY48" fmla="*/ 1924335 h 1937982"/>
              <a:gd name="connsiteX49" fmla="*/ 2129050 w 3562065"/>
              <a:gd name="connsiteY49" fmla="*/ 1883391 h 1937982"/>
              <a:gd name="connsiteX50" fmla="*/ 1705970 w 3562065"/>
              <a:gd name="connsiteY50" fmla="*/ 1828800 h 1937982"/>
              <a:gd name="connsiteX51" fmla="*/ 1542197 w 3562065"/>
              <a:gd name="connsiteY51" fmla="*/ 1815152 h 1937982"/>
              <a:gd name="connsiteX52" fmla="*/ 1255594 w 3562065"/>
              <a:gd name="connsiteY52" fmla="*/ 1774209 h 1937982"/>
              <a:gd name="connsiteX53" fmla="*/ 1105468 w 3562065"/>
              <a:gd name="connsiteY53" fmla="*/ 1746914 h 1937982"/>
              <a:gd name="connsiteX54" fmla="*/ 982638 w 3562065"/>
              <a:gd name="connsiteY54" fmla="*/ 1733266 h 1937982"/>
              <a:gd name="connsiteX55" fmla="*/ 777922 w 3562065"/>
              <a:gd name="connsiteY55" fmla="*/ 1719618 h 1937982"/>
              <a:gd name="connsiteX56" fmla="*/ 805217 w 3562065"/>
              <a:gd name="connsiteY56" fmla="*/ 1719618 h 1937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3562065" h="1937982">
                <a:moveTo>
                  <a:pt x="0" y="0"/>
                </a:moveTo>
                <a:lnTo>
                  <a:pt x="0" y="0"/>
                </a:lnTo>
                <a:cubicBezTo>
                  <a:pt x="266260" y="228225"/>
                  <a:pt x="-64277" y="-59332"/>
                  <a:pt x="177420" y="163773"/>
                </a:cubicBezTo>
                <a:cubicBezTo>
                  <a:pt x="208239" y="192222"/>
                  <a:pt x="243297" y="216002"/>
                  <a:pt x="272955" y="245660"/>
                </a:cubicBezTo>
                <a:cubicBezTo>
                  <a:pt x="298079" y="270784"/>
                  <a:pt x="316070" y="302423"/>
                  <a:pt x="341194" y="327547"/>
                </a:cubicBezTo>
                <a:cubicBezTo>
                  <a:pt x="366318" y="352671"/>
                  <a:pt x="397956" y="370661"/>
                  <a:pt x="423080" y="395785"/>
                </a:cubicBezTo>
                <a:cubicBezTo>
                  <a:pt x="449497" y="422202"/>
                  <a:pt x="579034" y="588773"/>
                  <a:pt x="586853" y="600502"/>
                </a:cubicBezTo>
                <a:cubicBezTo>
                  <a:pt x="679621" y="739653"/>
                  <a:pt x="616115" y="650164"/>
                  <a:pt x="764274" y="832514"/>
                </a:cubicBezTo>
                <a:cubicBezTo>
                  <a:pt x="782643" y="855122"/>
                  <a:pt x="798268" y="880154"/>
                  <a:pt x="818865" y="900752"/>
                </a:cubicBezTo>
                <a:cubicBezTo>
                  <a:pt x="837062" y="918949"/>
                  <a:pt x="858015" y="934756"/>
                  <a:pt x="873456" y="955344"/>
                </a:cubicBezTo>
                <a:cubicBezTo>
                  <a:pt x="885663" y="971620"/>
                  <a:pt x="889969" y="992683"/>
                  <a:pt x="900752" y="1009935"/>
                </a:cubicBezTo>
                <a:cubicBezTo>
                  <a:pt x="912807" y="1029224"/>
                  <a:pt x="929640" y="1045237"/>
                  <a:pt x="941695" y="1064526"/>
                </a:cubicBezTo>
                <a:cubicBezTo>
                  <a:pt x="952478" y="1081778"/>
                  <a:pt x="955751" y="1103670"/>
                  <a:pt x="968991" y="1119117"/>
                </a:cubicBezTo>
                <a:cubicBezTo>
                  <a:pt x="983794" y="1136387"/>
                  <a:pt x="1005385" y="1146412"/>
                  <a:pt x="1023582" y="1160060"/>
                </a:cubicBezTo>
                <a:cubicBezTo>
                  <a:pt x="1047455" y="1255557"/>
                  <a:pt x="1018260" y="1178563"/>
                  <a:pt x="1078173" y="1255594"/>
                </a:cubicBezTo>
                <a:cubicBezTo>
                  <a:pt x="1098314" y="1281489"/>
                  <a:pt x="1132764" y="1337481"/>
                  <a:pt x="1132764" y="1337481"/>
                </a:cubicBezTo>
                <a:cubicBezTo>
                  <a:pt x="1165213" y="1434832"/>
                  <a:pt x="1119201" y="1317138"/>
                  <a:pt x="1187355" y="1419367"/>
                </a:cubicBezTo>
                <a:cubicBezTo>
                  <a:pt x="1195537" y="1431640"/>
                  <a:pt x="1212374" y="1506937"/>
                  <a:pt x="1214650" y="1514902"/>
                </a:cubicBezTo>
                <a:cubicBezTo>
                  <a:pt x="1228775" y="1564341"/>
                  <a:pt x="1225688" y="1551930"/>
                  <a:pt x="1255594" y="1596788"/>
                </a:cubicBezTo>
                <a:cubicBezTo>
                  <a:pt x="1251045" y="1610436"/>
                  <a:pt x="1252119" y="1627559"/>
                  <a:pt x="1241946" y="1637732"/>
                </a:cubicBezTo>
                <a:cubicBezTo>
                  <a:pt x="1231774" y="1647904"/>
                  <a:pt x="1213870" y="1644946"/>
                  <a:pt x="1201003" y="1651379"/>
                </a:cubicBezTo>
                <a:cubicBezTo>
                  <a:pt x="1126467" y="1688647"/>
                  <a:pt x="1194584" y="1671741"/>
                  <a:pt x="1119116" y="1692323"/>
                </a:cubicBezTo>
                <a:cubicBezTo>
                  <a:pt x="1082924" y="1702194"/>
                  <a:pt x="1045523" y="1707755"/>
                  <a:pt x="1009934" y="1719618"/>
                </a:cubicBezTo>
                <a:cubicBezTo>
                  <a:pt x="982638" y="1728717"/>
                  <a:pt x="956428" y="1742184"/>
                  <a:pt x="928047" y="1746914"/>
                </a:cubicBezTo>
                <a:cubicBezTo>
                  <a:pt x="900752" y="1751463"/>
                  <a:pt x="873295" y="1755134"/>
                  <a:pt x="846161" y="1760561"/>
                </a:cubicBezTo>
                <a:cubicBezTo>
                  <a:pt x="827768" y="1764240"/>
                  <a:pt x="809880" y="1770140"/>
                  <a:pt x="791570" y="1774209"/>
                </a:cubicBezTo>
                <a:cubicBezTo>
                  <a:pt x="768926" y="1779241"/>
                  <a:pt x="746077" y="1783308"/>
                  <a:pt x="723331" y="1787857"/>
                </a:cubicBezTo>
                <a:lnTo>
                  <a:pt x="245659" y="1774209"/>
                </a:lnTo>
                <a:cubicBezTo>
                  <a:pt x="225497" y="1771484"/>
                  <a:pt x="225507" y="1738667"/>
                  <a:pt x="218364" y="1719618"/>
                </a:cubicBezTo>
                <a:cubicBezTo>
                  <a:pt x="192339" y="1650218"/>
                  <a:pt x="217464" y="1683476"/>
                  <a:pt x="191068" y="1624084"/>
                </a:cubicBezTo>
                <a:cubicBezTo>
                  <a:pt x="178674" y="1596197"/>
                  <a:pt x="163773" y="1569493"/>
                  <a:pt x="150125" y="1542197"/>
                </a:cubicBezTo>
                <a:cubicBezTo>
                  <a:pt x="145576" y="1460311"/>
                  <a:pt x="138819" y="1378517"/>
                  <a:pt x="136477" y="1296538"/>
                </a:cubicBezTo>
                <a:cubicBezTo>
                  <a:pt x="129719" y="1060029"/>
                  <a:pt x="130457" y="823336"/>
                  <a:pt x="122829" y="586854"/>
                </a:cubicBezTo>
                <a:cubicBezTo>
                  <a:pt x="121355" y="541158"/>
                  <a:pt x="117608" y="495312"/>
                  <a:pt x="109182" y="450376"/>
                </a:cubicBezTo>
                <a:cubicBezTo>
                  <a:pt x="109181" y="450371"/>
                  <a:pt x="75062" y="348021"/>
                  <a:pt x="68238" y="327547"/>
                </a:cubicBezTo>
                <a:cubicBezTo>
                  <a:pt x="63689" y="313899"/>
                  <a:pt x="57412" y="300710"/>
                  <a:pt x="54591" y="286603"/>
                </a:cubicBezTo>
                <a:cubicBezTo>
                  <a:pt x="37374" y="200520"/>
                  <a:pt x="40943" y="241561"/>
                  <a:pt x="40943" y="163773"/>
                </a:cubicBezTo>
                <a:lnTo>
                  <a:pt x="2634017" y="1446663"/>
                </a:lnTo>
                <a:cubicBezTo>
                  <a:pt x="2702256" y="1437564"/>
                  <a:pt x="2769912" y="1421046"/>
                  <a:pt x="2838734" y="1419367"/>
                </a:cubicBezTo>
                <a:cubicBezTo>
                  <a:pt x="2973800" y="1416073"/>
                  <a:pt x="3155578" y="1424019"/>
                  <a:pt x="3302758" y="1446663"/>
                </a:cubicBezTo>
                <a:cubicBezTo>
                  <a:pt x="3325685" y="1450190"/>
                  <a:pt x="3348033" y="1457031"/>
                  <a:pt x="3370997" y="1460311"/>
                </a:cubicBezTo>
                <a:cubicBezTo>
                  <a:pt x="3597928" y="1492729"/>
                  <a:pt x="3407793" y="1456751"/>
                  <a:pt x="3562065" y="1487606"/>
                </a:cubicBezTo>
                <a:cubicBezTo>
                  <a:pt x="3552967" y="1537648"/>
                  <a:pt x="3556427" y="1591711"/>
                  <a:pt x="3534770" y="1637732"/>
                </a:cubicBezTo>
                <a:cubicBezTo>
                  <a:pt x="3518334" y="1672660"/>
                  <a:pt x="3481934" y="1694199"/>
                  <a:pt x="3452883" y="1719618"/>
                </a:cubicBezTo>
                <a:cubicBezTo>
                  <a:pt x="3409039" y="1757982"/>
                  <a:pt x="3362216" y="1792806"/>
                  <a:pt x="3316406" y="1828800"/>
                </a:cubicBezTo>
                <a:cubicBezTo>
                  <a:pt x="3298520" y="1842853"/>
                  <a:pt x="3277898" y="1853660"/>
                  <a:pt x="3261814" y="1869744"/>
                </a:cubicBezTo>
                <a:cubicBezTo>
                  <a:pt x="3248166" y="1883392"/>
                  <a:pt x="3236930" y="1899981"/>
                  <a:pt x="3220871" y="1910687"/>
                </a:cubicBezTo>
                <a:cubicBezTo>
                  <a:pt x="3209121" y="1918520"/>
                  <a:pt x="3132620" y="1936161"/>
                  <a:pt x="3125337" y="1937982"/>
                </a:cubicBezTo>
                <a:lnTo>
                  <a:pt x="2456597" y="1924335"/>
                </a:lnTo>
                <a:cubicBezTo>
                  <a:pt x="2331716" y="1920172"/>
                  <a:pt x="2255112" y="1900581"/>
                  <a:pt x="2129050" y="1883391"/>
                </a:cubicBezTo>
                <a:cubicBezTo>
                  <a:pt x="1988158" y="1864178"/>
                  <a:pt x="1847675" y="1840609"/>
                  <a:pt x="1705970" y="1828800"/>
                </a:cubicBezTo>
                <a:cubicBezTo>
                  <a:pt x="1651379" y="1824251"/>
                  <a:pt x="1596579" y="1821744"/>
                  <a:pt x="1542197" y="1815152"/>
                </a:cubicBezTo>
                <a:cubicBezTo>
                  <a:pt x="1446394" y="1803540"/>
                  <a:pt x="1350941" y="1789107"/>
                  <a:pt x="1255594" y="1774209"/>
                </a:cubicBezTo>
                <a:cubicBezTo>
                  <a:pt x="1205341" y="1766357"/>
                  <a:pt x="1155768" y="1754459"/>
                  <a:pt x="1105468" y="1746914"/>
                </a:cubicBezTo>
                <a:cubicBezTo>
                  <a:pt x="1064728" y="1740803"/>
                  <a:pt x="1023664" y="1736996"/>
                  <a:pt x="982638" y="1733266"/>
                </a:cubicBezTo>
                <a:cubicBezTo>
                  <a:pt x="824837" y="1718920"/>
                  <a:pt x="860131" y="1719618"/>
                  <a:pt x="777922" y="1719618"/>
                </a:cubicBezTo>
                <a:lnTo>
                  <a:pt x="805217" y="1719618"/>
                </a:lnTo>
              </a:path>
            </a:pathLst>
          </a:cu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8" name="直接连接符 7"/>
          <p:cNvCxnSpPr/>
          <p:nvPr/>
        </p:nvCxnSpPr>
        <p:spPr bwMode="auto">
          <a:xfrm>
            <a:off x="2320834" y="4249492"/>
            <a:ext cx="1944091" cy="813435"/>
          </a:xfrm>
          <a:prstGeom prst="line">
            <a:avLst/>
          </a:prstGeom>
          <a:ln w="76200"/>
          <a:extLst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 bwMode="auto">
          <a:xfrm>
            <a:off x="2456078" y="5393231"/>
            <a:ext cx="1944091" cy="813435"/>
          </a:xfrm>
          <a:prstGeom prst="line">
            <a:avLst/>
          </a:prstGeom>
          <a:ln w="76200"/>
          <a:extLst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 bwMode="auto">
          <a:xfrm>
            <a:off x="4716140" y="5390865"/>
            <a:ext cx="1944091" cy="813435"/>
          </a:xfrm>
          <a:prstGeom prst="line">
            <a:avLst/>
          </a:prstGeom>
          <a:ln w="76200"/>
          <a:extLst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4536907" y="3104539"/>
            <a:ext cx="1569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2" action="ppaction://hlinkfile"/>
              </a:rPr>
              <a:t>过滤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615894" y="4093942"/>
            <a:ext cx="90281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3" action="ppaction://hlinkfile"/>
              </a:rPr>
              <a:t>蒸馏</a:t>
            </a:r>
            <a:endParaRPr lang="en-US" altLang="zh-CN" sz="28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4" action="ppaction://hlinkfile"/>
              </a:rPr>
              <a:t>萃取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466198" y="3104539"/>
            <a:ext cx="20697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Fe/Cu</a:t>
            </a:r>
            <a:endParaRPr lang="zh-CN" altLang="en-US" sz="5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15" name="直接连接符 14"/>
          <p:cNvCxnSpPr/>
          <p:nvPr/>
        </p:nvCxnSpPr>
        <p:spPr bwMode="auto">
          <a:xfrm>
            <a:off x="6822682" y="3130691"/>
            <a:ext cx="1944091" cy="813435"/>
          </a:xfrm>
          <a:prstGeom prst="line">
            <a:avLst/>
          </a:prstGeom>
          <a:ln w="76200"/>
          <a:extLst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 bwMode="auto">
          <a:xfrm>
            <a:off x="6816573" y="4249491"/>
            <a:ext cx="1944091" cy="813435"/>
          </a:xfrm>
          <a:prstGeom prst="line">
            <a:avLst/>
          </a:prstGeom>
          <a:ln w="76200"/>
          <a:extLst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79333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百度百科</a:t>
            </a:r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www.themegallery.com</a:t>
            </a:r>
            <a:endParaRPr lang="en-US" altLang="zh-CN"/>
          </a:p>
        </p:txBody>
      </p:sp>
      <p:pic>
        <p:nvPicPr>
          <p:cNvPr id="7" name="内容占位符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2775739" cy="3140968"/>
          </a:xfrm>
        </p:spPr>
      </p:pic>
      <p:sp>
        <p:nvSpPr>
          <p:cNvPr id="8" name="矩形 7"/>
          <p:cNvSpPr/>
          <p:nvPr/>
        </p:nvSpPr>
        <p:spPr>
          <a:xfrm>
            <a:off x="3048000" y="1570484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400" b="0" dirty="0">
                <a:solidFill>
                  <a:srgbClr val="333333"/>
                </a:solidFill>
                <a:latin typeface="arial" panose="020B0604020202020204" pitchFamily="34" charset="0"/>
              </a:rPr>
              <a:t>青蒿素（</a:t>
            </a:r>
            <a:r>
              <a:rPr lang="en-US" altLang="zh-CN" sz="2400" b="0" dirty="0">
                <a:solidFill>
                  <a:srgbClr val="333333"/>
                </a:solidFill>
                <a:latin typeface="arial" panose="020B0604020202020204" pitchFamily="34" charset="0"/>
              </a:rPr>
              <a:t>Artemisinin</a:t>
            </a:r>
            <a:r>
              <a:rPr lang="zh-CN" altLang="en-US" sz="2400" b="0" dirty="0">
                <a:solidFill>
                  <a:srgbClr val="333333"/>
                </a:solidFill>
                <a:latin typeface="arial" panose="020B0604020202020204" pitchFamily="34" charset="0"/>
              </a:rPr>
              <a:t>）是从复合花序植物</a:t>
            </a:r>
            <a:r>
              <a:rPr lang="zh-CN" altLang="en-US" sz="2400" b="0" dirty="0">
                <a:solidFill>
                  <a:srgbClr val="136EC2"/>
                </a:solidFill>
                <a:latin typeface="arial" panose="020B0604020202020204" pitchFamily="34" charset="0"/>
                <a:hlinkClick r:id="rId3"/>
              </a:rPr>
              <a:t>黄花蒿</a:t>
            </a:r>
            <a:r>
              <a:rPr lang="zh-CN" altLang="en-US" sz="2400" b="0" dirty="0">
                <a:solidFill>
                  <a:srgbClr val="333333"/>
                </a:solidFill>
                <a:latin typeface="arial" panose="020B0604020202020204" pitchFamily="34" charset="0"/>
              </a:rPr>
              <a:t>茎叶中提取的有过氧基团的倍半萜内酯药物，是一种无色针状</a:t>
            </a:r>
            <a:r>
              <a:rPr lang="zh-CN" altLang="en-US" sz="2400" b="0" dirty="0" smtClean="0">
                <a:solidFill>
                  <a:srgbClr val="333333"/>
                </a:solidFill>
                <a:latin typeface="arial" panose="020B0604020202020204" pitchFamily="34" charset="0"/>
              </a:rPr>
              <a:t>晶体。</a:t>
            </a:r>
            <a:endParaRPr lang="zh-CN" altLang="en-US" sz="2400" dirty="0"/>
          </a:p>
        </p:txBody>
      </p:sp>
      <p:sp>
        <p:nvSpPr>
          <p:cNvPr id="10" name="矩形 9"/>
          <p:cNvSpPr/>
          <p:nvPr/>
        </p:nvSpPr>
        <p:spPr>
          <a:xfrm>
            <a:off x="4805" y="3478967"/>
            <a:ext cx="913919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/>
              <a:t>制备熔点为</a:t>
            </a:r>
            <a:r>
              <a:rPr lang="en-US" altLang="zh-CN" sz="3200" dirty="0"/>
              <a:t>156-157</a:t>
            </a:r>
            <a:r>
              <a:rPr lang="en-US" altLang="zh-CN" sz="3200" dirty="0" smtClean="0"/>
              <a:t>℃</a:t>
            </a:r>
            <a:r>
              <a:rPr lang="zh-CN" altLang="en-US" sz="3200" dirty="0" smtClean="0"/>
              <a:t>，易</a:t>
            </a:r>
            <a:r>
              <a:rPr lang="zh-CN" altLang="en-US" sz="3200" dirty="0"/>
              <a:t>溶于氯仿、丙酮、</a:t>
            </a:r>
            <a:r>
              <a:rPr lang="zh-CN" altLang="en-US" sz="3200" dirty="0" smtClean="0"/>
              <a:t>乙酸乙</a:t>
            </a:r>
            <a:r>
              <a:rPr lang="zh-CN" altLang="en-US" sz="3200" dirty="0"/>
              <a:t>酯和苯，可溶于乙醇、乙醚，微溶于冷石油醚，几乎不溶于水。因其具有特殊的过氧基团，它对热不稳定，易受湿、热和还原性物质的影响而分解。 </a:t>
            </a:r>
          </a:p>
        </p:txBody>
      </p:sp>
    </p:spTree>
    <p:extLst>
      <p:ext uri="{BB962C8B-B14F-4D97-AF65-F5344CB8AC3E}">
        <p14:creationId xmlns:p14="http://schemas.microsoft.com/office/powerpoint/2010/main" val="23849206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分离</a:t>
            </a:r>
            <a:endParaRPr lang="zh-CN" altLang="en-US" dirty="0"/>
          </a:p>
        </p:txBody>
      </p:sp>
      <p:graphicFrame>
        <p:nvGraphicFramePr>
          <p:cNvPr id="5" name="内容占位符 4"/>
          <p:cNvGraphicFramePr>
            <a:graphicFrameLocks noGrp="1"/>
          </p:cNvGraphicFramePr>
          <p:nvPr>
            <p:ph idx="1"/>
            <p:extLst/>
          </p:nvPr>
        </p:nvGraphicFramePr>
        <p:xfrm>
          <a:off x="179512" y="1916832"/>
          <a:ext cx="8712968" cy="43924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8242"/>
                <a:gridCol w="2178242"/>
                <a:gridCol w="2178242"/>
                <a:gridCol w="2178242"/>
              </a:tblGrid>
              <a:tr h="1098122"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固体</a:t>
                      </a:r>
                      <a:r>
                        <a:rPr lang="en-US" altLang="zh-CN" sz="3200" dirty="0" smtClean="0"/>
                        <a:t>solid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液体</a:t>
                      </a:r>
                      <a:r>
                        <a:rPr lang="en-US" altLang="zh-CN" sz="3200" dirty="0" smtClean="0"/>
                        <a:t>liquid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气体</a:t>
                      </a:r>
                      <a:r>
                        <a:rPr lang="en-US" altLang="zh-CN" sz="3200" dirty="0" smtClean="0"/>
                        <a:t>gas</a:t>
                      </a:r>
                      <a:endParaRPr lang="zh-CN" altLang="en-US" sz="3200" dirty="0"/>
                    </a:p>
                  </a:txBody>
                  <a:tcPr/>
                </a:tc>
              </a:tr>
              <a:tr h="1098122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固体</a:t>
                      </a:r>
                      <a:r>
                        <a:rPr lang="en-US" altLang="zh-CN" sz="3200" dirty="0" smtClean="0"/>
                        <a:t>s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</a:tr>
              <a:tr h="1098122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液体</a:t>
                      </a:r>
                      <a:r>
                        <a:rPr lang="en-US" altLang="zh-CN" sz="3200" dirty="0" smtClean="0"/>
                        <a:t>l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</a:tr>
              <a:tr h="1098122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气体</a:t>
                      </a:r>
                      <a:r>
                        <a:rPr lang="en-US" altLang="zh-CN" sz="3200" dirty="0" smtClean="0"/>
                        <a:t>g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baseline="-25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www.themegallery.com</a:t>
            </a:r>
            <a:endParaRPr lang="en-US" altLang="zh-CN"/>
          </a:p>
        </p:txBody>
      </p:sp>
      <p:sp>
        <p:nvSpPr>
          <p:cNvPr id="6" name="任意多边形 5"/>
          <p:cNvSpPr/>
          <p:nvPr/>
        </p:nvSpPr>
        <p:spPr bwMode="auto">
          <a:xfrm>
            <a:off x="2483893" y="4271749"/>
            <a:ext cx="3562065" cy="1937982"/>
          </a:xfrm>
          <a:custGeom>
            <a:avLst/>
            <a:gdLst>
              <a:gd name="connsiteX0" fmla="*/ 0 w 3562065"/>
              <a:gd name="connsiteY0" fmla="*/ 0 h 1937982"/>
              <a:gd name="connsiteX1" fmla="*/ 0 w 3562065"/>
              <a:gd name="connsiteY1" fmla="*/ 0 h 1937982"/>
              <a:gd name="connsiteX2" fmla="*/ 177420 w 3562065"/>
              <a:gd name="connsiteY2" fmla="*/ 163773 h 1937982"/>
              <a:gd name="connsiteX3" fmla="*/ 272955 w 3562065"/>
              <a:gd name="connsiteY3" fmla="*/ 245660 h 1937982"/>
              <a:gd name="connsiteX4" fmla="*/ 341194 w 3562065"/>
              <a:gd name="connsiteY4" fmla="*/ 327547 h 1937982"/>
              <a:gd name="connsiteX5" fmla="*/ 423080 w 3562065"/>
              <a:gd name="connsiteY5" fmla="*/ 395785 h 1937982"/>
              <a:gd name="connsiteX6" fmla="*/ 586853 w 3562065"/>
              <a:gd name="connsiteY6" fmla="*/ 600502 h 1937982"/>
              <a:gd name="connsiteX7" fmla="*/ 764274 w 3562065"/>
              <a:gd name="connsiteY7" fmla="*/ 832514 h 1937982"/>
              <a:gd name="connsiteX8" fmla="*/ 818865 w 3562065"/>
              <a:gd name="connsiteY8" fmla="*/ 900752 h 1937982"/>
              <a:gd name="connsiteX9" fmla="*/ 873456 w 3562065"/>
              <a:gd name="connsiteY9" fmla="*/ 955344 h 1937982"/>
              <a:gd name="connsiteX10" fmla="*/ 900752 w 3562065"/>
              <a:gd name="connsiteY10" fmla="*/ 1009935 h 1937982"/>
              <a:gd name="connsiteX11" fmla="*/ 941695 w 3562065"/>
              <a:gd name="connsiteY11" fmla="*/ 1064526 h 1937982"/>
              <a:gd name="connsiteX12" fmla="*/ 968991 w 3562065"/>
              <a:gd name="connsiteY12" fmla="*/ 1119117 h 1937982"/>
              <a:gd name="connsiteX13" fmla="*/ 1023582 w 3562065"/>
              <a:gd name="connsiteY13" fmla="*/ 1160060 h 1937982"/>
              <a:gd name="connsiteX14" fmla="*/ 1078173 w 3562065"/>
              <a:gd name="connsiteY14" fmla="*/ 1255594 h 1937982"/>
              <a:gd name="connsiteX15" fmla="*/ 1132764 w 3562065"/>
              <a:gd name="connsiteY15" fmla="*/ 1337481 h 1937982"/>
              <a:gd name="connsiteX16" fmla="*/ 1187355 w 3562065"/>
              <a:gd name="connsiteY16" fmla="*/ 1419367 h 1937982"/>
              <a:gd name="connsiteX17" fmla="*/ 1214650 w 3562065"/>
              <a:gd name="connsiteY17" fmla="*/ 1514902 h 1937982"/>
              <a:gd name="connsiteX18" fmla="*/ 1255594 w 3562065"/>
              <a:gd name="connsiteY18" fmla="*/ 1596788 h 1937982"/>
              <a:gd name="connsiteX19" fmla="*/ 1241946 w 3562065"/>
              <a:gd name="connsiteY19" fmla="*/ 1637732 h 1937982"/>
              <a:gd name="connsiteX20" fmla="*/ 1201003 w 3562065"/>
              <a:gd name="connsiteY20" fmla="*/ 1651379 h 1937982"/>
              <a:gd name="connsiteX21" fmla="*/ 1119116 w 3562065"/>
              <a:gd name="connsiteY21" fmla="*/ 1692323 h 1937982"/>
              <a:gd name="connsiteX22" fmla="*/ 1009934 w 3562065"/>
              <a:gd name="connsiteY22" fmla="*/ 1719618 h 1937982"/>
              <a:gd name="connsiteX23" fmla="*/ 928047 w 3562065"/>
              <a:gd name="connsiteY23" fmla="*/ 1746914 h 1937982"/>
              <a:gd name="connsiteX24" fmla="*/ 846161 w 3562065"/>
              <a:gd name="connsiteY24" fmla="*/ 1760561 h 1937982"/>
              <a:gd name="connsiteX25" fmla="*/ 791570 w 3562065"/>
              <a:gd name="connsiteY25" fmla="*/ 1774209 h 1937982"/>
              <a:gd name="connsiteX26" fmla="*/ 723331 w 3562065"/>
              <a:gd name="connsiteY26" fmla="*/ 1787857 h 1937982"/>
              <a:gd name="connsiteX27" fmla="*/ 245659 w 3562065"/>
              <a:gd name="connsiteY27" fmla="*/ 1774209 h 1937982"/>
              <a:gd name="connsiteX28" fmla="*/ 218364 w 3562065"/>
              <a:gd name="connsiteY28" fmla="*/ 1719618 h 1937982"/>
              <a:gd name="connsiteX29" fmla="*/ 191068 w 3562065"/>
              <a:gd name="connsiteY29" fmla="*/ 1624084 h 1937982"/>
              <a:gd name="connsiteX30" fmla="*/ 150125 w 3562065"/>
              <a:gd name="connsiteY30" fmla="*/ 1542197 h 1937982"/>
              <a:gd name="connsiteX31" fmla="*/ 136477 w 3562065"/>
              <a:gd name="connsiteY31" fmla="*/ 1296538 h 1937982"/>
              <a:gd name="connsiteX32" fmla="*/ 122829 w 3562065"/>
              <a:gd name="connsiteY32" fmla="*/ 586854 h 1937982"/>
              <a:gd name="connsiteX33" fmla="*/ 109182 w 3562065"/>
              <a:gd name="connsiteY33" fmla="*/ 450376 h 1937982"/>
              <a:gd name="connsiteX34" fmla="*/ 68238 w 3562065"/>
              <a:gd name="connsiteY34" fmla="*/ 327547 h 1937982"/>
              <a:gd name="connsiteX35" fmla="*/ 54591 w 3562065"/>
              <a:gd name="connsiteY35" fmla="*/ 286603 h 1937982"/>
              <a:gd name="connsiteX36" fmla="*/ 40943 w 3562065"/>
              <a:gd name="connsiteY36" fmla="*/ 163773 h 1937982"/>
              <a:gd name="connsiteX37" fmla="*/ 2634017 w 3562065"/>
              <a:gd name="connsiteY37" fmla="*/ 1446663 h 1937982"/>
              <a:gd name="connsiteX38" fmla="*/ 2838734 w 3562065"/>
              <a:gd name="connsiteY38" fmla="*/ 1419367 h 1937982"/>
              <a:gd name="connsiteX39" fmla="*/ 3302758 w 3562065"/>
              <a:gd name="connsiteY39" fmla="*/ 1446663 h 1937982"/>
              <a:gd name="connsiteX40" fmla="*/ 3370997 w 3562065"/>
              <a:gd name="connsiteY40" fmla="*/ 1460311 h 1937982"/>
              <a:gd name="connsiteX41" fmla="*/ 3562065 w 3562065"/>
              <a:gd name="connsiteY41" fmla="*/ 1487606 h 1937982"/>
              <a:gd name="connsiteX42" fmla="*/ 3534770 w 3562065"/>
              <a:gd name="connsiteY42" fmla="*/ 1637732 h 1937982"/>
              <a:gd name="connsiteX43" fmla="*/ 3452883 w 3562065"/>
              <a:gd name="connsiteY43" fmla="*/ 1719618 h 1937982"/>
              <a:gd name="connsiteX44" fmla="*/ 3316406 w 3562065"/>
              <a:gd name="connsiteY44" fmla="*/ 1828800 h 1937982"/>
              <a:gd name="connsiteX45" fmla="*/ 3261814 w 3562065"/>
              <a:gd name="connsiteY45" fmla="*/ 1869744 h 1937982"/>
              <a:gd name="connsiteX46" fmla="*/ 3220871 w 3562065"/>
              <a:gd name="connsiteY46" fmla="*/ 1910687 h 1937982"/>
              <a:gd name="connsiteX47" fmla="*/ 3125337 w 3562065"/>
              <a:gd name="connsiteY47" fmla="*/ 1937982 h 1937982"/>
              <a:gd name="connsiteX48" fmla="*/ 2456597 w 3562065"/>
              <a:gd name="connsiteY48" fmla="*/ 1924335 h 1937982"/>
              <a:gd name="connsiteX49" fmla="*/ 2129050 w 3562065"/>
              <a:gd name="connsiteY49" fmla="*/ 1883391 h 1937982"/>
              <a:gd name="connsiteX50" fmla="*/ 1705970 w 3562065"/>
              <a:gd name="connsiteY50" fmla="*/ 1828800 h 1937982"/>
              <a:gd name="connsiteX51" fmla="*/ 1542197 w 3562065"/>
              <a:gd name="connsiteY51" fmla="*/ 1815152 h 1937982"/>
              <a:gd name="connsiteX52" fmla="*/ 1255594 w 3562065"/>
              <a:gd name="connsiteY52" fmla="*/ 1774209 h 1937982"/>
              <a:gd name="connsiteX53" fmla="*/ 1105468 w 3562065"/>
              <a:gd name="connsiteY53" fmla="*/ 1746914 h 1937982"/>
              <a:gd name="connsiteX54" fmla="*/ 982638 w 3562065"/>
              <a:gd name="connsiteY54" fmla="*/ 1733266 h 1937982"/>
              <a:gd name="connsiteX55" fmla="*/ 777922 w 3562065"/>
              <a:gd name="connsiteY55" fmla="*/ 1719618 h 1937982"/>
              <a:gd name="connsiteX56" fmla="*/ 805217 w 3562065"/>
              <a:gd name="connsiteY56" fmla="*/ 1719618 h 1937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3562065" h="1937982">
                <a:moveTo>
                  <a:pt x="0" y="0"/>
                </a:moveTo>
                <a:lnTo>
                  <a:pt x="0" y="0"/>
                </a:lnTo>
                <a:cubicBezTo>
                  <a:pt x="266260" y="228225"/>
                  <a:pt x="-64277" y="-59332"/>
                  <a:pt x="177420" y="163773"/>
                </a:cubicBezTo>
                <a:cubicBezTo>
                  <a:pt x="208239" y="192222"/>
                  <a:pt x="243297" y="216002"/>
                  <a:pt x="272955" y="245660"/>
                </a:cubicBezTo>
                <a:cubicBezTo>
                  <a:pt x="298079" y="270784"/>
                  <a:pt x="316070" y="302423"/>
                  <a:pt x="341194" y="327547"/>
                </a:cubicBezTo>
                <a:cubicBezTo>
                  <a:pt x="366318" y="352671"/>
                  <a:pt x="397956" y="370661"/>
                  <a:pt x="423080" y="395785"/>
                </a:cubicBezTo>
                <a:cubicBezTo>
                  <a:pt x="449497" y="422202"/>
                  <a:pt x="579034" y="588773"/>
                  <a:pt x="586853" y="600502"/>
                </a:cubicBezTo>
                <a:cubicBezTo>
                  <a:pt x="679621" y="739653"/>
                  <a:pt x="616115" y="650164"/>
                  <a:pt x="764274" y="832514"/>
                </a:cubicBezTo>
                <a:cubicBezTo>
                  <a:pt x="782643" y="855122"/>
                  <a:pt x="798268" y="880154"/>
                  <a:pt x="818865" y="900752"/>
                </a:cubicBezTo>
                <a:cubicBezTo>
                  <a:pt x="837062" y="918949"/>
                  <a:pt x="858015" y="934756"/>
                  <a:pt x="873456" y="955344"/>
                </a:cubicBezTo>
                <a:cubicBezTo>
                  <a:pt x="885663" y="971620"/>
                  <a:pt x="889969" y="992683"/>
                  <a:pt x="900752" y="1009935"/>
                </a:cubicBezTo>
                <a:cubicBezTo>
                  <a:pt x="912807" y="1029224"/>
                  <a:pt x="929640" y="1045237"/>
                  <a:pt x="941695" y="1064526"/>
                </a:cubicBezTo>
                <a:cubicBezTo>
                  <a:pt x="952478" y="1081778"/>
                  <a:pt x="955751" y="1103670"/>
                  <a:pt x="968991" y="1119117"/>
                </a:cubicBezTo>
                <a:cubicBezTo>
                  <a:pt x="983794" y="1136387"/>
                  <a:pt x="1005385" y="1146412"/>
                  <a:pt x="1023582" y="1160060"/>
                </a:cubicBezTo>
                <a:cubicBezTo>
                  <a:pt x="1047455" y="1255557"/>
                  <a:pt x="1018260" y="1178563"/>
                  <a:pt x="1078173" y="1255594"/>
                </a:cubicBezTo>
                <a:cubicBezTo>
                  <a:pt x="1098314" y="1281489"/>
                  <a:pt x="1132764" y="1337481"/>
                  <a:pt x="1132764" y="1337481"/>
                </a:cubicBezTo>
                <a:cubicBezTo>
                  <a:pt x="1165213" y="1434832"/>
                  <a:pt x="1119201" y="1317138"/>
                  <a:pt x="1187355" y="1419367"/>
                </a:cubicBezTo>
                <a:cubicBezTo>
                  <a:pt x="1195537" y="1431640"/>
                  <a:pt x="1212374" y="1506937"/>
                  <a:pt x="1214650" y="1514902"/>
                </a:cubicBezTo>
                <a:cubicBezTo>
                  <a:pt x="1228775" y="1564341"/>
                  <a:pt x="1225688" y="1551930"/>
                  <a:pt x="1255594" y="1596788"/>
                </a:cubicBezTo>
                <a:cubicBezTo>
                  <a:pt x="1251045" y="1610436"/>
                  <a:pt x="1252119" y="1627559"/>
                  <a:pt x="1241946" y="1637732"/>
                </a:cubicBezTo>
                <a:cubicBezTo>
                  <a:pt x="1231774" y="1647904"/>
                  <a:pt x="1213870" y="1644946"/>
                  <a:pt x="1201003" y="1651379"/>
                </a:cubicBezTo>
                <a:cubicBezTo>
                  <a:pt x="1126467" y="1688647"/>
                  <a:pt x="1194584" y="1671741"/>
                  <a:pt x="1119116" y="1692323"/>
                </a:cubicBezTo>
                <a:cubicBezTo>
                  <a:pt x="1082924" y="1702194"/>
                  <a:pt x="1045523" y="1707755"/>
                  <a:pt x="1009934" y="1719618"/>
                </a:cubicBezTo>
                <a:cubicBezTo>
                  <a:pt x="982638" y="1728717"/>
                  <a:pt x="956428" y="1742184"/>
                  <a:pt x="928047" y="1746914"/>
                </a:cubicBezTo>
                <a:cubicBezTo>
                  <a:pt x="900752" y="1751463"/>
                  <a:pt x="873295" y="1755134"/>
                  <a:pt x="846161" y="1760561"/>
                </a:cubicBezTo>
                <a:cubicBezTo>
                  <a:pt x="827768" y="1764240"/>
                  <a:pt x="809880" y="1770140"/>
                  <a:pt x="791570" y="1774209"/>
                </a:cubicBezTo>
                <a:cubicBezTo>
                  <a:pt x="768926" y="1779241"/>
                  <a:pt x="746077" y="1783308"/>
                  <a:pt x="723331" y="1787857"/>
                </a:cubicBezTo>
                <a:lnTo>
                  <a:pt x="245659" y="1774209"/>
                </a:lnTo>
                <a:cubicBezTo>
                  <a:pt x="225497" y="1771484"/>
                  <a:pt x="225507" y="1738667"/>
                  <a:pt x="218364" y="1719618"/>
                </a:cubicBezTo>
                <a:cubicBezTo>
                  <a:pt x="192339" y="1650218"/>
                  <a:pt x="217464" y="1683476"/>
                  <a:pt x="191068" y="1624084"/>
                </a:cubicBezTo>
                <a:cubicBezTo>
                  <a:pt x="178674" y="1596197"/>
                  <a:pt x="163773" y="1569493"/>
                  <a:pt x="150125" y="1542197"/>
                </a:cubicBezTo>
                <a:cubicBezTo>
                  <a:pt x="145576" y="1460311"/>
                  <a:pt x="138819" y="1378517"/>
                  <a:pt x="136477" y="1296538"/>
                </a:cubicBezTo>
                <a:cubicBezTo>
                  <a:pt x="129719" y="1060029"/>
                  <a:pt x="130457" y="823336"/>
                  <a:pt x="122829" y="586854"/>
                </a:cubicBezTo>
                <a:cubicBezTo>
                  <a:pt x="121355" y="541158"/>
                  <a:pt x="117608" y="495312"/>
                  <a:pt x="109182" y="450376"/>
                </a:cubicBezTo>
                <a:cubicBezTo>
                  <a:pt x="109181" y="450371"/>
                  <a:pt x="75062" y="348021"/>
                  <a:pt x="68238" y="327547"/>
                </a:cubicBezTo>
                <a:cubicBezTo>
                  <a:pt x="63689" y="313899"/>
                  <a:pt x="57412" y="300710"/>
                  <a:pt x="54591" y="286603"/>
                </a:cubicBezTo>
                <a:cubicBezTo>
                  <a:pt x="37374" y="200520"/>
                  <a:pt x="40943" y="241561"/>
                  <a:pt x="40943" y="163773"/>
                </a:cubicBezTo>
                <a:lnTo>
                  <a:pt x="2634017" y="1446663"/>
                </a:lnTo>
                <a:cubicBezTo>
                  <a:pt x="2702256" y="1437564"/>
                  <a:pt x="2769912" y="1421046"/>
                  <a:pt x="2838734" y="1419367"/>
                </a:cubicBezTo>
                <a:cubicBezTo>
                  <a:pt x="2973800" y="1416073"/>
                  <a:pt x="3155578" y="1424019"/>
                  <a:pt x="3302758" y="1446663"/>
                </a:cubicBezTo>
                <a:cubicBezTo>
                  <a:pt x="3325685" y="1450190"/>
                  <a:pt x="3348033" y="1457031"/>
                  <a:pt x="3370997" y="1460311"/>
                </a:cubicBezTo>
                <a:cubicBezTo>
                  <a:pt x="3597928" y="1492729"/>
                  <a:pt x="3407793" y="1456751"/>
                  <a:pt x="3562065" y="1487606"/>
                </a:cubicBezTo>
                <a:cubicBezTo>
                  <a:pt x="3552967" y="1537648"/>
                  <a:pt x="3556427" y="1591711"/>
                  <a:pt x="3534770" y="1637732"/>
                </a:cubicBezTo>
                <a:cubicBezTo>
                  <a:pt x="3518334" y="1672660"/>
                  <a:pt x="3481934" y="1694199"/>
                  <a:pt x="3452883" y="1719618"/>
                </a:cubicBezTo>
                <a:cubicBezTo>
                  <a:pt x="3409039" y="1757982"/>
                  <a:pt x="3362216" y="1792806"/>
                  <a:pt x="3316406" y="1828800"/>
                </a:cubicBezTo>
                <a:cubicBezTo>
                  <a:pt x="3298520" y="1842853"/>
                  <a:pt x="3277898" y="1853660"/>
                  <a:pt x="3261814" y="1869744"/>
                </a:cubicBezTo>
                <a:cubicBezTo>
                  <a:pt x="3248166" y="1883392"/>
                  <a:pt x="3236930" y="1899981"/>
                  <a:pt x="3220871" y="1910687"/>
                </a:cubicBezTo>
                <a:cubicBezTo>
                  <a:pt x="3209121" y="1918520"/>
                  <a:pt x="3132620" y="1936161"/>
                  <a:pt x="3125337" y="1937982"/>
                </a:cubicBezTo>
                <a:lnTo>
                  <a:pt x="2456597" y="1924335"/>
                </a:lnTo>
                <a:cubicBezTo>
                  <a:pt x="2331716" y="1920172"/>
                  <a:pt x="2255112" y="1900581"/>
                  <a:pt x="2129050" y="1883391"/>
                </a:cubicBezTo>
                <a:cubicBezTo>
                  <a:pt x="1988158" y="1864178"/>
                  <a:pt x="1847675" y="1840609"/>
                  <a:pt x="1705970" y="1828800"/>
                </a:cubicBezTo>
                <a:cubicBezTo>
                  <a:pt x="1651379" y="1824251"/>
                  <a:pt x="1596579" y="1821744"/>
                  <a:pt x="1542197" y="1815152"/>
                </a:cubicBezTo>
                <a:cubicBezTo>
                  <a:pt x="1446394" y="1803540"/>
                  <a:pt x="1350941" y="1789107"/>
                  <a:pt x="1255594" y="1774209"/>
                </a:cubicBezTo>
                <a:cubicBezTo>
                  <a:pt x="1205341" y="1766357"/>
                  <a:pt x="1155768" y="1754459"/>
                  <a:pt x="1105468" y="1746914"/>
                </a:cubicBezTo>
                <a:cubicBezTo>
                  <a:pt x="1064728" y="1740803"/>
                  <a:pt x="1023664" y="1736996"/>
                  <a:pt x="982638" y="1733266"/>
                </a:cubicBezTo>
                <a:cubicBezTo>
                  <a:pt x="824837" y="1718920"/>
                  <a:pt x="860131" y="1719618"/>
                  <a:pt x="777922" y="1719618"/>
                </a:cubicBezTo>
                <a:lnTo>
                  <a:pt x="805217" y="1719618"/>
                </a:lnTo>
              </a:path>
            </a:pathLst>
          </a:cu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8" name="直接连接符 7"/>
          <p:cNvCxnSpPr/>
          <p:nvPr/>
        </p:nvCxnSpPr>
        <p:spPr bwMode="auto">
          <a:xfrm>
            <a:off x="2320834" y="4249492"/>
            <a:ext cx="1944091" cy="813435"/>
          </a:xfrm>
          <a:prstGeom prst="line">
            <a:avLst/>
          </a:prstGeom>
          <a:ln w="76200"/>
          <a:extLst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 bwMode="auto">
          <a:xfrm>
            <a:off x="2456078" y="5393231"/>
            <a:ext cx="1944091" cy="813435"/>
          </a:xfrm>
          <a:prstGeom prst="line">
            <a:avLst/>
          </a:prstGeom>
          <a:ln w="76200"/>
          <a:extLst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 bwMode="auto">
          <a:xfrm>
            <a:off x="4716140" y="5390865"/>
            <a:ext cx="1944091" cy="813435"/>
          </a:xfrm>
          <a:prstGeom prst="line">
            <a:avLst/>
          </a:prstGeom>
          <a:ln w="76200"/>
          <a:extLst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4536907" y="3104539"/>
            <a:ext cx="1569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2" action="ppaction://hlinkfile"/>
              </a:rPr>
              <a:t>过滤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615894" y="4093942"/>
            <a:ext cx="90281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3" action="ppaction://hlinkfile"/>
              </a:rPr>
              <a:t>蒸馏</a:t>
            </a:r>
            <a:endParaRPr lang="en-US" altLang="zh-CN" sz="28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4" action="ppaction://hlinkfile"/>
              </a:rPr>
              <a:t>萃取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466198" y="3104539"/>
            <a:ext cx="20697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Fe/Cu</a:t>
            </a:r>
            <a:endParaRPr lang="zh-CN" altLang="en-US" sz="5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15" name="直接连接符 14"/>
          <p:cNvCxnSpPr/>
          <p:nvPr/>
        </p:nvCxnSpPr>
        <p:spPr bwMode="auto">
          <a:xfrm>
            <a:off x="6822682" y="3130691"/>
            <a:ext cx="1944091" cy="813435"/>
          </a:xfrm>
          <a:prstGeom prst="line">
            <a:avLst/>
          </a:prstGeom>
          <a:ln w="76200"/>
          <a:extLst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 bwMode="auto">
          <a:xfrm>
            <a:off x="6816573" y="4249491"/>
            <a:ext cx="1944091" cy="813435"/>
          </a:xfrm>
          <a:prstGeom prst="line">
            <a:avLst/>
          </a:prstGeom>
          <a:ln w="76200"/>
          <a:extLst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6747869" y="5408674"/>
            <a:ext cx="205697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4000" dirty="0"/>
              <a:t>CO/CO</a:t>
            </a:r>
            <a:r>
              <a:rPr lang="en-US" altLang="zh-CN" sz="4000" baseline="-25000" dirty="0"/>
              <a:t>2</a:t>
            </a:r>
            <a:endParaRPr lang="zh-CN" altLang="en-US" sz="4000" baseline="-25000" dirty="0"/>
          </a:p>
        </p:txBody>
      </p:sp>
    </p:spTree>
    <p:extLst>
      <p:ext uri="{BB962C8B-B14F-4D97-AF65-F5344CB8AC3E}">
        <p14:creationId xmlns:p14="http://schemas.microsoft.com/office/powerpoint/2010/main" val="23423362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加热实验</a:t>
            </a:r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www.themegallery.com</a:t>
            </a:r>
            <a:endParaRPr lang="en-US" altLang="zh-CN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412776"/>
            <a:ext cx="3024336" cy="4314337"/>
          </a:xfrm>
          <a:prstGeom prst="rect">
            <a:avLst/>
          </a:prstGeom>
        </p:spPr>
      </p:pic>
      <p:cxnSp>
        <p:nvCxnSpPr>
          <p:cNvPr id="7" name="直接箭头连接符 6"/>
          <p:cNvCxnSpPr/>
          <p:nvPr/>
        </p:nvCxnSpPr>
        <p:spPr bwMode="auto">
          <a:xfrm flipH="1" flipV="1">
            <a:off x="1223628" y="2142301"/>
            <a:ext cx="684076" cy="566619"/>
          </a:xfrm>
          <a:prstGeom prst="straightConnector1">
            <a:avLst/>
          </a:prstGeom>
          <a:solidFill>
            <a:schemeClr val="accent1"/>
          </a:solidFill>
          <a:ln w="762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" name="直接箭头连接符 8"/>
          <p:cNvCxnSpPr/>
          <p:nvPr/>
        </p:nvCxnSpPr>
        <p:spPr bwMode="auto">
          <a:xfrm flipH="1">
            <a:off x="1259632" y="4008672"/>
            <a:ext cx="918102" cy="68400"/>
          </a:xfrm>
          <a:prstGeom prst="straightConnector1">
            <a:avLst/>
          </a:prstGeom>
          <a:solidFill>
            <a:schemeClr val="accent1"/>
          </a:solidFill>
          <a:ln w="762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1" name="直接箭头连接符 10"/>
          <p:cNvCxnSpPr/>
          <p:nvPr/>
        </p:nvCxnSpPr>
        <p:spPr bwMode="auto">
          <a:xfrm flipV="1">
            <a:off x="3815916" y="1645183"/>
            <a:ext cx="684076" cy="347462"/>
          </a:xfrm>
          <a:prstGeom prst="straightConnector1">
            <a:avLst/>
          </a:prstGeom>
          <a:solidFill>
            <a:schemeClr val="accent1"/>
          </a:solidFill>
          <a:ln w="762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" name="直接箭头连接符 12"/>
          <p:cNvCxnSpPr/>
          <p:nvPr/>
        </p:nvCxnSpPr>
        <p:spPr bwMode="auto">
          <a:xfrm flipH="1">
            <a:off x="1259632" y="5217973"/>
            <a:ext cx="1116124" cy="83235"/>
          </a:xfrm>
          <a:prstGeom prst="straightConnector1">
            <a:avLst/>
          </a:prstGeom>
          <a:solidFill>
            <a:schemeClr val="accent1"/>
          </a:solidFill>
          <a:ln w="762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" name="直接箭头连接符 15"/>
          <p:cNvCxnSpPr/>
          <p:nvPr/>
        </p:nvCxnSpPr>
        <p:spPr bwMode="auto">
          <a:xfrm flipH="1">
            <a:off x="4067944" y="4498301"/>
            <a:ext cx="316699" cy="1605814"/>
          </a:xfrm>
          <a:prstGeom prst="straightConnector1">
            <a:avLst/>
          </a:prstGeom>
          <a:solidFill>
            <a:schemeClr val="accent1"/>
          </a:solidFill>
          <a:ln w="762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8" name="矩形 17"/>
          <p:cNvSpPr/>
          <p:nvPr/>
        </p:nvSpPr>
        <p:spPr>
          <a:xfrm>
            <a:off x="1248150" y="6065308"/>
            <a:ext cx="22365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加热液体</a:t>
            </a:r>
            <a:endParaRPr lang="zh-CN" alt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-48128" y="1668609"/>
            <a:ext cx="141577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蒸发皿</a:t>
            </a:r>
            <a:endParaRPr lang="zh-CN" altLang="en-US" sz="3200" b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518406" y="6079914"/>
            <a:ext cx="141577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石棉网</a:t>
            </a:r>
            <a:endParaRPr lang="zh-CN" altLang="en-US" sz="3200" b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-44611" y="5001680"/>
            <a:ext cx="141577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酒精灯</a:t>
            </a:r>
            <a:endParaRPr lang="zh-CN" altLang="en-US" sz="3200" b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-1" y="3770360"/>
            <a:ext cx="141577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三脚架</a:t>
            </a:r>
            <a:endParaRPr lang="zh-CN" altLang="en-US" sz="3200" b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851106" y="2253384"/>
            <a:ext cx="100540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坩埚</a:t>
            </a:r>
            <a:endParaRPr lang="zh-CN" altLang="en-US" sz="3200" b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0505" y="2030149"/>
            <a:ext cx="3180795" cy="3556306"/>
          </a:xfrm>
          <a:prstGeom prst="rect">
            <a:avLst/>
          </a:prstGeom>
        </p:spPr>
      </p:pic>
      <p:cxnSp>
        <p:nvCxnSpPr>
          <p:cNvPr id="29" name="直接箭头连接符 28"/>
          <p:cNvCxnSpPr/>
          <p:nvPr/>
        </p:nvCxnSpPr>
        <p:spPr bwMode="auto">
          <a:xfrm flipH="1">
            <a:off x="5856509" y="3357006"/>
            <a:ext cx="740081" cy="249739"/>
          </a:xfrm>
          <a:prstGeom prst="straightConnector1">
            <a:avLst/>
          </a:prstGeom>
          <a:solidFill>
            <a:schemeClr val="accent1"/>
          </a:solidFill>
          <a:ln w="762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" name="直接箭头连接符 29"/>
          <p:cNvCxnSpPr/>
          <p:nvPr/>
        </p:nvCxnSpPr>
        <p:spPr bwMode="auto">
          <a:xfrm flipV="1">
            <a:off x="8028828" y="2253384"/>
            <a:ext cx="149979" cy="626406"/>
          </a:xfrm>
          <a:prstGeom prst="straightConnector1">
            <a:avLst/>
          </a:prstGeom>
          <a:solidFill>
            <a:schemeClr val="accent1"/>
          </a:solidFill>
          <a:ln w="762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1" name="直接箭头连接符 30"/>
          <p:cNvCxnSpPr/>
          <p:nvPr/>
        </p:nvCxnSpPr>
        <p:spPr bwMode="auto">
          <a:xfrm flipH="1" flipV="1">
            <a:off x="5912513" y="2578010"/>
            <a:ext cx="982725" cy="12313"/>
          </a:xfrm>
          <a:prstGeom prst="straightConnector1">
            <a:avLst/>
          </a:prstGeom>
          <a:solidFill>
            <a:schemeClr val="accent1"/>
          </a:solidFill>
          <a:ln w="762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5" name="矩形 34"/>
          <p:cNvSpPr/>
          <p:nvPr/>
        </p:nvSpPr>
        <p:spPr>
          <a:xfrm>
            <a:off x="6108608" y="5967551"/>
            <a:ext cx="223651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加热固体</a:t>
            </a:r>
            <a:endParaRPr lang="zh-CN" alt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4649140" y="1459388"/>
            <a:ext cx="141577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坩埚钳</a:t>
            </a:r>
            <a:endParaRPr lang="zh-CN" altLang="en-US" sz="3200" b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516936" y="3362779"/>
            <a:ext cx="141577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泥三角</a:t>
            </a:r>
            <a:endParaRPr lang="zh-CN" altLang="en-US" sz="3200" b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728227" y="1652919"/>
            <a:ext cx="141577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三脚架</a:t>
            </a:r>
            <a:endParaRPr lang="zh-CN" altLang="en-US" sz="3200" b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16831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07704" y="548680"/>
            <a:ext cx="6019800" cy="487363"/>
          </a:xfrm>
        </p:spPr>
        <p:txBody>
          <a:bodyPr/>
          <a:lstStyle/>
          <a:p>
            <a:r>
              <a:rPr lang="zh-CN" altLang="en-US" dirty="0" smtClean="0"/>
              <a:t>离子检验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63688" y="2780928"/>
            <a:ext cx="5904656" cy="1008112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 smtClean="0"/>
              <a:t>实验</a:t>
            </a:r>
            <a:r>
              <a:rPr lang="en-US" altLang="zh-CN" dirty="0" smtClean="0"/>
              <a:t>1-2    </a:t>
            </a:r>
            <a:r>
              <a:rPr lang="zh-CN" altLang="en-US" dirty="0" smtClean="0"/>
              <a:t>硫酸根离子的检验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>
                <a:hlinkClick r:id="rId2" action="ppaction://hlinkfile"/>
              </a:rPr>
              <a:t>实验</a:t>
            </a:r>
            <a:r>
              <a:rPr lang="en-US" altLang="zh-CN" dirty="0" smtClean="0">
                <a:hlinkClick r:id="rId2" action="ppaction://hlinkfile"/>
              </a:rPr>
              <a:t>1-3 </a:t>
            </a:r>
            <a:r>
              <a:rPr lang="en-US" altLang="zh-CN" dirty="0" smtClean="0"/>
              <a:t>   </a:t>
            </a:r>
            <a:r>
              <a:rPr lang="zh-CN" altLang="en-US" dirty="0" smtClean="0"/>
              <a:t>蒸馏和自来水中氯离子的检验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417640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过滤操作中的三个答题模板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403647" y="1484784"/>
            <a:ext cx="7418531" cy="4648200"/>
          </a:xfrm>
        </p:spPr>
        <p:txBody>
          <a:bodyPr/>
          <a:lstStyle/>
          <a:p>
            <a:r>
              <a:rPr lang="en-US" altLang="zh-CN" dirty="0" smtClean="0"/>
              <a:t>1</a:t>
            </a:r>
            <a:r>
              <a:rPr lang="zh-CN" altLang="en-US" dirty="0" smtClean="0">
                <a:solidFill>
                  <a:srgbClr val="FF0000"/>
                </a:solidFill>
              </a:rPr>
              <a:t>检验沉淀是否完全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endParaRPr lang="en-US" altLang="zh-CN" dirty="0" smtClean="0">
              <a:solidFill>
                <a:srgbClr val="FF0000"/>
              </a:solidFill>
            </a:endParaRPr>
          </a:p>
          <a:p>
            <a:endParaRPr lang="en-US" altLang="zh-CN" dirty="0"/>
          </a:p>
          <a:p>
            <a:pPr marL="0" indent="0">
              <a:buNone/>
            </a:pPr>
            <a:endParaRPr lang="en-US" altLang="zh-CN" dirty="0" smtClean="0"/>
          </a:p>
          <a:p>
            <a:r>
              <a:rPr lang="en-US" altLang="zh-CN" dirty="0" smtClean="0"/>
              <a:t>2</a:t>
            </a:r>
            <a:r>
              <a:rPr lang="zh-CN" altLang="en-US" dirty="0" smtClean="0">
                <a:solidFill>
                  <a:srgbClr val="FF0000"/>
                </a:solidFill>
              </a:rPr>
              <a:t>洗涤沉淀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endParaRPr lang="en-US" altLang="zh-CN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zh-CN" dirty="0" smtClean="0"/>
          </a:p>
          <a:p>
            <a:pPr marL="0" indent="0">
              <a:buNone/>
            </a:pPr>
            <a:endParaRPr lang="en-US" altLang="zh-CN" dirty="0" smtClean="0"/>
          </a:p>
          <a:p>
            <a:r>
              <a:rPr lang="en-US" altLang="zh-CN" dirty="0" smtClean="0"/>
              <a:t>3</a:t>
            </a:r>
            <a:r>
              <a:rPr lang="zh-CN" altLang="en-US" dirty="0" smtClean="0">
                <a:solidFill>
                  <a:srgbClr val="FF0000"/>
                </a:solidFill>
              </a:rPr>
              <a:t>沉淀洗净（</a:t>
            </a:r>
            <a:r>
              <a:rPr lang="en-US" altLang="zh-CN" dirty="0" smtClean="0">
                <a:solidFill>
                  <a:srgbClr val="FF0000"/>
                </a:solidFill>
              </a:rPr>
              <a:t>BaSO</a:t>
            </a:r>
            <a:r>
              <a:rPr lang="en-US" altLang="zh-CN" baseline="-25000" dirty="0" smtClean="0">
                <a:solidFill>
                  <a:srgbClr val="FF0000"/>
                </a:solidFill>
              </a:rPr>
              <a:t>4</a:t>
            </a:r>
            <a:r>
              <a:rPr lang="zh-CN" altLang="en-US" dirty="0" smtClean="0"/>
              <a:t>沉淀</a:t>
            </a:r>
            <a:r>
              <a:rPr lang="zh-CN" altLang="en-US" dirty="0" smtClean="0">
                <a:solidFill>
                  <a:srgbClr val="FF0000"/>
                </a:solidFill>
              </a:rPr>
              <a:t>从</a:t>
            </a:r>
            <a:r>
              <a:rPr lang="en-US" altLang="zh-CN" dirty="0" err="1" smtClean="0">
                <a:solidFill>
                  <a:srgbClr val="FF0000"/>
                </a:solidFill>
              </a:rPr>
              <a:t>NaCl</a:t>
            </a:r>
            <a:r>
              <a:rPr lang="zh-CN" altLang="en-US" dirty="0" smtClean="0"/>
              <a:t>溶液中析出</a:t>
            </a:r>
            <a:r>
              <a:rPr lang="zh-CN" altLang="en-US" dirty="0" smtClean="0">
                <a:solidFill>
                  <a:srgbClr val="FF0000"/>
                </a:solidFill>
              </a:rPr>
              <a:t>）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84727" y="1946601"/>
            <a:ext cx="8278228" cy="1384995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zh-CN" altLang="en-US" sz="280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静置，取少量上层清液于一支试管中，滴加</a:t>
            </a:r>
            <a:r>
              <a:rPr lang="en-US" altLang="zh-CN" sz="280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滴</a:t>
            </a:r>
            <a:endParaRPr lang="en-US" altLang="zh-CN" sz="28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BaCl</a:t>
            </a:r>
            <a:r>
              <a:rPr lang="en-US" altLang="zh-CN" sz="280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溶液，如果出现白色沉淀，则没有沉淀完全；</a:t>
            </a:r>
            <a:endParaRPr lang="en-US" altLang="zh-CN" sz="28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如果没有出现白色沉淀，则沉淀完全。</a:t>
            </a:r>
            <a:endParaRPr lang="zh-CN" altLang="en-US" sz="28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84727" y="3684305"/>
            <a:ext cx="7533249" cy="954107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r>
              <a:rPr lang="zh-CN" altLang="en-US" sz="280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向过滤器中加蒸馏水至浸没沉淀，静置使水自然流出，重复操作</a:t>
            </a:r>
            <a:r>
              <a:rPr lang="en-US" altLang="zh-CN" sz="280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2~3</a:t>
            </a:r>
            <a:r>
              <a:rPr lang="zh-CN" altLang="en-US" sz="280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次。</a:t>
            </a:r>
            <a:endParaRPr lang="zh-CN" altLang="en-US" sz="28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01640" y="5599200"/>
            <a:ext cx="8420538" cy="954107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r>
              <a:rPr lang="zh-CN" altLang="en-US" sz="280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取少量最后一次洗涤液于一支试管中，加入几滴硝酸酸化的硝酸银溶液，若没有出现白色沉淀，则洗净。</a:t>
            </a:r>
            <a:endParaRPr lang="zh-CN" altLang="en-US" sz="28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89775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theme/theme1.xml><?xml version="1.0" encoding="utf-8"?>
<a:theme xmlns:a="http://schemas.openxmlformats.org/drawingml/2006/main" name="213TGp_natural_light_v2">
  <a:themeElements>
    <a:clrScheme name="213TGp_natural_light_v2 2">
      <a:dk1>
        <a:srgbClr val="000000"/>
      </a:dk1>
      <a:lt1>
        <a:srgbClr val="FFFFFF"/>
      </a:lt1>
      <a:dk2>
        <a:srgbClr val="003399"/>
      </a:dk2>
      <a:lt2>
        <a:srgbClr val="C0C0C0"/>
      </a:lt2>
      <a:accent1>
        <a:srgbClr val="5E9CDA"/>
      </a:accent1>
      <a:accent2>
        <a:srgbClr val="93C052"/>
      </a:accent2>
      <a:accent3>
        <a:srgbClr val="FFFFFF"/>
      </a:accent3>
      <a:accent4>
        <a:srgbClr val="000000"/>
      </a:accent4>
      <a:accent5>
        <a:srgbClr val="B6CBEA"/>
      </a:accent5>
      <a:accent6>
        <a:srgbClr val="85AE49"/>
      </a:accent6>
      <a:hlink>
        <a:srgbClr val="FF9933"/>
      </a:hlink>
      <a:folHlink>
        <a:srgbClr val="855ADA"/>
      </a:folHlink>
    </a:clrScheme>
    <a:fontScheme name="213TGp_natural_light_v2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CN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CN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213TGp_natural_light_v2 1">
        <a:dk1>
          <a:srgbClr val="000000"/>
        </a:dk1>
        <a:lt1>
          <a:srgbClr val="FFFFFF"/>
        </a:lt1>
        <a:dk2>
          <a:srgbClr val="142288"/>
        </a:dk2>
        <a:lt2>
          <a:srgbClr val="C0C0C0"/>
        </a:lt2>
        <a:accent1>
          <a:srgbClr val="39998E"/>
        </a:accent1>
        <a:accent2>
          <a:srgbClr val="14CAEE"/>
        </a:accent2>
        <a:accent3>
          <a:srgbClr val="FFFFFF"/>
        </a:accent3>
        <a:accent4>
          <a:srgbClr val="000000"/>
        </a:accent4>
        <a:accent5>
          <a:srgbClr val="AECAC6"/>
        </a:accent5>
        <a:accent6>
          <a:srgbClr val="11B7D8"/>
        </a:accent6>
        <a:hlink>
          <a:srgbClr val="8963E9"/>
        </a:hlink>
        <a:folHlink>
          <a:srgbClr val="3067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13TGp_natural_light_v2 2">
        <a:dk1>
          <a:srgbClr val="000000"/>
        </a:dk1>
        <a:lt1>
          <a:srgbClr val="FFFFFF"/>
        </a:lt1>
        <a:dk2>
          <a:srgbClr val="003399"/>
        </a:dk2>
        <a:lt2>
          <a:srgbClr val="C0C0C0"/>
        </a:lt2>
        <a:accent1>
          <a:srgbClr val="5E9CDA"/>
        </a:accent1>
        <a:accent2>
          <a:srgbClr val="93C052"/>
        </a:accent2>
        <a:accent3>
          <a:srgbClr val="FFFFFF"/>
        </a:accent3>
        <a:accent4>
          <a:srgbClr val="000000"/>
        </a:accent4>
        <a:accent5>
          <a:srgbClr val="B6CBEA"/>
        </a:accent5>
        <a:accent6>
          <a:srgbClr val="85AE49"/>
        </a:accent6>
        <a:hlink>
          <a:srgbClr val="FF9933"/>
        </a:hlink>
        <a:folHlink>
          <a:srgbClr val="855AD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13TGp_natural_light_v2 3">
        <a:dk1>
          <a:srgbClr val="000000"/>
        </a:dk1>
        <a:lt1>
          <a:srgbClr val="FFFFFF"/>
        </a:lt1>
        <a:dk2>
          <a:srgbClr val="124458"/>
        </a:dk2>
        <a:lt2>
          <a:srgbClr val="C0C0C0"/>
        </a:lt2>
        <a:accent1>
          <a:srgbClr val="98C13D"/>
        </a:accent1>
        <a:accent2>
          <a:srgbClr val="40BAD2"/>
        </a:accent2>
        <a:accent3>
          <a:srgbClr val="FFFFFF"/>
        </a:accent3>
        <a:accent4>
          <a:srgbClr val="000000"/>
        </a:accent4>
        <a:accent5>
          <a:srgbClr val="CADDAF"/>
        </a:accent5>
        <a:accent6>
          <a:srgbClr val="39A8BE"/>
        </a:accent6>
        <a:hlink>
          <a:srgbClr val="715EE6"/>
        </a:hlink>
        <a:folHlink>
          <a:srgbClr val="238DD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213TGp_natural_light_v2</Template>
  <TotalTime>2962</TotalTime>
  <Words>406</Words>
  <Application>Microsoft Office PowerPoint</Application>
  <PresentationFormat>全屏显示(4:3)</PresentationFormat>
  <Paragraphs>110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5" baseType="lpstr">
      <vt:lpstr>楷体</vt:lpstr>
      <vt:lpstr>宋体</vt:lpstr>
      <vt:lpstr>Arial</vt:lpstr>
      <vt:lpstr>Arial</vt:lpstr>
      <vt:lpstr>Wingdings</vt:lpstr>
      <vt:lpstr>213TGp_natural_light_v2</vt:lpstr>
      <vt:lpstr>研究物质的实验方法</vt:lpstr>
      <vt:lpstr>PowerPoint 演示文稿</vt:lpstr>
      <vt:lpstr>PowerPoint 演示文稿</vt:lpstr>
      <vt:lpstr>用pH试纸测果汁酸碱性</vt:lpstr>
      <vt:lpstr> 中学化学实验室规则</vt:lpstr>
      <vt:lpstr>常用危险化学品的分类及其标志</vt:lpstr>
      <vt:lpstr>危险化学品标识</vt:lpstr>
      <vt:lpstr>危险化学品标识</vt:lpstr>
      <vt:lpstr>分离</vt:lpstr>
      <vt:lpstr>分离</vt:lpstr>
      <vt:lpstr>蒸馏  分离沸点不同的互溶液体</vt:lpstr>
      <vt:lpstr>蒸馏  分离沸点不同的互溶液体</vt:lpstr>
      <vt:lpstr>蒸馏  分离沸点不同的互溶液体</vt:lpstr>
      <vt:lpstr>分离</vt:lpstr>
      <vt:lpstr>百度百科</vt:lpstr>
      <vt:lpstr>分离</vt:lpstr>
      <vt:lpstr>加热实验</vt:lpstr>
      <vt:lpstr>离子检验</vt:lpstr>
      <vt:lpstr>过滤操作中的三个答题模板</vt:lpstr>
    </vt:vector>
  </TitlesOfParts>
  <Company>www.xunchi.com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金边瑞香抗肝癌和乳腺癌活性成分提取、分离及鉴定研究</dc:title>
  <dc:creator>msuser</dc:creator>
  <cp:lastModifiedBy>XiaZaiMa.COM</cp:lastModifiedBy>
  <cp:revision>99</cp:revision>
  <dcterms:created xsi:type="dcterms:W3CDTF">2007-12-07T13:12:38Z</dcterms:created>
  <dcterms:modified xsi:type="dcterms:W3CDTF">2019-01-15T03:15:00Z</dcterms:modified>
</cp:coreProperties>
</file>