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4"/>
  </p:notesMasterIdLst>
  <p:handoutMasterIdLst>
    <p:handoutMasterId r:id="rId25"/>
  </p:handoutMasterIdLst>
  <p:sldIdLst>
    <p:sldId id="261" r:id="rId2"/>
    <p:sldId id="256" r:id="rId3"/>
    <p:sldId id="262" r:id="rId4"/>
    <p:sldId id="282" r:id="rId5"/>
    <p:sldId id="288" r:id="rId6"/>
    <p:sldId id="267" r:id="rId7"/>
    <p:sldId id="293" r:id="rId8"/>
    <p:sldId id="294" r:id="rId9"/>
    <p:sldId id="271" r:id="rId10"/>
    <p:sldId id="272" r:id="rId11"/>
    <p:sldId id="273" r:id="rId12"/>
    <p:sldId id="281" r:id="rId13"/>
    <p:sldId id="274" r:id="rId14"/>
    <p:sldId id="275" r:id="rId15"/>
    <p:sldId id="276" r:id="rId16"/>
    <p:sldId id="279" r:id="rId17"/>
    <p:sldId id="283" r:id="rId18"/>
    <p:sldId id="298" r:id="rId19"/>
    <p:sldId id="287" r:id="rId20"/>
    <p:sldId id="289" r:id="rId21"/>
    <p:sldId id="290" r:id="rId22"/>
    <p:sldId id="297" r:id="rId23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4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jktyg.com/wxc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jktyg.com/wxc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jktyg.com/wxc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hyperlink" Target="http://www.xjktyg.com/wxc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jktyg.com/wxc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xjktyg.com/wxc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7" Type="http://schemas.openxmlformats.org/officeDocument/2006/relationships/image" Target="../media/image4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4.emf"/><Relationship Id="rId5" Type="http://schemas.openxmlformats.org/officeDocument/2006/relationships/image" Target="../media/image41.emf"/><Relationship Id="rId4" Type="http://schemas.openxmlformats.org/officeDocument/2006/relationships/oleObject" Target="../embeddings/oleObject3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22485" y="1506146"/>
            <a:ext cx="525762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latin typeface="楷体"/>
                <a:ea typeface="楷体"/>
                <a:cs typeface="楷体"/>
              </a:rPr>
              <a:t>第六讲</a:t>
            </a:r>
            <a:endParaRPr lang="en-US" altLang="zh-CN" sz="36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3600" b="1" dirty="0">
              <a:latin typeface="Franklin Gothic Book"/>
            </a:endParaRPr>
          </a:p>
          <a:p>
            <a:pPr algn="ctr"/>
            <a:r>
              <a:rPr lang="zh-CN" altLang="en-US" sz="3600" b="1" dirty="0" smtClean="0">
                <a:latin typeface="楷体"/>
                <a:ea typeface="楷体"/>
                <a:cs typeface="楷体"/>
              </a:rPr>
              <a:t>不等式的解法、线性规划</a:t>
            </a:r>
            <a:endParaRPr lang="zh-CN" altLang="en-US" sz="36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2"/>
          <p:cNvSpPr txBox="1">
            <a:spLocks/>
          </p:cNvSpPr>
          <p:nvPr/>
        </p:nvSpPr>
        <p:spPr>
          <a:xfrm>
            <a:off x="107506" y="1276896"/>
            <a:ext cx="6480175" cy="31670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z="2400" b="1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9162" y="669926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一、学习目标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11170" y="2571751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二、重点难点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168" y="1275606"/>
            <a:ext cx="3672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不等式的解法，线性规划问题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16" name="矩形 15"/>
          <p:cNvSpPr/>
          <p:nvPr/>
        </p:nvSpPr>
        <p:spPr>
          <a:xfrm>
            <a:off x="611170" y="1851670"/>
            <a:ext cx="2975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不等式中的恒成立问题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17" name="矩形 16"/>
          <p:cNvSpPr/>
          <p:nvPr/>
        </p:nvSpPr>
        <p:spPr>
          <a:xfrm>
            <a:off x="611560" y="3147814"/>
            <a:ext cx="2045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线性规划问题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b="1" kern="0" dirty="0">
              <a:effectLst>
                <a:outerShdw blurRad="38100" dist="38100" dir="2700000" algn="tl">
                  <a:srgbClr val="000000"/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1562" y="3723878"/>
            <a:ext cx="2975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不等式中的恒成立问题</a:t>
            </a:r>
            <a:r>
              <a:rPr lang="en-US" altLang="zh-CN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.</a:t>
            </a:r>
            <a:endParaRPr lang="en-US" altLang="zh-CN" b="1" kern="0" dirty="0">
              <a:effectLst>
                <a:outerShdw blurRad="38100" dist="38100" dir="2700000" algn="tl">
                  <a:srgbClr val="000000"/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702246" y="627535"/>
          <a:ext cx="6318026" cy="3895725"/>
        </p:xfrm>
        <a:graphic>
          <a:graphicData uri="http://schemas.openxmlformats.org/presentationml/2006/ole">
            <p:oleObj spid="_x0000_s18436" name="Microsoft Equation 3.0" r:id="rId3" imgW="3416040" imgH="2158920" progId="Equation.3">
              <p:embed/>
            </p:oleObj>
          </a:graphicData>
        </a:graphic>
      </p:graphicFrame>
      <p:sp>
        <p:nvSpPr>
          <p:cNvPr id="5" name="矩形 4"/>
          <p:cNvSpPr/>
          <p:nvPr/>
        </p:nvSpPr>
        <p:spPr>
          <a:xfrm>
            <a:off x="179514" y="62753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三、知识构架：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08520" y="1029966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不等式是高考数学命题的重点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现就某些关键点做一个说明：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1575833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给定范围的一元二次不等式问题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对称轴与所给区间的位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置关系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8" name="矩形 7"/>
          <p:cNvSpPr/>
          <p:nvPr/>
        </p:nvSpPr>
        <p:spPr>
          <a:xfrm>
            <a:off x="179512" y="2499742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分式不等式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不能随便去分母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9" name="矩形 8"/>
          <p:cNvSpPr/>
          <p:nvPr/>
        </p:nvSpPr>
        <p:spPr>
          <a:xfrm>
            <a:off x="179512" y="2963728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可分解因式的一元高次不等式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数轴标根法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10" name="矩形 9"/>
          <p:cNvSpPr/>
          <p:nvPr/>
        </p:nvSpPr>
        <p:spPr>
          <a:xfrm>
            <a:off x="179512" y="3435846"/>
            <a:ext cx="727280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4、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指数、对数不等式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同底化原则，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9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注重对数的真数必为正及对底数的讨论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0" y="555527"/>
            <a:ext cx="3587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四、概念、思想方法剖析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512" y="1020673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不等式中的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注意是哪种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”，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”（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恒成立、能成立、刚好成立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的区别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7" name="矩形 6"/>
          <p:cNvSpPr/>
          <p:nvPr/>
        </p:nvSpPr>
        <p:spPr>
          <a:xfrm>
            <a:off x="179512" y="1885930"/>
            <a:ext cx="727280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线性规划问题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作出可行域、理解目标函数、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比较斜率、注意目标函数的几种形式：线性式、距离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式、斜率式等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8" name="矩形 7"/>
          <p:cNvSpPr/>
          <p:nvPr/>
        </p:nvSpPr>
        <p:spPr>
          <a:xfrm>
            <a:off x="179512" y="3254082"/>
            <a:ext cx="727280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8、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不等式与线性规划的结合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含两个参数的不等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式问题，最后可以化归到以这两个参数为变量的不等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式问题，从而转化为关于这两个变量的线性规划问题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9" name="矩形 8"/>
          <p:cNvSpPr/>
          <p:nvPr/>
        </p:nvSpPr>
        <p:spPr>
          <a:xfrm>
            <a:off x="179512" y="587463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5、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含参数的不等式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分类讨论，把握分类的依据及原则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48" name="矩形 36"/>
          <p:cNvSpPr>
            <a:spLocks noChangeArrowheads="1"/>
          </p:cNvSpPr>
          <p:nvPr/>
        </p:nvSpPr>
        <p:spPr bwMode="auto">
          <a:xfrm>
            <a:off x="144463" y="1029966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1 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解不等式：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  <a:cs typeface="楷体"/>
              </a:rPr>
              <a:t>4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-2x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-7x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+20x-12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0.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144438" y="1452722"/>
            <a:ext cx="62277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系数和为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必可以分出一个（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x-1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）的因式，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利用竖式除法，之后利用数轴标根法处理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4438" y="2315656"/>
            <a:ext cx="62277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先将左边分解因式得：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7504" y="2715766"/>
            <a:ext cx="305941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(x-1)(x-2)</a:t>
            </a:r>
            <a:r>
              <a:rPr lang="en-US" altLang="zh-CN" sz="2000" b="1" baseline="3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(x+3)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79512" y="3147814"/>
            <a:ext cx="22322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</a:rPr>
              <a:t>如图，数轴标根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72430" y="3539792"/>
            <a:ext cx="464358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∴解集为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x|x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-3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x}.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9514" y="699542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五、分析探求，揭示本质</a:t>
            </a:r>
            <a:endParaRPr lang="zh-CN" altLang="en-US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715766"/>
            <a:ext cx="3168352" cy="794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8" grpId="0"/>
      <p:bldP spid="40" grpId="0"/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179512" y="843558"/>
            <a:ext cx="6408712" cy="1784172"/>
            <a:chOff x="107504" y="456111"/>
            <a:chExt cx="6408712" cy="1784172"/>
          </a:xfrm>
        </p:grpSpPr>
        <p:sp>
          <p:nvSpPr>
            <p:cNvPr id="5" name="矩形 4"/>
            <p:cNvSpPr/>
            <p:nvPr/>
          </p:nvSpPr>
          <p:spPr>
            <a:xfrm>
              <a:off x="107504" y="627534"/>
              <a:ext cx="6408712" cy="16127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2.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已知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  <a:cs typeface="楷体"/>
                </a:rPr>
                <a:t>x,y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满足              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z=ax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＋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y,(a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0),z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仅在点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A(3,1)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处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取得最大值，求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的取值范围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endPara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70659" name="Object 3"/>
            <p:cNvGraphicFramePr>
              <a:graphicFrameLocks noChangeAspect="1"/>
            </p:cNvGraphicFramePr>
            <p:nvPr/>
          </p:nvGraphicFramePr>
          <p:xfrm>
            <a:off x="2411760" y="456111"/>
            <a:ext cx="1728192" cy="864097"/>
          </p:xfrm>
          <a:graphic>
            <a:graphicData uri="http://schemas.openxmlformats.org/presentationml/2006/ole">
              <p:oleObj spid="_x0000_s72706" name="Microsoft Equation 3.0" r:id="rId3" imgW="990360" imgH="457200" progId="Equation.3">
                <p:embed/>
              </p:oleObj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179512" y="2647182"/>
            <a:ext cx="6408712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已作出可行域并理解目标函数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y=-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  <a:cs typeface="楷体"/>
              </a:rPr>
              <a:t>ax+z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，此例是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直线型的目标函数，观察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轴上的截距与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z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的关系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9512" y="3723878"/>
            <a:ext cx="6408712" cy="435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要使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z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仅在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A（3，1）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取得最大，即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y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轴上的截距最大，</a:t>
            </a: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8587" y="875283"/>
            <a:ext cx="2179637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直接连接符 10"/>
          <p:cNvCxnSpPr/>
          <p:nvPr/>
        </p:nvCxnSpPr>
        <p:spPr>
          <a:xfrm>
            <a:off x="5252492" y="915566"/>
            <a:ext cx="615652" cy="1512168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5292080" y="771550"/>
            <a:ext cx="2543175" cy="2105025"/>
            <a:chOff x="4644008" y="771550"/>
            <a:chExt cx="2543175" cy="2105025"/>
          </a:xfrm>
        </p:grpSpPr>
        <p:pic>
          <p:nvPicPr>
            <p:cNvPr id="76801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4008" y="771550"/>
              <a:ext cx="2543175" cy="2105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矩形 11"/>
            <p:cNvSpPr/>
            <p:nvPr/>
          </p:nvSpPr>
          <p:spPr>
            <a:xfrm>
              <a:off x="5521702" y="895821"/>
              <a:ext cx="27443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latin typeface="楷体" pitchFamily="49" charset="-122"/>
                  <a:ea typeface="楷体" pitchFamily="49" charset="-122"/>
                  <a:cs typeface="宋体" pitchFamily="2" charset="-122"/>
                </a:rPr>
                <a:t>B</a:t>
              </a:r>
              <a:endParaRPr lang="zh-CN" altLang="en-US" sz="1400" dirty="0"/>
            </a:p>
          </p:txBody>
        </p:sp>
      </p:grpSp>
      <p:sp>
        <p:nvSpPr>
          <p:cNvPr id="3" name="矩形 2"/>
          <p:cNvSpPr/>
          <p:nvPr/>
        </p:nvSpPr>
        <p:spPr>
          <a:xfrm>
            <a:off x="35496" y="743094"/>
            <a:ext cx="6408712" cy="435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如图，作出可行域，得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的坐标为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A(3,1),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724128" y="483518"/>
            <a:ext cx="1152128" cy="2643758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35496" y="1851670"/>
            <a:ext cx="5040560" cy="435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要使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z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取得最大值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,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即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y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轴上的截距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宋体" pitchFamily="2" charset="-122"/>
              </a:rPr>
              <a:t>也最大，</a:t>
            </a:r>
          </a:p>
        </p:txBody>
      </p:sp>
      <p:sp>
        <p:nvSpPr>
          <p:cNvPr id="8" name="矩形 7"/>
          <p:cNvSpPr/>
          <p:nvPr/>
        </p:nvSpPr>
        <p:spPr>
          <a:xfrm>
            <a:off x="395536" y="3867894"/>
            <a:ext cx="259228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-a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-1,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1.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496" y="1287219"/>
            <a:ext cx="406233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将目标函数化成斜载式：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y=-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  <a:cs typeface="楷体"/>
              </a:rPr>
              <a:t>ax+z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96" y="2427734"/>
            <a:ext cx="457200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z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仅在点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A(3,1)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处取得最大值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zh-CN" altLang="en-US" sz="2000" dirty="0"/>
          </a:p>
        </p:txBody>
      </p:sp>
      <p:sp>
        <p:nvSpPr>
          <p:cNvPr id="11" name="矩形 10"/>
          <p:cNvSpPr/>
          <p:nvPr/>
        </p:nvSpPr>
        <p:spPr>
          <a:xfrm>
            <a:off x="35496" y="3003798"/>
            <a:ext cx="45768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   得比较斜率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须使目标函数的斜率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-a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比直线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AB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的斜率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-1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，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38445E-6 L 0.07483 4.38445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774129"/>
            <a:ext cx="2025650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03015" y="927180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分段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作出函数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 =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|x+1|+|x-2|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779712" y="1349401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zh-CN" sz="2800" b="1"/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107504" y="522859"/>
            <a:ext cx="6336704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3.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解不等式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|x+1|+|x-2|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endParaRPr lang="en-US" altLang="zh-CN" sz="24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64088" y="1059582"/>
            <a:ext cx="418704" cy="1585084"/>
            <a:chOff x="4873376" y="1139974"/>
            <a:chExt cx="418704" cy="1585084"/>
          </a:xfrm>
        </p:grpSpPr>
        <p:cxnSp>
          <p:nvCxnSpPr>
            <p:cNvPr id="12" name="直接连接符 11"/>
            <p:cNvCxnSpPr/>
            <p:nvPr/>
          </p:nvCxnSpPr>
          <p:spPr>
            <a:xfrm flipH="1">
              <a:off x="5148064" y="1139974"/>
              <a:ext cx="8384" cy="1215752"/>
            </a:xfrm>
            <a:prstGeom prst="line">
              <a:avLst/>
            </a:prstGeom>
            <a:ln w="158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4873376" y="2355726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-2</a:t>
              </a:r>
              <a:endParaRPr lang="zh-CN" altLang="en-US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948264" y="1059582"/>
            <a:ext cx="301686" cy="1521460"/>
            <a:chOff x="6444208" y="1203598"/>
            <a:chExt cx="301686" cy="15214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88224" y="1203598"/>
              <a:ext cx="0" cy="1224136"/>
            </a:xfrm>
            <a:prstGeom prst="line">
              <a:avLst/>
            </a:prstGeom>
            <a:ln w="158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6444208" y="2355726"/>
              <a:ext cx="3016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3</a:t>
              </a:r>
              <a:endParaRPr lang="zh-CN" altLang="en-US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508104" y="771550"/>
            <a:ext cx="1800200" cy="369332"/>
            <a:chOff x="5004048" y="915566"/>
            <a:chExt cx="1800200" cy="369332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004048" y="1203598"/>
              <a:ext cx="1800200" cy="0"/>
            </a:xfrm>
            <a:prstGeom prst="line">
              <a:avLst/>
            </a:prstGeom>
            <a:ln w="34925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矩形 23"/>
            <p:cNvSpPr/>
            <p:nvPr/>
          </p:nvSpPr>
          <p:spPr>
            <a:xfrm>
              <a:off x="5710474" y="915566"/>
              <a:ext cx="3016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5</a:t>
              </a:r>
              <a:endParaRPr lang="zh-CN" altLang="en-US" dirty="0"/>
            </a:p>
          </p:txBody>
        </p: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483768" y="1851671"/>
            <a:ext cx="10081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如图：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251521" y="1419622"/>
          <a:ext cx="2088232" cy="1224137"/>
        </p:xfrm>
        <a:graphic>
          <a:graphicData uri="http://schemas.openxmlformats.org/presentationml/2006/ole">
            <p:oleObj spid="_x0000_s45057" name="Microsoft Equation 3.0" r:id="rId4" imgW="1117440" imgH="711000" progId="Equation.3">
              <p:embed/>
            </p:oleObj>
          </a:graphicData>
        </a:graphic>
      </p:graphicFrame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79512" y="2640110"/>
            <a:ext cx="64087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y=5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的直线，得两交点的横坐标分别为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-2，3；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6948264" y="483519"/>
          <a:ext cx="720080" cy="288032"/>
        </p:xfrm>
        <a:graphic>
          <a:graphicData uri="http://schemas.openxmlformats.org/presentationml/2006/ole">
            <p:oleObj spid="_x0000_s45058" name="Microsoft Equation 3.0" r:id="rId5" imgW="622080" imgH="203040" progId="Equation.3">
              <p:embed/>
            </p:oleObj>
          </a:graphicData>
        </a:graphic>
      </p:graphicFrame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5220072" y="555526"/>
          <a:ext cx="792088" cy="288032"/>
        </p:xfrm>
        <a:graphic>
          <a:graphicData uri="http://schemas.openxmlformats.org/presentationml/2006/ole">
            <p:oleObj spid="_x0000_s45059" name="Microsoft Equation 3.0" r:id="rId6" imgW="711000" imgH="203040" progId="Equation.3">
              <p:embed/>
            </p:oleObj>
          </a:graphicData>
        </a:graphic>
      </p:graphicFrame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79512" y="3447461"/>
            <a:ext cx="64087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∴原不等式的解集为（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-∞,-2)∪(3,+∞）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2709" y="3911446"/>
            <a:ext cx="5434501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变式思考：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|x+1|+|x-2|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  <a:cs typeface="楷体"/>
              </a:rPr>
              <a:t>x+b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恒成立，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的取值范围，</a:t>
            </a:r>
            <a:endParaRPr lang="zh-CN" altLang="en-US" sz="2000" dirty="0"/>
          </a:p>
        </p:txBody>
      </p:sp>
      <p:sp>
        <p:nvSpPr>
          <p:cNvPr id="27" name="矩形 26"/>
          <p:cNvSpPr/>
          <p:nvPr/>
        </p:nvSpPr>
        <p:spPr>
          <a:xfrm>
            <a:off x="2195736" y="4383564"/>
            <a:ext cx="14798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b∈(-∞,1)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V="1">
            <a:off x="6084168" y="1995686"/>
            <a:ext cx="1296144" cy="1080120"/>
          </a:xfrm>
          <a:prstGeom prst="line">
            <a:avLst/>
          </a:prstGeom>
          <a:ln w="349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6660232" y="120359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endParaRPr lang="zh-CN" altLang="en-US" dirty="0"/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179512" y="3003798"/>
            <a:ext cx="309634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要使得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|x+1|+|x-2|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5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801053" y="1335244"/>
            <a:ext cx="723275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(2,3）</a:t>
            </a:r>
            <a:endParaRPr lang="zh-CN" altLang="en-US" sz="1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0679 L 3.61111E-6 -0.1817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9" grpId="0"/>
      <p:bldP spid="20" grpId="0"/>
      <p:bldP spid="21" grpId="0"/>
      <p:bldP spid="26" grpId="0"/>
      <p:bldP spid="27" grpId="0"/>
      <p:bldP spid="32" grpId="0"/>
      <p:bldP spid="33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7504" y="627534"/>
            <a:ext cx="871296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拓展：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设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…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型如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y=|x-x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|+|x-x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|+|x-x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|+… +|x-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2000" b="1" baseline="-25000" dirty="0" err="1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|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：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9512" y="2810421"/>
            <a:ext cx="64087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从此可见，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型如这种结构的函数，其图像都是由折线构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1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成的，其最小值的分布情况：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9512" y="3808080"/>
            <a:ext cx="64087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奇数个绝对值时，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中间点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；偶数个绝对值时，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1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间线段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31590"/>
            <a:ext cx="1444625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31590"/>
            <a:ext cx="1376363" cy="1602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131590"/>
            <a:ext cx="144462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235769"/>
            <a:ext cx="1538287" cy="1552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矩形 26"/>
          <p:cNvSpPr/>
          <p:nvPr/>
        </p:nvSpPr>
        <p:spPr>
          <a:xfrm>
            <a:off x="611560" y="1923678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endParaRPr lang="zh-CN" altLang="en-US" sz="1400" dirty="0"/>
          </a:p>
        </p:txBody>
      </p:sp>
      <p:sp>
        <p:nvSpPr>
          <p:cNvPr id="28" name="矩形 27"/>
          <p:cNvSpPr/>
          <p:nvPr/>
        </p:nvSpPr>
        <p:spPr>
          <a:xfrm>
            <a:off x="1619672" y="1995686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endParaRPr lang="zh-CN" altLang="en-US" sz="1400" dirty="0"/>
          </a:p>
        </p:txBody>
      </p:sp>
      <p:sp>
        <p:nvSpPr>
          <p:cNvPr id="29" name="矩形 28"/>
          <p:cNvSpPr/>
          <p:nvPr/>
        </p:nvSpPr>
        <p:spPr>
          <a:xfrm>
            <a:off x="2483768" y="1975941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endParaRPr lang="zh-CN" altLang="en-US" sz="1400" dirty="0"/>
          </a:p>
        </p:txBody>
      </p:sp>
      <p:sp>
        <p:nvSpPr>
          <p:cNvPr id="30" name="矩形 29"/>
          <p:cNvSpPr/>
          <p:nvPr/>
        </p:nvSpPr>
        <p:spPr>
          <a:xfrm>
            <a:off x="3732596" y="1975941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endParaRPr lang="zh-CN" altLang="en-US" sz="1400" dirty="0"/>
          </a:p>
        </p:txBody>
      </p:sp>
      <p:sp>
        <p:nvSpPr>
          <p:cNvPr id="31" name="矩形 30"/>
          <p:cNvSpPr/>
          <p:nvPr/>
        </p:nvSpPr>
        <p:spPr>
          <a:xfrm>
            <a:off x="3228540" y="1975941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endParaRPr lang="zh-CN" altLang="en-US" sz="1400" dirty="0"/>
          </a:p>
        </p:txBody>
      </p:sp>
      <p:sp>
        <p:nvSpPr>
          <p:cNvPr id="32" name="矩形 31"/>
          <p:cNvSpPr/>
          <p:nvPr/>
        </p:nvSpPr>
        <p:spPr>
          <a:xfrm>
            <a:off x="4067944" y="1975941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endParaRPr lang="zh-CN" altLang="en-US" sz="1400" dirty="0"/>
          </a:p>
        </p:txBody>
      </p:sp>
      <p:sp>
        <p:nvSpPr>
          <p:cNvPr id="33" name="矩形 32"/>
          <p:cNvSpPr/>
          <p:nvPr/>
        </p:nvSpPr>
        <p:spPr>
          <a:xfrm>
            <a:off x="5172756" y="2263973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endParaRPr lang="zh-CN" altLang="en-US" sz="1400" dirty="0"/>
          </a:p>
        </p:txBody>
      </p:sp>
      <p:sp>
        <p:nvSpPr>
          <p:cNvPr id="34" name="矩形 33"/>
          <p:cNvSpPr/>
          <p:nvPr/>
        </p:nvSpPr>
        <p:spPr>
          <a:xfrm>
            <a:off x="4860032" y="2047949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</a:t>
            </a:r>
            <a:endParaRPr lang="zh-CN" altLang="en-US" sz="1400" dirty="0"/>
          </a:p>
        </p:txBody>
      </p:sp>
      <p:sp>
        <p:nvSpPr>
          <p:cNvPr id="35" name="矩形 34"/>
          <p:cNvSpPr/>
          <p:nvPr/>
        </p:nvSpPr>
        <p:spPr>
          <a:xfrm>
            <a:off x="5508104" y="2263973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endParaRPr lang="zh-CN" altLang="en-US" sz="1400" dirty="0"/>
          </a:p>
        </p:txBody>
      </p:sp>
      <p:sp>
        <p:nvSpPr>
          <p:cNvPr id="36" name="矩形 35"/>
          <p:cNvSpPr/>
          <p:nvPr/>
        </p:nvSpPr>
        <p:spPr>
          <a:xfrm>
            <a:off x="5820828" y="2047949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latin typeface="楷体" pitchFamily="49" charset="-122"/>
                <a:ea typeface="楷体" pitchFamily="49" charset="-122"/>
                <a:cs typeface="楷体"/>
              </a:rPr>
              <a:t>x</a:t>
            </a:r>
            <a:r>
              <a:rPr lang="en-US" altLang="zh-CN" sz="14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4</a:t>
            </a:r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107504" y="767901"/>
            <a:ext cx="6336704" cy="892552"/>
            <a:chOff x="107504" y="767901"/>
            <a:chExt cx="6336704" cy="892552"/>
          </a:xfrm>
        </p:grpSpPr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107504" y="767901"/>
              <a:ext cx="6336704" cy="892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4.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设不等式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x</a:t>
              </a:r>
              <a:r>
                <a:rPr lang="en-US" altLang="zh-CN" sz="2000" b="1" baseline="30000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2ax+a+2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≤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的解集为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如果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   [1,4],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求实数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的取值范围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hlinkClick r:id="rId3"/>
                </a:rPr>
                <a:t> </a:t>
              </a:r>
              <a:endParaRPr lang="en-US" altLang="zh-CN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57357" name="Object 13"/>
            <p:cNvGraphicFramePr>
              <a:graphicFrameLocks noChangeAspect="1"/>
            </p:cNvGraphicFramePr>
            <p:nvPr/>
          </p:nvGraphicFramePr>
          <p:xfrm>
            <a:off x="899592" y="1275606"/>
            <a:ext cx="292224" cy="292224"/>
          </p:xfrm>
          <a:graphic>
            <a:graphicData uri="http://schemas.openxmlformats.org/presentationml/2006/ole">
              <p:oleObj spid="_x0000_s57357" name="Microsoft Equation 3.0" r:id="rId4" imgW="152280" imgH="152280" progId="Equation.3">
                <p:embed/>
              </p:oleObj>
            </a:graphicData>
          </a:graphic>
        </p:graphicFrame>
      </p:grp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03015" y="1635646"/>
            <a:ext cx="7853363" cy="1235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:(1)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该题实质上是二次函数的区间根问题，充分考虑二次方程、二次不等式、二次函数之间的内在联系是关键所在；数形结合的思想使题目更加明朗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3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1520" y="2859782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空集是任何集合的子集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7" name="矩形 6"/>
          <p:cNvSpPr/>
          <p:nvPr/>
        </p:nvSpPr>
        <p:spPr>
          <a:xfrm>
            <a:off x="107504" y="3309540"/>
            <a:ext cx="763284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 (3)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此例实则是不等式在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[1，4]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内能成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9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立的问题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成立分三种：能成立（存在性）、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9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恒成立（任意性）和刚好成立（方程根）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467990" y="2931790"/>
            <a:ext cx="5904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楷体"/>
                <a:ea typeface="楷体"/>
                <a:cs typeface="楷体"/>
              </a:rPr>
              <a:t>∴</a:t>
            </a:r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-1</a:t>
            </a:r>
            <a:r>
              <a:rPr lang="zh-CN" altLang="en-US" sz="2800" b="1" dirty="0" smtClean="0">
                <a:latin typeface="楷体"/>
                <a:ea typeface="楷体"/>
              </a:rPr>
              <a:t>＜</a:t>
            </a:r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a</a:t>
            </a:r>
            <a:r>
              <a:rPr lang="zh-CN" altLang="en-US" sz="2800" b="1" dirty="0" smtClean="0">
                <a:latin typeface="楷体"/>
                <a:ea typeface="楷体"/>
              </a:rPr>
              <a:t>＜</a:t>
            </a:r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2;</a:t>
            </a:r>
            <a:endParaRPr lang="en-US" altLang="zh-CN" sz="2800" b="1" dirty="0">
              <a:latin typeface="楷体"/>
              <a:ea typeface="楷体"/>
              <a:cs typeface="楷体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07504" y="767901"/>
            <a:ext cx="6336704" cy="1052596"/>
            <a:chOff x="107504" y="767901"/>
            <a:chExt cx="6336704" cy="1052596"/>
          </a:xfrm>
        </p:grpSpPr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107504" y="767901"/>
              <a:ext cx="6336704" cy="1052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4.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设不等式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x</a:t>
              </a:r>
              <a:r>
                <a:rPr lang="en-US" altLang="zh-CN" sz="2400" b="1" baseline="30000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2ax+a+2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≤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0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的解集为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如果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M  [1,4],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求实数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的取值范围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hlinkClick r:id="rId3"/>
                </a:rPr>
                <a:t> </a:t>
              </a:r>
              <a:endParaRPr lang="en-US" altLang="zh-CN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25" name="Object 13"/>
            <p:cNvGraphicFramePr>
              <a:graphicFrameLocks noChangeAspect="1"/>
            </p:cNvGraphicFramePr>
            <p:nvPr/>
          </p:nvGraphicFramePr>
          <p:xfrm>
            <a:off x="971600" y="1415430"/>
            <a:ext cx="292224" cy="292224"/>
          </p:xfrm>
          <a:graphic>
            <a:graphicData uri="http://schemas.openxmlformats.org/presentationml/2006/ole">
              <p:oleObj spid="_x0000_s58380" name="Microsoft Equation 3.0" r:id="rId4" imgW="152280" imgH="152280" progId="Equation.3">
                <p:embed/>
              </p:oleObj>
            </a:graphicData>
          </a:graphic>
        </p:graphicFrame>
      </p:grpSp>
      <p:grpSp>
        <p:nvGrpSpPr>
          <p:cNvPr id="29" name="组合 28"/>
          <p:cNvGrpSpPr/>
          <p:nvPr/>
        </p:nvGrpSpPr>
        <p:grpSpPr>
          <a:xfrm>
            <a:off x="35942" y="1822055"/>
            <a:ext cx="8640514" cy="461665"/>
            <a:chOff x="35942" y="1822053"/>
            <a:chExt cx="8640514" cy="461665"/>
          </a:xfrm>
        </p:grpSpPr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35942" y="1822053"/>
              <a:ext cx="86405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解：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M 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［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4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］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有两种情况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: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26" name="Object 13"/>
            <p:cNvGraphicFramePr>
              <a:graphicFrameLocks noChangeAspect="1"/>
            </p:cNvGraphicFramePr>
            <p:nvPr/>
          </p:nvGraphicFramePr>
          <p:xfrm>
            <a:off x="899592" y="1923678"/>
            <a:ext cx="292224" cy="292224"/>
          </p:xfrm>
          <a:graphic>
            <a:graphicData uri="http://schemas.openxmlformats.org/presentationml/2006/ole">
              <p:oleObj spid="_x0000_s58381" name="Microsoft Equation 3.0" r:id="rId5" imgW="152280" imgH="152280" progId="Equation.3">
                <p:embed/>
              </p:oleObj>
            </a:graphicData>
          </a:graphic>
        </p:graphicFrame>
      </p:grpSp>
      <p:sp>
        <p:nvSpPr>
          <p:cNvPr id="27" name="矩形 26"/>
          <p:cNvSpPr/>
          <p:nvPr/>
        </p:nvSpPr>
        <p:spPr>
          <a:xfrm>
            <a:off x="539552" y="2398117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①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M=</a:t>
            </a:r>
            <a:r>
              <a:rPr lang="el-GR" altLang="zh-CN" sz="2400" b="1" dirty="0" smtClean="0">
                <a:latin typeface="楷体"/>
                <a:ea typeface="楷体"/>
              </a:rPr>
              <a:t>φ</a:t>
            </a:r>
            <a:r>
              <a:rPr lang="en-US" altLang="zh-CN" sz="2400" b="1" dirty="0" smtClean="0">
                <a:latin typeface="楷体"/>
                <a:ea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</a:rPr>
              <a:t>此时⊿＜</a:t>
            </a:r>
            <a:r>
              <a:rPr lang="en-US" altLang="zh-CN" sz="2400" b="1" dirty="0" smtClean="0">
                <a:latin typeface="楷体"/>
                <a:ea typeface="楷体"/>
              </a:rPr>
              <a:t>0,</a:t>
            </a:r>
            <a:r>
              <a:rPr lang="zh-CN" altLang="en-US" sz="2400" b="1" dirty="0" smtClean="0">
                <a:latin typeface="楷体"/>
                <a:ea typeface="楷体"/>
              </a:rPr>
              <a:t>即</a:t>
            </a:r>
            <a:r>
              <a:rPr lang="en-US" altLang="zh-CN" sz="2400" b="1" dirty="0" smtClean="0">
                <a:latin typeface="楷体"/>
                <a:ea typeface="楷体"/>
              </a:rPr>
              <a:t>4a</a:t>
            </a:r>
            <a:r>
              <a:rPr lang="en-US" altLang="zh-CN" sz="2400" b="1" baseline="30000" dirty="0" smtClean="0">
                <a:latin typeface="楷体"/>
                <a:ea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</a:rPr>
              <a:t>-4a-8</a:t>
            </a:r>
            <a:r>
              <a:rPr lang="zh-CN" altLang="en-US" sz="2400" b="1" dirty="0" smtClean="0">
                <a:latin typeface="楷体"/>
                <a:ea typeface="楷体"/>
              </a:rPr>
              <a:t>＜</a:t>
            </a:r>
            <a:r>
              <a:rPr lang="en-US" altLang="zh-CN" sz="2400" b="1" dirty="0" smtClean="0">
                <a:latin typeface="楷体"/>
                <a:ea typeface="楷体"/>
              </a:rPr>
              <a:t>0,</a:t>
            </a:r>
            <a:endParaRPr lang="zh-CN" altLang="en-US" sz="2400" dirty="0"/>
          </a:p>
        </p:txBody>
      </p:sp>
      <p:sp>
        <p:nvSpPr>
          <p:cNvPr id="28" name="矩形 27"/>
          <p:cNvSpPr/>
          <p:nvPr/>
        </p:nvSpPr>
        <p:spPr>
          <a:xfrm>
            <a:off x="467544" y="3550245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②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M≠</a:t>
            </a:r>
            <a:r>
              <a:rPr lang="el-GR" altLang="zh-CN" sz="2400" b="1" dirty="0" smtClean="0">
                <a:latin typeface="楷体"/>
                <a:ea typeface="楷体"/>
              </a:rPr>
              <a:t>φ</a:t>
            </a:r>
            <a:r>
              <a:rPr lang="en-US" altLang="zh-CN" sz="2400" b="1" dirty="0" smtClean="0">
                <a:latin typeface="楷体"/>
                <a:ea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</a:rPr>
              <a:t>此时⊿</a:t>
            </a:r>
            <a:r>
              <a:rPr lang="en-US" altLang="zh-CN" sz="2400" b="1" dirty="0" smtClean="0">
                <a:latin typeface="楷体"/>
                <a:ea typeface="楷体"/>
              </a:rPr>
              <a:t>= 0</a:t>
            </a:r>
            <a:r>
              <a:rPr lang="zh-CN" altLang="en-US" sz="2400" b="1" dirty="0" smtClean="0">
                <a:latin typeface="楷体"/>
                <a:ea typeface="楷体"/>
              </a:rPr>
              <a:t>或⊿＞</a:t>
            </a:r>
            <a:r>
              <a:rPr lang="en-US" altLang="zh-CN" sz="2400" b="1" dirty="0" smtClean="0">
                <a:latin typeface="楷体"/>
                <a:ea typeface="楷体"/>
              </a:rPr>
              <a:t>0,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35496" y="627535"/>
            <a:ext cx="280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⊿</a:t>
            </a:r>
            <a:r>
              <a:rPr lang="en-US" altLang="zh-CN" sz="2400" b="1" dirty="0" smtClean="0">
                <a:latin typeface="楷体"/>
                <a:ea typeface="楷体"/>
              </a:rPr>
              <a:t>= 0</a:t>
            </a:r>
            <a:r>
              <a:rPr lang="zh-CN" altLang="en-US" sz="2400" b="1" dirty="0" smtClean="0">
                <a:latin typeface="楷体"/>
                <a:ea typeface="楷体"/>
              </a:rPr>
              <a:t>时</a:t>
            </a:r>
            <a:r>
              <a:rPr lang="en-US" altLang="zh-CN" sz="2400" b="1" dirty="0" smtClean="0">
                <a:latin typeface="楷体"/>
                <a:ea typeface="楷体"/>
              </a:rPr>
              <a:t>,a=-1</a:t>
            </a:r>
            <a:r>
              <a:rPr lang="zh-CN" altLang="en-US" sz="2400" b="1" dirty="0" smtClean="0">
                <a:latin typeface="楷体"/>
                <a:ea typeface="楷体"/>
              </a:rPr>
              <a:t>或</a:t>
            </a:r>
            <a:r>
              <a:rPr lang="en-US" altLang="zh-CN" sz="2400" b="1" dirty="0" smtClean="0">
                <a:latin typeface="楷体"/>
                <a:ea typeface="楷体"/>
              </a:rPr>
              <a:t>2,</a:t>
            </a:r>
            <a:endParaRPr lang="zh-CN" altLang="en-US" sz="240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39552" y="1101974"/>
            <a:ext cx="3744416" cy="461665"/>
            <a:chOff x="539552" y="1101974"/>
            <a:chExt cx="3744416" cy="461665"/>
          </a:xfrm>
        </p:grpSpPr>
        <p:sp>
          <p:nvSpPr>
            <p:cNvPr id="20" name="矩形 19"/>
            <p:cNvSpPr/>
            <p:nvPr/>
          </p:nvSpPr>
          <p:spPr>
            <a:xfrm>
              <a:off x="539552" y="1101974"/>
              <a:ext cx="37444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latin typeface="楷体"/>
                  <a:ea typeface="楷体"/>
                </a:rPr>
                <a:t>a=-1</a:t>
              </a:r>
              <a:r>
                <a:rPr lang="zh-CN" altLang="en-US" sz="2400" b="1" dirty="0" smtClean="0">
                  <a:latin typeface="楷体"/>
                  <a:ea typeface="楷体"/>
                </a:rPr>
                <a:t>时</a:t>
              </a:r>
              <a:r>
                <a:rPr lang="en-US" altLang="zh-CN" sz="2400" b="1" dirty="0" smtClean="0">
                  <a:latin typeface="楷体"/>
                  <a:ea typeface="楷体"/>
                </a:rPr>
                <a:t>M={-1}  [1，4]，</a:t>
              </a:r>
              <a:endParaRPr lang="zh-CN" altLang="en-US" sz="2400" dirty="0"/>
            </a:p>
          </p:txBody>
        </p:sp>
        <p:graphicFrame>
          <p:nvGraphicFramePr>
            <p:cNvPr id="59405" name="Object 13"/>
            <p:cNvGraphicFramePr>
              <a:graphicFrameLocks noChangeAspect="1"/>
            </p:cNvGraphicFramePr>
            <p:nvPr/>
          </p:nvGraphicFramePr>
          <p:xfrm>
            <a:off x="2411762" y="1131591"/>
            <a:ext cx="376003" cy="364232"/>
          </p:xfrm>
          <a:graphic>
            <a:graphicData uri="http://schemas.openxmlformats.org/presentationml/2006/ole">
              <p:oleObj spid="_x0000_s59405" name="Microsoft Equation 3.0" r:id="rId3" imgW="152280" imgH="152280" progId="Equation.3">
                <p:embed/>
              </p:oleObj>
            </a:graphicData>
          </a:graphic>
        </p:graphicFrame>
      </p:grpSp>
      <p:sp>
        <p:nvSpPr>
          <p:cNvPr id="59407" name="Rectangle 15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39552" y="1563638"/>
            <a:ext cx="4536504" cy="461666"/>
            <a:chOff x="539552" y="1563638"/>
            <a:chExt cx="4536504" cy="461666"/>
          </a:xfrm>
        </p:grpSpPr>
        <p:sp>
          <p:nvSpPr>
            <p:cNvPr id="21" name="矩形 20"/>
            <p:cNvSpPr/>
            <p:nvPr/>
          </p:nvSpPr>
          <p:spPr>
            <a:xfrm>
              <a:off x="539552" y="1563639"/>
              <a:ext cx="453650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latin typeface="楷体"/>
                  <a:ea typeface="楷体"/>
                </a:rPr>
                <a:t>a=2</a:t>
              </a:r>
              <a:r>
                <a:rPr lang="zh-CN" altLang="en-US" sz="2400" b="1" dirty="0" smtClean="0">
                  <a:latin typeface="楷体"/>
                  <a:ea typeface="楷体"/>
                </a:rPr>
                <a:t>时</a:t>
              </a:r>
              <a:r>
                <a:rPr lang="en-US" altLang="zh-CN" sz="2400" b="1" dirty="0" smtClean="0">
                  <a:latin typeface="楷体"/>
                  <a:ea typeface="楷体"/>
                </a:rPr>
                <a:t>M={2}  [1，4]，∴a=2,</a:t>
              </a:r>
              <a:endParaRPr lang="zh-CN" altLang="en-US" sz="2400" dirty="0"/>
            </a:p>
          </p:txBody>
        </p:sp>
        <p:graphicFrame>
          <p:nvGraphicFramePr>
            <p:cNvPr id="59406" name="Object 14"/>
            <p:cNvGraphicFramePr>
              <a:graphicFrameLocks noChangeAspect="1"/>
            </p:cNvGraphicFramePr>
            <p:nvPr/>
          </p:nvGraphicFramePr>
          <p:xfrm>
            <a:off x="2123728" y="1563638"/>
            <a:ext cx="395536" cy="411510"/>
          </p:xfrm>
          <a:graphic>
            <a:graphicData uri="http://schemas.openxmlformats.org/presentationml/2006/ole">
              <p:oleObj spid="_x0000_s59406" name="Microsoft Equation 3.0" r:id="rId4" imgW="152268" imgH="152268" progId="Equation.3">
                <p:embed/>
              </p:oleObj>
            </a:graphicData>
          </a:graphic>
        </p:graphicFrame>
      </p:grpSp>
      <p:sp>
        <p:nvSpPr>
          <p:cNvPr id="24" name="矩形 23"/>
          <p:cNvSpPr/>
          <p:nvPr/>
        </p:nvSpPr>
        <p:spPr>
          <a:xfrm>
            <a:off x="35496" y="1999124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</a:rPr>
              <a:t>⊿＞</a:t>
            </a:r>
            <a:r>
              <a:rPr lang="en-US" altLang="zh-CN" sz="2400" b="1" dirty="0" smtClean="0">
                <a:latin typeface="楷体"/>
                <a:ea typeface="楷体"/>
              </a:rPr>
              <a:t>0</a:t>
            </a:r>
            <a:r>
              <a:rPr lang="zh-CN" altLang="en-US" sz="2400" b="1" dirty="0" smtClean="0">
                <a:latin typeface="楷体"/>
                <a:ea typeface="楷体"/>
              </a:rPr>
              <a:t>时</a:t>
            </a:r>
            <a:r>
              <a:rPr lang="en-US" altLang="zh-CN" sz="2400" b="1" dirty="0" smtClean="0">
                <a:latin typeface="楷体"/>
                <a:ea typeface="楷体"/>
              </a:rPr>
              <a:t>,a</a:t>
            </a:r>
            <a:r>
              <a:rPr lang="zh-CN" altLang="en-US" sz="2400" b="1" dirty="0" smtClean="0">
                <a:latin typeface="楷体"/>
                <a:ea typeface="楷体"/>
              </a:rPr>
              <a:t>＜</a:t>
            </a:r>
            <a:r>
              <a:rPr lang="en-US" altLang="zh-CN" sz="2400" b="1" dirty="0" smtClean="0">
                <a:latin typeface="楷体"/>
                <a:ea typeface="楷体"/>
              </a:rPr>
              <a:t>-1</a:t>
            </a:r>
            <a:r>
              <a:rPr lang="zh-CN" altLang="en-US" sz="2400" b="1" dirty="0" smtClean="0">
                <a:latin typeface="楷体"/>
                <a:ea typeface="楷体"/>
              </a:rPr>
              <a:t>或</a:t>
            </a:r>
            <a:r>
              <a:rPr lang="en-US" altLang="zh-CN" sz="2400" b="1" dirty="0" smtClean="0">
                <a:latin typeface="楷体"/>
                <a:ea typeface="楷体"/>
              </a:rPr>
              <a:t>a</a:t>
            </a:r>
            <a:r>
              <a:rPr lang="zh-CN" altLang="en-US" sz="2400" b="1" dirty="0" smtClean="0">
                <a:latin typeface="楷体"/>
                <a:ea typeface="楷体"/>
              </a:rPr>
              <a:t>＞</a:t>
            </a:r>
            <a:r>
              <a:rPr lang="en-US" altLang="zh-CN" sz="2400" b="1" dirty="0" smtClean="0">
                <a:latin typeface="楷体"/>
                <a:ea typeface="楷体"/>
              </a:rPr>
              <a:t>2,</a:t>
            </a:r>
            <a:endParaRPr lang="zh-CN" altLang="en-US" sz="2400" dirty="0"/>
          </a:p>
        </p:txBody>
      </p:sp>
      <p:sp>
        <p:nvSpPr>
          <p:cNvPr id="25" name="矩形 24"/>
          <p:cNvSpPr/>
          <p:nvPr/>
        </p:nvSpPr>
        <p:spPr>
          <a:xfrm>
            <a:off x="3275858" y="1995687"/>
            <a:ext cx="3238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f(x)=x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2ax+a+2，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5942" y="2470127"/>
            <a:ext cx="8640514" cy="461665"/>
            <a:chOff x="35942" y="1822053"/>
            <a:chExt cx="8640514" cy="461665"/>
          </a:xfrm>
        </p:grpSpPr>
        <p:sp>
          <p:nvSpPr>
            <p:cNvPr id="27" name="矩形 26"/>
            <p:cNvSpPr>
              <a:spLocks noChangeArrowheads="1"/>
            </p:cNvSpPr>
            <p:nvPr/>
          </p:nvSpPr>
          <p:spPr bwMode="auto">
            <a:xfrm>
              <a:off x="35942" y="1822053"/>
              <a:ext cx="86405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/>
                  <a:ea typeface="楷体"/>
                  <a:cs typeface="楷体"/>
                </a:rPr>
                <a:t>要使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f(x)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≤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0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的解集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M 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 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[1,4],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如图：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28" name="Object 13"/>
            <p:cNvGraphicFramePr>
              <a:graphicFrameLocks noChangeAspect="1"/>
            </p:cNvGraphicFramePr>
            <p:nvPr/>
          </p:nvGraphicFramePr>
          <p:xfrm>
            <a:off x="2915816" y="1923678"/>
            <a:ext cx="292224" cy="292224"/>
          </p:xfrm>
          <a:graphic>
            <a:graphicData uri="http://schemas.openxmlformats.org/presentationml/2006/ole">
              <p:oleObj spid="_x0000_s59408" name="Microsoft Equation 3.0" r:id="rId5" imgW="152280" imgH="152280" progId="Equation.3">
                <p:embed/>
              </p:oleObj>
            </a:graphicData>
          </a:graphic>
        </p:graphicFrame>
      </p:grpSp>
      <p:graphicFrame>
        <p:nvGraphicFramePr>
          <p:cNvPr id="59410" name="Object 18"/>
          <p:cNvGraphicFramePr>
            <a:graphicFrameLocks noChangeAspect="1"/>
          </p:cNvGraphicFramePr>
          <p:nvPr/>
        </p:nvGraphicFramePr>
        <p:xfrm>
          <a:off x="107504" y="2960122"/>
          <a:ext cx="1728192" cy="1699861"/>
        </p:xfrm>
        <a:graphic>
          <a:graphicData uri="http://schemas.openxmlformats.org/presentationml/2006/ole">
            <p:oleObj spid="_x0000_s59410" name="Microsoft Equation 3.0" r:id="rId6" imgW="774360" imgH="914400" progId="Equation.3">
              <p:embed/>
            </p:oleObj>
          </a:graphicData>
        </a:graphic>
      </p:graphicFrame>
      <p:graphicFrame>
        <p:nvGraphicFramePr>
          <p:cNvPr id="59411" name="Object 19"/>
          <p:cNvGraphicFramePr>
            <a:graphicFrameLocks noChangeAspect="1"/>
          </p:cNvGraphicFramePr>
          <p:nvPr/>
        </p:nvGraphicFramePr>
        <p:xfrm>
          <a:off x="1819103" y="3394700"/>
          <a:ext cx="1528763" cy="717550"/>
        </p:xfrm>
        <a:graphic>
          <a:graphicData uri="http://schemas.openxmlformats.org/presentationml/2006/ole">
            <p:oleObj spid="_x0000_s59411" name="Microsoft Equation 3.0" r:id="rId7" imgW="838080" imgH="393480" progId="Equation.3">
              <p:embed/>
            </p:oleObj>
          </a:graphicData>
        </a:graphic>
      </p:graphicFrame>
      <p:graphicFrame>
        <p:nvGraphicFramePr>
          <p:cNvPr id="59413" name="Object 21"/>
          <p:cNvGraphicFramePr>
            <a:graphicFrameLocks noChangeAspect="1"/>
          </p:cNvGraphicFramePr>
          <p:nvPr/>
        </p:nvGraphicFramePr>
        <p:xfrm>
          <a:off x="3433575" y="3392170"/>
          <a:ext cx="2506577" cy="720080"/>
        </p:xfrm>
        <a:graphic>
          <a:graphicData uri="http://schemas.openxmlformats.org/presentationml/2006/ole">
            <p:oleObj spid="_x0000_s59413" name="Microsoft Equation 3.0" r:id="rId8" imgW="1371600" imgH="393480" progId="Equation.3">
              <p:embed/>
            </p:oleObj>
          </a:graphicData>
        </a:graphic>
      </p:graphicFrame>
      <p:pic>
        <p:nvPicPr>
          <p:cNvPr id="59414" name="Picture 2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55526"/>
            <a:ext cx="1889887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7" name="Rectangle 15"/>
          <p:cNvSpPr>
            <a:spLocks noChangeArrowheads="1"/>
          </p:cNvSpPr>
          <p:nvPr/>
        </p:nvSpPr>
        <p:spPr bwMode="auto">
          <a:xfrm>
            <a:off x="0" y="762716"/>
            <a:ext cx="24878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03015" y="1327056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: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分式不等式，不能随便去分母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3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03015" y="1776014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含参数的分类讨论时要不遗不漏，善于找准临界点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3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03015" y="2215312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(3)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分类思路要清晰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3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07950" y="2643758"/>
            <a:ext cx="8640514" cy="648072"/>
            <a:chOff x="107950" y="2643758"/>
            <a:chExt cx="8640514" cy="648072"/>
          </a:xfrm>
        </p:grpSpPr>
        <p:sp>
          <p:nvSpPr>
            <p:cNvPr id="26" name="矩形 25"/>
            <p:cNvSpPr>
              <a:spLocks noChangeArrowheads="1"/>
            </p:cNvSpPr>
            <p:nvPr/>
          </p:nvSpPr>
          <p:spPr bwMode="auto">
            <a:xfrm>
              <a:off x="107950" y="2747704"/>
              <a:ext cx="864051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解：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变形为</a:t>
              </a:r>
              <a:endParaRPr lang="en-US" altLang="zh-CN" sz="20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54290" name="Object 18"/>
            <p:cNvGraphicFramePr>
              <a:graphicFrameLocks noChangeAspect="1"/>
            </p:cNvGraphicFramePr>
            <p:nvPr/>
          </p:nvGraphicFramePr>
          <p:xfrm>
            <a:off x="1547663" y="2643758"/>
            <a:ext cx="1986027" cy="648072"/>
          </p:xfrm>
          <a:graphic>
            <a:graphicData uri="http://schemas.openxmlformats.org/presentationml/2006/ole">
              <p:oleObj spid="_x0000_s54290" name="Microsoft Equation 3.0" r:id="rId4" imgW="1206360" imgH="393480" progId="Equation.3">
                <p:embed/>
              </p:oleObj>
            </a:graphicData>
          </a:graphic>
        </p:graphicFrame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107506" y="3291832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由同号相除为正的原则，有：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3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54291" name="Object 19"/>
          <p:cNvGraphicFramePr>
            <a:graphicFrameLocks noChangeAspect="1"/>
          </p:cNvGraphicFramePr>
          <p:nvPr/>
        </p:nvGraphicFramePr>
        <p:xfrm>
          <a:off x="3347864" y="3147814"/>
          <a:ext cx="3888432" cy="864096"/>
        </p:xfrm>
        <a:graphic>
          <a:graphicData uri="http://schemas.openxmlformats.org/presentationml/2006/ole">
            <p:oleObj spid="_x0000_s54291" name="Microsoft Equation 3.0" r:id="rId5" imgW="2133360" imgH="457200" progId="Equation.3">
              <p:embed/>
            </p:oleObj>
          </a:graphicData>
        </a:graphic>
      </p:graphicFrame>
      <p:grpSp>
        <p:nvGrpSpPr>
          <p:cNvPr id="17" name="组合 16"/>
          <p:cNvGrpSpPr/>
          <p:nvPr/>
        </p:nvGrpSpPr>
        <p:grpSpPr>
          <a:xfrm>
            <a:off x="145224" y="627063"/>
            <a:ext cx="5218864" cy="720725"/>
            <a:chOff x="145224" y="627063"/>
            <a:chExt cx="5218864" cy="720725"/>
          </a:xfrm>
        </p:grpSpPr>
        <p:graphicFrame>
          <p:nvGraphicFramePr>
            <p:cNvPr id="15" name="Object 18"/>
            <p:cNvGraphicFramePr>
              <a:graphicFrameLocks noChangeAspect="1"/>
            </p:cNvGraphicFramePr>
            <p:nvPr/>
          </p:nvGraphicFramePr>
          <p:xfrm>
            <a:off x="1190550" y="627063"/>
            <a:ext cx="4173538" cy="720725"/>
          </p:xfrm>
          <a:graphic>
            <a:graphicData uri="http://schemas.openxmlformats.org/presentationml/2006/ole">
              <p:oleObj spid="_x0000_s54292" name="Microsoft Equation 3.0" r:id="rId6" imgW="2286000" imgH="393480" progId="Equation.3">
                <p:embed/>
              </p:oleObj>
            </a:graphicData>
          </a:graphic>
        </p:graphicFrame>
        <p:sp>
          <p:nvSpPr>
            <p:cNvPr id="16" name="矩形 15"/>
            <p:cNvSpPr/>
            <p:nvPr/>
          </p:nvSpPr>
          <p:spPr>
            <a:xfrm>
              <a:off x="145224" y="741933"/>
              <a:ext cx="111440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5.</a:t>
              </a:r>
              <a:endParaRPr lang="zh-CN" altLang="en-US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14" name="Object 14"/>
          <p:cNvGraphicFramePr>
            <a:graphicFrameLocks noChangeAspect="1"/>
          </p:cNvGraphicFramePr>
          <p:nvPr/>
        </p:nvGraphicFramePr>
        <p:xfrm>
          <a:off x="3096147" y="555526"/>
          <a:ext cx="3132037" cy="1152128"/>
        </p:xfrm>
        <a:graphic>
          <a:graphicData uri="http://schemas.openxmlformats.org/presentationml/2006/ole">
            <p:oleObj spid="_x0000_s51214" name="Microsoft Equation 3.0" r:id="rId3" imgW="1447560" imgH="660240" progId="Equation.3">
              <p:embed/>
            </p:oleObj>
          </a:graphicData>
        </a:graphic>
      </p:graphicFrame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5498" y="839911"/>
            <a:ext cx="7853363" cy="50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∵ 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a≠1,（1）a&gt;1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时，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hlinkClick r:id="rId4"/>
              </a:rPr>
              <a:t> </a:t>
            </a:r>
            <a:endParaRPr lang="zh-CN" altLang="en-US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51215" name="Object 15"/>
          <p:cNvGraphicFramePr>
            <a:graphicFrameLocks noChangeAspect="1"/>
          </p:cNvGraphicFramePr>
          <p:nvPr/>
        </p:nvGraphicFramePr>
        <p:xfrm>
          <a:off x="1979712" y="1707654"/>
          <a:ext cx="2208212" cy="719138"/>
        </p:xfrm>
        <a:graphic>
          <a:graphicData uri="http://schemas.openxmlformats.org/presentationml/2006/ole">
            <p:oleObj spid="_x0000_s51215" name="Microsoft Equation 3.0" r:id="rId5" imgW="1206360" imgH="393480" progId="Equation.3">
              <p:embed/>
            </p:oleObj>
          </a:graphicData>
        </a:graphic>
      </p:graphicFrame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5498" y="2727777"/>
            <a:ext cx="78533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（2）a&lt;1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时，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4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2448299" y="2427734"/>
          <a:ext cx="2987799" cy="1152525"/>
        </p:xfrm>
        <a:graphic>
          <a:graphicData uri="http://schemas.openxmlformats.org/presentationml/2006/ole">
            <p:oleObj spid="_x0000_s51216" name="Microsoft Equation 3.0" r:id="rId6" imgW="1447560" imgH="660240" progId="Equation.3">
              <p:embed/>
            </p:oleObj>
          </a:graphicData>
        </a:graphic>
      </p:graphicFrame>
      <p:graphicFrame>
        <p:nvGraphicFramePr>
          <p:cNvPr id="51219" name="Object 19"/>
          <p:cNvGraphicFramePr>
            <a:graphicFrameLocks noChangeAspect="1"/>
          </p:cNvGraphicFramePr>
          <p:nvPr/>
        </p:nvGraphicFramePr>
        <p:xfrm>
          <a:off x="179512" y="3579862"/>
          <a:ext cx="2392524" cy="720080"/>
        </p:xfrm>
        <a:graphic>
          <a:graphicData uri="http://schemas.openxmlformats.org/presentationml/2006/ole">
            <p:oleObj spid="_x0000_s51219" name="Microsoft Equation 3.0" r:id="rId7" imgW="1307880" imgH="393480" progId="Equation.3">
              <p:embed/>
            </p:oleObj>
          </a:graphicData>
        </a:graphic>
      </p:graphicFrame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555776" y="3720230"/>
            <a:ext cx="381642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从而又得一讨论的临界点：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4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51220" name="Object 20"/>
          <p:cNvGraphicFramePr>
            <a:graphicFrameLocks noChangeAspect="1"/>
          </p:cNvGraphicFramePr>
          <p:nvPr/>
        </p:nvGraphicFramePr>
        <p:xfrm>
          <a:off x="175741" y="1708150"/>
          <a:ext cx="1587947" cy="791790"/>
        </p:xfrm>
        <a:graphic>
          <a:graphicData uri="http://schemas.openxmlformats.org/presentationml/2006/ole">
            <p:oleObj spid="_x0000_s51220" name="Microsoft Equation 3.0" r:id="rId8" imgW="78732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2" name="Rectangle 4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3" name="Rectangle 6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4" name="Rectangle 30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graphicFrame>
        <p:nvGraphicFramePr>
          <p:cNvPr id="46113" name="Object 33"/>
          <p:cNvGraphicFramePr>
            <a:graphicFrameLocks noChangeAspect="1"/>
          </p:cNvGraphicFramePr>
          <p:nvPr/>
        </p:nvGraphicFramePr>
        <p:xfrm>
          <a:off x="130076" y="843559"/>
          <a:ext cx="3937868" cy="662505"/>
        </p:xfrm>
        <a:graphic>
          <a:graphicData uri="http://schemas.openxmlformats.org/presentationml/2006/ole">
            <p:oleObj spid="_x0000_s46113" name="Microsoft Equation 3.0" r:id="rId3" imgW="2425680" imgH="393480" progId="Equation.3">
              <p:embed/>
            </p:oleObj>
          </a:graphicData>
        </a:graphic>
      </p:graphicFrame>
      <p:graphicFrame>
        <p:nvGraphicFramePr>
          <p:cNvPr id="46114" name="Object 34"/>
          <p:cNvGraphicFramePr>
            <a:graphicFrameLocks noChangeAspect="1"/>
          </p:cNvGraphicFramePr>
          <p:nvPr/>
        </p:nvGraphicFramePr>
        <p:xfrm>
          <a:off x="4211960" y="842914"/>
          <a:ext cx="3528390" cy="720725"/>
        </p:xfrm>
        <a:graphic>
          <a:graphicData uri="http://schemas.openxmlformats.org/presentationml/2006/ole">
            <p:oleObj spid="_x0000_s46114" name="Microsoft Equation 3.0" r:id="rId4" imgW="1625400" imgH="393480" progId="Equation.3">
              <p:embed/>
            </p:oleObj>
          </a:graphicData>
        </a:graphic>
      </p:graphicFrame>
      <p:graphicFrame>
        <p:nvGraphicFramePr>
          <p:cNvPr id="46115" name="Object 35"/>
          <p:cNvGraphicFramePr>
            <a:graphicFrameLocks noChangeAspect="1"/>
          </p:cNvGraphicFramePr>
          <p:nvPr/>
        </p:nvGraphicFramePr>
        <p:xfrm>
          <a:off x="251520" y="1563639"/>
          <a:ext cx="3384376" cy="663980"/>
        </p:xfrm>
        <a:graphic>
          <a:graphicData uri="http://schemas.openxmlformats.org/presentationml/2006/ole">
            <p:oleObj spid="_x0000_s46115" name="Microsoft Equation 3.0" r:id="rId5" imgW="2095200" imgH="393480" progId="Equation.3">
              <p:embed/>
            </p:oleObj>
          </a:graphicData>
        </a:graphic>
      </p:graphicFrame>
      <p:graphicFrame>
        <p:nvGraphicFramePr>
          <p:cNvPr id="46117" name="Object 37"/>
          <p:cNvGraphicFramePr>
            <a:graphicFrameLocks noChangeAspect="1"/>
          </p:cNvGraphicFramePr>
          <p:nvPr/>
        </p:nvGraphicFramePr>
        <p:xfrm>
          <a:off x="179512" y="2283718"/>
          <a:ext cx="4176464" cy="2528298"/>
        </p:xfrm>
        <a:graphic>
          <a:graphicData uri="http://schemas.openxmlformats.org/presentationml/2006/ole">
            <p:oleObj spid="_x0000_s46117" name="Microsoft Equation 3.0" r:id="rId6" imgW="2577960" imgH="14475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07504" y="1150749"/>
            <a:ext cx="6552728" cy="3293209"/>
            <a:chOff x="107504" y="1150749"/>
            <a:chExt cx="6552728" cy="3293209"/>
          </a:xfrm>
        </p:grpSpPr>
        <p:sp>
          <p:nvSpPr>
            <p:cNvPr id="10" name="矩形 9"/>
            <p:cNvSpPr/>
            <p:nvPr/>
          </p:nvSpPr>
          <p:spPr>
            <a:xfrm>
              <a:off x="107504" y="1150749"/>
              <a:ext cx="6408712" cy="3293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6.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已知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是定义在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1,1]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上的奇函数，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且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f(1)=1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、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1,1]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＋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≠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时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(1)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用定义证明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在［－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］上是增函数；</a:t>
              </a: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(2)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解不等式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  <a:hlinkClick r:id="rId3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(3)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≤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t</a:t>
              </a:r>
              <a:r>
                <a:rPr lang="en-US" altLang="zh-CN" sz="2000" b="1" baseline="30000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2at+1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对所有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x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1,1],a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1,1]</a:t>
              </a: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lvl="0"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恒成立，求实数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t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的取值范围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hlinkClick r:id="rId3"/>
                </a:rPr>
                <a:t>  </a:t>
              </a:r>
              <a:endParaRPr lang="zh-CN" altLang="en-US" sz="2000" b="1" dirty="0" smtClean="0"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61449" name="Object 9"/>
            <p:cNvGraphicFramePr>
              <a:graphicFrameLocks noChangeAspect="1"/>
            </p:cNvGraphicFramePr>
            <p:nvPr/>
          </p:nvGraphicFramePr>
          <p:xfrm>
            <a:off x="4883260" y="1654804"/>
            <a:ext cx="1776972" cy="648072"/>
          </p:xfrm>
          <a:graphic>
            <a:graphicData uri="http://schemas.openxmlformats.org/presentationml/2006/ole">
              <p:oleObj spid="_x0000_s61449" name="Microsoft Equation 3.0" r:id="rId4" imgW="1079280" imgH="393480" progId="Equation.3">
                <p:embed/>
              </p:oleObj>
            </a:graphicData>
          </a:graphic>
        </p:graphicFrame>
        <p:graphicFrame>
          <p:nvGraphicFramePr>
            <p:cNvPr id="61450" name="Object 10"/>
            <p:cNvGraphicFramePr>
              <a:graphicFrameLocks noChangeAspect="1"/>
            </p:cNvGraphicFramePr>
            <p:nvPr/>
          </p:nvGraphicFramePr>
          <p:xfrm>
            <a:off x="1628775" y="2734602"/>
            <a:ext cx="2090738" cy="647700"/>
          </p:xfrm>
          <a:graphic>
            <a:graphicData uri="http://schemas.openxmlformats.org/presentationml/2006/ole">
              <p:oleObj spid="_x0000_s61450" name="Microsoft Equation 3.0" r:id="rId5" imgW="1269720" imgH="393480" progId="Equation.3">
                <p:embed/>
              </p:oleObj>
            </a:graphicData>
          </a:graphic>
        </p:graphicFrame>
      </p:grpSp>
      <p:sp>
        <p:nvSpPr>
          <p:cNvPr id="5" name="标题 1"/>
          <p:cNvSpPr txBox="1">
            <a:spLocks/>
          </p:cNvSpPr>
          <p:nvPr/>
        </p:nvSpPr>
        <p:spPr>
          <a:xfrm>
            <a:off x="179512" y="699542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、思考与提升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3015" y="771550"/>
            <a:ext cx="785336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: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紧扣单调性的定义，结合已知不等式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进行变型处理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2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7504" y="1951202"/>
            <a:ext cx="785336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利用第（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问题的结论，充分结合所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给范围去掉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“f”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2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7504" y="3075806"/>
            <a:ext cx="7853363" cy="161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(3)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恒成立问题处理的基本思想是结合单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调性、利用最值思想，变换主元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以已知范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  <a:sym typeface="Wingdings" pitchFamily="2" charset="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围的变量为主元，结合图形进行处理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hlinkClick r:id="rId2"/>
              </a:rPr>
              <a:t> 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9512" y="699542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证明：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任取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∈[-1,1].</a:t>
            </a:r>
            <a:endParaRPr lang="zh-CN" altLang="en-US" sz="2400" dirty="0"/>
          </a:p>
        </p:txBody>
      </p:sp>
      <p:graphicFrame>
        <p:nvGraphicFramePr>
          <p:cNvPr id="67586" name="Object 2"/>
          <p:cNvGraphicFramePr>
            <a:graphicFrameLocks noChangeAspect="1"/>
          </p:cNvGraphicFramePr>
          <p:nvPr/>
        </p:nvGraphicFramePr>
        <p:xfrm>
          <a:off x="365670" y="1779661"/>
          <a:ext cx="7014642" cy="432048"/>
        </p:xfrm>
        <a:graphic>
          <a:graphicData uri="http://schemas.openxmlformats.org/presentationml/2006/ole">
            <p:oleObj spid="_x0000_s67586" name="Microsoft Equation 3.0" r:id="rId3" imgW="3517560" imgH="215640" progId="Equation.3">
              <p:embed/>
            </p:oleObj>
          </a:graphicData>
        </a:graphic>
      </p:graphicFrame>
      <p:graphicFrame>
        <p:nvGraphicFramePr>
          <p:cNvPr id="67587" name="Object 3"/>
          <p:cNvGraphicFramePr>
            <a:graphicFrameLocks noChangeAspect="1"/>
          </p:cNvGraphicFramePr>
          <p:nvPr/>
        </p:nvGraphicFramePr>
        <p:xfrm>
          <a:off x="359991" y="2283642"/>
          <a:ext cx="3563937" cy="792163"/>
        </p:xfrm>
        <a:graphic>
          <a:graphicData uri="http://schemas.openxmlformats.org/presentationml/2006/ole">
            <p:oleObj spid="_x0000_s67587" name="Microsoft Equation 3.0" r:id="rId4" imgW="1942920" imgH="431640" progId="Equation.3">
              <p:embed/>
            </p:oleObj>
          </a:graphicData>
        </a:graphic>
      </p:graphicFrame>
      <p:graphicFrame>
        <p:nvGraphicFramePr>
          <p:cNvPr id="67588" name="Object 4"/>
          <p:cNvGraphicFramePr>
            <a:graphicFrameLocks noChangeAspect="1"/>
          </p:cNvGraphicFramePr>
          <p:nvPr/>
        </p:nvGraphicFramePr>
        <p:xfrm>
          <a:off x="369891" y="3147813"/>
          <a:ext cx="3121991" cy="791443"/>
        </p:xfrm>
        <a:graphic>
          <a:graphicData uri="http://schemas.openxmlformats.org/presentationml/2006/ole">
            <p:oleObj spid="_x0000_s67588" name="Microsoft Equation 3.0" r:id="rId5" imgW="1688760" imgH="431640" progId="Equation.3">
              <p:embed/>
            </p:oleObj>
          </a:graphicData>
        </a:graphic>
      </p:graphicFrame>
      <p:graphicFrame>
        <p:nvGraphicFramePr>
          <p:cNvPr id="67589" name="Object 5"/>
          <p:cNvGraphicFramePr>
            <a:graphicFrameLocks noChangeAspect="1"/>
          </p:cNvGraphicFramePr>
          <p:nvPr/>
        </p:nvGraphicFramePr>
        <p:xfrm>
          <a:off x="3563888" y="3291183"/>
          <a:ext cx="2490630" cy="432048"/>
        </p:xfrm>
        <a:graphic>
          <a:graphicData uri="http://schemas.openxmlformats.org/presentationml/2006/ole">
            <p:oleObj spid="_x0000_s67589" name="Microsoft Equation 3.0" r:id="rId6" imgW="1244520" imgH="215640" progId="Equation.3">
              <p:embed/>
            </p:oleObj>
          </a:graphicData>
        </a:graphic>
      </p:graphicFrame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35498" y="3939256"/>
            <a:ext cx="39324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即</a:t>
            </a:r>
            <a:r>
              <a:rPr kumimoji="0" lang="en-US" altLang="zh-CN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f(x)</a:t>
            </a:r>
            <a:r>
              <a:rPr kumimoji="0" lang="zh-CN" altLang="en-US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在［－</a:t>
            </a:r>
            <a:r>
              <a:rPr kumimoji="0" lang="en-US" altLang="zh-CN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kumimoji="0" lang="en-US" altLang="zh-CN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］上为增函数</a:t>
            </a:r>
            <a:endParaRPr kumimoji="0" lang="zh-CN" altLang="en-US" sz="20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67590" name="Picture 6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57200"/>
            <a:ext cx="19050" cy="57150"/>
          </a:xfrm>
          <a:prstGeom prst="rect">
            <a:avLst/>
          </a:prstGeom>
          <a:noFill/>
        </p:spPr>
      </p:pic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1" y="391241"/>
            <a:ext cx="52450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Courier New" pitchFamily="49" charset="0"/>
              </a:rPr>
              <a:t>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3528" y="1203597"/>
            <a:ext cx="2409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∴x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+(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0,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759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65203" y="813942"/>
            <a:ext cx="62349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66700"/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(2)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解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∵</a:t>
            </a:r>
            <a:r>
              <a:rPr lang="en-US" altLang="zh-CN" sz="24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</a:t>
            </a:r>
            <a:r>
              <a:rPr lang="en-US" altLang="zh-CN" sz="24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[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1,1]</a:t>
            </a: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上为增函数，</a:t>
            </a:r>
            <a:endParaRPr lang="zh-CN" altLang="en-US" sz="24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2" y="283443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2400" b="1"/>
          </a:p>
        </p:txBody>
      </p:sp>
      <p:grpSp>
        <p:nvGrpSpPr>
          <p:cNvPr id="11" name="组合 10"/>
          <p:cNvGrpSpPr/>
          <p:nvPr/>
        </p:nvGrpSpPr>
        <p:grpSpPr>
          <a:xfrm>
            <a:off x="251520" y="1275607"/>
            <a:ext cx="2376264" cy="2592287"/>
            <a:chOff x="251520" y="1275606"/>
            <a:chExt cx="1944216" cy="1926025"/>
          </a:xfrm>
        </p:grpSpPr>
        <p:graphicFrame>
          <p:nvGraphicFramePr>
            <p:cNvPr id="69636" name="Object 4"/>
            <p:cNvGraphicFramePr>
              <a:graphicFrameLocks noChangeAspect="1"/>
            </p:cNvGraphicFramePr>
            <p:nvPr/>
          </p:nvGraphicFramePr>
          <p:xfrm>
            <a:off x="683568" y="1275606"/>
            <a:ext cx="1512168" cy="1926025"/>
          </p:xfrm>
          <a:graphic>
            <a:graphicData uri="http://schemas.openxmlformats.org/presentationml/2006/ole">
              <p:oleObj spid="_x0000_s69636" name="Microsoft Equation 3.0" r:id="rId3" imgW="901700" imgH="1155700" progId="Equation.3">
                <p:embed/>
              </p:oleObj>
            </a:graphicData>
          </a:graphic>
        </p:graphicFrame>
        <p:sp>
          <p:nvSpPr>
            <p:cNvPr id="10" name="矩形 9"/>
            <p:cNvSpPr/>
            <p:nvPr/>
          </p:nvSpPr>
          <p:spPr>
            <a:xfrm>
              <a:off x="251520" y="1995686"/>
              <a:ext cx="49404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∴</a:t>
              </a:r>
              <a:endParaRPr lang="zh-CN" altLang="en-US" sz="2400" dirty="0"/>
            </a:p>
          </p:txBody>
        </p:sp>
      </p:grpSp>
      <p:graphicFrame>
        <p:nvGraphicFramePr>
          <p:cNvPr id="69638" name="Object 6"/>
          <p:cNvGraphicFramePr>
            <a:graphicFrameLocks noChangeAspect="1"/>
          </p:cNvGraphicFramePr>
          <p:nvPr/>
        </p:nvGraphicFramePr>
        <p:xfrm>
          <a:off x="2843808" y="2067694"/>
          <a:ext cx="2234571" cy="936104"/>
        </p:xfrm>
        <a:graphic>
          <a:graphicData uri="http://schemas.openxmlformats.org/presentationml/2006/ole">
            <p:oleObj spid="_x0000_s69638" name="Microsoft Equation 3.0" r:id="rId4" imgW="939600" imgH="393480" progId="Equation.3">
              <p:embed/>
            </p:oleObj>
          </a:graphicData>
        </a:graphic>
      </p:graphicFrame>
      <p:pic>
        <p:nvPicPr>
          <p:cNvPr id="69641" name="Picture 9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22463"/>
            <a:ext cx="19050" cy="57150"/>
          </a:xfrm>
          <a:prstGeom prst="rect">
            <a:avLst/>
          </a:prstGeom>
          <a:noFill/>
        </p:spPr>
      </p:pic>
      <p:pic>
        <p:nvPicPr>
          <p:cNvPr id="69640" name="Picture 8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9613"/>
            <a:ext cx="19050" cy="76200"/>
          </a:xfrm>
          <a:prstGeom prst="rect">
            <a:avLst/>
          </a:prstGeom>
          <a:noFill/>
        </p:spPr>
      </p:pic>
      <p:pic>
        <p:nvPicPr>
          <p:cNvPr id="69639" name="Picture 7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55813"/>
            <a:ext cx="19050" cy="57150"/>
          </a:xfrm>
          <a:prstGeom prst="rect">
            <a:avLst/>
          </a:prstGeom>
          <a:noFill/>
        </p:spPr>
      </p:pic>
      <p:sp>
        <p:nvSpPr>
          <p:cNvPr id="69645" name="Rectangle 13"/>
          <p:cNvSpPr>
            <a:spLocks noChangeArrowheads="1"/>
          </p:cNvSpPr>
          <p:nvPr/>
        </p:nvSpPr>
        <p:spPr bwMode="auto">
          <a:xfrm>
            <a:off x="2" y="3482132"/>
            <a:ext cx="6238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Courier New" pitchFamily="49" charset="0"/>
              </a:rPr>
              <a:t>  </a:t>
            </a:r>
            <a:endParaRPr kumimoji="0" lang="en-US" altLang="zh-CN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324544" y="771550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3）</a:t>
            </a:r>
            <a:r>
              <a:rPr lang="zh-CN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由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(1)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知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f(x)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在［－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］上为增函数，且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f(1)=1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551210" y="4187864"/>
            <a:ext cx="33169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66700"/>
            <a:r>
              <a:rPr lang="en-US" altLang="zh-CN" sz="2000" b="1" dirty="0" smtClean="0">
                <a:latin typeface="Arial" pitchFamily="34" charset="0"/>
                <a:ea typeface="宋体" pitchFamily="2" charset="-122"/>
                <a:cs typeface="Courier New" pitchFamily="49" charset="0"/>
              </a:rPr>
              <a:t>∴t∈ 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{</a:t>
            </a:r>
            <a:r>
              <a:rPr kumimoji="0" lang="en-US" altLang="zh-CN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</a:t>
            </a:r>
            <a:r>
              <a:rPr kumimoji="0" lang="en-US" altLang="zh-CN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|</a:t>
            </a:r>
            <a:r>
              <a:rPr kumimoji="0" lang="en-US" altLang="zh-CN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≤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或</a:t>
            </a:r>
            <a:r>
              <a:rPr kumimoji="0" lang="en-US" altLang="zh-CN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=0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或</a:t>
            </a:r>
            <a:r>
              <a:rPr kumimoji="0" lang="en-US" altLang="zh-CN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 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≥2}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51520" y="1203598"/>
            <a:ext cx="43300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故对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x∈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［－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］，恒有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f(x)≤1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1520" y="1667584"/>
            <a:ext cx="6804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所以要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f(x)≤ t</a:t>
            </a:r>
            <a:r>
              <a:rPr lang="en-US" altLang="zh-CN" sz="20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2at+1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对所有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x∈[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1,1]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a∈[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1,1]</a:t>
            </a:r>
          </a:p>
        </p:txBody>
      </p:sp>
      <p:sp>
        <p:nvSpPr>
          <p:cNvPr id="12" name="矩形 11"/>
          <p:cNvSpPr/>
          <p:nvPr/>
        </p:nvSpPr>
        <p:spPr>
          <a:xfrm>
            <a:off x="244336" y="2099632"/>
            <a:ext cx="4153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恒成立，即要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</a:t>
            </a:r>
            <a:r>
              <a:rPr lang="en-US" altLang="zh-CN" sz="20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2at+1≥1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恒成立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251520" y="2531680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故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</a:t>
            </a:r>
            <a:r>
              <a:rPr lang="en-US" altLang="zh-CN" sz="20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2at≥0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恒成立，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a∈[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1,1]</a:t>
            </a:r>
          </a:p>
          <a:p>
            <a:pPr lvl="0" indent="266700" eaLnBrk="0" hangingPunct="0"/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9512" y="3539792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要使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g(a)≥0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，只需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g(a)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满足</a:t>
            </a:r>
            <a:endParaRPr lang="en-US" altLang="zh-CN" sz="2000" b="1" dirty="0" smtClean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9512" y="4187864"/>
            <a:ext cx="2811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eaLnBrk="0" hangingPunct="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∴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t≤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或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t=0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或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t≥2，</a:t>
            </a:r>
            <a:endParaRPr lang="en-US" altLang="zh-CN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0638" y="2931790"/>
            <a:ext cx="67356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记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g(a)=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2ta+t</a:t>
            </a:r>
            <a:r>
              <a:rPr lang="en-US" altLang="zh-CN" sz="20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是关于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a∈[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－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1,1]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的一次函数；</a:t>
            </a:r>
            <a:endParaRPr lang="zh-CN" altLang="en-US" sz="2000" dirty="0"/>
          </a:p>
        </p:txBody>
      </p:sp>
      <p:grpSp>
        <p:nvGrpSpPr>
          <p:cNvPr id="28" name="组合 27"/>
          <p:cNvGrpSpPr/>
          <p:nvPr/>
        </p:nvGrpSpPr>
        <p:grpSpPr>
          <a:xfrm>
            <a:off x="4631529" y="2202999"/>
            <a:ext cx="1740671" cy="584775"/>
            <a:chOff x="4631529" y="2202999"/>
            <a:chExt cx="1740671" cy="584775"/>
          </a:xfrm>
        </p:grpSpPr>
        <p:sp>
          <p:nvSpPr>
            <p:cNvPr id="18" name="线形标注 1 17"/>
            <p:cNvSpPr/>
            <p:nvPr/>
          </p:nvSpPr>
          <p:spPr>
            <a:xfrm>
              <a:off x="4631529" y="2211710"/>
              <a:ext cx="1734094" cy="576064"/>
            </a:xfrm>
            <a:prstGeom prst="borderCallout1">
              <a:avLst>
                <a:gd name="adj1" fmla="val 18750"/>
                <a:gd name="adj2" fmla="val -8333"/>
                <a:gd name="adj3" fmla="val 144309"/>
                <a:gd name="adj4" fmla="val -128866"/>
              </a:avLst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4637431" y="2202999"/>
              <a:ext cx="173476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FF0000"/>
                  </a:solidFill>
                </a:rPr>
                <a:t>变换主元</a:t>
              </a:r>
              <a:r>
                <a:rPr lang="en-US" altLang="zh-CN" sz="1600" b="1" dirty="0" smtClean="0">
                  <a:solidFill>
                    <a:srgbClr val="FF0000"/>
                  </a:solidFill>
                </a:rPr>
                <a:t>:</a:t>
              </a:r>
            </a:p>
            <a:p>
              <a:pPr algn="ctr"/>
              <a:r>
                <a:rPr lang="zh-CN" altLang="en-US" sz="1600" b="1" dirty="0" smtClean="0">
                  <a:solidFill>
                    <a:srgbClr val="FF0000"/>
                  </a:solidFill>
                </a:rPr>
                <a:t>关于</a:t>
              </a:r>
              <a:r>
                <a:rPr lang="en-US" altLang="zh-CN" sz="1600" b="1" dirty="0" smtClean="0">
                  <a:solidFill>
                    <a:srgbClr val="FF0000"/>
                  </a:solidFill>
                </a:rPr>
                <a:t>a</a:t>
              </a:r>
              <a:r>
                <a:rPr lang="zh-CN" altLang="en-US" sz="1600" b="1" dirty="0" smtClean="0">
                  <a:solidFill>
                    <a:srgbClr val="FF0000"/>
                  </a:solidFill>
                </a:rPr>
                <a:t>的一次函数</a:t>
              </a:r>
              <a:endParaRPr lang="zh-CN" altLang="en-US" sz="1600" b="1" dirty="0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78849" name="Object 1"/>
          <p:cNvGraphicFramePr>
            <a:graphicFrameLocks noChangeAspect="1"/>
          </p:cNvGraphicFramePr>
          <p:nvPr/>
        </p:nvGraphicFramePr>
        <p:xfrm>
          <a:off x="3539202" y="3291830"/>
          <a:ext cx="1320830" cy="863451"/>
        </p:xfrm>
        <a:graphic>
          <a:graphicData uri="http://schemas.openxmlformats.org/presentationml/2006/ole">
            <p:oleObj spid="_x0000_s78849" name="Microsoft Equation 3.0" r:id="rId3" imgW="698400" imgH="457200" progId="Equation.3">
              <p:embed/>
            </p:oleObj>
          </a:graphicData>
        </a:graphic>
      </p:graphicFrame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915566"/>
            <a:ext cx="17621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直接连接符 20"/>
          <p:cNvCxnSpPr/>
          <p:nvPr/>
        </p:nvCxnSpPr>
        <p:spPr>
          <a:xfrm flipV="1">
            <a:off x="6444208" y="987574"/>
            <a:ext cx="1368152" cy="10081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308304" y="1059582"/>
            <a:ext cx="936104" cy="864096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732240" y="1419622"/>
            <a:ext cx="129614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4" y="69954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七、课堂小结</a:t>
            </a:r>
            <a:endParaRPr lang="zh-CN" altLang="en-US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7504" y="1163528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1）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基本不等式的解法策略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667584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2）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线性规划问题处理的基本步骤及关键点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7504" y="2171640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3）“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成立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”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的三种类型及处理要点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504" y="2643758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4）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数形、类推、动态观等基本数学思想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504" y="3147814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5）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含参数不等式的分类讨论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3651870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6）“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分离变量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”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与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“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变换主元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”</a:t>
            </a:r>
            <a:r>
              <a:rPr lang="zh-CN" altLang="en-US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策略</a:t>
            </a:r>
            <a:r>
              <a:rPr lang="en-US" altLang="zh-CN" sz="20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  <a:endParaRPr lang="zh-CN" altLang="en-US" sz="2000" b="1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0" name="标题 1"/>
          <p:cNvSpPr txBox="1">
            <a:spLocks/>
          </p:cNvSpPr>
          <p:nvPr/>
        </p:nvSpPr>
        <p:spPr>
          <a:xfrm>
            <a:off x="323528" y="4011910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华文楷体"/>
                <a:cs typeface="华文楷体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八、自主归纳反思</a:t>
            </a:r>
            <a:endParaRPr lang="zh-CN" altLang="en-US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4598</TotalTime>
  <Words>2002</Words>
  <Application>Microsoft Office PowerPoint</Application>
  <PresentationFormat>全屏显示(16:9)</PresentationFormat>
  <Paragraphs>173</Paragraphs>
  <Slides>22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380</cp:revision>
  <dcterms:created xsi:type="dcterms:W3CDTF">2016-03-07T00:49:06Z</dcterms:created>
  <dcterms:modified xsi:type="dcterms:W3CDTF">2016-05-09T08:57:25Z</dcterms:modified>
</cp:coreProperties>
</file>