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304" r:id="rId4"/>
    <p:sldId id="327" r:id="rId5"/>
    <p:sldId id="328" r:id="rId6"/>
    <p:sldId id="335" r:id="rId7"/>
    <p:sldId id="329" r:id="rId8"/>
    <p:sldId id="330" r:id="rId9"/>
    <p:sldId id="331" r:id="rId10"/>
    <p:sldId id="333" r:id="rId11"/>
    <p:sldId id="332" r:id="rId12"/>
    <p:sldId id="336" r:id="rId13"/>
    <p:sldId id="337" r:id="rId14"/>
    <p:sldId id="343" r:id="rId15"/>
    <p:sldId id="346" r:id="rId16"/>
    <p:sldId id="347" r:id="rId17"/>
    <p:sldId id="352" r:id="rId18"/>
    <p:sldId id="348" r:id="rId19"/>
    <p:sldId id="351" r:id="rId20"/>
    <p:sldId id="355" r:id="rId21"/>
    <p:sldId id="353" r:id="rId22"/>
    <p:sldId id="354" r:id="rId2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490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bleStyles" Target="tableStyles.xml"/><Relationship Id="rId25" Type="http://schemas.openxmlformats.org/officeDocument/2006/relationships/viewProps" Target="viewProps.xml"/><Relationship Id="rId24" Type="http://schemas.openxmlformats.org/officeDocument/2006/relationships/presProps" Target="presProps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7" Type="http://schemas.openxmlformats.org/officeDocument/2006/relationships/image" Target="../media/image8.emf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wmf"/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9" Type="http://schemas.openxmlformats.org/officeDocument/2006/relationships/image" Target="../media/image18.wmf"/><Relationship Id="rId8" Type="http://schemas.openxmlformats.org/officeDocument/2006/relationships/image" Target="../media/image17.wmf"/><Relationship Id="rId7" Type="http://schemas.openxmlformats.org/officeDocument/2006/relationships/image" Target="../media/image16.emf"/><Relationship Id="rId6" Type="http://schemas.openxmlformats.org/officeDocument/2006/relationships/image" Target="../media/image15.emf"/><Relationship Id="rId5" Type="http://schemas.openxmlformats.org/officeDocument/2006/relationships/image" Target="../media/image14.emf"/><Relationship Id="rId4" Type="http://schemas.openxmlformats.org/officeDocument/2006/relationships/image" Target="../media/image13.emf"/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0" Type="http://schemas.openxmlformats.org/officeDocument/2006/relationships/image" Target="../media/image19.wmf"/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6" Type="http://schemas.openxmlformats.org/officeDocument/2006/relationships/image" Target="../media/image25.emf"/><Relationship Id="rId5" Type="http://schemas.openxmlformats.org/officeDocument/2006/relationships/image" Target="../media/image24.emf"/><Relationship Id="rId4" Type="http://schemas.openxmlformats.org/officeDocument/2006/relationships/image" Target="../media/image23.emf"/><Relationship Id="rId3" Type="http://schemas.openxmlformats.org/officeDocument/2006/relationships/image" Target="../media/image22.emf"/><Relationship Id="rId2" Type="http://schemas.openxmlformats.org/officeDocument/2006/relationships/image" Target="../media/image21.emf"/><Relationship Id="rId1" Type="http://schemas.openxmlformats.org/officeDocument/2006/relationships/image" Target="../media/image20.emf"/></Relationships>
</file>

<file path=ppt/drawings/_rels/vmlDrawing4.vml.rels><?xml version="1.0" encoding="UTF-8" standalone="yes"?>
<Relationships xmlns="http://schemas.openxmlformats.org/package/2006/relationships"><Relationship Id="rId5" Type="http://schemas.openxmlformats.org/officeDocument/2006/relationships/image" Target="../media/image30.emf"/><Relationship Id="rId4" Type="http://schemas.openxmlformats.org/officeDocument/2006/relationships/image" Target="../media/image29.emf"/><Relationship Id="rId3" Type="http://schemas.openxmlformats.org/officeDocument/2006/relationships/image" Target="../media/image28.emf"/><Relationship Id="rId2" Type="http://schemas.openxmlformats.org/officeDocument/2006/relationships/image" Target="../media/image27.emf"/><Relationship Id="rId1" Type="http://schemas.openxmlformats.org/officeDocument/2006/relationships/image" Target="../media/image26.emf"/></Relationships>
</file>

<file path=ppt/drawings/_rels/vmlDrawing5.vml.rels><?xml version="1.0" encoding="UTF-8" standalone="yes"?>
<Relationships xmlns="http://schemas.openxmlformats.org/package/2006/relationships"><Relationship Id="rId4" Type="http://schemas.openxmlformats.org/officeDocument/2006/relationships/image" Target="../media/image36.emf"/><Relationship Id="rId3" Type="http://schemas.openxmlformats.org/officeDocument/2006/relationships/image" Target="../media/image35.emf"/><Relationship Id="rId2" Type="http://schemas.openxmlformats.org/officeDocument/2006/relationships/image" Target="../media/image34.emf"/><Relationship Id="rId1" Type="http://schemas.openxmlformats.org/officeDocument/2006/relationships/image" Target="../media/image33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emf"/></Relationships>
</file>

<file path=ppt/drawings/_rels/vmlDrawing7.vml.rels><?xml version="1.0" encoding="UTF-8" standalone="yes"?>
<Relationships xmlns="http://schemas.openxmlformats.org/package/2006/relationships"><Relationship Id="rId7" Type="http://schemas.openxmlformats.org/officeDocument/2006/relationships/image" Target="../media/image44.emf"/><Relationship Id="rId6" Type="http://schemas.openxmlformats.org/officeDocument/2006/relationships/image" Target="../media/image43.wmf"/><Relationship Id="rId5" Type="http://schemas.openxmlformats.org/officeDocument/2006/relationships/image" Target="../media/image42.emf"/><Relationship Id="rId4" Type="http://schemas.openxmlformats.org/officeDocument/2006/relationships/image" Target="../media/image41.wmf"/><Relationship Id="rId3" Type="http://schemas.openxmlformats.org/officeDocument/2006/relationships/image" Target="../media/image40.emf"/><Relationship Id="rId2" Type="http://schemas.openxmlformats.org/officeDocument/2006/relationships/image" Target="../media/image39.emf"/><Relationship Id="rId1" Type="http://schemas.openxmlformats.org/officeDocument/2006/relationships/image" Target="../media/image38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e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image" Target="../media/image49.emf"/></Relationships>
</file>

<file path=ppt/drawings/_rels/vmlDrawing13.vml.rels><?xml version="1.0" encoding="UTF-8" standalone="yes"?>
<Relationships xmlns="http://schemas.openxmlformats.org/package/2006/relationships"><Relationship Id="rId5" Type="http://schemas.openxmlformats.org/officeDocument/2006/relationships/image" Target="../media/image55.wmf"/><Relationship Id="rId4" Type="http://schemas.openxmlformats.org/officeDocument/2006/relationships/image" Target="../media/image54.wmf"/><Relationship Id="rId3" Type="http://schemas.openxmlformats.org/officeDocument/2006/relationships/image" Target="../media/image53.wmf"/><Relationship Id="rId2" Type="http://schemas.openxmlformats.org/officeDocument/2006/relationships/image" Target="../media/image52.wmf"/><Relationship Id="rId1" Type="http://schemas.openxmlformats.org/officeDocument/2006/relationships/image" Target="../media/image51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image" Target="../media/image56.e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image" Target="../media/image58.e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image" Target="../media/image6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5.wmf"/><Relationship Id="rId8" Type="http://schemas.openxmlformats.org/officeDocument/2006/relationships/oleObject" Target="../embeddings/oleObject4.bin"/><Relationship Id="rId7" Type="http://schemas.openxmlformats.org/officeDocument/2006/relationships/image" Target="../media/image4.wmf"/><Relationship Id="rId6" Type="http://schemas.openxmlformats.org/officeDocument/2006/relationships/oleObject" Target="../embeddings/oleObject3.bin"/><Relationship Id="rId5" Type="http://schemas.openxmlformats.org/officeDocument/2006/relationships/image" Target="../media/image3.wmf"/><Relationship Id="rId4" Type="http://schemas.openxmlformats.org/officeDocument/2006/relationships/oleObject" Target="../embeddings/oleObject2.bin"/><Relationship Id="rId3" Type="http://schemas.openxmlformats.org/officeDocument/2006/relationships/image" Target="../media/image2.wmf"/><Relationship Id="rId2" Type="http://schemas.openxmlformats.org/officeDocument/2006/relationships/oleObject" Target="../embeddings/oleObject1.bin"/><Relationship Id="rId19" Type="http://schemas.openxmlformats.org/officeDocument/2006/relationships/vmlDrawing" Target="../drawings/vmlDrawing1.vml"/><Relationship Id="rId18" Type="http://schemas.openxmlformats.org/officeDocument/2006/relationships/slideLayout" Target="../slideLayouts/slideLayout1.xml"/><Relationship Id="rId17" Type="http://schemas.openxmlformats.org/officeDocument/2006/relationships/image" Target="../media/image9.emf"/><Relationship Id="rId16" Type="http://schemas.openxmlformats.org/officeDocument/2006/relationships/oleObject" Target="../embeddings/oleObject8.bin"/><Relationship Id="rId15" Type="http://schemas.openxmlformats.org/officeDocument/2006/relationships/image" Target="../media/image8.emf"/><Relationship Id="rId14" Type="http://schemas.openxmlformats.org/officeDocument/2006/relationships/oleObject" Target="../embeddings/oleObject7.bin"/><Relationship Id="rId13" Type="http://schemas.openxmlformats.org/officeDocument/2006/relationships/image" Target="../media/image7.wmf"/><Relationship Id="rId12" Type="http://schemas.openxmlformats.org/officeDocument/2006/relationships/oleObject" Target="../embeddings/oleObject6.bin"/><Relationship Id="rId11" Type="http://schemas.openxmlformats.org/officeDocument/2006/relationships/image" Target="../media/image6.wmf"/><Relationship Id="rId10" Type="http://schemas.openxmlformats.org/officeDocument/2006/relationships/oleObject" Target="../embeddings/oleObject5.bin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image" Target="../media/image13.emf"/><Relationship Id="rId8" Type="http://schemas.openxmlformats.org/officeDocument/2006/relationships/oleObject" Target="../embeddings/oleObject12.bin"/><Relationship Id="rId7" Type="http://schemas.openxmlformats.org/officeDocument/2006/relationships/image" Target="../media/image12.wmf"/><Relationship Id="rId6" Type="http://schemas.openxmlformats.org/officeDocument/2006/relationships/oleObject" Target="../embeddings/oleObject11.bin"/><Relationship Id="rId5" Type="http://schemas.openxmlformats.org/officeDocument/2006/relationships/image" Target="../media/image11.wmf"/><Relationship Id="rId4" Type="http://schemas.openxmlformats.org/officeDocument/2006/relationships/oleObject" Target="../embeddings/oleObject10.bin"/><Relationship Id="rId3" Type="http://schemas.openxmlformats.org/officeDocument/2006/relationships/image" Target="../media/image10.wmf"/><Relationship Id="rId23" Type="http://schemas.openxmlformats.org/officeDocument/2006/relationships/vmlDrawing" Target="../drawings/vmlDrawing2.vml"/><Relationship Id="rId22" Type="http://schemas.openxmlformats.org/officeDocument/2006/relationships/slideLayout" Target="../slideLayouts/slideLayout1.xml"/><Relationship Id="rId21" Type="http://schemas.openxmlformats.org/officeDocument/2006/relationships/image" Target="../media/image19.wmf"/><Relationship Id="rId20" Type="http://schemas.openxmlformats.org/officeDocument/2006/relationships/oleObject" Target="../embeddings/oleObject18.bin"/><Relationship Id="rId2" Type="http://schemas.openxmlformats.org/officeDocument/2006/relationships/oleObject" Target="../embeddings/oleObject9.bin"/><Relationship Id="rId19" Type="http://schemas.openxmlformats.org/officeDocument/2006/relationships/image" Target="../media/image18.wmf"/><Relationship Id="rId18" Type="http://schemas.openxmlformats.org/officeDocument/2006/relationships/oleObject" Target="../embeddings/oleObject17.bin"/><Relationship Id="rId17" Type="http://schemas.openxmlformats.org/officeDocument/2006/relationships/image" Target="../media/image17.wmf"/><Relationship Id="rId16" Type="http://schemas.openxmlformats.org/officeDocument/2006/relationships/oleObject" Target="../embeddings/oleObject16.bin"/><Relationship Id="rId15" Type="http://schemas.openxmlformats.org/officeDocument/2006/relationships/image" Target="../media/image16.emf"/><Relationship Id="rId14" Type="http://schemas.openxmlformats.org/officeDocument/2006/relationships/oleObject" Target="../embeddings/oleObject15.bin"/><Relationship Id="rId13" Type="http://schemas.openxmlformats.org/officeDocument/2006/relationships/image" Target="../media/image15.emf"/><Relationship Id="rId12" Type="http://schemas.openxmlformats.org/officeDocument/2006/relationships/oleObject" Target="../embeddings/oleObject14.bin"/><Relationship Id="rId11" Type="http://schemas.openxmlformats.org/officeDocument/2006/relationships/image" Target="../media/image14.emf"/><Relationship Id="rId10" Type="http://schemas.openxmlformats.org/officeDocument/2006/relationships/oleObject" Target="../embeddings/oleObject13.bin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23.emf"/><Relationship Id="rId8" Type="http://schemas.openxmlformats.org/officeDocument/2006/relationships/oleObject" Target="../embeddings/oleObject22.bin"/><Relationship Id="rId7" Type="http://schemas.openxmlformats.org/officeDocument/2006/relationships/image" Target="../media/image22.emf"/><Relationship Id="rId6" Type="http://schemas.openxmlformats.org/officeDocument/2006/relationships/oleObject" Target="../embeddings/oleObject21.bin"/><Relationship Id="rId5" Type="http://schemas.openxmlformats.org/officeDocument/2006/relationships/image" Target="../media/image21.emf"/><Relationship Id="rId4" Type="http://schemas.openxmlformats.org/officeDocument/2006/relationships/oleObject" Target="../embeddings/oleObject20.bin"/><Relationship Id="rId3" Type="http://schemas.openxmlformats.org/officeDocument/2006/relationships/image" Target="../media/image20.emf"/><Relationship Id="rId2" Type="http://schemas.openxmlformats.org/officeDocument/2006/relationships/oleObject" Target="../embeddings/oleObject19.bin"/><Relationship Id="rId15" Type="http://schemas.openxmlformats.org/officeDocument/2006/relationships/vmlDrawing" Target="../drawings/vmlDrawing3.vml"/><Relationship Id="rId14" Type="http://schemas.openxmlformats.org/officeDocument/2006/relationships/slideLayout" Target="../slideLayouts/slideLayout1.xml"/><Relationship Id="rId13" Type="http://schemas.openxmlformats.org/officeDocument/2006/relationships/image" Target="../media/image25.emf"/><Relationship Id="rId12" Type="http://schemas.openxmlformats.org/officeDocument/2006/relationships/oleObject" Target="../embeddings/oleObject24.bin"/><Relationship Id="rId11" Type="http://schemas.openxmlformats.org/officeDocument/2006/relationships/image" Target="../media/image24.emf"/><Relationship Id="rId10" Type="http://schemas.openxmlformats.org/officeDocument/2006/relationships/oleObject" Target="../embeddings/oleObject23.bin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29.emf"/><Relationship Id="rId8" Type="http://schemas.openxmlformats.org/officeDocument/2006/relationships/oleObject" Target="../embeddings/oleObject28.bin"/><Relationship Id="rId7" Type="http://schemas.openxmlformats.org/officeDocument/2006/relationships/image" Target="../media/image28.emf"/><Relationship Id="rId6" Type="http://schemas.openxmlformats.org/officeDocument/2006/relationships/oleObject" Target="../embeddings/oleObject27.bin"/><Relationship Id="rId5" Type="http://schemas.openxmlformats.org/officeDocument/2006/relationships/image" Target="../media/image27.emf"/><Relationship Id="rId4" Type="http://schemas.openxmlformats.org/officeDocument/2006/relationships/oleObject" Target="../embeddings/oleObject26.bin"/><Relationship Id="rId3" Type="http://schemas.openxmlformats.org/officeDocument/2006/relationships/image" Target="../media/image26.emf"/><Relationship Id="rId2" Type="http://schemas.openxmlformats.org/officeDocument/2006/relationships/oleObject" Target="../embeddings/oleObject25.bin"/><Relationship Id="rId13" Type="http://schemas.openxmlformats.org/officeDocument/2006/relationships/vmlDrawing" Target="../drawings/vmlDrawing4.vml"/><Relationship Id="rId12" Type="http://schemas.openxmlformats.org/officeDocument/2006/relationships/slideLayout" Target="../slideLayouts/slideLayout1.xml"/><Relationship Id="rId11" Type="http://schemas.openxmlformats.org/officeDocument/2006/relationships/image" Target="../media/image30.emf"/><Relationship Id="rId10" Type="http://schemas.openxmlformats.org/officeDocument/2006/relationships/oleObject" Target="../embeddings/oleObject29.bin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image" Target="../media/image35.emf"/><Relationship Id="rId8" Type="http://schemas.openxmlformats.org/officeDocument/2006/relationships/oleObject" Target="../embeddings/oleObject32.bin"/><Relationship Id="rId7" Type="http://schemas.openxmlformats.org/officeDocument/2006/relationships/image" Target="../media/image34.emf"/><Relationship Id="rId6" Type="http://schemas.openxmlformats.org/officeDocument/2006/relationships/oleObject" Target="../embeddings/oleObject31.bin"/><Relationship Id="rId5" Type="http://schemas.openxmlformats.org/officeDocument/2006/relationships/image" Target="../media/image33.emf"/><Relationship Id="rId4" Type="http://schemas.openxmlformats.org/officeDocument/2006/relationships/oleObject" Target="../embeddings/oleObject30.bin"/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3" Type="http://schemas.openxmlformats.org/officeDocument/2006/relationships/vmlDrawing" Target="../drawings/vmlDrawing5.vml"/><Relationship Id="rId12" Type="http://schemas.openxmlformats.org/officeDocument/2006/relationships/slideLayout" Target="../slideLayouts/slideLayout1.xml"/><Relationship Id="rId11" Type="http://schemas.openxmlformats.org/officeDocument/2006/relationships/image" Target="../media/image36.emf"/><Relationship Id="rId10" Type="http://schemas.openxmlformats.org/officeDocument/2006/relationships/oleObject" Target="../embeddings/oleObject33.bin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6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7.emf"/><Relationship Id="rId2" Type="http://schemas.openxmlformats.org/officeDocument/2006/relationships/oleObject" Target="../embeddings/oleObject34.bin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image" Target="../media/image41.wmf"/><Relationship Id="rId8" Type="http://schemas.openxmlformats.org/officeDocument/2006/relationships/oleObject" Target="../embeddings/oleObject38.bin"/><Relationship Id="rId7" Type="http://schemas.openxmlformats.org/officeDocument/2006/relationships/image" Target="../media/image40.emf"/><Relationship Id="rId6" Type="http://schemas.openxmlformats.org/officeDocument/2006/relationships/oleObject" Target="../embeddings/oleObject37.bin"/><Relationship Id="rId5" Type="http://schemas.openxmlformats.org/officeDocument/2006/relationships/image" Target="../media/image39.emf"/><Relationship Id="rId4" Type="http://schemas.openxmlformats.org/officeDocument/2006/relationships/oleObject" Target="../embeddings/oleObject36.bin"/><Relationship Id="rId3" Type="http://schemas.openxmlformats.org/officeDocument/2006/relationships/image" Target="../media/image38.wmf"/><Relationship Id="rId2" Type="http://schemas.openxmlformats.org/officeDocument/2006/relationships/oleObject" Target="../embeddings/oleObject35.bin"/><Relationship Id="rId17" Type="http://schemas.openxmlformats.org/officeDocument/2006/relationships/vmlDrawing" Target="../drawings/vmlDrawing7.vml"/><Relationship Id="rId16" Type="http://schemas.openxmlformats.org/officeDocument/2006/relationships/slideLayout" Target="../slideLayouts/slideLayout1.xml"/><Relationship Id="rId15" Type="http://schemas.openxmlformats.org/officeDocument/2006/relationships/image" Target="../media/image44.emf"/><Relationship Id="rId14" Type="http://schemas.openxmlformats.org/officeDocument/2006/relationships/oleObject" Target="../embeddings/oleObject41.bin"/><Relationship Id="rId13" Type="http://schemas.openxmlformats.org/officeDocument/2006/relationships/image" Target="../media/image43.wmf"/><Relationship Id="rId12" Type="http://schemas.openxmlformats.org/officeDocument/2006/relationships/oleObject" Target="../embeddings/oleObject40.bin"/><Relationship Id="rId11" Type="http://schemas.openxmlformats.org/officeDocument/2006/relationships/image" Target="../media/image42.emf"/><Relationship Id="rId10" Type="http://schemas.openxmlformats.org/officeDocument/2006/relationships/oleObject" Target="../embeddings/oleObject39.bin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8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.jpeg"/><Relationship Id="rId2" Type="http://schemas.openxmlformats.org/officeDocument/2006/relationships/image" Target="../media/image45.emf"/><Relationship Id="rId1" Type="http://schemas.openxmlformats.org/officeDocument/2006/relationships/oleObject" Target="../embeddings/oleObject42.bin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9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6.emf"/><Relationship Id="rId2" Type="http://schemas.openxmlformats.org/officeDocument/2006/relationships/oleObject" Target="../embeddings/oleObject43.bin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0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7.emf"/><Relationship Id="rId2" Type="http://schemas.openxmlformats.org/officeDocument/2006/relationships/oleObject" Target="../embeddings/oleObject44.bin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1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8.emf"/><Relationship Id="rId2" Type="http://schemas.openxmlformats.org/officeDocument/2006/relationships/oleObject" Target="../embeddings/oleObject45.bin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2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50.emf"/><Relationship Id="rId4" Type="http://schemas.openxmlformats.org/officeDocument/2006/relationships/oleObject" Target="../embeddings/oleObject47.bin"/><Relationship Id="rId3" Type="http://schemas.openxmlformats.org/officeDocument/2006/relationships/image" Target="../media/image49.emf"/><Relationship Id="rId2" Type="http://schemas.openxmlformats.org/officeDocument/2006/relationships/oleObject" Target="../embeddings/oleObject46.bin"/><Relationship Id="rId1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image" Target="../media/image54.wmf"/><Relationship Id="rId8" Type="http://schemas.openxmlformats.org/officeDocument/2006/relationships/oleObject" Target="../embeddings/oleObject51.bin"/><Relationship Id="rId7" Type="http://schemas.openxmlformats.org/officeDocument/2006/relationships/image" Target="../media/image53.wmf"/><Relationship Id="rId6" Type="http://schemas.openxmlformats.org/officeDocument/2006/relationships/oleObject" Target="../embeddings/oleObject50.bin"/><Relationship Id="rId5" Type="http://schemas.openxmlformats.org/officeDocument/2006/relationships/image" Target="../media/image52.wmf"/><Relationship Id="rId4" Type="http://schemas.openxmlformats.org/officeDocument/2006/relationships/oleObject" Target="../embeddings/oleObject49.bin"/><Relationship Id="rId3" Type="http://schemas.openxmlformats.org/officeDocument/2006/relationships/image" Target="../media/image51.wmf"/><Relationship Id="rId2" Type="http://schemas.openxmlformats.org/officeDocument/2006/relationships/oleObject" Target="../embeddings/oleObject48.bin"/><Relationship Id="rId13" Type="http://schemas.openxmlformats.org/officeDocument/2006/relationships/vmlDrawing" Target="../drawings/vmlDrawing13.vml"/><Relationship Id="rId12" Type="http://schemas.openxmlformats.org/officeDocument/2006/relationships/slideLayout" Target="../slideLayouts/slideLayout1.xml"/><Relationship Id="rId11" Type="http://schemas.openxmlformats.org/officeDocument/2006/relationships/image" Target="../media/image55.wmf"/><Relationship Id="rId10" Type="http://schemas.openxmlformats.org/officeDocument/2006/relationships/oleObject" Target="../embeddings/oleObject52.bin"/><Relationship Id="rId1" Type="http://schemas.openxmlformats.org/officeDocument/2006/relationships/image" Target="../media/image1.jpeg"/></Relationships>
</file>

<file path=ppt/slides/_rels/slide17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4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57.emf"/><Relationship Id="rId4" Type="http://schemas.openxmlformats.org/officeDocument/2006/relationships/oleObject" Target="../embeddings/oleObject54.bin"/><Relationship Id="rId3" Type="http://schemas.openxmlformats.org/officeDocument/2006/relationships/image" Target="../media/image56.emf"/><Relationship Id="rId2" Type="http://schemas.openxmlformats.org/officeDocument/2006/relationships/oleObject" Target="../embeddings/oleObject53.bin"/><Relationship Id="rId1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5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59.emf"/><Relationship Id="rId4" Type="http://schemas.openxmlformats.org/officeDocument/2006/relationships/oleObject" Target="../embeddings/oleObject56.bin"/><Relationship Id="rId3" Type="http://schemas.openxmlformats.org/officeDocument/2006/relationships/image" Target="../media/image58.emf"/><Relationship Id="rId2" Type="http://schemas.openxmlformats.org/officeDocument/2006/relationships/oleObject" Target="../embeddings/oleObject55.bin"/><Relationship Id="rId1" Type="http://schemas.openxmlformats.org/officeDocument/2006/relationships/image" Target="../media/image1.jpeg"/></Relationships>
</file>

<file path=ppt/slides/_rels/slide19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16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61.emf"/><Relationship Id="rId4" Type="http://schemas.openxmlformats.org/officeDocument/2006/relationships/oleObject" Target="../embeddings/oleObject58.bin"/><Relationship Id="rId3" Type="http://schemas.openxmlformats.org/officeDocument/2006/relationships/image" Target="../media/image60.emf"/><Relationship Id="rId2" Type="http://schemas.openxmlformats.org/officeDocument/2006/relationships/oleObject" Target="../embeddings/oleObject57.bin"/><Relationship Id="rId1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>
                <a:solidFill>
                  <a:srgbClr val="7030A0"/>
                </a:solidFill>
              </a:rPr>
              <a:t>1.4 </a:t>
            </a:r>
            <a:r>
              <a:rPr lang="zh-CN" altLang="en-US" b="1">
                <a:solidFill>
                  <a:srgbClr val="7030A0"/>
                </a:solidFill>
              </a:rPr>
              <a:t>充分条件与必要条件</a:t>
            </a:r>
            <a:r>
              <a:rPr lang="en-US" altLang="zh-CN"/>
              <a:t> </a:t>
            </a:r>
            <a:endParaRPr lang="zh-CN" altLang="en-US"/>
          </a:p>
        </p:txBody>
      </p:sp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567815" y="2143760"/>
            <a:ext cx="5516880" cy="33534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阅读课本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P17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：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30000"/>
              </a:lnSpc>
            </a:pP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            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思考；提问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/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          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/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                       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36" name="Rectangle 272"/>
          <p:cNvSpPr/>
          <p:nvPr/>
        </p:nvSpPr>
        <p:spPr>
          <a:xfrm>
            <a:off x="1116330" y="2004060"/>
            <a:ext cx="619283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Times New Roman" panose="02020603050405020304" charset="0"/>
              </a:rPr>
              <a:t>判断下列命题是真命题还是假命题：</a:t>
            </a:r>
            <a:r>
              <a:rPr lang="zh-CN" altLang="en-US" b="1" dirty="0">
                <a:latin typeface="Times New Roman" panose="02020603050405020304" charset="0"/>
              </a:rPr>
              <a:t> </a:t>
            </a:r>
            <a:endParaRPr lang="zh-CN" altLang="en-US" b="1" dirty="0">
              <a:latin typeface="Times New Roman" panose="02020603050405020304" charset="0"/>
            </a:endParaRPr>
          </a:p>
        </p:txBody>
      </p:sp>
      <p:grpSp>
        <p:nvGrpSpPr>
          <p:cNvPr id="1037" name="Group 311"/>
          <p:cNvGrpSpPr/>
          <p:nvPr/>
        </p:nvGrpSpPr>
        <p:grpSpPr>
          <a:xfrm>
            <a:off x="1086803" y="5424340"/>
            <a:ext cx="4897437" cy="544452"/>
            <a:chOff x="431" y="790"/>
            <a:chExt cx="2928" cy="312"/>
          </a:xfrm>
        </p:grpSpPr>
        <p:sp>
          <p:nvSpPr>
            <p:cNvPr id="1049" name="Rectangle 275"/>
            <p:cNvSpPr/>
            <p:nvPr/>
          </p:nvSpPr>
          <p:spPr>
            <a:xfrm>
              <a:off x="431" y="799"/>
              <a:ext cx="2928" cy="29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b="1" dirty="0">
                  <a:latin typeface="宋体" panose="02010600030101010101" pitchFamily="2" charset="-122"/>
                </a:rPr>
                <a:t>（</a:t>
              </a:r>
              <a:r>
                <a:rPr lang="en-US" altLang="zh-CN" sz="2800" b="1" dirty="0">
                  <a:latin typeface="Times New Roman" panose="02020603050405020304" charset="0"/>
                </a:rPr>
                <a:t>4</a:t>
              </a:r>
              <a:r>
                <a:rPr lang="zh-CN" altLang="en-US" sz="2800" b="1" dirty="0">
                  <a:latin typeface="宋体" panose="02010600030101010101" pitchFamily="2" charset="-122"/>
                </a:rPr>
                <a:t>）若        ，则      ；</a:t>
              </a:r>
              <a:r>
                <a:rPr lang="zh-CN" altLang="en-US" sz="2800" b="1" dirty="0">
                  <a:latin typeface="Times New Roman" panose="02020603050405020304" charset="0"/>
                </a:rPr>
                <a:t> </a:t>
              </a:r>
              <a:endParaRPr lang="zh-CN" altLang="en-US" sz="2800" b="1" dirty="0">
                <a:latin typeface="Times New Roman" panose="02020603050405020304" charset="0"/>
              </a:endParaRPr>
            </a:p>
          </p:txBody>
        </p:sp>
        <p:graphicFrame>
          <p:nvGraphicFramePr>
            <p:cNvPr id="1034" name="Object 274"/>
            <p:cNvGraphicFramePr>
              <a:graphicFrameLocks noChangeAspect="1"/>
            </p:cNvGraphicFramePr>
            <p:nvPr/>
          </p:nvGraphicFramePr>
          <p:xfrm>
            <a:off x="1250" y="790"/>
            <a:ext cx="834" cy="3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2" imgW="685800" imgH="203200" progId="Equation.DSMT4">
                    <p:embed/>
                  </p:oleObj>
                </mc:Choice>
                <mc:Fallback>
                  <p:oleObj name="" r:id="rId2" imgW="685800" imgH="203200" progId="Equation.DSMT4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250" y="790"/>
                          <a:ext cx="834" cy="31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35" name="Object 273"/>
            <p:cNvGraphicFramePr>
              <a:graphicFrameLocks noChangeAspect="1"/>
            </p:cNvGraphicFramePr>
            <p:nvPr/>
          </p:nvGraphicFramePr>
          <p:xfrm>
            <a:off x="2562" y="849"/>
            <a:ext cx="600" cy="19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9" name="" r:id="rId4" imgW="532765" imgH="177800" progId="Equation.3">
                    <p:embed/>
                  </p:oleObj>
                </mc:Choice>
                <mc:Fallback>
                  <p:oleObj name="" r:id="rId4" imgW="532765" imgH="177800" progId="Equation.3">
                    <p:embed/>
                    <p:pic>
                      <p:nvPicPr>
                        <p:cNvPr id="0" name="图片 3078"/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2562" y="849"/>
                          <a:ext cx="600" cy="19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038" name="Group 313"/>
          <p:cNvGrpSpPr/>
          <p:nvPr/>
        </p:nvGrpSpPr>
        <p:grpSpPr>
          <a:xfrm>
            <a:off x="1116013" y="4737100"/>
            <a:ext cx="4419600" cy="522288"/>
            <a:chOff x="385" y="3929"/>
            <a:chExt cx="2784" cy="329"/>
          </a:xfrm>
        </p:grpSpPr>
        <p:sp>
          <p:nvSpPr>
            <p:cNvPr id="1048" name="Rectangle 279"/>
            <p:cNvSpPr/>
            <p:nvPr/>
          </p:nvSpPr>
          <p:spPr>
            <a:xfrm>
              <a:off x="385" y="3929"/>
              <a:ext cx="2784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b="1" dirty="0">
                  <a:latin typeface="宋体" panose="02010600030101010101" pitchFamily="2" charset="-122"/>
                </a:rPr>
                <a:t>（</a:t>
              </a:r>
              <a:r>
                <a:rPr lang="en-US" altLang="zh-CN" sz="2800" b="1" dirty="0">
                  <a:latin typeface="Times New Roman" panose="02020603050405020304" charset="0"/>
                </a:rPr>
                <a:t>3</a:t>
              </a:r>
              <a:r>
                <a:rPr lang="zh-CN" altLang="en-US" sz="2800" b="1" dirty="0">
                  <a:latin typeface="宋体" panose="02010600030101010101" pitchFamily="2" charset="-122"/>
                </a:rPr>
                <a:t>）若       ，则     ；</a:t>
              </a:r>
              <a:r>
                <a:rPr lang="zh-CN" altLang="en-US" sz="2800" b="1" dirty="0">
                  <a:latin typeface="Times New Roman" panose="02020603050405020304" charset="0"/>
                </a:rPr>
                <a:t> </a:t>
              </a:r>
              <a:endParaRPr lang="zh-CN" altLang="en-US" sz="2800" b="1" dirty="0">
                <a:latin typeface="Times New Roman" panose="02020603050405020304" charset="0"/>
              </a:endParaRPr>
            </a:p>
          </p:txBody>
        </p:sp>
        <p:graphicFrame>
          <p:nvGraphicFramePr>
            <p:cNvPr id="1032" name="Object 278"/>
            <p:cNvGraphicFramePr>
              <a:graphicFrameLocks noChangeAspect="1"/>
            </p:cNvGraphicFramePr>
            <p:nvPr/>
          </p:nvGraphicFramePr>
          <p:xfrm>
            <a:off x="1318" y="3929"/>
            <a:ext cx="629" cy="28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0" name="" r:id="rId6" imgW="964565" imgH="406400" progId="Equation.3">
                    <p:embed/>
                  </p:oleObj>
                </mc:Choice>
                <mc:Fallback>
                  <p:oleObj name="" r:id="rId6" imgW="964565" imgH="406400" progId="Equation.3">
                    <p:embed/>
                    <p:pic>
                      <p:nvPicPr>
                        <p:cNvPr id="0" name="图片 3079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1318" y="3929"/>
                          <a:ext cx="629" cy="28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33" name="Object 277"/>
            <p:cNvGraphicFramePr>
              <a:graphicFrameLocks noChangeAspect="1"/>
            </p:cNvGraphicFramePr>
            <p:nvPr/>
          </p:nvGraphicFramePr>
          <p:xfrm>
            <a:off x="2542" y="4025"/>
            <a:ext cx="501" cy="1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1" name="" r:id="rId8" imgW="723900" imgH="279400" progId="Equation.3">
                    <p:embed/>
                  </p:oleObj>
                </mc:Choice>
                <mc:Fallback>
                  <p:oleObj name="" r:id="rId8" imgW="723900" imgH="279400" progId="Equation.3">
                    <p:embed/>
                    <p:pic>
                      <p:nvPicPr>
                        <p:cNvPr id="0" name="图片 3080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2542" y="4025"/>
                          <a:ext cx="501" cy="18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039" name="Rectangle 281"/>
          <p:cNvSpPr/>
          <p:nvPr/>
        </p:nvSpPr>
        <p:spPr>
          <a:xfrm>
            <a:off x="1116330" y="3560445"/>
            <a:ext cx="48971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</a:rPr>
              <a:t>（</a:t>
            </a:r>
            <a:r>
              <a:rPr lang="en-US" altLang="zh-CN" sz="2800" b="1" dirty="0">
                <a:latin typeface="Times New Roman" panose="02020603050405020304" charset="0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</a:rPr>
              <a:t>）相似三角形对应角相等；</a:t>
            </a:r>
            <a:r>
              <a:rPr lang="zh-CN" altLang="en-US" sz="2800" b="1" dirty="0">
                <a:latin typeface="Times New Roman" panose="02020603050405020304" charset="0"/>
              </a:rPr>
              <a:t> </a:t>
            </a:r>
            <a:endParaRPr lang="zh-CN" altLang="en-US" sz="2800" b="1" dirty="0">
              <a:latin typeface="Times New Roman" panose="02020603050405020304" charset="0"/>
            </a:endParaRPr>
          </a:p>
        </p:txBody>
      </p:sp>
      <p:grpSp>
        <p:nvGrpSpPr>
          <p:cNvPr id="1040" name="Group 286"/>
          <p:cNvGrpSpPr/>
          <p:nvPr/>
        </p:nvGrpSpPr>
        <p:grpSpPr>
          <a:xfrm>
            <a:off x="1116013" y="2767965"/>
            <a:ext cx="4191000" cy="522288"/>
            <a:chOff x="0" y="3120"/>
            <a:chExt cx="2640" cy="329"/>
          </a:xfrm>
        </p:grpSpPr>
        <p:sp>
          <p:nvSpPr>
            <p:cNvPr id="1047" name="Rectangle 285"/>
            <p:cNvSpPr/>
            <p:nvPr/>
          </p:nvSpPr>
          <p:spPr>
            <a:xfrm>
              <a:off x="0" y="3120"/>
              <a:ext cx="264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zh-CN" altLang="en-US" sz="2800" b="1" dirty="0">
                  <a:latin typeface="宋体" panose="02010600030101010101" pitchFamily="2" charset="-122"/>
                </a:rPr>
                <a:t>（</a:t>
              </a:r>
              <a:r>
                <a:rPr lang="en-US" altLang="zh-CN" sz="2800" b="1" dirty="0">
                  <a:latin typeface="Times New Roman" panose="02020603050405020304" charset="0"/>
                </a:rPr>
                <a:t>1</a:t>
              </a:r>
              <a:r>
                <a:rPr lang="zh-CN" altLang="en-US" sz="2800" b="1" dirty="0">
                  <a:latin typeface="宋体" panose="02010600030101010101" pitchFamily="2" charset="-122"/>
                </a:rPr>
                <a:t>）若     ，则     ；</a:t>
              </a:r>
              <a:r>
                <a:rPr lang="zh-CN" altLang="en-US" sz="2800" b="1" dirty="0">
                  <a:latin typeface="Times New Roman" panose="02020603050405020304" charset="0"/>
                </a:rPr>
                <a:t> </a:t>
              </a:r>
              <a:endParaRPr lang="zh-CN" altLang="en-US" sz="2800" b="1" dirty="0">
                <a:latin typeface="Times New Roman" panose="02020603050405020304" charset="0"/>
              </a:endParaRPr>
            </a:p>
          </p:txBody>
        </p:sp>
        <p:graphicFrame>
          <p:nvGraphicFramePr>
            <p:cNvPr id="1030" name="Object 284"/>
            <p:cNvGraphicFramePr>
              <a:graphicFrameLocks noChangeAspect="1"/>
            </p:cNvGraphicFramePr>
            <p:nvPr/>
          </p:nvGraphicFramePr>
          <p:xfrm>
            <a:off x="874" y="3168"/>
            <a:ext cx="606" cy="21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" name="" r:id="rId10" imgW="800100" imgH="279400" progId="Equation.DSMT4">
                    <p:embed/>
                  </p:oleObj>
                </mc:Choice>
                <mc:Fallback>
                  <p:oleObj name="" r:id="rId10" imgW="800100" imgH="279400" progId="Equation.DSMT4">
                    <p:embed/>
                    <p:pic>
                      <p:nvPicPr>
                        <p:cNvPr id="0" name="图片 3081"/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874" y="3168"/>
                          <a:ext cx="606" cy="21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31" name="Object 283"/>
            <p:cNvGraphicFramePr>
              <a:graphicFrameLocks noChangeAspect="1"/>
            </p:cNvGraphicFramePr>
            <p:nvPr/>
          </p:nvGraphicFramePr>
          <p:xfrm>
            <a:off x="1956" y="3168"/>
            <a:ext cx="499" cy="21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3" name="" r:id="rId12" imgW="660400" imgH="279400" progId="Equation.3">
                    <p:embed/>
                  </p:oleObj>
                </mc:Choice>
                <mc:Fallback>
                  <p:oleObj name="" r:id="rId12" imgW="660400" imgH="279400" progId="Equation.3">
                    <p:embed/>
                    <p:pic>
                      <p:nvPicPr>
                        <p:cNvPr id="0" name="图片 3082"/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1956" y="3168"/>
                          <a:ext cx="499" cy="218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6436" name="Rectangle 292"/>
          <p:cNvSpPr>
            <a:spLocks noChangeArrowheads="1"/>
          </p:cNvSpPr>
          <p:nvPr/>
        </p:nvSpPr>
        <p:spPr bwMode="auto">
          <a:xfrm>
            <a:off x="5867400" y="5471795"/>
            <a:ext cx="1008063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 anchorCtr="1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真</a:t>
            </a: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60BD6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cs"/>
              </a:rPr>
              <a:t> </a:t>
            </a:r>
            <a:endParaRPr kumimoji="1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060BD6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437" name="Rectangle 293"/>
          <p:cNvSpPr>
            <a:spLocks noChangeArrowheads="1"/>
          </p:cNvSpPr>
          <p:nvPr/>
        </p:nvSpPr>
        <p:spPr bwMode="auto">
          <a:xfrm>
            <a:off x="5219700" y="2696528"/>
            <a:ext cx="647700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假</a:t>
            </a: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</a:t>
            </a:r>
            <a:endParaRPr kumimoji="1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sp>
        <p:nvSpPr>
          <p:cNvPr id="6438" name="Rectangle 294"/>
          <p:cNvSpPr>
            <a:spLocks noChangeArrowheads="1"/>
          </p:cNvSpPr>
          <p:nvPr/>
        </p:nvSpPr>
        <p:spPr bwMode="auto">
          <a:xfrm>
            <a:off x="5724525" y="3560128"/>
            <a:ext cx="762000" cy="5191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真</a:t>
            </a:r>
            <a:r>
              <a:rPr kumimoji="1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60BD6"/>
                </a:solidFill>
                <a:effectLst/>
                <a:uLnTx/>
                <a:uFillTx/>
                <a:latin typeface="Times New Roman" panose="02020603050405020304" charset="0"/>
                <a:ea typeface="宋体" panose="02010600030101010101" pitchFamily="2" charset="-122"/>
                <a:cs typeface="+mn-cs"/>
              </a:rPr>
              <a:t> </a:t>
            </a:r>
            <a:endParaRPr kumimoji="1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060BD6"/>
              </a:solidFill>
              <a:effectLst/>
              <a:uLnTx/>
              <a:uFillTx/>
              <a:latin typeface="Times New Roman" panose="0202060305040502030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440" name="Rectangle 296"/>
          <p:cNvSpPr>
            <a:spLocks noChangeArrowheads="1"/>
          </p:cNvSpPr>
          <p:nvPr/>
        </p:nvSpPr>
        <p:spPr bwMode="auto">
          <a:xfrm>
            <a:off x="5781675" y="4762818"/>
            <a:ext cx="647700" cy="579438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rgbClr val="CC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假</a:t>
            </a:r>
            <a:r>
              <a: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</a:t>
            </a:r>
            <a:endParaRPr kumimoji="1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  <p:graphicFrame>
        <p:nvGraphicFramePr>
          <p:cNvPr id="6460" name="Object 316"/>
          <p:cNvGraphicFramePr>
            <a:graphicFrameLocks noChangeAspect="1"/>
          </p:cNvGraphicFramePr>
          <p:nvPr/>
        </p:nvGraphicFramePr>
        <p:xfrm>
          <a:off x="1052830" y="4131945"/>
          <a:ext cx="9120505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14" imgW="4610100" imgH="266700" progId="Equation.DSMT4">
                  <p:embed/>
                </p:oleObj>
              </mc:Choice>
              <mc:Fallback>
                <p:oleObj name="" r:id="rId14" imgW="4610100" imgH="266700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1052830" y="4131945"/>
                        <a:ext cx="9120505" cy="5842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462" name="Object 318"/>
          <p:cNvGraphicFramePr>
            <a:graphicFrameLocks noChangeAspect="1"/>
          </p:cNvGraphicFramePr>
          <p:nvPr/>
        </p:nvGraphicFramePr>
        <p:xfrm>
          <a:off x="7309485" y="5342255"/>
          <a:ext cx="421513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6" imgW="2273300" imgH="292100" progId="Equation.DSMT4">
                  <p:embed/>
                </p:oleObj>
              </mc:Choice>
              <mc:Fallback>
                <p:oleObj name="" r:id="rId16" imgW="2273300" imgH="292100" progId="Equation.DSMT4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7309485" y="5342255"/>
                        <a:ext cx="4215130" cy="68580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5" name="Text Box 320"/>
          <p:cNvSpPr txBox="1"/>
          <p:nvPr/>
        </p:nvSpPr>
        <p:spPr>
          <a:xfrm>
            <a:off x="323850" y="1139190"/>
            <a:ext cx="27590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990000"/>
                </a:solidFill>
                <a:latin typeface="黑体" panose="02010609060101010101" charset="-122"/>
                <a:ea typeface="黑体" panose="02010609060101010101" charset="-122"/>
              </a:rPr>
              <a:t>探究新知</a:t>
            </a:r>
            <a:endParaRPr lang="zh-CN" altLang="en-US" sz="3600" b="1" dirty="0">
              <a:solidFill>
                <a:srgbClr val="99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46" name="Line 321"/>
          <p:cNvSpPr/>
          <p:nvPr/>
        </p:nvSpPr>
        <p:spPr>
          <a:xfrm>
            <a:off x="0" y="1831340"/>
            <a:ext cx="3657600" cy="0"/>
          </a:xfrm>
          <a:prstGeom prst="line">
            <a:avLst/>
          </a:prstGeom>
          <a:ln w="57150" cap="flat" cmpd="thinThick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8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438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40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440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36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436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37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Group 362"/>
          <p:cNvGrpSpPr/>
          <p:nvPr/>
        </p:nvGrpSpPr>
        <p:grpSpPr>
          <a:xfrm>
            <a:off x="1547813" y="4383405"/>
            <a:ext cx="6335712" cy="574675"/>
            <a:chOff x="476" y="2825"/>
            <a:chExt cx="3039" cy="288"/>
          </a:xfrm>
        </p:grpSpPr>
        <p:sp>
          <p:nvSpPr>
            <p:cNvPr id="2074" name="Rectangle 355"/>
            <p:cNvSpPr/>
            <p:nvPr/>
          </p:nvSpPr>
          <p:spPr>
            <a:xfrm>
              <a:off x="476" y="2825"/>
              <a:ext cx="3039" cy="288"/>
            </a:xfrm>
            <a:prstGeom prst="rect">
              <a:avLst/>
            </a:prstGeom>
            <a:solidFill>
              <a:srgbClr val="FFCC99"/>
            </a:solidFill>
            <a:ln w="19050">
              <a:noFill/>
            </a:ln>
          </p:spPr>
          <p:txBody>
            <a:bodyPr wrap="none" anchor="ctr" anchorCtr="0"/>
            <a:p>
              <a:pPr algn="ctr"/>
              <a:r>
                <a:rPr lang="zh-CN" altLang="en-US" sz="2800" b="1" dirty="0">
                  <a:latin typeface="Times New Roman" panose="02020603050405020304" charset="0"/>
                </a:rPr>
                <a:t>两个角是相似三角形的对应角      这两个角相等</a:t>
              </a:r>
              <a:endParaRPr lang="zh-CN" altLang="en-US" sz="2800" b="1" dirty="0">
                <a:latin typeface="Times New Roman" panose="02020603050405020304" charset="0"/>
              </a:endParaRPr>
            </a:p>
          </p:txBody>
        </p:sp>
        <p:graphicFrame>
          <p:nvGraphicFramePr>
            <p:cNvPr id="2059" name="Object 356"/>
            <p:cNvGraphicFramePr>
              <a:graphicFrameLocks noChangeAspect="1"/>
            </p:cNvGraphicFramePr>
            <p:nvPr/>
          </p:nvGraphicFramePr>
          <p:xfrm>
            <a:off x="1801" y="2937"/>
            <a:ext cx="72" cy="1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7" name="" r:id="rId2" imgW="114300" imgH="177800" progId="Equation.DSMT4">
                    <p:embed/>
                  </p:oleObj>
                </mc:Choice>
                <mc:Fallback>
                  <p:oleObj name="" r:id="rId2" imgW="114300" imgH="177800" progId="Equation.DSMT4">
                    <p:embed/>
                    <p:pic>
                      <p:nvPicPr>
                        <p:cNvPr id="0" name="图片 3086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801" y="2937"/>
                          <a:ext cx="72" cy="112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538" name="Rectangle 346"/>
          <p:cNvSpPr/>
          <p:nvPr/>
        </p:nvSpPr>
        <p:spPr>
          <a:xfrm>
            <a:off x="1547813" y="5102543"/>
            <a:ext cx="83616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CC0000"/>
                </a:solidFill>
                <a:latin typeface="Times New Roman" panose="02020603050405020304" charset="0"/>
              </a:rPr>
              <a:t>两个角是相似三角形对应角</a:t>
            </a:r>
            <a:r>
              <a:rPr lang="zh-CN" altLang="en-US" sz="2800" b="1" dirty="0">
                <a:latin typeface="Times New Roman" panose="02020603050405020304" charset="0"/>
              </a:rPr>
              <a:t>是</a:t>
            </a:r>
            <a:r>
              <a:rPr lang="zh-CN" altLang="en-US" sz="2800" b="1" dirty="0">
                <a:solidFill>
                  <a:srgbClr val="CC0000"/>
                </a:solidFill>
                <a:latin typeface="Times New Roman" panose="02020603050405020304" charset="0"/>
              </a:rPr>
              <a:t>两个角相等</a:t>
            </a:r>
            <a:r>
              <a:rPr lang="zh-CN" altLang="en-US" sz="2800" b="1" dirty="0">
                <a:latin typeface="Times New Roman" panose="02020603050405020304" charset="0"/>
              </a:rPr>
              <a:t>的充分条件</a:t>
            </a:r>
            <a:endParaRPr lang="zh-CN" altLang="en-US" sz="2800" b="1" dirty="0">
              <a:latin typeface="Times New Roman" panose="02020603050405020304" charset="0"/>
            </a:endParaRPr>
          </a:p>
        </p:txBody>
      </p:sp>
      <p:sp>
        <p:nvSpPr>
          <p:cNvPr id="8541" name="Rectangle 349"/>
          <p:cNvSpPr/>
          <p:nvPr/>
        </p:nvSpPr>
        <p:spPr>
          <a:xfrm>
            <a:off x="1547813" y="5678805"/>
            <a:ext cx="836168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solidFill>
                  <a:srgbClr val="CC0000"/>
                </a:solidFill>
                <a:latin typeface="Times New Roman" panose="02020603050405020304" charset="0"/>
              </a:rPr>
              <a:t>两个角相等</a:t>
            </a:r>
            <a:r>
              <a:rPr lang="zh-CN" altLang="en-US" sz="2800" b="1" dirty="0">
                <a:latin typeface="Times New Roman" panose="02020603050405020304" charset="0"/>
              </a:rPr>
              <a:t>是</a:t>
            </a:r>
            <a:r>
              <a:rPr lang="zh-CN" altLang="en-US" sz="2800" b="1" dirty="0">
                <a:solidFill>
                  <a:srgbClr val="CC0000"/>
                </a:solidFill>
                <a:latin typeface="Times New Roman" panose="02020603050405020304" charset="0"/>
              </a:rPr>
              <a:t>两个角是相似三角形对应角</a:t>
            </a:r>
            <a:r>
              <a:rPr lang="zh-CN" altLang="en-US" sz="2800" b="1" dirty="0">
                <a:latin typeface="Times New Roman" panose="02020603050405020304" charset="0"/>
              </a:rPr>
              <a:t>的必要条件</a:t>
            </a:r>
            <a:endParaRPr lang="zh-CN" altLang="en-US" sz="2800" b="1" dirty="0">
              <a:latin typeface="Times New Roman" panose="02020603050405020304" charset="0"/>
            </a:endParaRPr>
          </a:p>
        </p:txBody>
      </p:sp>
      <p:graphicFrame>
        <p:nvGraphicFramePr>
          <p:cNvPr id="8552" name="Object 360"/>
          <p:cNvGraphicFramePr>
            <a:graphicFrameLocks noChangeAspect="1"/>
          </p:cNvGraphicFramePr>
          <p:nvPr/>
        </p:nvGraphicFramePr>
        <p:xfrm>
          <a:off x="1619250" y="2654618"/>
          <a:ext cx="3168650" cy="468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4" imgW="1371600" imgH="203200" progId="Equation.DSMT4">
                  <p:embed/>
                </p:oleObj>
              </mc:Choice>
              <mc:Fallback>
                <p:oleObj name="" r:id="rId4" imgW="1371600" imgH="203200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19250" y="2654618"/>
                        <a:ext cx="3168650" cy="468312"/>
                      </a:xfrm>
                      <a:prstGeom prst="rect">
                        <a:avLst/>
                      </a:prstGeom>
                      <a:solidFill>
                        <a:srgbClr val="FFCC99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556" name="Text Box 364"/>
          <p:cNvSpPr txBox="1"/>
          <p:nvPr/>
        </p:nvSpPr>
        <p:spPr>
          <a:xfrm>
            <a:off x="1172845" y="1100455"/>
            <a:ext cx="11725275" cy="116840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</a:rPr>
              <a:t>    一般地，“若</a:t>
            </a:r>
            <a:r>
              <a:rPr lang="en-US" altLang="zh-CN" sz="2800" b="1" dirty="0">
                <a:latin typeface="黑体" panose="02010609060101010101" charset="-122"/>
                <a:ea typeface="黑体" panose="02010609060101010101" charset="-122"/>
              </a:rPr>
              <a:t>p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</a:rPr>
              <a:t>，则</a:t>
            </a:r>
            <a:r>
              <a:rPr lang="en-US" altLang="zh-CN" sz="2800" b="1" dirty="0">
                <a:latin typeface="黑体" panose="02010609060101010101" charset="-122"/>
                <a:ea typeface="黑体" panose="02010609060101010101" charset="-122"/>
              </a:rPr>
              <a:t>q”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</a:rPr>
              <a:t>是真命题，我们就说由</a:t>
            </a:r>
            <a:r>
              <a:rPr lang="en-US" altLang="zh-CN" sz="2800" b="1" dirty="0">
                <a:latin typeface="黑体" panose="02010609060101010101" charset="-122"/>
                <a:ea typeface="黑体" panose="02010609060101010101" charset="-122"/>
              </a:rPr>
              <a:t>p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</a:rPr>
              <a:t>可推出</a:t>
            </a:r>
            <a:r>
              <a:rPr lang="en-US" altLang="zh-CN" sz="2800" b="1" dirty="0">
                <a:latin typeface="黑体" panose="02010609060101010101" charset="-122"/>
                <a:ea typeface="黑体" panose="02010609060101010101" charset="-122"/>
              </a:rPr>
              <a:t>q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</a:rPr>
              <a:t>，</a:t>
            </a:r>
            <a:endParaRPr lang="zh-CN" altLang="en-US" sz="2800" b="1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</a:rPr>
              <a:t>记作     ，</a:t>
            </a:r>
            <a:endParaRPr lang="en-US" altLang="zh-CN" sz="28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559" name="Text Box 367"/>
          <p:cNvSpPr txBox="1"/>
          <p:nvPr/>
        </p:nvSpPr>
        <p:spPr>
          <a:xfrm>
            <a:off x="323850" y="2583180"/>
            <a:ext cx="1584325" cy="52197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charset="0"/>
                <a:ea typeface="黑体" panose="02010609060101010101" charset="-122"/>
              </a:rPr>
              <a:t>例如：</a:t>
            </a:r>
            <a:endParaRPr lang="zh-CN" altLang="en-US" sz="2800" b="1" dirty="0">
              <a:latin typeface="Times New Roman" panose="02020603050405020304" charset="0"/>
              <a:ea typeface="黑体" panose="02010609060101010101" charset="-122"/>
            </a:endParaRPr>
          </a:p>
        </p:txBody>
      </p:sp>
      <p:graphicFrame>
        <p:nvGraphicFramePr>
          <p:cNvPr id="8563" name="Object 371"/>
          <p:cNvGraphicFramePr>
            <a:graphicFrameLocks noChangeAspect="1"/>
          </p:cNvGraphicFramePr>
          <p:nvPr/>
        </p:nvGraphicFramePr>
        <p:xfrm>
          <a:off x="1964690" y="1814830"/>
          <a:ext cx="935038" cy="379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6" imgW="405765" imgH="165100" progId="Equation.DSMT4">
                  <p:embed/>
                </p:oleObj>
              </mc:Choice>
              <mc:Fallback>
                <p:oleObj name="" r:id="rId6" imgW="405765" imgH="165100" progId="Equation.DSMT4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964690" y="1814830"/>
                        <a:ext cx="935038" cy="379413"/>
                      </a:xfrm>
                      <a:prstGeom prst="rect">
                        <a:avLst/>
                      </a:prstGeom>
                      <a:solidFill>
                        <a:schemeClr val="bg1">
                          <a:alpha val="94901"/>
                        </a:schemeClr>
                      </a:solidFill>
                      <a:ln w="25400" cap="sq" cmpd="sng">
                        <a:solidFill>
                          <a:schemeClr val="bg1"/>
                        </a:solidFill>
                        <a:prstDash val="solid"/>
                        <a:miter/>
                        <a:headEnd type="none" w="sm" len="sm"/>
                        <a:tailEnd type="none" w="sm" len="sm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564" name="Object 372"/>
          <p:cNvGraphicFramePr>
            <a:graphicFrameLocks noChangeAspect="1"/>
          </p:cNvGraphicFramePr>
          <p:nvPr/>
        </p:nvGraphicFramePr>
        <p:xfrm>
          <a:off x="1619250" y="3237230"/>
          <a:ext cx="1440180" cy="4908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8" imgW="914400" imgH="266700" progId="Equation.DSMT4">
                  <p:embed/>
                </p:oleObj>
              </mc:Choice>
              <mc:Fallback>
                <p:oleObj name="" r:id="rId8" imgW="914400" imgH="266700" progId="Equation.DSMT4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1619250" y="3237230"/>
                        <a:ext cx="1440180" cy="49085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565" name="Object 373"/>
          <p:cNvGraphicFramePr>
            <a:graphicFrameLocks noChangeAspect="1"/>
          </p:cNvGraphicFramePr>
          <p:nvPr/>
        </p:nvGraphicFramePr>
        <p:xfrm>
          <a:off x="3348355" y="3281680"/>
          <a:ext cx="1152525" cy="4533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10" imgW="673100" imgH="241300" progId="Equation.DSMT4">
                  <p:embed/>
                </p:oleObj>
              </mc:Choice>
              <mc:Fallback>
                <p:oleObj name="" r:id="rId10" imgW="673100" imgH="241300" progId="Equation.DSMT4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348355" y="3281680"/>
                        <a:ext cx="1152525" cy="4533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65" name="Text Box 374"/>
          <p:cNvSpPr txBox="1"/>
          <p:nvPr/>
        </p:nvSpPr>
        <p:spPr>
          <a:xfrm>
            <a:off x="5724525" y="3375343"/>
            <a:ext cx="287338" cy="52197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lang="zh-CN" altLang="en-US" sz="2800" dirty="0">
              <a:latin typeface="Times New Roman" panose="02020603050405020304" charset="0"/>
            </a:endParaRPr>
          </a:p>
        </p:txBody>
      </p:sp>
      <p:sp>
        <p:nvSpPr>
          <p:cNvPr id="8569" name="Text Box 377"/>
          <p:cNvSpPr txBox="1"/>
          <p:nvPr/>
        </p:nvSpPr>
        <p:spPr>
          <a:xfrm>
            <a:off x="2916238" y="3302318"/>
            <a:ext cx="576262" cy="52197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charset="0"/>
              </a:rPr>
              <a:t>是</a:t>
            </a:r>
            <a:endParaRPr lang="zh-CN" altLang="en-US" sz="2800" b="1" dirty="0">
              <a:latin typeface="Times New Roman" panose="02020603050405020304" charset="0"/>
            </a:endParaRPr>
          </a:p>
        </p:txBody>
      </p:sp>
      <p:sp>
        <p:nvSpPr>
          <p:cNvPr id="8570" name="Text Box 378"/>
          <p:cNvSpPr txBox="1"/>
          <p:nvPr/>
        </p:nvSpPr>
        <p:spPr>
          <a:xfrm>
            <a:off x="4427538" y="3302318"/>
            <a:ext cx="2016125" cy="52197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charset="0"/>
              </a:rPr>
              <a:t>的充分条件</a:t>
            </a:r>
            <a:endParaRPr lang="zh-CN" altLang="en-US" sz="2800" b="1" dirty="0">
              <a:latin typeface="Times New Roman" panose="02020603050405020304" charset="0"/>
            </a:endParaRPr>
          </a:p>
        </p:txBody>
      </p:sp>
      <p:graphicFrame>
        <p:nvGraphicFramePr>
          <p:cNvPr id="8571" name="Object 379"/>
          <p:cNvGraphicFramePr>
            <a:graphicFrameLocks noChangeAspect="1"/>
          </p:cNvGraphicFramePr>
          <p:nvPr/>
        </p:nvGraphicFramePr>
        <p:xfrm>
          <a:off x="1547813" y="3807143"/>
          <a:ext cx="1152525" cy="403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12" imgW="673100" imgH="241300" progId="Equation.DSMT4">
                  <p:embed/>
                </p:oleObj>
              </mc:Choice>
              <mc:Fallback>
                <p:oleObj name="" r:id="rId12" imgW="673100" imgH="241300" progId="Equation.DSMT4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547813" y="3807143"/>
                        <a:ext cx="1152525" cy="403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572" name="Text Box 380"/>
          <p:cNvSpPr txBox="1"/>
          <p:nvPr/>
        </p:nvSpPr>
        <p:spPr>
          <a:xfrm>
            <a:off x="2627313" y="3734118"/>
            <a:ext cx="576262" cy="52197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charset="0"/>
              </a:rPr>
              <a:t>是</a:t>
            </a:r>
            <a:endParaRPr lang="zh-CN" altLang="en-US" sz="2800" b="1" dirty="0">
              <a:latin typeface="Times New Roman" panose="02020603050405020304" charset="0"/>
            </a:endParaRPr>
          </a:p>
        </p:txBody>
      </p:sp>
      <p:graphicFrame>
        <p:nvGraphicFramePr>
          <p:cNvPr id="8573" name="Object 381"/>
          <p:cNvGraphicFramePr>
            <a:graphicFrameLocks noChangeAspect="1"/>
          </p:cNvGraphicFramePr>
          <p:nvPr/>
        </p:nvGraphicFramePr>
        <p:xfrm>
          <a:off x="3059430" y="3734435"/>
          <a:ext cx="1439545" cy="5041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14" imgW="914400" imgH="266700" progId="Equation.DSMT4">
                  <p:embed/>
                </p:oleObj>
              </mc:Choice>
              <mc:Fallback>
                <p:oleObj name="" r:id="rId14" imgW="914400" imgH="266700" progId="Equation.DSMT4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059430" y="3734435"/>
                        <a:ext cx="1439545" cy="50419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574" name="Text Box 382"/>
          <p:cNvSpPr txBox="1"/>
          <p:nvPr/>
        </p:nvSpPr>
        <p:spPr>
          <a:xfrm>
            <a:off x="4356100" y="3734118"/>
            <a:ext cx="2016125" cy="52197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charset="0"/>
              </a:rPr>
              <a:t>的必要条件</a:t>
            </a:r>
            <a:endParaRPr lang="zh-CN" altLang="en-US" sz="2800" b="1" dirty="0">
              <a:latin typeface="Times New Roman" panose="02020603050405020304" charset="0"/>
            </a:endParaRPr>
          </a:p>
        </p:txBody>
      </p:sp>
      <p:sp>
        <p:nvSpPr>
          <p:cNvPr id="8578" name="AutoShape 386"/>
          <p:cNvSpPr/>
          <p:nvPr/>
        </p:nvSpPr>
        <p:spPr>
          <a:xfrm>
            <a:off x="5636578" y="2229168"/>
            <a:ext cx="215900" cy="2159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 anchorCtr="0"/>
          <a:p>
            <a:endParaRPr lang="zh-CN" altLang="en-US" sz="2800" dirty="0">
              <a:latin typeface="Times New Roman" panose="02020603050405020304" charset="0"/>
            </a:endParaRPr>
          </a:p>
        </p:txBody>
      </p:sp>
      <p:sp>
        <p:nvSpPr>
          <p:cNvPr id="8580" name="AutoShape 388"/>
          <p:cNvSpPr/>
          <p:nvPr/>
        </p:nvSpPr>
        <p:spPr>
          <a:xfrm>
            <a:off x="8540433" y="2229168"/>
            <a:ext cx="215900" cy="215900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 anchorCtr="0"/>
          <a:p>
            <a:endParaRPr lang="zh-CN" altLang="en-US" sz="2800" dirty="0">
              <a:latin typeface="Times New Roman" panose="02020603050405020304" charset="0"/>
            </a:endParaRPr>
          </a:p>
        </p:txBody>
      </p:sp>
      <p:graphicFrame>
        <p:nvGraphicFramePr>
          <p:cNvPr id="8581" name="Object 389"/>
          <p:cNvGraphicFramePr>
            <a:graphicFrameLocks noChangeAspect="1"/>
          </p:cNvGraphicFramePr>
          <p:nvPr/>
        </p:nvGraphicFramePr>
        <p:xfrm>
          <a:off x="5277803" y="2554605"/>
          <a:ext cx="1008062" cy="37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16" imgW="545465" imgH="203200" progId="Equation.DSMT4">
                  <p:embed/>
                </p:oleObj>
              </mc:Choice>
              <mc:Fallback>
                <p:oleObj name="" r:id="rId16" imgW="545465" imgH="203200" progId="Equation.DSMT4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17"/>
                      <a:stretch>
                        <a:fillRect/>
                      </a:stretch>
                    </p:blipFill>
                    <p:spPr>
                      <a:xfrm>
                        <a:off x="5277803" y="2554605"/>
                        <a:ext cx="1008062" cy="374650"/>
                      </a:xfrm>
                      <a:prstGeom prst="rect">
                        <a:avLst/>
                      </a:prstGeom>
                      <a:solidFill>
                        <a:srgbClr val="FFCC99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582" name="Object 390"/>
          <p:cNvGraphicFramePr>
            <a:graphicFrameLocks noChangeAspect="1"/>
          </p:cNvGraphicFramePr>
          <p:nvPr/>
        </p:nvGraphicFramePr>
        <p:xfrm>
          <a:off x="8180070" y="2554605"/>
          <a:ext cx="1079500" cy="403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18" imgW="545465" imgH="203200" progId="Equation.DSMT4">
                  <p:embed/>
                </p:oleObj>
              </mc:Choice>
              <mc:Fallback>
                <p:oleObj name="" r:id="rId18" imgW="545465" imgH="203200" progId="Equation.DSMT4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19"/>
                      <a:stretch>
                        <a:fillRect/>
                      </a:stretch>
                    </p:blipFill>
                    <p:spPr>
                      <a:xfrm>
                        <a:off x="8180070" y="2554605"/>
                        <a:ext cx="1079500" cy="403225"/>
                      </a:xfrm>
                      <a:prstGeom prst="rect">
                        <a:avLst/>
                      </a:prstGeom>
                      <a:solidFill>
                        <a:srgbClr val="FFCC99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583" name="Object 391"/>
          <p:cNvGraphicFramePr>
            <a:graphicFrameLocks noChangeAspect="1"/>
          </p:cNvGraphicFramePr>
          <p:nvPr/>
        </p:nvGraphicFramePr>
        <p:xfrm>
          <a:off x="5740718" y="4526280"/>
          <a:ext cx="431800" cy="346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20" imgW="190500" imgH="152400" progId="Equation.DSMT4">
                  <p:embed/>
                </p:oleObj>
              </mc:Choice>
              <mc:Fallback>
                <p:oleObj name="" r:id="rId20" imgW="190500" imgH="152400" progId="Equation.DSMT4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21"/>
                      <a:stretch>
                        <a:fillRect/>
                      </a:stretch>
                    </p:blipFill>
                    <p:spPr>
                      <a:xfrm>
                        <a:off x="5740718" y="4526280"/>
                        <a:ext cx="431800" cy="346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584" name="Rectangle 392"/>
          <p:cNvSpPr/>
          <p:nvPr/>
        </p:nvSpPr>
        <p:spPr>
          <a:xfrm>
            <a:off x="3044190" y="1743393"/>
            <a:ext cx="3867150" cy="521970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Times New Roman" panose="02020603050405020304" charset="0"/>
              </a:rPr>
              <a:t>并且说</a:t>
            </a:r>
            <a:r>
              <a:rPr lang="en-US" altLang="zh-CN" sz="2800" b="1" dirty="0">
                <a:latin typeface="Times New Roman" panose="02020603050405020304" charset="0"/>
              </a:rPr>
              <a:t>p</a:t>
            </a:r>
            <a:r>
              <a:rPr lang="zh-CN" altLang="en-US" sz="2800" b="1" dirty="0">
                <a:latin typeface="Times New Roman" panose="02020603050405020304" charset="0"/>
              </a:rPr>
              <a:t>是</a:t>
            </a:r>
            <a:r>
              <a:rPr lang="en-US" altLang="zh-CN" sz="2800" b="1" dirty="0">
                <a:latin typeface="Times New Roman" panose="02020603050405020304" charset="0"/>
              </a:rPr>
              <a:t>q</a:t>
            </a:r>
            <a:r>
              <a:rPr lang="zh-CN" altLang="en-US" sz="2800" b="1" dirty="0">
                <a:latin typeface="Times New Roman" panose="02020603050405020304" charset="0"/>
              </a:rPr>
              <a:t>的</a:t>
            </a:r>
            <a:r>
              <a:rPr lang="zh-CN" altLang="en-US" sz="2800" b="1" dirty="0">
                <a:solidFill>
                  <a:srgbClr val="CC0000"/>
                </a:solidFill>
                <a:latin typeface="Times New Roman" panose="02020603050405020304" charset="0"/>
              </a:rPr>
              <a:t>充分条件</a:t>
            </a:r>
            <a:r>
              <a:rPr lang="en-US" altLang="zh-CN" sz="2800" b="1" dirty="0">
                <a:latin typeface="Times New Roman" panose="02020603050405020304" charset="0"/>
              </a:rPr>
              <a:t>,</a:t>
            </a:r>
            <a:endParaRPr lang="zh-CN" altLang="en-US" sz="2800" b="1" dirty="0">
              <a:latin typeface="Times New Roman" panose="02020603050405020304" charset="0"/>
            </a:endParaRPr>
          </a:p>
        </p:txBody>
      </p:sp>
      <p:sp>
        <p:nvSpPr>
          <p:cNvPr id="8585" name="Rectangle 393"/>
          <p:cNvSpPr/>
          <p:nvPr/>
        </p:nvSpPr>
        <p:spPr>
          <a:xfrm>
            <a:off x="6839268" y="1743393"/>
            <a:ext cx="3067050" cy="521970"/>
          </a:xfrm>
          <a:prstGeom prst="rect">
            <a:avLst/>
          </a:prstGeom>
          <a:noFill/>
          <a:ln w="12700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Times New Roman" panose="02020603050405020304" charset="0"/>
              </a:rPr>
              <a:t>q</a:t>
            </a:r>
            <a:r>
              <a:rPr lang="zh-CN" altLang="en-US" sz="2800" b="1" dirty="0">
                <a:latin typeface="Times New Roman" panose="02020603050405020304" charset="0"/>
              </a:rPr>
              <a:t>是</a:t>
            </a:r>
            <a:r>
              <a:rPr lang="en-US" altLang="zh-CN" sz="2800" b="1" dirty="0">
                <a:latin typeface="Times New Roman" panose="02020603050405020304" charset="0"/>
              </a:rPr>
              <a:t>p</a:t>
            </a:r>
            <a:r>
              <a:rPr lang="zh-CN" altLang="en-US" sz="2800" b="1" dirty="0">
                <a:latin typeface="Times New Roman" panose="02020603050405020304" charset="0"/>
              </a:rPr>
              <a:t>的</a:t>
            </a:r>
            <a:r>
              <a:rPr lang="zh-CN" altLang="en-US" sz="2800" b="1" dirty="0">
                <a:solidFill>
                  <a:srgbClr val="CC0000"/>
                </a:solidFill>
                <a:latin typeface="Times New Roman" panose="02020603050405020304" charset="0"/>
              </a:rPr>
              <a:t>必要条件</a:t>
            </a:r>
            <a:r>
              <a:rPr lang="zh-CN" altLang="en-US" sz="2800" b="1" dirty="0">
                <a:latin typeface="Times New Roman" panose="02020603050405020304" charset="0"/>
              </a:rPr>
              <a:t>。</a:t>
            </a:r>
            <a:endParaRPr lang="zh-CN" altLang="en-US" sz="2800" b="1" dirty="0">
              <a:latin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8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5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5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8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8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8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8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8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8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8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8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500"/>
                                        <p:tgtEl>
                                          <p:spTgt spid="8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38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8" dur="500"/>
                                        <p:tgtEl>
                                          <p:spTgt spid="8538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500"/>
                                        <p:tgtEl>
                                          <p:spTgt spid="8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41" grpId="0"/>
      <p:bldP spid="8556" grpId="0"/>
      <p:bldP spid="8559" grpId="0"/>
      <p:bldP spid="8569" grpId="0"/>
      <p:bldP spid="8570" grpId="0"/>
      <p:bldP spid="8572" grpId="0"/>
      <p:bldP spid="8574" grpId="0"/>
      <p:bldP spid="8578" grpId="0" bldLvl="0" animBg="1"/>
      <p:bldP spid="8580" grpId="0" bldLvl="0" animBg="1"/>
      <p:bldP spid="8584" grpId="0"/>
      <p:bldP spid="858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567815" y="2143760"/>
            <a:ext cx="5008880" cy="335343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阅读课本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P18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，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19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：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>
              <a:lnSpc>
                <a:spcPct val="130000"/>
              </a:lnSpc>
            </a:pP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            </a:t>
            </a:r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理解定义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/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/>
            <a:r>
              <a:rPr lang="zh-CN" altLang="en-US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          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/>
            <a:r>
              <a:rPr lang="en-US" altLang="zh-CN" sz="4000" dirty="0">
                <a:solidFill>
                  <a:srgbClr val="9900FF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                               </a:t>
            </a:r>
            <a:endParaRPr lang="zh-CN" altLang="en-US" sz="4000" dirty="0">
              <a:solidFill>
                <a:srgbClr val="9900FF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074" name="Object 2"/>
          <p:cNvGraphicFramePr>
            <a:graphicFrameLocks noGrp="1" noChangeAspect="1"/>
          </p:cNvGraphicFramePr>
          <p:nvPr>
            <p:ph sz="half" idx="1"/>
          </p:nvPr>
        </p:nvGraphicFramePr>
        <p:xfrm>
          <a:off x="2326640" y="1333500"/>
          <a:ext cx="9218930" cy="2654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2" imgW="5232400" imgH="1574800" progId="Equation.DSMT4">
                  <p:embed/>
                </p:oleObj>
              </mc:Choice>
              <mc:Fallback>
                <p:oleObj name="" r:id="rId2" imgW="5232400" imgH="1574800" progId="Equation.DSMT4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>
                      <a:xfrm>
                        <a:off x="2326640" y="1333500"/>
                        <a:ext cx="9218930" cy="2654300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660" name="Object 4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1470660" y="4304030"/>
          <a:ext cx="9497695" cy="17157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8" name="" r:id="rId4" imgW="5067300" imgH="914400" progId="Equation.DSMT4">
                  <p:embed/>
                </p:oleObj>
              </mc:Choice>
              <mc:Fallback>
                <p:oleObj name="" r:id="rId4" imgW="5067300" imgH="914400" progId="Equation.DSMT4">
                  <p:embed/>
                  <p:pic>
                    <p:nvPicPr>
                      <p:cNvPr id="0" name="图片 3097"/>
                      <p:cNvPicPr/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>
                      <a:xfrm>
                        <a:off x="1470660" y="4304030"/>
                        <a:ext cx="9497695" cy="1715770"/>
                      </a:xfrm>
                      <a:prstGeom prst="rect">
                        <a:avLst/>
                      </a:prstGeom>
                      <a:solidFill>
                        <a:srgbClr val="FFCC99">
                          <a:alpha val="100000"/>
                        </a:srgbClr>
                      </a:solidFill>
                      <a:ln w="38100">
                        <a:miter/>
                      </a:ln>
                      <a:effectLst>
                        <a:outerShdw dist="71842" dir="2699999" algn="ctr" rotWithShape="0">
                          <a:srgbClr val="000000">
                            <a:alpha val="100000"/>
                          </a:srgbClr>
                        </a:outerShdw>
                      </a:effec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667" name="Object 11"/>
          <p:cNvGraphicFramePr>
            <a:graphicFrameLocks noChangeAspect="1"/>
          </p:cNvGraphicFramePr>
          <p:nvPr/>
        </p:nvGraphicFramePr>
        <p:xfrm>
          <a:off x="5381308" y="3003550"/>
          <a:ext cx="431800" cy="344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6" imgW="254000" imgH="203200" progId="Equation.DSMT4">
                  <p:embed/>
                </p:oleObj>
              </mc:Choice>
              <mc:Fallback>
                <p:oleObj name="" r:id="rId6" imgW="254000" imgH="203200" progId="Equation.DSMT4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381308" y="3003550"/>
                        <a:ext cx="431800" cy="3444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668" name="Object 12"/>
          <p:cNvGraphicFramePr>
            <a:graphicFrameLocks noChangeAspect="1"/>
          </p:cNvGraphicFramePr>
          <p:nvPr/>
        </p:nvGraphicFramePr>
        <p:xfrm>
          <a:off x="4878070" y="2500313"/>
          <a:ext cx="431800" cy="344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8" imgW="254000" imgH="203200" progId="Equation.DSMT4">
                  <p:embed/>
                </p:oleObj>
              </mc:Choice>
              <mc:Fallback>
                <p:oleObj name="" r:id="rId8" imgW="254000" imgH="203200" progId="Equation.DSMT4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4878070" y="2500313"/>
                        <a:ext cx="431800" cy="3444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669" name="Object 13"/>
          <p:cNvGraphicFramePr>
            <a:graphicFrameLocks noChangeAspect="1"/>
          </p:cNvGraphicFramePr>
          <p:nvPr/>
        </p:nvGraphicFramePr>
        <p:xfrm>
          <a:off x="5741670" y="3579813"/>
          <a:ext cx="431800" cy="344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10" imgW="254000" imgH="203200" progId="Equation.DSMT4">
                  <p:embed/>
                </p:oleObj>
              </mc:Choice>
              <mc:Fallback>
                <p:oleObj name="" r:id="rId10" imgW="254000" imgH="203200" progId="Equation.DSMT4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741670" y="3579813"/>
                        <a:ext cx="431800" cy="3444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0670" name="Line 14"/>
          <p:cNvSpPr/>
          <p:nvPr/>
        </p:nvSpPr>
        <p:spPr>
          <a:xfrm rot="780000" flipH="1">
            <a:off x="5886450" y="3624580"/>
            <a:ext cx="12700" cy="288290"/>
          </a:xfrm>
          <a:prstGeom prst="line">
            <a:avLst/>
          </a:prstGeom>
          <a:ln w="12700" cap="sq" cmpd="sng">
            <a:solidFill>
              <a:srgbClr val="CC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082" name="Line 16"/>
          <p:cNvSpPr/>
          <p:nvPr/>
        </p:nvSpPr>
        <p:spPr>
          <a:xfrm rot="20160000" flipH="1">
            <a:off x="1875473" y="5097780"/>
            <a:ext cx="215900" cy="215900"/>
          </a:xfrm>
          <a:prstGeom prst="line">
            <a:avLst/>
          </a:prstGeom>
          <a:ln w="12700" cap="sq" cmpd="sng">
            <a:solidFill>
              <a:srgbClr val="CC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3083" name="Text Box 17"/>
          <p:cNvSpPr txBox="1"/>
          <p:nvPr/>
        </p:nvSpPr>
        <p:spPr>
          <a:xfrm>
            <a:off x="2540" y="1197610"/>
            <a:ext cx="27590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990000"/>
                </a:solidFill>
                <a:latin typeface="黑体" panose="02010609060101010101" charset="-122"/>
                <a:ea typeface="黑体" panose="02010609060101010101" charset="-122"/>
              </a:rPr>
              <a:t>运用新知</a:t>
            </a:r>
            <a:endParaRPr lang="zh-CN" altLang="en-US" sz="3600" b="1" dirty="0">
              <a:solidFill>
                <a:srgbClr val="99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084" name="Line 18"/>
          <p:cNvSpPr/>
          <p:nvPr/>
        </p:nvSpPr>
        <p:spPr>
          <a:xfrm>
            <a:off x="-321310" y="1889760"/>
            <a:ext cx="3657600" cy="0"/>
          </a:xfrm>
          <a:prstGeom prst="line">
            <a:avLst/>
          </a:prstGeom>
          <a:ln w="57150" cap="flat" cmpd="thinThick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70675" name="Object 19"/>
          <p:cNvGraphicFramePr>
            <a:graphicFrameLocks noChangeAspect="1"/>
          </p:cNvGraphicFramePr>
          <p:nvPr/>
        </p:nvGraphicFramePr>
        <p:xfrm>
          <a:off x="10765790" y="1838643"/>
          <a:ext cx="574675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12" imgW="254000" imgH="203200" progId="Equation.DSMT4">
                  <p:embed/>
                </p:oleObj>
              </mc:Choice>
              <mc:Fallback>
                <p:oleObj name="" r:id="rId12" imgW="254000" imgH="203200" progId="Equation.DSMT4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0765790" y="1838643"/>
                        <a:ext cx="574675" cy="460375"/>
                      </a:xfrm>
                      <a:prstGeom prst="rect">
                        <a:avLst/>
                      </a:prstGeom>
                      <a:solidFill>
                        <a:schemeClr val="bg1">
                          <a:alpha val="94901"/>
                        </a:schemeClr>
                      </a:solidFill>
                      <a:ln w="25400" cap="sq" cmpd="sng">
                        <a:solidFill>
                          <a:schemeClr val="bg1"/>
                        </a:solidFill>
                        <a:prstDash val="solid"/>
                        <a:miter/>
                        <a:headEnd type="none" w="sm" len="sm"/>
                        <a:tailEnd type="none" w="sm" len="sm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0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0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0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0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06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06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0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0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70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4098" name="Object 2"/>
          <p:cNvGraphicFramePr>
            <a:graphicFrameLocks noGrp="1" noChangeAspect="1"/>
          </p:cNvGraphicFramePr>
          <p:nvPr>
            <p:ph sz="half" idx="1"/>
          </p:nvPr>
        </p:nvGraphicFramePr>
        <p:xfrm>
          <a:off x="1693545" y="1169670"/>
          <a:ext cx="9067800" cy="32048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2" imgW="5372100" imgH="1892300" progId="Equation.DSMT4">
                  <p:embed/>
                </p:oleObj>
              </mc:Choice>
              <mc:Fallback>
                <p:oleObj name="" r:id="rId2" imgW="5372100" imgH="1892300" progId="Equation.DSMT4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>
                      <a:xfrm>
                        <a:off x="1693545" y="1169670"/>
                        <a:ext cx="9067800" cy="3204845"/>
                      </a:xfrm>
                      <a:prstGeom prst="rect">
                        <a:avLst/>
                      </a:prstGeom>
                      <a:noFill/>
                      <a:ln w="38100"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161" name="Object 9"/>
          <p:cNvGraphicFramePr>
            <a:graphicFrameLocks noChangeAspect="1"/>
          </p:cNvGraphicFramePr>
          <p:nvPr/>
        </p:nvGraphicFramePr>
        <p:xfrm>
          <a:off x="4395470" y="2846705"/>
          <a:ext cx="393700" cy="3149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5" name="" r:id="rId4" imgW="254000" imgH="203200" progId="Equation.DSMT4">
                  <p:embed/>
                </p:oleObj>
              </mc:Choice>
              <mc:Fallback>
                <p:oleObj name="" r:id="rId4" imgW="254000" imgH="203200" progId="Equation.DSMT4">
                  <p:embed/>
                  <p:pic>
                    <p:nvPicPr>
                      <p:cNvPr id="0" name="图片 3104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395470" y="2846705"/>
                        <a:ext cx="393700" cy="3149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9162" name="Object 10"/>
          <p:cNvGraphicFramePr>
            <a:graphicFrameLocks noChangeAspect="1"/>
          </p:cNvGraphicFramePr>
          <p:nvPr/>
        </p:nvGraphicFramePr>
        <p:xfrm>
          <a:off x="6139180" y="3401060"/>
          <a:ext cx="388620" cy="3105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6" imgW="254000" imgH="203200" progId="Equation.DSMT4">
                  <p:embed/>
                </p:oleObj>
              </mc:Choice>
              <mc:Fallback>
                <p:oleObj name="" r:id="rId6" imgW="254000" imgH="203200" progId="Equation.DSMT4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139180" y="3401060"/>
                        <a:ext cx="388620" cy="3105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组合 1"/>
          <p:cNvGrpSpPr/>
          <p:nvPr/>
        </p:nvGrpSpPr>
        <p:grpSpPr>
          <a:xfrm>
            <a:off x="4304665" y="3929380"/>
            <a:ext cx="458470" cy="365760"/>
            <a:chOff x="6940" y="6188"/>
            <a:chExt cx="722" cy="576"/>
          </a:xfrm>
        </p:grpSpPr>
        <p:graphicFrame>
          <p:nvGraphicFramePr>
            <p:cNvPr id="49163" name="Object 11"/>
            <p:cNvGraphicFramePr>
              <a:graphicFrameLocks noChangeAspect="1"/>
            </p:cNvGraphicFramePr>
            <p:nvPr/>
          </p:nvGraphicFramePr>
          <p:xfrm>
            <a:off x="6940" y="6188"/>
            <a:ext cx="723" cy="57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6" name="" r:id="rId8" imgW="254000" imgH="203200" progId="Equation.DSMT4">
                    <p:embed/>
                  </p:oleObj>
                </mc:Choice>
                <mc:Fallback>
                  <p:oleObj name="" r:id="rId8" imgW="254000" imgH="203200" progId="Equation.DSMT4">
                    <p:embed/>
                    <p:pic>
                      <p:nvPicPr>
                        <p:cNvPr id="0" name="图片 3105"/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6940" y="6188"/>
                          <a:ext cx="723" cy="57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9164" name="Line 12"/>
            <p:cNvSpPr/>
            <p:nvPr/>
          </p:nvSpPr>
          <p:spPr>
            <a:xfrm flipH="1">
              <a:off x="7189" y="6279"/>
              <a:ext cx="101" cy="377"/>
            </a:xfrm>
            <a:prstGeom prst="line">
              <a:avLst/>
            </a:prstGeom>
            <a:ln w="12700" cap="sq" cmpd="sng">
              <a:solidFill>
                <a:srgbClr val="CC0000"/>
              </a:solidFill>
              <a:prstDash val="solid"/>
              <a:headEnd type="none" w="sm" len="sm"/>
              <a:tailEnd type="none" w="sm" len="sm"/>
            </a:ln>
          </p:spPr>
        </p:sp>
      </p:grpSp>
      <p:sp>
        <p:nvSpPr>
          <p:cNvPr id="49165" name="Text Box 13"/>
          <p:cNvSpPr txBox="1"/>
          <p:nvPr/>
        </p:nvSpPr>
        <p:spPr>
          <a:xfrm>
            <a:off x="1499870" y="4656455"/>
            <a:ext cx="9630410" cy="147637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CC0000"/>
                </a:solidFill>
                <a:latin typeface="黑体" panose="02010609060101010101" charset="-122"/>
                <a:ea typeface="黑体" panose="02010609060101010101" charset="-122"/>
              </a:rPr>
              <a:t>判断步骤：</a:t>
            </a:r>
            <a:endParaRPr lang="zh-CN" altLang="en-US" sz="3600" b="1" dirty="0">
              <a:solidFill>
                <a:srgbClr val="CC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CC0000"/>
                </a:solidFill>
                <a:latin typeface="黑体" panose="02010609060101010101" charset="-122"/>
                <a:ea typeface="黑体" panose="02010609060101010101" charset="-122"/>
              </a:rPr>
              <a:t>找出</a:t>
            </a:r>
            <a:r>
              <a:rPr lang="en-US" altLang="zh-CN" sz="3600" b="1" dirty="0">
                <a:solidFill>
                  <a:srgbClr val="CC0000"/>
                </a:solidFill>
                <a:latin typeface="黑体" panose="02010609060101010101" charset="-122"/>
                <a:ea typeface="黑体" panose="02010609060101010101" charset="-122"/>
              </a:rPr>
              <a:t>p</a:t>
            </a:r>
            <a:r>
              <a:rPr lang="zh-CN" altLang="en-US" sz="3600" b="1" dirty="0">
                <a:solidFill>
                  <a:srgbClr val="CC0000"/>
                </a:solidFill>
                <a:latin typeface="黑体" panose="02010609060101010101" charset="-122"/>
                <a:ea typeface="黑体" panose="02010609060101010101" charset="-122"/>
              </a:rPr>
              <a:t>、</a:t>
            </a:r>
            <a:r>
              <a:rPr lang="en-US" altLang="zh-CN" sz="3600" b="1" dirty="0">
                <a:solidFill>
                  <a:srgbClr val="CC0000"/>
                </a:solidFill>
                <a:latin typeface="黑体" panose="02010609060101010101" charset="-122"/>
                <a:ea typeface="黑体" panose="02010609060101010101" charset="-122"/>
              </a:rPr>
              <a:t>q   </a:t>
            </a:r>
            <a:r>
              <a:rPr lang="zh-CN" altLang="en-US" sz="3600" b="1" dirty="0">
                <a:solidFill>
                  <a:srgbClr val="CC0000"/>
                </a:solidFill>
                <a:latin typeface="黑体" panose="02010609060101010101" charset="-122"/>
                <a:ea typeface="黑体" panose="02010609060101010101" charset="-122"/>
              </a:rPr>
              <a:t>判断“若</a:t>
            </a:r>
            <a:r>
              <a:rPr lang="en-US" altLang="zh-CN" sz="3600" b="1" dirty="0">
                <a:solidFill>
                  <a:srgbClr val="CC0000"/>
                </a:solidFill>
                <a:latin typeface="黑体" panose="02010609060101010101" charset="-122"/>
                <a:ea typeface="黑体" panose="02010609060101010101" charset="-122"/>
              </a:rPr>
              <a:t>p</a:t>
            </a:r>
            <a:r>
              <a:rPr lang="zh-CN" altLang="en-US" sz="3600" b="1" dirty="0">
                <a:solidFill>
                  <a:srgbClr val="CC0000"/>
                </a:solidFill>
                <a:latin typeface="黑体" panose="02010609060101010101" charset="-122"/>
                <a:ea typeface="黑体" panose="02010609060101010101" charset="-122"/>
              </a:rPr>
              <a:t>则</a:t>
            </a:r>
            <a:r>
              <a:rPr lang="en-US" altLang="zh-CN" sz="3600" b="1" dirty="0">
                <a:solidFill>
                  <a:srgbClr val="CC0000"/>
                </a:solidFill>
                <a:latin typeface="黑体" panose="02010609060101010101" charset="-122"/>
                <a:ea typeface="黑体" panose="02010609060101010101" charset="-122"/>
              </a:rPr>
              <a:t>q”</a:t>
            </a:r>
            <a:r>
              <a:rPr lang="zh-CN" altLang="en-US" sz="3600" b="1" dirty="0">
                <a:solidFill>
                  <a:srgbClr val="CC0000"/>
                </a:solidFill>
                <a:latin typeface="黑体" panose="02010609060101010101" charset="-122"/>
                <a:ea typeface="黑体" panose="02010609060101010101" charset="-122"/>
              </a:rPr>
              <a:t>的真假   下结论</a:t>
            </a:r>
            <a:endParaRPr lang="zh-CN" altLang="en-US" sz="3600" b="1" dirty="0">
              <a:solidFill>
                <a:srgbClr val="CC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9167" name="AutoShape 15"/>
          <p:cNvSpPr/>
          <p:nvPr/>
        </p:nvSpPr>
        <p:spPr>
          <a:xfrm>
            <a:off x="3502025" y="5784850"/>
            <a:ext cx="577850" cy="180975"/>
          </a:xfrm>
          <a:prstGeom prst="rightArrow">
            <a:avLst>
              <a:gd name="adj1" fmla="val 50000"/>
              <a:gd name="adj2" fmla="val 101111"/>
            </a:avLst>
          </a:prstGeom>
          <a:solidFill>
            <a:schemeClr val="accent1"/>
          </a:solidFill>
          <a:ln w="12700" cap="sq" cmpd="sng">
            <a:solidFill>
              <a:srgbClr val="CC0000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 anchorCtr="0"/>
          <a:p>
            <a:endParaRPr lang="zh-CN" altLang="en-US" dirty="0">
              <a:latin typeface="Times New Roman" panose="02020603050405020304" charset="0"/>
            </a:endParaRPr>
          </a:p>
        </p:txBody>
      </p:sp>
      <p:sp>
        <p:nvSpPr>
          <p:cNvPr id="49169" name="AutoShape 17"/>
          <p:cNvSpPr/>
          <p:nvPr/>
        </p:nvSpPr>
        <p:spPr>
          <a:xfrm>
            <a:off x="8827770" y="5749290"/>
            <a:ext cx="514985" cy="252095"/>
          </a:xfrm>
          <a:prstGeom prst="rightArrow">
            <a:avLst>
              <a:gd name="adj1" fmla="val 50000"/>
              <a:gd name="adj2" fmla="val 101111"/>
            </a:avLst>
          </a:prstGeom>
          <a:solidFill>
            <a:schemeClr val="accent1"/>
          </a:solidFill>
          <a:ln w="12700" cap="sq" cmpd="sng">
            <a:solidFill>
              <a:srgbClr val="CC0000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 anchorCtr="0"/>
          <a:p>
            <a:endParaRPr lang="zh-CN" altLang="en-US" dirty="0">
              <a:latin typeface="Times New Roman" panose="02020603050405020304" charset="0"/>
            </a:endParaRPr>
          </a:p>
        </p:txBody>
      </p:sp>
      <p:graphicFrame>
        <p:nvGraphicFramePr>
          <p:cNvPr id="49171" name="Object 19"/>
          <p:cNvGraphicFramePr>
            <a:graphicFrameLocks noChangeAspect="1"/>
          </p:cNvGraphicFramePr>
          <p:nvPr/>
        </p:nvGraphicFramePr>
        <p:xfrm>
          <a:off x="2997200" y="2224405"/>
          <a:ext cx="1110615" cy="4724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7" name="" r:id="rId10" imgW="558800" imgH="241300" progId="Equation.DSMT4">
                  <p:embed/>
                </p:oleObj>
              </mc:Choice>
              <mc:Fallback>
                <p:oleObj name="" r:id="rId10" imgW="558800" imgH="241300" progId="Equation.DSMT4">
                  <p:embed/>
                  <p:pic>
                    <p:nvPicPr>
                      <p:cNvPr id="0" name="图片 3106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997200" y="2224405"/>
                        <a:ext cx="1110615" cy="472440"/>
                      </a:xfrm>
                      <a:prstGeom prst="rect">
                        <a:avLst/>
                      </a:prstGeom>
                      <a:solidFill>
                        <a:schemeClr val="bg1">
                          <a:alpha val="94901"/>
                        </a:schemeClr>
                      </a:solidFill>
                      <a:ln w="25400" cap="sq" cmpd="sng">
                        <a:solidFill>
                          <a:schemeClr val="bg1"/>
                        </a:solidFill>
                        <a:prstDash val="solid"/>
                        <a:miter/>
                        <a:headEnd type="none" w="sm" len="sm"/>
                        <a:tailEnd type="none" w="sm" len="sm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9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49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49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49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65" grpId="0"/>
      <p:bldP spid="49167" grpId="0" bldLvl="0" animBg="1"/>
      <p:bldP spid="49169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8791" name="Rectangle 7"/>
          <p:cNvSpPr/>
          <p:nvPr/>
        </p:nvSpPr>
        <p:spPr>
          <a:xfrm>
            <a:off x="611188" y="2646363"/>
            <a:ext cx="7488237" cy="2376487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90000"/>
              <a:buFont typeface="Symbol" panose="05050102010706020507" pitchFamily="18" charset="2"/>
            </a:pP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）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p: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菱形    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q: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正方形</a:t>
            </a:r>
            <a:endParaRPr lang="zh-CN" altLang="en-US" sz="2800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90000"/>
              <a:buFont typeface="Symbol" panose="05050102010706020507" pitchFamily="18" charset="2"/>
            </a:pP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（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2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）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p: x&gt;4     q: x&gt;1</a:t>
            </a:r>
            <a:endParaRPr lang="en-US" altLang="zh-CN" sz="280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90000"/>
              <a:buFont typeface="Symbol" panose="05050102010706020507" pitchFamily="18" charset="2"/>
            </a:pP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解：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(1)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由图１可知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p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是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q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的</a:t>
            </a:r>
            <a:r>
              <a:rPr lang="zh-CN" altLang="en-US" sz="2800" dirty="0">
                <a:solidFill>
                  <a:srgbClr val="CC0000"/>
                </a:solidFill>
                <a:latin typeface="黑体" panose="02010609060101010101" charset="-122"/>
                <a:ea typeface="黑体" panose="02010609060101010101" charset="-122"/>
              </a:rPr>
              <a:t>必要条件</a:t>
            </a:r>
            <a:endParaRPr lang="zh-CN" altLang="en-US" sz="2800" dirty="0">
              <a:solidFill>
                <a:srgbClr val="CC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90000"/>
              <a:buFont typeface="Symbol" panose="05050102010706020507" pitchFamily="18" charset="2"/>
            </a:pP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　　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(2)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由图２可知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p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是</a:t>
            </a:r>
            <a:r>
              <a:rPr lang="en-US" altLang="zh-CN" sz="280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q</a:t>
            </a:r>
            <a:r>
              <a:rPr lang="zh-CN" altLang="en-US" sz="2800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的</a:t>
            </a:r>
            <a:r>
              <a:rPr lang="zh-CN" altLang="en-US" sz="2800" dirty="0">
                <a:solidFill>
                  <a:srgbClr val="CC0000"/>
                </a:solidFill>
                <a:latin typeface="黑体" panose="02010609060101010101" charset="-122"/>
                <a:ea typeface="黑体" panose="02010609060101010101" charset="-122"/>
              </a:rPr>
              <a:t>充分条件</a:t>
            </a:r>
            <a:endParaRPr lang="zh-CN" altLang="en-US" sz="2800" dirty="0">
              <a:solidFill>
                <a:srgbClr val="CC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grpSp>
        <p:nvGrpSpPr>
          <p:cNvPr id="2" name="Group 8"/>
          <p:cNvGrpSpPr/>
          <p:nvPr/>
        </p:nvGrpSpPr>
        <p:grpSpPr>
          <a:xfrm>
            <a:off x="8736330" y="3084513"/>
            <a:ext cx="2376488" cy="2495550"/>
            <a:chOff x="521" y="2588"/>
            <a:chExt cx="1497" cy="1572"/>
          </a:xfrm>
        </p:grpSpPr>
        <p:grpSp>
          <p:nvGrpSpPr>
            <p:cNvPr id="5145" name="Group 9"/>
            <p:cNvGrpSpPr/>
            <p:nvPr/>
          </p:nvGrpSpPr>
          <p:grpSpPr>
            <a:xfrm>
              <a:off x="521" y="2588"/>
              <a:ext cx="1338" cy="1341"/>
              <a:chOff x="521" y="2478"/>
              <a:chExt cx="1338" cy="1341"/>
            </a:xfrm>
          </p:grpSpPr>
          <p:pic>
            <p:nvPicPr>
              <p:cNvPr id="5147" name="Picture 10" descr="白色大理石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521" y="2478"/>
                <a:ext cx="1338" cy="1341"/>
              </a:xfrm>
              <a:prstGeom prst="rect">
                <a:avLst/>
              </a:prstGeom>
              <a:noFill/>
              <a:ln w="0">
                <a:noFill/>
              </a:ln>
            </p:spPr>
          </p:pic>
          <p:grpSp>
            <p:nvGrpSpPr>
              <p:cNvPr id="5148" name="Group 11"/>
              <p:cNvGrpSpPr/>
              <p:nvPr/>
            </p:nvGrpSpPr>
            <p:grpSpPr>
              <a:xfrm>
                <a:off x="793" y="2614"/>
                <a:ext cx="862" cy="598"/>
                <a:chOff x="793" y="2655"/>
                <a:chExt cx="862" cy="598"/>
              </a:xfrm>
            </p:grpSpPr>
            <p:sp>
              <p:nvSpPr>
                <p:cNvPr id="5149" name="Text Box 12" descr="白色大理石"/>
                <p:cNvSpPr txBox="1"/>
                <p:nvPr/>
              </p:nvSpPr>
              <p:spPr>
                <a:xfrm>
                  <a:off x="793" y="2655"/>
                  <a:ext cx="862" cy="231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1800">
                      <a:latin typeface="Arial" panose="020B0604020202020204" pitchFamily="34" charset="0"/>
                    </a:rPr>
                    <a:t>p:</a:t>
                  </a:r>
                  <a:r>
                    <a:rPr lang="zh-CN" altLang="en-US" sz="1800" dirty="0">
                      <a:latin typeface="Arial" panose="020B0604020202020204" pitchFamily="34" charset="0"/>
                    </a:rPr>
                    <a:t>菱形</a:t>
                  </a:r>
                  <a:endParaRPr lang="zh-CN" altLang="en-US" sz="1800" dirty="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5150" name="Text Box 13" descr="白色大理石"/>
                <p:cNvSpPr txBox="1"/>
                <p:nvPr/>
              </p:nvSpPr>
              <p:spPr>
                <a:xfrm>
                  <a:off x="839" y="3022"/>
                  <a:ext cx="816" cy="231"/>
                </a:xfrm>
                <a:prstGeom prst="rect">
                  <a:avLst/>
                </a:prstGeom>
                <a:noFill/>
                <a:ln w="0">
                  <a:noFill/>
                </a:ln>
              </p:spPr>
              <p:txBody>
                <a:bodyPr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en-US" altLang="zh-CN" sz="1800">
                      <a:latin typeface="Arial" panose="020B0604020202020204" pitchFamily="34" charset="0"/>
                    </a:rPr>
                    <a:t>q:</a:t>
                  </a:r>
                  <a:r>
                    <a:rPr lang="zh-CN" altLang="en-US" sz="1800" dirty="0">
                      <a:latin typeface="Arial" panose="020B0604020202020204" pitchFamily="34" charset="0"/>
                    </a:rPr>
                    <a:t>正方形</a:t>
                  </a:r>
                  <a:endParaRPr lang="zh-CN" altLang="en-US" sz="1800" dirty="0">
                    <a:latin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5146" name="Text Box 14" descr="白色大理石"/>
            <p:cNvSpPr txBox="1"/>
            <p:nvPr/>
          </p:nvSpPr>
          <p:spPr>
            <a:xfrm>
              <a:off x="1247" y="3929"/>
              <a:ext cx="771" cy="231"/>
            </a:xfrm>
            <a:prstGeom prst="rect">
              <a:avLst/>
            </a:prstGeom>
            <a:noFill/>
            <a:ln w="0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800" dirty="0">
                  <a:latin typeface="Arial" panose="020B0604020202020204" pitchFamily="34" charset="0"/>
                </a:rPr>
                <a:t>图１</a:t>
              </a:r>
              <a:endParaRPr lang="zh-CN" altLang="en-US" sz="1800" dirty="0">
                <a:latin typeface="Arial" panose="020B0604020202020204" pitchFamily="34" charset="0"/>
              </a:endParaRPr>
            </a:p>
          </p:txBody>
        </p:sp>
      </p:grpSp>
      <p:grpSp>
        <p:nvGrpSpPr>
          <p:cNvPr id="5" name="Group 15"/>
          <p:cNvGrpSpPr/>
          <p:nvPr/>
        </p:nvGrpSpPr>
        <p:grpSpPr>
          <a:xfrm>
            <a:off x="2899093" y="5120640"/>
            <a:ext cx="4038600" cy="1236663"/>
            <a:chOff x="2472" y="2927"/>
            <a:chExt cx="2544" cy="779"/>
          </a:xfrm>
        </p:grpSpPr>
        <p:pic>
          <p:nvPicPr>
            <p:cNvPr id="5137" name="Picture 16" descr="白色大理石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472" y="3067"/>
              <a:ext cx="2544" cy="433"/>
            </a:xfrm>
            <a:prstGeom prst="rect">
              <a:avLst/>
            </a:prstGeom>
            <a:noFill/>
            <a:ln w="0">
              <a:noFill/>
            </a:ln>
          </p:spPr>
        </p:pic>
        <p:grpSp>
          <p:nvGrpSpPr>
            <p:cNvPr id="5138" name="Group 17"/>
            <p:cNvGrpSpPr/>
            <p:nvPr/>
          </p:nvGrpSpPr>
          <p:grpSpPr>
            <a:xfrm>
              <a:off x="2880" y="2927"/>
              <a:ext cx="1361" cy="685"/>
              <a:chOff x="2880" y="2931"/>
              <a:chExt cx="1361" cy="685"/>
            </a:xfrm>
          </p:grpSpPr>
          <p:sp>
            <p:nvSpPr>
              <p:cNvPr id="5140" name="Text Box 18" descr="白色大理石"/>
              <p:cNvSpPr txBox="1"/>
              <p:nvPr/>
            </p:nvSpPr>
            <p:spPr>
              <a:xfrm>
                <a:off x="3016" y="2972"/>
                <a:ext cx="454" cy="231"/>
              </a:xfrm>
              <a:prstGeom prst="rect">
                <a:avLst/>
              </a:prstGeom>
              <a:noFill/>
              <a:ln w="0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Arial" panose="020B0604020202020204" pitchFamily="34" charset="0"/>
                  </a:rPr>
                  <a:t>q</a:t>
                </a:r>
                <a:endParaRPr lang="en-US" altLang="zh-CN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5141" name="Text Box 19" descr="白色大理石"/>
              <p:cNvSpPr txBox="1"/>
              <p:nvPr/>
            </p:nvSpPr>
            <p:spPr>
              <a:xfrm>
                <a:off x="3651" y="2931"/>
                <a:ext cx="590" cy="231"/>
              </a:xfrm>
              <a:prstGeom prst="rect">
                <a:avLst/>
              </a:prstGeom>
              <a:noFill/>
              <a:ln w="0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Arial" panose="020B0604020202020204" pitchFamily="34" charset="0"/>
                  </a:rPr>
                  <a:t>p</a:t>
                </a:r>
                <a:endParaRPr lang="en-US" altLang="zh-CN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5142" name="Text Box 20" descr="白色大理石"/>
              <p:cNvSpPr txBox="1"/>
              <p:nvPr/>
            </p:nvSpPr>
            <p:spPr>
              <a:xfrm>
                <a:off x="2880" y="3385"/>
                <a:ext cx="363" cy="231"/>
              </a:xfrm>
              <a:prstGeom prst="rect">
                <a:avLst/>
              </a:prstGeom>
              <a:noFill/>
              <a:ln w="0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Arial" panose="020B0604020202020204" pitchFamily="34" charset="0"/>
                  </a:rPr>
                  <a:t>0</a:t>
                </a:r>
                <a:endParaRPr lang="en-US" altLang="zh-CN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5143" name="Text Box 21" descr="白色大理石"/>
              <p:cNvSpPr txBox="1"/>
              <p:nvPr/>
            </p:nvSpPr>
            <p:spPr>
              <a:xfrm>
                <a:off x="3107" y="3385"/>
                <a:ext cx="317" cy="231"/>
              </a:xfrm>
              <a:prstGeom prst="rect">
                <a:avLst/>
              </a:prstGeom>
              <a:noFill/>
              <a:ln w="0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Arial" panose="020B0604020202020204" pitchFamily="34" charset="0"/>
                  </a:rPr>
                  <a:t>1</a:t>
                </a:r>
                <a:endParaRPr lang="en-US" altLang="zh-CN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5144" name="Text Box 22" descr="白色大理石"/>
              <p:cNvSpPr txBox="1"/>
              <p:nvPr/>
            </p:nvSpPr>
            <p:spPr>
              <a:xfrm>
                <a:off x="3742" y="3381"/>
                <a:ext cx="408" cy="231"/>
              </a:xfrm>
              <a:prstGeom prst="rect">
                <a:avLst/>
              </a:prstGeom>
              <a:noFill/>
              <a:ln w="0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1800">
                    <a:latin typeface="Arial" panose="020B0604020202020204" pitchFamily="34" charset="0"/>
                  </a:rPr>
                  <a:t>4</a:t>
                </a:r>
                <a:endParaRPr lang="en-US" altLang="zh-CN" sz="180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5139" name="Text Box 23" descr="白色大理石"/>
            <p:cNvSpPr txBox="1"/>
            <p:nvPr/>
          </p:nvSpPr>
          <p:spPr>
            <a:xfrm>
              <a:off x="4241" y="3475"/>
              <a:ext cx="726" cy="231"/>
            </a:xfrm>
            <a:prstGeom prst="rect">
              <a:avLst/>
            </a:prstGeom>
            <a:noFill/>
            <a:ln w="0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1800" dirty="0">
                  <a:latin typeface="Arial" panose="020B0604020202020204" pitchFamily="34" charset="0"/>
                </a:rPr>
                <a:t>图２</a:t>
              </a:r>
              <a:endParaRPr lang="zh-CN" altLang="en-US" sz="1800" dirty="0">
                <a:latin typeface="Arial" panose="020B0604020202020204" pitchFamily="34" charset="0"/>
              </a:endParaRPr>
            </a:p>
          </p:txBody>
        </p:sp>
      </p:grpSp>
      <p:sp>
        <p:nvSpPr>
          <p:cNvPr id="5133" name="Text Box 24"/>
          <p:cNvSpPr txBox="1"/>
          <p:nvPr/>
        </p:nvSpPr>
        <p:spPr>
          <a:xfrm>
            <a:off x="539750" y="1873885"/>
            <a:ext cx="11409680" cy="52197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en-US" altLang="zh-CN" sz="280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2800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、用集合的方法来判断下列哪个</a:t>
            </a:r>
            <a:r>
              <a:rPr lang="en-US" altLang="zh-CN" sz="280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p</a:t>
            </a:r>
            <a:r>
              <a:rPr lang="zh-CN" altLang="en-US" sz="2800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是</a:t>
            </a:r>
            <a:r>
              <a:rPr lang="en-US" altLang="zh-CN" sz="280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q</a:t>
            </a:r>
            <a:r>
              <a:rPr lang="zh-CN" altLang="en-US" sz="2800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充分条件，哪个</a:t>
            </a:r>
            <a:r>
              <a:rPr lang="en-US" altLang="zh-CN" sz="280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p</a:t>
            </a:r>
            <a:r>
              <a:rPr lang="zh-CN" altLang="en-US" sz="2800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是</a:t>
            </a:r>
            <a:r>
              <a:rPr lang="en-US" altLang="zh-CN" sz="280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q</a:t>
            </a:r>
            <a:r>
              <a:rPr lang="zh-CN" altLang="en-US" sz="2800" dirty="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的必要条件</a:t>
            </a:r>
            <a:r>
              <a:rPr lang="en-US" altLang="zh-CN" sz="2800">
                <a:solidFill>
                  <a:schemeClr val="tx2"/>
                </a:solidFill>
                <a:latin typeface="黑体" panose="02010609060101010101" charset="-122"/>
                <a:ea typeface="黑体" panose="02010609060101010101" charset="-122"/>
              </a:rPr>
              <a:t>?</a:t>
            </a:r>
            <a:endParaRPr lang="en-US" altLang="zh-CN" sz="2800">
              <a:solidFill>
                <a:schemeClr val="tx2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134" name="Text Box 25"/>
          <p:cNvSpPr txBox="1"/>
          <p:nvPr/>
        </p:nvSpPr>
        <p:spPr>
          <a:xfrm>
            <a:off x="0" y="1036955"/>
            <a:ext cx="30480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rgbClr val="990000"/>
                </a:solidFill>
                <a:latin typeface="黑体" panose="02010609060101010101" charset="-122"/>
                <a:ea typeface="黑体" panose="02010609060101010101" charset="-122"/>
              </a:rPr>
              <a:t>能力提升</a:t>
            </a:r>
            <a:endParaRPr lang="zh-CN" altLang="en-US" sz="3600" b="1" dirty="0">
              <a:solidFill>
                <a:srgbClr val="99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5135" name="Line 26"/>
          <p:cNvSpPr/>
          <p:nvPr/>
        </p:nvSpPr>
        <p:spPr>
          <a:xfrm>
            <a:off x="0" y="1729105"/>
            <a:ext cx="3657600" cy="0"/>
          </a:xfrm>
          <a:prstGeom prst="line">
            <a:avLst/>
          </a:prstGeom>
          <a:ln w="57150" cap="flat" cmpd="thinThick">
            <a:solidFill>
              <a:srgbClr val="FF6600"/>
            </a:solidFill>
            <a:prstDash val="solid"/>
            <a:headEnd type="none" w="med" len="med"/>
            <a:tailEnd type="none" w="med" len="med"/>
          </a:ln>
        </p:spPr>
      </p:sp>
      <p:graphicFrame>
        <p:nvGraphicFramePr>
          <p:cNvPr id="118811" name="Object 27"/>
          <p:cNvGraphicFramePr>
            <a:graphicFrameLocks noChangeAspect="1"/>
          </p:cNvGraphicFramePr>
          <p:nvPr/>
        </p:nvGraphicFramePr>
        <p:xfrm>
          <a:off x="6011863" y="2378393"/>
          <a:ext cx="360362" cy="361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" r:id="rId4" imgW="254000" imgH="203200" progId="Equation.DSMT4">
                  <p:embed/>
                </p:oleObj>
              </mc:Choice>
              <mc:Fallback>
                <p:oleObj name="" r:id="rId4" imgW="254000" imgH="203200" progId="Equation.DSMT4">
                  <p:embed/>
                  <p:pic>
                    <p:nvPicPr>
                      <p:cNvPr id="0" name="图片 3107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011863" y="2378393"/>
                        <a:ext cx="360362" cy="3619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8813" name="Object 29"/>
          <p:cNvGraphicFramePr>
            <a:graphicFrameLocks noChangeAspect="1"/>
          </p:cNvGraphicFramePr>
          <p:nvPr/>
        </p:nvGraphicFramePr>
        <p:xfrm>
          <a:off x="9167813" y="2395538"/>
          <a:ext cx="360362" cy="361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" r:id="rId6" imgW="254000" imgH="203200" progId="Equation.DSMT4">
                  <p:embed/>
                </p:oleObj>
              </mc:Choice>
              <mc:Fallback>
                <p:oleObj name="" r:id="rId6" imgW="254000" imgH="203200" progId="Equation.DSMT4">
                  <p:embed/>
                  <p:pic>
                    <p:nvPicPr>
                      <p:cNvPr id="0" name="图片 310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167813" y="2395538"/>
                        <a:ext cx="360362" cy="36195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8814" name="Object 30"/>
          <p:cNvGraphicFramePr>
            <a:graphicFrameLocks noChangeAspect="1"/>
          </p:cNvGraphicFramePr>
          <p:nvPr/>
        </p:nvGraphicFramePr>
        <p:xfrm>
          <a:off x="2843213" y="3164205"/>
          <a:ext cx="501650" cy="50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" r:id="rId8" imgW="254000" imgH="203200" progId="Equation.DSMT4">
                  <p:embed/>
                </p:oleObj>
              </mc:Choice>
              <mc:Fallback>
                <p:oleObj name="" r:id="rId8" imgW="254000" imgH="203200" progId="Equation.DSMT4">
                  <p:embed/>
                  <p:pic>
                    <p:nvPicPr>
                      <p:cNvPr id="0" name="图片 310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843213" y="3164205"/>
                        <a:ext cx="501650" cy="503238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8815" name="Object 31"/>
          <p:cNvGraphicFramePr>
            <a:graphicFrameLocks noChangeAspect="1"/>
          </p:cNvGraphicFramePr>
          <p:nvPr/>
        </p:nvGraphicFramePr>
        <p:xfrm>
          <a:off x="2700338" y="2660968"/>
          <a:ext cx="576262" cy="461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" r:id="rId10" imgW="254000" imgH="203200" progId="Equation.DSMT4">
                  <p:embed/>
                </p:oleObj>
              </mc:Choice>
              <mc:Fallback>
                <p:oleObj name="" r:id="rId10" imgW="254000" imgH="203200" progId="Equation.DSMT4">
                  <p:embed/>
                  <p:pic>
                    <p:nvPicPr>
                      <p:cNvPr id="0" name="图片 311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700338" y="2660968"/>
                        <a:ext cx="576262" cy="4619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8816" name="Text Box 32"/>
          <p:cNvSpPr txBox="1"/>
          <p:nvPr/>
        </p:nvSpPr>
        <p:spPr>
          <a:xfrm>
            <a:off x="7475855" y="4938078"/>
            <a:ext cx="1511300" cy="1322070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CC0000"/>
                </a:solidFill>
                <a:latin typeface="Times New Roman" panose="02020603050405020304" charset="0"/>
                <a:ea typeface="黑体" panose="02010609060101010101" charset="-122"/>
              </a:rPr>
              <a:t>由小推大</a:t>
            </a:r>
            <a:endParaRPr lang="zh-CN" altLang="en-US" sz="4000" b="1" dirty="0">
              <a:solidFill>
                <a:srgbClr val="CC0000"/>
              </a:solidFill>
              <a:latin typeface="Times New Roman" panose="02020603050405020304" charset="0"/>
              <a:ea typeface="黑体" panose="0201060906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8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8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8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8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1">
                                            <p:txEl>
                                              <p:charRg st="38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18791">
                                            <p:txEl>
                                              <p:charRg st="38" end="5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18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1">
                                            <p:txEl>
                                              <p:charRg st="57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18791">
                                            <p:txEl>
                                              <p:charRg st="57" end="7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18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8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1" name="Rectangle 6"/>
          <p:cNvSpPr/>
          <p:nvPr/>
        </p:nvSpPr>
        <p:spPr>
          <a:xfrm>
            <a:off x="797878" y="2535238"/>
            <a:ext cx="81534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eaLnBrk="0" hangingPunct="0">
              <a:lnSpc>
                <a:spcPct val="100000"/>
              </a:lnSpc>
            </a:pPr>
            <a:r>
              <a:rPr lang="en-US" altLang="zh-CN" sz="36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   q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，相当于</a:t>
            </a:r>
            <a:r>
              <a:rPr lang="en-US" altLang="zh-CN" sz="36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   q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</a:t>
            </a:r>
            <a:endParaRPr lang="en-US" altLang="zh-CN" sz="36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2292" name="Group 7"/>
          <p:cNvGrpSpPr/>
          <p:nvPr/>
        </p:nvGrpSpPr>
        <p:grpSpPr>
          <a:xfrm>
            <a:off x="4331653" y="2794953"/>
            <a:ext cx="247650" cy="190500"/>
            <a:chOff x="1316" y="2628"/>
            <a:chExt cx="1084" cy="924"/>
          </a:xfrm>
        </p:grpSpPr>
        <p:sp>
          <p:nvSpPr>
            <p:cNvPr id="12299" name="Freeform 8"/>
            <p:cNvSpPr/>
            <p:nvPr/>
          </p:nvSpPr>
          <p:spPr>
            <a:xfrm>
              <a:off x="1316" y="2628"/>
              <a:ext cx="1060" cy="710"/>
            </a:xfrm>
            <a:custGeom>
              <a:avLst/>
              <a:gdLst/>
              <a:ahLst/>
              <a:cxnLst>
                <a:cxn ang="0">
                  <a:pos x="1048" y="24"/>
                </a:cxn>
                <a:cxn ang="0">
                  <a:pos x="151" y="98"/>
                </a:cxn>
                <a:cxn ang="0">
                  <a:pos x="151" y="614"/>
                </a:cxn>
                <a:cxn ang="0">
                  <a:pos x="1060" y="672"/>
                </a:cxn>
              </a:cxnLst>
              <a:pathLst>
                <a:path w="1060" h="710">
                  <a:moveTo>
                    <a:pt x="1048" y="24"/>
                  </a:moveTo>
                  <a:cubicBezTo>
                    <a:pt x="897" y="36"/>
                    <a:pt x="300" y="0"/>
                    <a:pt x="151" y="98"/>
                  </a:cubicBezTo>
                  <a:cubicBezTo>
                    <a:pt x="2" y="196"/>
                    <a:pt x="0" y="518"/>
                    <a:pt x="151" y="614"/>
                  </a:cubicBezTo>
                  <a:cubicBezTo>
                    <a:pt x="302" y="710"/>
                    <a:pt x="871" y="660"/>
                    <a:pt x="1060" y="672"/>
                  </a:cubicBezTo>
                </a:path>
              </a:pathLst>
            </a:custGeom>
            <a:noFill/>
            <a:ln w="25400" cap="flat" cmpd="sng">
              <a:solidFill>
                <a:srgbClr val="000080">
                  <a:alpha val="100000"/>
                </a:srgb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dist="17961" dir="2699999" algn="ctr" rotWithShape="0">
                <a:schemeClr val="tx1">
                  <a:alpha val="100000"/>
                </a:schemeClr>
              </a:outerShdw>
            </a:effectLst>
          </p:spPr>
          <p:txBody>
            <a:bodyPr/>
            <a:p>
              <a:endParaRPr lang="zh-CN" altLang="en-US" sz="3600"/>
            </a:p>
          </p:txBody>
        </p:sp>
        <p:sp>
          <p:nvSpPr>
            <p:cNvPr id="12300" name="Line 9"/>
            <p:cNvSpPr/>
            <p:nvPr/>
          </p:nvSpPr>
          <p:spPr>
            <a:xfrm flipV="1">
              <a:off x="1344" y="3552"/>
              <a:ext cx="1056" cy="0"/>
            </a:xfrm>
            <a:prstGeom prst="line">
              <a:avLst/>
            </a:prstGeom>
            <a:ln w="25400" cap="flat" cmpd="sng">
              <a:solidFill>
                <a:srgbClr val="000080"/>
              </a:solidFill>
              <a:prstDash val="solid"/>
              <a:headEnd type="none" w="med" len="med"/>
              <a:tailEnd type="none" w="med" len="med"/>
            </a:ln>
            <a:effectLst>
              <a:outerShdw dist="17961" dir="2699999" algn="ctr" rotWithShape="0">
                <a:schemeClr val="tx1"/>
              </a:outerShdw>
            </a:effectLst>
          </p:spPr>
        </p:sp>
      </p:grpSp>
      <p:sp>
        <p:nvSpPr>
          <p:cNvPr id="12294" name="Rectangle 11"/>
          <p:cNvSpPr/>
          <p:nvPr/>
        </p:nvSpPr>
        <p:spPr>
          <a:xfrm>
            <a:off x="390525" y="1828800"/>
            <a:ext cx="1135380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  <a:spcBef>
                <a:spcPct val="50000"/>
              </a:spcBef>
            </a:pP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从集合的角度来理解充分条件、必要条件</a:t>
            </a:r>
            <a:endParaRPr lang="zh-CN" altLang="en-US" sz="36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aphicFrame>
        <p:nvGraphicFramePr>
          <p:cNvPr id="12295" name="Object 12"/>
          <p:cNvGraphicFramePr>
            <a:graphicFrameLocks noChangeAspect="1"/>
          </p:cNvGraphicFramePr>
          <p:nvPr/>
        </p:nvGraphicFramePr>
        <p:xfrm>
          <a:off x="1289050" y="2740025"/>
          <a:ext cx="503238" cy="403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2" imgW="157480" imgH="100330" progId="Equation.DSMT4">
                  <p:embed/>
                </p:oleObj>
              </mc:Choice>
              <mc:Fallback>
                <p:oleObj name="" r:id="rId2" imgW="157480" imgH="100330" progId="Equation.DSMT4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0000CC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289050" y="2740025"/>
                        <a:ext cx="503238" cy="403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8" name="Rectangle 17"/>
          <p:cNvSpPr/>
          <p:nvPr/>
        </p:nvSpPr>
        <p:spPr>
          <a:xfrm>
            <a:off x="333375" y="1127125"/>
            <a:ext cx="258921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0000"/>
              </a:lnSpc>
            </a:pPr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提升总结</a:t>
            </a:r>
            <a:r>
              <a:rPr lang="en-US" altLang="zh-CN" sz="36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</a:t>
            </a:r>
            <a:endParaRPr lang="en-US" altLang="zh-CN" sz="36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12290" name="Group 2"/>
          <p:cNvGrpSpPr/>
          <p:nvPr/>
        </p:nvGrpSpPr>
        <p:grpSpPr>
          <a:xfrm>
            <a:off x="3993833" y="3193415"/>
            <a:ext cx="3306762" cy="876300"/>
            <a:chOff x="3168" y="2340"/>
            <a:chExt cx="1548" cy="396"/>
          </a:xfrm>
        </p:grpSpPr>
        <p:sp>
          <p:nvSpPr>
            <p:cNvPr id="12301" name="Oval 3"/>
            <p:cNvSpPr/>
            <p:nvPr/>
          </p:nvSpPr>
          <p:spPr>
            <a:xfrm>
              <a:off x="4092" y="2340"/>
              <a:ext cx="624" cy="396"/>
            </a:xfrm>
            <a:prstGeom prst="ellipse">
              <a:avLst/>
            </a:prstGeom>
            <a:solidFill>
              <a:srgbClr val="6AA2FE"/>
            </a:solidFill>
            <a:ln w="9525" cap="flat" cmpd="sng">
              <a:solidFill>
                <a:srgbClr val="F5C207"/>
              </a:solidFill>
              <a:prstDash val="solid"/>
              <a:headEnd type="none" w="med" len="med"/>
              <a:tailEnd type="none" w="med" len="med"/>
            </a:ln>
            <a:effectLst>
              <a:outerShdw dist="17961" dir="2699999" algn="ctr" rotWithShape="0">
                <a:schemeClr val="tx1"/>
              </a:outerShdw>
            </a:effectLst>
          </p:spPr>
          <p:txBody>
            <a:bodyPr wrap="none" anchor="ctr" anchorCtr="0"/>
            <a:p>
              <a:endParaRPr lang="zh-CN" altLang="en-US" dirty="0">
                <a:latin typeface="黑体" panose="02010609060101010101" charset="-122"/>
              </a:endParaRPr>
            </a:p>
          </p:txBody>
        </p:sp>
        <p:sp>
          <p:nvSpPr>
            <p:cNvPr id="12302" name="Oval 4"/>
            <p:cNvSpPr/>
            <p:nvPr/>
          </p:nvSpPr>
          <p:spPr>
            <a:xfrm>
              <a:off x="3168" y="2340"/>
              <a:ext cx="624" cy="396"/>
            </a:xfrm>
            <a:prstGeom prst="ellipse">
              <a:avLst/>
            </a:prstGeom>
            <a:solidFill>
              <a:srgbClr val="6AA2FE"/>
            </a:solidFill>
            <a:ln w="9525" cap="flat" cmpd="sng">
              <a:solidFill>
                <a:srgbClr val="F5C207"/>
              </a:solidFill>
              <a:prstDash val="solid"/>
              <a:headEnd type="none" w="med" len="med"/>
              <a:tailEnd type="none" w="med" len="med"/>
            </a:ln>
            <a:effectLst>
              <a:outerShdw dist="17961" dir="2699999" algn="ctr" rotWithShape="0">
                <a:schemeClr val="tx1"/>
              </a:outerShdw>
            </a:effectLst>
          </p:spPr>
          <p:txBody>
            <a:bodyPr wrap="none" anchor="ctr" anchorCtr="0"/>
            <a:p>
              <a:endParaRPr lang="zh-CN" altLang="en-US" dirty="0">
                <a:latin typeface="黑体" panose="02010609060101010101" charset="-122"/>
              </a:endParaRPr>
            </a:p>
          </p:txBody>
        </p:sp>
        <p:sp>
          <p:nvSpPr>
            <p:cNvPr id="12303" name="Oval 5"/>
            <p:cNvSpPr/>
            <p:nvPr/>
          </p:nvSpPr>
          <p:spPr>
            <a:xfrm>
              <a:off x="3216" y="2400"/>
              <a:ext cx="264" cy="264"/>
            </a:xfrm>
            <a:prstGeom prst="ellipse">
              <a:avLst/>
            </a:prstGeom>
            <a:solidFill>
              <a:srgbClr val="0F7CFF"/>
            </a:solidFill>
            <a:ln w="9525" cap="flat" cmpd="sng">
              <a:solidFill>
                <a:srgbClr val="F5C207"/>
              </a:solidFill>
              <a:prstDash val="solid"/>
              <a:headEnd type="none" w="med" len="med"/>
              <a:tailEnd type="none" w="med" len="med"/>
            </a:ln>
            <a:effectLst>
              <a:outerShdw dist="17961" dir="2699999" algn="ctr" rotWithShape="0">
                <a:schemeClr val="tx1"/>
              </a:outerShdw>
            </a:effectLst>
          </p:spPr>
          <p:txBody>
            <a:bodyPr wrap="none" anchor="ctr" anchorCtr="0"/>
            <a:p>
              <a:endParaRPr lang="zh-CN" altLang="en-US" dirty="0">
                <a:latin typeface="黑体" panose="02010609060101010101" charset="-122"/>
              </a:endParaRPr>
            </a:p>
          </p:txBody>
        </p:sp>
      </p:grpSp>
      <p:sp>
        <p:nvSpPr>
          <p:cNvPr id="57354" name="AutoShape 10"/>
          <p:cNvSpPr/>
          <p:nvPr/>
        </p:nvSpPr>
        <p:spPr>
          <a:xfrm>
            <a:off x="60325" y="4160520"/>
            <a:ext cx="5266055" cy="2619375"/>
          </a:xfrm>
          <a:prstGeom prst="cloudCallout">
            <a:avLst>
              <a:gd name="adj1" fmla="val 63736"/>
              <a:gd name="adj2" fmla="val -56546"/>
            </a:avLst>
          </a:prstGeom>
          <a:solidFill>
            <a:srgbClr val="FFFF66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anchor="ctr" anchorCtr="0"/>
          <a:p>
            <a:pPr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altLang="en-US" sz="28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p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足以导致</a:t>
            </a:r>
            <a:r>
              <a:rPr lang="en-US" altLang="zh-CN" sz="28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q,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也就是说条件</a:t>
            </a:r>
            <a:r>
              <a:rPr lang="en-US" altLang="zh-CN" sz="28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充分了；</a:t>
            </a:r>
            <a:endParaRPr lang="zh-CN" altLang="en-US" sz="2800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en-US" altLang="zh-CN" sz="28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q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是</a:t>
            </a:r>
            <a:r>
              <a:rPr lang="en-US" altLang="zh-CN" sz="28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成立所 必须具备的前提</a:t>
            </a:r>
            <a:r>
              <a:rPr lang="en-US" altLang="zh-CN" sz="28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en-US" altLang="zh-CN" sz="2800" b="1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296" name="Text Box 13"/>
          <p:cNvSpPr txBox="1"/>
          <p:nvPr/>
        </p:nvSpPr>
        <p:spPr>
          <a:xfrm>
            <a:off x="4104958" y="3223895"/>
            <a:ext cx="1593850" cy="690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   q</a:t>
            </a:r>
            <a:endParaRPr lang="en-US" altLang="zh-CN" sz="2800" b="1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2297" name="Rectangle 14"/>
          <p:cNvSpPr/>
          <p:nvPr/>
        </p:nvSpPr>
        <p:spPr>
          <a:xfrm>
            <a:off x="6330633" y="3193415"/>
            <a:ext cx="5937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en-US" sz="3200" b="1">
                <a:solidFill>
                  <a:srgbClr val="00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</a:t>
            </a:r>
            <a:endParaRPr lang="en-US" altLang="en-US" sz="3200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4338" name="Text Box 3"/>
          <p:cNvSpPr txBox="1"/>
          <p:nvPr/>
        </p:nvSpPr>
        <p:spPr>
          <a:xfrm>
            <a:off x="7928610" y="2908935"/>
            <a:ext cx="4203700" cy="332168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练习：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设集合</a:t>
            </a:r>
            <a:r>
              <a:rPr lang="en-US" altLang="zh-CN" sz="2800" b="1" i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M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={</a:t>
            </a:r>
            <a:r>
              <a:rPr lang="en-US" altLang="zh-CN" sz="2800" b="1" i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|0&lt;</a:t>
            </a:r>
            <a:r>
              <a:rPr lang="en-US" altLang="zh-CN" sz="2800" b="1" i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≤3},</a:t>
            </a:r>
            <a:endParaRPr lang="en-US" altLang="zh-CN" sz="2800" b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 b="1" i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={</a:t>
            </a:r>
            <a:r>
              <a:rPr lang="en-US" altLang="zh-CN" sz="2800" b="1" i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|0&lt;</a:t>
            </a:r>
            <a:r>
              <a:rPr lang="en-US" altLang="zh-CN" sz="2800" b="1" i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x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≤2},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那么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en-US" altLang="zh-CN" sz="2800" b="1" i="1" err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en-US" altLang="zh-CN" sz="2800" b="1" err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∈</a:t>
            </a:r>
            <a:r>
              <a:rPr lang="en-US" altLang="zh-CN" sz="2800" b="1" i="1" err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M</a:t>
            </a:r>
            <a:r>
              <a:rPr lang="en-US" altLang="zh-CN" sz="2800" b="1" i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是“</a:t>
            </a:r>
            <a:r>
              <a:rPr lang="en-US" altLang="zh-CN" sz="2800" b="1" i="1" err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en-US" altLang="zh-CN" sz="2800" b="1" err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∈</a:t>
            </a:r>
            <a:r>
              <a:rPr lang="en-US" altLang="zh-CN" sz="2800" b="1" i="1" err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N</a:t>
            </a:r>
            <a:r>
              <a:rPr lang="en-US" altLang="zh-CN" sz="2800" b="1" i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________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条件</a:t>
            </a:r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8614" name="Text Box 6"/>
          <p:cNvSpPr txBox="1"/>
          <p:nvPr/>
        </p:nvSpPr>
        <p:spPr>
          <a:xfrm>
            <a:off x="8173085" y="5569585"/>
            <a:ext cx="1421765" cy="521970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必要</a:t>
            </a:r>
            <a:endParaRPr lang="en-US" altLang="zh-CN" sz="28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57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54" grpId="0" bldLvl="0" animBg="1"/>
      <p:bldP spid="68614" grpId="0"/>
      <p:bldP spid="143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146" name="Object 7"/>
          <p:cNvGraphicFramePr>
            <a:graphicFrameLocks noChangeAspect="1"/>
          </p:cNvGraphicFramePr>
          <p:nvPr/>
        </p:nvGraphicFramePr>
        <p:xfrm>
          <a:off x="-485775" y="1198245"/>
          <a:ext cx="9568180" cy="306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" r:id="rId2" imgW="4089400" imgH="1206500" progId="Equation.DSMT4">
                  <p:embed/>
                </p:oleObj>
              </mc:Choice>
              <mc:Fallback>
                <p:oleObj name="" r:id="rId2" imgW="4089400" imgH="1206500" progId="Equation.DSMT4">
                  <p:embed/>
                  <p:pic>
                    <p:nvPicPr>
                      <p:cNvPr id="0" name="图片 3111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-485775" y="1198245"/>
                        <a:ext cx="9568180" cy="3060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 Box 9"/>
          <p:cNvSpPr txBox="1"/>
          <p:nvPr/>
        </p:nvSpPr>
        <p:spPr>
          <a:xfrm>
            <a:off x="1258888" y="1112520"/>
            <a:ext cx="576262" cy="58356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CC0000"/>
                </a:solidFill>
                <a:latin typeface="Times New Roman" panose="02020603050405020304" charset="0"/>
              </a:rPr>
              <a:t>q:</a:t>
            </a:r>
            <a:endParaRPr lang="en-US" altLang="zh-CN" sz="3200">
              <a:solidFill>
                <a:srgbClr val="CC0000"/>
              </a:solidFill>
              <a:latin typeface="Times New Roman" panose="02020603050405020304" charset="0"/>
            </a:endParaRPr>
          </a:p>
        </p:txBody>
      </p:sp>
      <p:sp>
        <p:nvSpPr>
          <p:cNvPr id="3" name="Text Box 10"/>
          <p:cNvSpPr txBox="1"/>
          <p:nvPr/>
        </p:nvSpPr>
        <p:spPr>
          <a:xfrm>
            <a:off x="755650" y="2818448"/>
            <a:ext cx="720725" cy="58356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>
                <a:solidFill>
                  <a:srgbClr val="CC0000"/>
                </a:solidFill>
                <a:latin typeface="Times New Roman" panose="02020603050405020304" charset="0"/>
              </a:rPr>
              <a:t>p:</a:t>
            </a:r>
            <a:endParaRPr lang="en-US" altLang="zh-CN" sz="3200">
              <a:solidFill>
                <a:srgbClr val="CC0000"/>
              </a:solidFill>
              <a:latin typeface="Times New Roman" panose="02020603050405020304" charset="0"/>
            </a:endParaRPr>
          </a:p>
        </p:txBody>
      </p:sp>
      <p:sp>
        <p:nvSpPr>
          <p:cNvPr id="5" name="AutoShape 12"/>
          <p:cNvSpPr/>
          <p:nvPr/>
        </p:nvSpPr>
        <p:spPr>
          <a:xfrm>
            <a:off x="1332230" y="2107565"/>
            <a:ext cx="144145" cy="1965325"/>
          </a:xfrm>
          <a:prstGeom prst="leftBrace">
            <a:avLst>
              <a:gd name="adj1" fmla="val 176482"/>
              <a:gd name="adj2" fmla="val 50000"/>
            </a:avLst>
          </a:prstGeom>
          <a:noFill/>
          <a:ln w="12700" cap="sq" cmpd="sng">
            <a:solidFill>
              <a:srgbClr val="CC0000"/>
            </a:solidFill>
            <a:prstDash val="solid"/>
            <a:headEnd type="none" w="sm" len="sm"/>
            <a:tailEnd type="none" w="sm" len="sm"/>
          </a:ln>
        </p:spPr>
        <p:txBody>
          <a:bodyPr wrap="none" anchor="ctr" anchorCtr="0"/>
          <a:p>
            <a:endParaRPr lang="zh-CN" altLang="en-US" sz="3200" dirty="0">
              <a:latin typeface="Times New Roman" panose="02020603050405020304" charset="0"/>
            </a:endParaRPr>
          </a:p>
        </p:txBody>
      </p:sp>
      <p:graphicFrame>
        <p:nvGraphicFramePr>
          <p:cNvPr id="6" name="Object 18"/>
          <p:cNvGraphicFramePr>
            <a:graphicFrameLocks noChangeAspect="1"/>
          </p:cNvGraphicFramePr>
          <p:nvPr/>
        </p:nvGraphicFramePr>
        <p:xfrm>
          <a:off x="5435600" y="1732598"/>
          <a:ext cx="2232025" cy="550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" name="" r:id="rId4" imgW="1168400" imgH="292100" progId="Equation.DSMT4">
                  <p:embed/>
                </p:oleObj>
              </mc:Choice>
              <mc:Fallback>
                <p:oleObj name="" r:id="rId4" imgW="1168400" imgH="292100" progId="Equation.DSMT4">
                  <p:embed/>
                  <p:pic>
                    <p:nvPicPr>
                      <p:cNvPr id="0" name="图片 311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435600" y="1732598"/>
                        <a:ext cx="2232025" cy="550862"/>
                      </a:xfrm>
                      <a:prstGeom prst="rect">
                        <a:avLst/>
                      </a:prstGeom>
                      <a:solidFill>
                        <a:schemeClr val="bg1">
                          <a:alpha val="94901"/>
                        </a:schemeClr>
                      </a:solidFill>
                      <a:ln w="25400" cap="sq" cmpd="sng">
                        <a:solidFill>
                          <a:schemeClr val="bg1"/>
                        </a:solidFill>
                        <a:prstDash val="solid"/>
                        <a:miter/>
                        <a:headEnd type="none" w="sm" len="sm"/>
                        <a:tailEnd type="none" w="sm" len="sm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 Box 23"/>
          <p:cNvSpPr txBox="1"/>
          <p:nvPr/>
        </p:nvSpPr>
        <p:spPr>
          <a:xfrm>
            <a:off x="4360545" y="2660650"/>
            <a:ext cx="1632585" cy="583565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CC0000"/>
                </a:solidFill>
                <a:latin typeface="Times New Roman" panose="02020603050405020304" charset="0"/>
                <a:ea typeface="黑体" panose="02010609060101010101" charset="-122"/>
              </a:rPr>
              <a:t>必要</a:t>
            </a:r>
            <a:endParaRPr lang="zh-CN" altLang="en-US" sz="3200" dirty="0">
              <a:solidFill>
                <a:srgbClr val="CC0000"/>
              </a:solidFill>
              <a:latin typeface="Times New Roman" panose="02020603050405020304" charset="0"/>
              <a:ea typeface="黑体" panose="02010609060101010101" charset="-122"/>
            </a:endParaRPr>
          </a:p>
        </p:txBody>
      </p:sp>
      <p:graphicFrame>
        <p:nvGraphicFramePr>
          <p:cNvPr id="9" name="Object 24"/>
          <p:cNvGraphicFramePr>
            <a:graphicFrameLocks noChangeAspect="1"/>
          </p:cNvGraphicFramePr>
          <p:nvPr/>
        </p:nvGraphicFramePr>
        <p:xfrm>
          <a:off x="5362575" y="2665730"/>
          <a:ext cx="2305050" cy="6216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" name="" r:id="rId6" imgW="1168400" imgH="292100" progId="Equation.DSMT4">
                  <p:embed/>
                </p:oleObj>
              </mc:Choice>
              <mc:Fallback>
                <p:oleObj name="" r:id="rId6" imgW="1168400" imgH="292100" progId="Equation.DSMT4">
                  <p:embed/>
                  <p:pic>
                    <p:nvPicPr>
                      <p:cNvPr id="0" name="图片 3113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5362575" y="2665730"/>
                        <a:ext cx="2305050" cy="621665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 Box 25"/>
          <p:cNvSpPr txBox="1"/>
          <p:nvPr/>
        </p:nvSpPr>
        <p:spPr>
          <a:xfrm>
            <a:off x="8205788" y="1732915"/>
            <a:ext cx="503237" cy="58356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C0000"/>
                </a:solidFill>
                <a:latin typeface="黑体" panose="02010609060101010101" charset="-122"/>
                <a:ea typeface="黑体" panose="02010609060101010101" charset="-122"/>
              </a:rPr>
              <a:t>A</a:t>
            </a:r>
            <a:endParaRPr lang="en-US" altLang="zh-CN" sz="3200" b="1">
              <a:solidFill>
                <a:srgbClr val="CC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graphicFrame>
        <p:nvGraphicFramePr>
          <p:cNvPr id="12" name="Object 29"/>
          <p:cNvGraphicFramePr>
            <a:graphicFrameLocks noChangeAspect="1"/>
          </p:cNvGraphicFramePr>
          <p:nvPr/>
        </p:nvGraphicFramePr>
        <p:xfrm>
          <a:off x="3419475" y="4185285"/>
          <a:ext cx="5441950" cy="4800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" name="" r:id="rId8" imgW="2311400" imgH="203200" progId="Equation.DSMT4">
                  <p:embed/>
                </p:oleObj>
              </mc:Choice>
              <mc:Fallback>
                <p:oleObj name="" r:id="rId8" imgW="2311400" imgH="203200" progId="Equation.DSMT4">
                  <p:embed/>
                  <p:pic>
                    <p:nvPicPr>
                      <p:cNvPr id="0" name="图片 3114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419475" y="4185285"/>
                        <a:ext cx="5441950" cy="48006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30"/>
          <p:cNvGraphicFramePr>
            <a:graphicFrameLocks noChangeAspect="1"/>
          </p:cNvGraphicFramePr>
          <p:nvPr/>
        </p:nvGraphicFramePr>
        <p:xfrm>
          <a:off x="3348355" y="4755515"/>
          <a:ext cx="3463290" cy="5340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" name="" r:id="rId10" imgW="1892300" imgH="266700" progId="Equation.DSMT4">
                  <p:embed/>
                </p:oleObj>
              </mc:Choice>
              <mc:Fallback>
                <p:oleObj name="" r:id="rId10" imgW="1892300" imgH="266700" progId="Equation.DSMT4">
                  <p:embed/>
                  <p:pic>
                    <p:nvPicPr>
                      <p:cNvPr id="0" name="图片 3115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348355" y="4755515"/>
                        <a:ext cx="3463290" cy="5340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31"/>
          <p:cNvGraphicFramePr>
            <a:graphicFrameLocks noChangeAspect="1"/>
          </p:cNvGraphicFramePr>
          <p:nvPr/>
        </p:nvGraphicFramePr>
        <p:xfrm>
          <a:off x="3419475" y="5289550"/>
          <a:ext cx="2850515" cy="5219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" name="" r:id="rId12" imgW="1104900" imgH="203200" progId="Equation.DSMT4">
                  <p:embed/>
                </p:oleObj>
              </mc:Choice>
              <mc:Fallback>
                <p:oleObj name="" r:id="rId12" imgW="1104900" imgH="203200" progId="Equation.DSMT4">
                  <p:embed/>
                  <p:pic>
                    <p:nvPicPr>
                      <p:cNvPr id="0" name="图片 3116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419475" y="5289550"/>
                        <a:ext cx="2850515" cy="52197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32"/>
          <p:cNvGraphicFramePr>
            <a:graphicFrameLocks noChangeAspect="1"/>
          </p:cNvGraphicFramePr>
          <p:nvPr/>
        </p:nvGraphicFramePr>
        <p:xfrm>
          <a:off x="3348355" y="5785485"/>
          <a:ext cx="3656965" cy="5213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" name="" r:id="rId14" imgW="1892300" imgH="266700" progId="Equation.DSMT4">
                  <p:embed/>
                </p:oleObj>
              </mc:Choice>
              <mc:Fallback>
                <p:oleObj name="" r:id="rId14" imgW="1892300" imgH="266700" progId="Equation.DSMT4">
                  <p:embed/>
                  <p:pic>
                    <p:nvPicPr>
                      <p:cNvPr id="0" name="图片 3117"/>
                      <p:cNvPicPr/>
                      <p:nvPr/>
                    </p:nvPicPr>
                    <p:blipFill>
                      <a:blip r:embed="rId15"/>
                      <a:stretch>
                        <a:fillRect/>
                      </a:stretch>
                    </p:blipFill>
                    <p:spPr>
                      <a:xfrm>
                        <a:off x="3348355" y="5785485"/>
                        <a:ext cx="3656965" cy="5213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ext Box 33"/>
          <p:cNvSpPr txBox="1"/>
          <p:nvPr/>
        </p:nvSpPr>
        <p:spPr>
          <a:xfrm>
            <a:off x="426085" y="4333240"/>
            <a:ext cx="1324610" cy="107632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C0000"/>
                </a:solidFill>
                <a:latin typeface="Times New Roman" panose="02020603050405020304" charset="0"/>
              </a:rPr>
              <a:t>第二定义</a:t>
            </a:r>
            <a:r>
              <a:rPr lang="zh-CN" altLang="en-US" sz="3200" dirty="0">
                <a:solidFill>
                  <a:srgbClr val="CC0000"/>
                </a:solidFill>
                <a:latin typeface="Times New Roman" panose="02020603050405020304" charset="0"/>
              </a:rPr>
              <a:t>：</a:t>
            </a:r>
            <a:endParaRPr lang="zh-CN" altLang="en-US" sz="3200" dirty="0">
              <a:solidFill>
                <a:srgbClr val="CC0000"/>
              </a:solidFill>
              <a:latin typeface="Times New Roman" panose="02020603050405020304" charset="0"/>
            </a:endParaRPr>
          </a:p>
        </p:txBody>
      </p:sp>
      <p:sp>
        <p:nvSpPr>
          <p:cNvPr id="21" name="Text Box 34"/>
          <p:cNvSpPr txBox="1"/>
          <p:nvPr/>
        </p:nvSpPr>
        <p:spPr>
          <a:xfrm>
            <a:off x="8358188" y="2684463"/>
            <a:ext cx="503237" cy="583565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C0000"/>
                </a:solidFill>
                <a:latin typeface="Times New Roman" panose="02020603050405020304" charset="0"/>
              </a:rPr>
              <a:t>D</a:t>
            </a:r>
            <a:endParaRPr lang="en-US" altLang="zh-CN" sz="3200" b="1">
              <a:solidFill>
                <a:srgbClr val="CC0000"/>
              </a:solidFill>
              <a:latin typeface="Times New Roman" panose="02020603050405020304" charset="0"/>
            </a:endParaRPr>
          </a:p>
        </p:txBody>
      </p:sp>
      <p:sp>
        <p:nvSpPr>
          <p:cNvPr id="22" name="Text Box 35"/>
          <p:cNvSpPr txBox="1"/>
          <p:nvPr/>
        </p:nvSpPr>
        <p:spPr>
          <a:xfrm>
            <a:off x="9590405" y="2127568"/>
            <a:ext cx="2303463" cy="2799715"/>
          </a:xfrm>
          <a:prstGeom prst="rect">
            <a:avLst/>
          </a:prstGeom>
          <a:solidFill>
            <a:srgbClr val="FFCC99"/>
          </a:solidFill>
          <a:ln w="1270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C0000"/>
                </a:solidFill>
                <a:latin typeface="Times New Roman" panose="02020603050405020304" charset="0"/>
                <a:ea typeface="黑体" panose="02010609060101010101" charset="-122"/>
              </a:rPr>
              <a:t>技巧：</a:t>
            </a:r>
            <a:endParaRPr lang="zh-CN" altLang="en-US" sz="3200" b="1" dirty="0">
              <a:solidFill>
                <a:srgbClr val="CC0000"/>
              </a:solidFill>
              <a:latin typeface="Times New Roman" panose="02020603050405020304" charset="0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C0000"/>
                </a:solidFill>
                <a:latin typeface="Times New Roman" panose="02020603050405020304" charset="0"/>
                <a:ea typeface="黑体" panose="02010609060101010101" charset="-122"/>
              </a:rPr>
              <a:t>第二定义</a:t>
            </a:r>
            <a:endParaRPr lang="zh-CN" altLang="en-US" sz="3200" b="1" dirty="0">
              <a:solidFill>
                <a:srgbClr val="CC0000"/>
              </a:solidFill>
              <a:latin typeface="Times New Roman" panose="02020603050405020304" charset="0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endParaRPr lang="zh-CN" altLang="en-US" sz="3200" b="1" dirty="0">
              <a:solidFill>
                <a:srgbClr val="CC0000"/>
              </a:solidFill>
              <a:latin typeface="Times New Roman" panose="02020603050405020304" charset="0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C0000"/>
                </a:solidFill>
                <a:latin typeface="Times New Roman" panose="02020603050405020304" charset="0"/>
                <a:ea typeface="黑体" panose="02010609060101010101" charset="-122"/>
              </a:rPr>
              <a:t>第一定义</a:t>
            </a:r>
            <a:endParaRPr lang="zh-CN" altLang="en-US" sz="3200" b="1" dirty="0">
              <a:solidFill>
                <a:srgbClr val="CC0000"/>
              </a:solidFill>
              <a:latin typeface="Times New Roman" panose="02020603050405020304" charset="0"/>
              <a:ea typeface="黑体" panose="02010609060101010101" charset="-122"/>
            </a:endParaRPr>
          </a:p>
        </p:txBody>
      </p:sp>
      <p:sp>
        <p:nvSpPr>
          <p:cNvPr id="23" name="AutoShape 36"/>
          <p:cNvSpPr/>
          <p:nvPr/>
        </p:nvSpPr>
        <p:spPr>
          <a:xfrm>
            <a:off x="10283825" y="3496310"/>
            <a:ext cx="504825" cy="576263"/>
          </a:xfrm>
          <a:prstGeom prst="downArrow">
            <a:avLst>
              <a:gd name="adj1" fmla="val 50000"/>
              <a:gd name="adj2" fmla="val 28537"/>
            </a:avLst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miter/>
            <a:headEnd type="none" w="sm" len="sm"/>
            <a:tailEnd type="none" w="sm" len="sm"/>
          </a:ln>
        </p:spPr>
        <p:txBody>
          <a:bodyPr wrap="none" anchor="ctr" anchorCtr="0"/>
          <a:p>
            <a:endParaRPr lang="zh-CN" altLang="en-US" sz="3200" dirty="0">
              <a:latin typeface="Times New Roman" panose="020206030504050203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bldLvl="0" animBg="1"/>
      <p:bldP spid="8" grpId="0" bldLvl="0" animBg="1"/>
      <p:bldP spid="11" grpId="0"/>
      <p:bldP spid="20" grpId="0"/>
      <p:bldP spid="21" grpId="0" bldLvl="0" animBg="1"/>
      <p:bldP spid="22" grpId="0" bldLvl="0" animBg="1"/>
      <p:bldP spid="23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87" name="对象 2"/>
          <p:cNvGraphicFramePr>
            <a:graphicFrameLocks noChangeAspect="1"/>
          </p:cNvGraphicFramePr>
          <p:nvPr/>
        </p:nvGraphicFramePr>
        <p:xfrm>
          <a:off x="1676400" y="1223010"/>
          <a:ext cx="7950835" cy="55613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" imgW="6884670" imgH="4816475" progId="Word.Document.12">
                  <p:embed/>
                </p:oleObj>
              </mc:Choice>
              <mc:Fallback>
                <p:oleObj name="" r:id="rId1" imgW="6884670" imgH="4816475" progId="Word.Document.12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676400" y="1223010"/>
                        <a:ext cx="7950835" cy="556133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3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3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5511800" y="3434715"/>
            <a:ext cx="47244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4000" b="1">
                <a:solidFill>
                  <a:srgbClr val="FF0000"/>
                </a:solidFill>
                <a:latin typeface="Arial" panose="020B0604020202020204" pitchFamily="34" charset="0"/>
              </a:rPr>
              <a:t>D</a:t>
            </a:r>
            <a:endParaRPr lang="en-US" altLang="zh-CN" sz="40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9458" name="Organization Chart 5"/>
          <p:cNvGrpSpPr>
            <a:grpSpLocks noChangeAspect="1"/>
          </p:cNvGrpSpPr>
          <p:nvPr/>
        </p:nvGrpSpPr>
        <p:grpSpPr>
          <a:xfrm>
            <a:off x="1682433" y="1309053"/>
            <a:ext cx="8799512" cy="4681537"/>
            <a:chOff x="126" y="1027"/>
            <a:chExt cx="5541" cy="2949"/>
          </a:xfrm>
        </p:grpSpPr>
        <p:sp>
          <p:nvSpPr>
            <p:cNvPr id="19460" name="AutoShape 4"/>
            <p:cNvSpPr>
              <a:spLocks noChangeAspect="1" noTextEdit="1"/>
            </p:cNvSpPr>
            <p:nvPr/>
          </p:nvSpPr>
          <p:spPr>
            <a:xfrm>
              <a:off x="126" y="1027"/>
              <a:ext cx="5541" cy="2949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cxnSp>
          <p:nvCxnSpPr>
            <p:cNvPr id="19461" name="_s1028"/>
            <p:cNvCxnSpPr>
              <a:stCxn id="19475" idx="0"/>
              <a:endCxn id="19471" idx="2"/>
            </p:cNvCxnSpPr>
            <p:nvPr/>
          </p:nvCxnSpPr>
          <p:spPr>
            <a:xfrm rot="5400000" flipH="1">
              <a:off x="4514" y="2692"/>
              <a:ext cx="351" cy="719"/>
            </a:xfrm>
            <a:prstGeom prst="bentConnector3">
              <a:avLst>
                <a:gd name="adj1" fmla="val 20514"/>
              </a:avLst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19462" name="_s1029"/>
            <p:cNvCxnSpPr>
              <a:stCxn id="19474" idx="0"/>
              <a:endCxn id="19471" idx="2"/>
            </p:cNvCxnSpPr>
            <p:nvPr/>
          </p:nvCxnSpPr>
          <p:spPr>
            <a:xfrm rot="-5400000">
              <a:off x="3796" y="2693"/>
              <a:ext cx="351" cy="717"/>
            </a:xfrm>
            <a:prstGeom prst="bentConnector3">
              <a:avLst>
                <a:gd name="adj1" fmla="val 20514"/>
              </a:avLst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19463" name="_s1030"/>
            <p:cNvCxnSpPr>
              <a:stCxn id="19473" idx="0"/>
              <a:endCxn id="19470" idx="2"/>
            </p:cNvCxnSpPr>
            <p:nvPr/>
          </p:nvCxnSpPr>
          <p:spPr>
            <a:xfrm rot="5400000" flipH="1">
              <a:off x="2001" y="3051"/>
              <a:ext cx="351" cy="1"/>
            </a:xfrm>
            <a:prstGeom prst="bentConnector3">
              <a:avLst>
                <a:gd name="adj1" fmla="val 20514"/>
              </a:avLst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19464" name="_s1031"/>
            <p:cNvCxnSpPr>
              <a:stCxn id="19472" idx="0"/>
              <a:endCxn id="19469" idx="2"/>
            </p:cNvCxnSpPr>
            <p:nvPr/>
          </p:nvCxnSpPr>
          <p:spPr>
            <a:xfrm rot="5400000" flipH="1">
              <a:off x="564" y="3051"/>
              <a:ext cx="351" cy="1"/>
            </a:xfrm>
            <a:prstGeom prst="bentConnector3">
              <a:avLst>
                <a:gd name="adj1" fmla="val 20514"/>
              </a:avLst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19465" name="_s1032"/>
            <p:cNvCxnSpPr>
              <a:stCxn id="19471" idx="0"/>
              <a:endCxn id="19468" idx="2"/>
            </p:cNvCxnSpPr>
            <p:nvPr/>
          </p:nvCxnSpPr>
          <p:spPr>
            <a:xfrm rot="5400000" flipH="1">
              <a:off x="3257" y="1048"/>
              <a:ext cx="351" cy="1795"/>
            </a:xfrm>
            <a:prstGeom prst="bentConnector3">
              <a:avLst>
                <a:gd name="adj1" fmla="val 20514"/>
              </a:avLst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19466" name="_s1033"/>
            <p:cNvCxnSpPr>
              <a:stCxn id="19470" idx="0"/>
              <a:endCxn id="19468" idx="2"/>
            </p:cNvCxnSpPr>
            <p:nvPr/>
          </p:nvCxnSpPr>
          <p:spPr>
            <a:xfrm rot="-5400000">
              <a:off x="2180" y="1766"/>
              <a:ext cx="351" cy="359"/>
            </a:xfrm>
            <a:prstGeom prst="bentConnector3">
              <a:avLst>
                <a:gd name="adj1" fmla="val 20514"/>
              </a:avLst>
            </a:prstGeom>
            <a:ln w="9525" cap="flat" cmpd="sng">
              <a:solidFill>
                <a:schemeClr val="bg2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cxnSp>
          <p:nvCxnSpPr>
            <p:cNvPr id="19467" name="_s1034"/>
            <p:cNvCxnSpPr>
              <a:stCxn id="19469" idx="0"/>
              <a:endCxn id="19468" idx="2"/>
            </p:cNvCxnSpPr>
            <p:nvPr/>
          </p:nvCxnSpPr>
          <p:spPr>
            <a:xfrm rot="-5400000">
              <a:off x="1460" y="1046"/>
              <a:ext cx="351" cy="1796"/>
            </a:xfrm>
            <a:prstGeom prst="bentConnector3">
              <a:avLst>
                <a:gd name="adj1" fmla="val 20514"/>
              </a:avLst>
            </a:prstGeom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19468" name="_s1035"/>
            <p:cNvSpPr/>
            <p:nvPr/>
          </p:nvSpPr>
          <p:spPr>
            <a:xfrm>
              <a:off x="1922" y="1027"/>
              <a:ext cx="1232" cy="737"/>
            </a:xfrm>
            <a:prstGeom prst="roundRect">
              <a:avLst>
                <a:gd name="adj" fmla="val 50000"/>
              </a:avLst>
            </a:prstGeom>
            <a:noFill/>
            <a:ln w="28575" cap="flat" cmpd="sng">
              <a:solidFill>
                <a:schemeClr val="accent1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lIns="0" tIns="0" rIns="0" bIns="0" anchor="ctr" anchorCtr="0"/>
            <a:p>
              <a:pPr algn="ctr"/>
              <a:r>
                <a:rPr lang="zh-CN" altLang="en-US" sz="20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本节主要知识</a:t>
              </a:r>
              <a:endParaRPr lang="zh-CN" altLang="en-US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9469" name="_s1036"/>
            <p:cNvSpPr/>
            <p:nvPr/>
          </p:nvSpPr>
          <p:spPr>
            <a:xfrm>
              <a:off x="126" y="2133"/>
              <a:ext cx="1232" cy="737"/>
            </a:xfrm>
            <a:prstGeom prst="roundRect">
              <a:avLst>
                <a:gd name="adj" fmla="val 50000"/>
              </a:avLst>
            </a:prstGeom>
            <a:noFill/>
            <a:ln w="28575" cap="flat" cmpd="sng">
              <a:solidFill>
                <a:schemeClr val="hlink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lIns="0" tIns="0" rIns="0" bIns="0" anchor="ctr" anchorCtr="0"/>
            <a:p>
              <a:pPr algn="ctr"/>
              <a:r>
                <a:rPr lang="zh-CN" altLang="en-US" sz="20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一种约定</a:t>
              </a:r>
              <a:endParaRPr lang="zh-CN" altLang="en-US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9470" name="_s1037"/>
            <p:cNvSpPr/>
            <p:nvPr/>
          </p:nvSpPr>
          <p:spPr>
            <a:xfrm>
              <a:off x="1563" y="2133"/>
              <a:ext cx="1232" cy="737"/>
            </a:xfrm>
            <a:prstGeom prst="roundRect">
              <a:avLst>
                <a:gd name="adj" fmla="val 50000"/>
              </a:avLst>
            </a:prstGeom>
            <a:noFill/>
            <a:ln w="28575" cap="flat" cmpd="sng">
              <a:solidFill>
                <a:schemeClr val="hlink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lIns="0" tIns="0" rIns="0" bIns="0" anchor="ctr" anchorCtr="0"/>
            <a:p>
              <a:pPr algn="ctr"/>
              <a:r>
                <a:rPr lang="zh-CN" altLang="en-US" sz="20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两个定义</a:t>
              </a:r>
              <a:endParaRPr lang="zh-CN" altLang="en-US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9471" name="_s1038"/>
            <p:cNvSpPr/>
            <p:nvPr/>
          </p:nvSpPr>
          <p:spPr>
            <a:xfrm>
              <a:off x="3717" y="2133"/>
              <a:ext cx="1233" cy="737"/>
            </a:xfrm>
            <a:prstGeom prst="roundRect">
              <a:avLst>
                <a:gd name="adj" fmla="val 50000"/>
              </a:avLst>
            </a:prstGeom>
            <a:noFill/>
            <a:ln w="28575" cap="flat" cmpd="sng">
              <a:solidFill>
                <a:schemeClr val="hlink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lIns="0" tIns="0" rIns="0" bIns="0" anchor="ctr" anchorCtr="0"/>
            <a:p>
              <a:pPr algn="ctr"/>
              <a:r>
                <a:rPr lang="zh-CN" altLang="en-US" sz="20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二种方法</a:t>
              </a:r>
              <a:endParaRPr lang="zh-CN" altLang="en-US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9472" name="_s1039"/>
            <p:cNvSpPr/>
            <p:nvPr/>
          </p:nvSpPr>
          <p:spPr>
            <a:xfrm>
              <a:off x="127" y="3239"/>
              <a:ext cx="1231" cy="737"/>
            </a:xfrm>
            <a:prstGeom prst="roundRect">
              <a:avLst>
                <a:gd name="adj" fmla="val 50000"/>
              </a:avLst>
            </a:prstGeom>
            <a:noFill/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lIns="0" tIns="0" rIns="0" bIns="0" anchor="ctr" anchorCtr="0"/>
            <a:p>
              <a:pPr algn="ctr"/>
              <a:r>
                <a:rPr lang="zh-CN" altLang="en-US" sz="20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“若</a:t>
              </a:r>
              <a:r>
                <a:rPr lang="en-US" altLang="zh-CN" sz="2000" b="1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</a:t>
              </a:r>
              <a:r>
                <a:rPr lang="zh-CN" altLang="en-US" sz="20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，则</a:t>
              </a:r>
              <a:r>
                <a:rPr lang="en-US" altLang="zh-CN" sz="2000" b="1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q</a:t>
              </a:r>
              <a:r>
                <a:rPr lang="zh-CN" altLang="en-US" sz="20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为真”</a:t>
              </a:r>
              <a:endParaRPr lang="zh-CN" altLang="en-US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/>
              <a:endPara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9473" name="_s1040"/>
            <p:cNvSpPr/>
            <p:nvPr/>
          </p:nvSpPr>
          <p:spPr>
            <a:xfrm>
              <a:off x="1564" y="3239"/>
              <a:ext cx="1231" cy="737"/>
            </a:xfrm>
            <a:prstGeom prst="roundRect">
              <a:avLst>
                <a:gd name="adj" fmla="val 50000"/>
              </a:avLst>
            </a:prstGeom>
            <a:noFill/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lIns="0" tIns="0" rIns="0" bIns="0" anchor="ctr" anchorCtr="0"/>
            <a:p>
              <a:pPr algn="ctr" eaLnBrk="0" hangingPunct="0">
                <a:lnSpc>
                  <a:spcPct val="100000"/>
                </a:lnSpc>
                <a:spcBef>
                  <a:spcPct val="20000"/>
                </a:spcBef>
              </a:pPr>
              <a:r>
                <a:rPr lang="zh-CN" altLang="en-US" sz="20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充分条件与</a:t>
              </a:r>
              <a:endParaRPr lang="zh-CN" altLang="en-US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 algn="ctr" eaLnBrk="0" hangingPunct="0">
                <a:lnSpc>
                  <a:spcPct val="100000"/>
                </a:lnSpc>
                <a:spcBef>
                  <a:spcPct val="20000"/>
                </a:spcBef>
              </a:pPr>
              <a:r>
                <a:rPr lang="zh-CN" altLang="en-US" sz="20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必要条件</a:t>
              </a:r>
              <a:endParaRPr lang="zh-CN" altLang="en-US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9474" name="_s1041"/>
            <p:cNvSpPr/>
            <p:nvPr/>
          </p:nvSpPr>
          <p:spPr>
            <a:xfrm>
              <a:off x="3000" y="3239"/>
              <a:ext cx="1231" cy="737"/>
            </a:xfrm>
            <a:prstGeom prst="roundRect">
              <a:avLst>
                <a:gd name="adj" fmla="val 50000"/>
              </a:avLst>
            </a:prstGeom>
            <a:noFill/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lIns="0" tIns="0" rIns="0" bIns="0" anchor="ctr" anchorCtr="0"/>
            <a:p>
              <a:pPr algn="ctr"/>
              <a:r>
                <a:rPr lang="zh-CN" altLang="en-US" sz="20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定义</a:t>
              </a:r>
              <a:endParaRPr lang="zh-CN" altLang="en-US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19475" name="_s1042"/>
            <p:cNvSpPr/>
            <p:nvPr/>
          </p:nvSpPr>
          <p:spPr>
            <a:xfrm>
              <a:off x="4436" y="3239"/>
              <a:ext cx="1231" cy="737"/>
            </a:xfrm>
            <a:prstGeom prst="roundRect">
              <a:avLst>
                <a:gd name="adj" fmla="val 50000"/>
              </a:avLst>
            </a:prstGeom>
            <a:noFill/>
            <a:ln w="28575" cap="flat" cmpd="sng">
              <a:solidFill>
                <a:schemeClr val="accent2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lIns="0" tIns="0" rIns="0" bIns="0" anchor="ctr" anchorCtr="0"/>
            <a:p>
              <a:pPr algn="ctr" eaLnBrk="0" hangingPunct="0">
                <a:lnSpc>
                  <a:spcPct val="100000"/>
                </a:lnSpc>
                <a:spcBef>
                  <a:spcPct val="20000"/>
                </a:spcBef>
              </a:pPr>
              <a:r>
                <a:rPr lang="zh-CN" altLang="en-US" sz="2000" b="1" dirty="0">
                  <a:solidFill>
                    <a:srgbClr val="0000FF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集合</a:t>
              </a:r>
              <a:endParaRPr lang="zh-CN" altLang="en-US" sz="20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graphicFrame>
          <p:nvGraphicFramePr>
            <p:cNvPr id="19476" name="Object 5"/>
            <p:cNvGraphicFramePr>
              <a:graphicFrameLocks noChangeAspect="1"/>
            </p:cNvGraphicFramePr>
            <p:nvPr/>
          </p:nvGraphicFramePr>
          <p:xfrm>
            <a:off x="396" y="3604"/>
            <a:ext cx="609" cy="25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7" name="" r:id="rId2" imgW="485775" imgH="157480" progId="Equation.3">
                    <p:embed/>
                  </p:oleObj>
                </mc:Choice>
                <mc:Fallback>
                  <p:oleObj name="" r:id="rId2" imgW="485775" imgH="157480" progId="Equation.3">
                    <p:embed/>
                    <p:pic>
                      <p:nvPicPr>
                        <p:cNvPr id="0" name="图片 3086"/>
                        <p:cNvPicPr/>
                        <p:nvPr/>
                      </p:nvPicPr>
                      <p:blipFill>
                        <a:blip r:embed="rId3">
                          <a:clrChange>
                            <a:clrFrom>
                              <a:srgbClr val="000000"/>
                            </a:clrFrom>
                            <a:clrTo>
                              <a:srgbClr val="0000CC"/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396" y="3604"/>
                          <a:ext cx="609" cy="251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600386" name="对象 3600385"/>
          <p:cNvGraphicFramePr/>
          <p:nvPr/>
        </p:nvGraphicFramePr>
        <p:xfrm>
          <a:off x="354013" y="1179830"/>
          <a:ext cx="11542712" cy="600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" name="" r:id="rId2" imgW="6487795" imgH="3378200" progId="Word.Document.8">
                  <p:embed/>
                </p:oleObj>
              </mc:Choice>
              <mc:Fallback>
                <p:oleObj name="" r:id="rId2" imgW="6487795" imgH="3378200" progId="Word.Document.8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54013" y="1179830"/>
                        <a:ext cx="11542712" cy="6003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00387" name="矩形 3600386"/>
          <p:cNvSpPr/>
          <p:nvPr/>
        </p:nvSpPr>
        <p:spPr>
          <a:xfrm>
            <a:off x="2990850" y="1861185"/>
            <a:ext cx="1858963" cy="608965"/>
          </a:xfrm>
          <a:prstGeom prst="rect">
            <a:avLst/>
          </a:prstGeom>
          <a:noFill/>
          <a:ln w="9525">
            <a:noFill/>
          </a:ln>
        </p:spPr>
        <p:txBody>
          <a:bodyPr lIns="117235" tIns="58618" rIns="117235" bIns="58618" anchor="ctr" anchorCtr="0">
            <a:spAutoFit/>
          </a:bodyPr>
          <a:p>
            <a:pPr algn="l">
              <a:lnSpc>
                <a:spcPct val="100000"/>
              </a:lnSpc>
              <a:buNone/>
            </a:pP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微软雅黑" panose="020B0503020204020204" charset="-122"/>
              </a:rPr>
              <a:t>判定 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charset="0"/>
              <a:ea typeface="微软雅黑" panose="020B0503020204020204" charset="-122"/>
            </a:endParaRPr>
          </a:p>
        </p:txBody>
      </p:sp>
      <p:sp>
        <p:nvSpPr>
          <p:cNvPr id="3600388" name="矩形 3600387"/>
          <p:cNvSpPr/>
          <p:nvPr/>
        </p:nvSpPr>
        <p:spPr>
          <a:xfrm>
            <a:off x="3036888" y="2742248"/>
            <a:ext cx="1673225" cy="608965"/>
          </a:xfrm>
          <a:prstGeom prst="rect">
            <a:avLst/>
          </a:prstGeom>
          <a:noFill/>
          <a:ln w="9525">
            <a:noFill/>
          </a:ln>
        </p:spPr>
        <p:txBody>
          <a:bodyPr lIns="117235" tIns="58618" rIns="117235" bIns="58618" anchor="ctr" anchorCtr="0">
            <a:spAutoFit/>
          </a:bodyPr>
          <a:p>
            <a:pPr algn="l">
              <a:lnSpc>
                <a:spcPct val="100000"/>
              </a:lnSpc>
              <a:buNone/>
            </a:pP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微软雅黑" panose="020B0503020204020204" charset="-122"/>
              </a:rPr>
              <a:t>性质 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charset="0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0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00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0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00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00387" grpId="0"/>
      <p:bldP spid="360038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554306" name="对象 3554305"/>
          <p:cNvGraphicFramePr/>
          <p:nvPr/>
        </p:nvGraphicFramePr>
        <p:xfrm>
          <a:off x="284163" y="1123950"/>
          <a:ext cx="11552237" cy="5527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2" imgW="6652895" imgH="3188970" progId="Word.Document.8">
                  <p:embed/>
                </p:oleObj>
              </mc:Choice>
              <mc:Fallback>
                <p:oleObj name="" r:id="rId2" imgW="6652895" imgH="3188970" progId="Word.Document.8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84163" y="1123950"/>
                        <a:ext cx="11552237" cy="5527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54307" name="矩形 3554306"/>
          <p:cNvSpPr/>
          <p:nvPr/>
        </p:nvSpPr>
        <p:spPr>
          <a:xfrm>
            <a:off x="8545513" y="2651443"/>
            <a:ext cx="1148080" cy="608965"/>
          </a:xfrm>
          <a:prstGeom prst="rect">
            <a:avLst/>
          </a:prstGeom>
          <a:noFill/>
          <a:ln w="9525">
            <a:noFill/>
          </a:ln>
        </p:spPr>
        <p:txBody>
          <a:bodyPr wrap="none" lIns="117235" tIns="58618" rIns="117235" bIns="58618" anchor="ctr" anchorCtr="0">
            <a:spAutoFit/>
          </a:bodyPr>
          <a:p>
            <a:pPr algn="l">
              <a:lnSpc>
                <a:spcPct val="100000"/>
              </a:lnSpc>
              <a:buNone/>
            </a:pPr>
            <a:r>
              <a:rPr lang="en-US" altLang="zh-CN" sz="3200" i="1" err="1">
                <a:solidFill>
                  <a:srgbClr val="FF0000"/>
                </a:solidFill>
                <a:latin typeface="Times New Roman" panose="02020603050405020304" charset="0"/>
                <a:ea typeface="微软雅黑" panose="020B0503020204020204" charset="-122"/>
              </a:rPr>
              <a:t>p</a:t>
            </a:r>
            <a:r>
              <a:rPr lang="en-US" altLang="zh-CN" sz="3200" err="1">
                <a:solidFill>
                  <a:srgbClr val="FF0000"/>
                </a:solidFill>
                <a:latin typeface="Times New Roman" panose="02020603050405020304" charset="0"/>
                <a:ea typeface="微软雅黑" panose="020B0503020204020204" charset="-122"/>
              </a:rPr>
              <a:t>⇔</a:t>
            </a:r>
            <a:r>
              <a:rPr lang="en-US" altLang="zh-CN" sz="3200" i="1" err="1">
                <a:solidFill>
                  <a:srgbClr val="FF0000"/>
                </a:solidFill>
                <a:latin typeface="Times New Roman" panose="02020603050405020304" charset="0"/>
                <a:ea typeface="微软雅黑" panose="020B0503020204020204" charset="-122"/>
              </a:rPr>
              <a:t>q</a:t>
            </a:r>
            <a:r>
              <a:rPr lang="en-US" altLang="zh-CN" sz="3200">
                <a:solidFill>
                  <a:srgbClr val="FF0000"/>
                </a:solidFill>
                <a:latin typeface="Times New Roman" panose="02020603050405020304" charset="0"/>
                <a:ea typeface="微软雅黑" panose="020B0503020204020204" charset="-122"/>
              </a:rPr>
              <a:t> </a:t>
            </a:r>
            <a:endParaRPr lang="en-US" altLang="zh-CN" sz="3200">
              <a:solidFill>
                <a:srgbClr val="FF0000"/>
              </a:solidFill>
              <a:latin typeface="Times New Roman" panose="02020603050405020304" charset="0"/>
              <a:ea typeface="微软雅黑" panose="020B0503020204020204" charset="-122"/>
            </a:endParaRPr>
          </a:p>
        </p:txBody>
      </p:sp>
      <p:sp>
        <p:nvSpPr>
          <p:cNvPr id="3554308" name="矩形 3554307"/>
          <p:cNvSpPr/>
          <p:nvPr/>
        </p:nvSpPr>
        <p:spPr>
          <a:xfrm>
            <a:off x="5032375" y="4307206"/>
            <a:ext cx="2320925" cy="608965"/>
          </a:xfrm>
          <a:prstGeom prst="rect">
            <a:avLst/>
          </a:prstGeom>
          <a:noFill/>
          <a:ln w="9525">
            <a:noFill/>
          </a:ln>
        </p:spPr>
        <p:txBody>
          <a:bodyPr lIns="117235" tIns="58618" rIns="117235" bIns="58618" anchor="ctr" anchorCtr="0">
            <a:spAutoFit/>
          </a:bodyPr>
          <a:p>
            <a:pPr algn="l">
              <a:lnSpc>
                <a:spcPct val="100000"/>
              </a:lnSpc>
              <a:buNone/>
            </a:pP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微软雅黑" panose="020B0503020204020204" charset="-122"/>
              </a:rPr>
              <a:t>充分必要 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charset="0"/>
              <a:ea typeface="微软雅黑" panose="020B0503020204020204" charset="-122"/>
            </a:endParaRPr>
          </a:p>
        </p:txBody>
      </p:sp>
      <p:sp>
        <p:nvSpPr>
          <p:cNvPr id="3554309" name="矩形 3554308"/>
          <p:cNvSpPr/>
          <p:nvPr/>
        </p:nvSpPr>
        <p:spPr>
          <a:xfrm>
            <a:off x="8775700" y="4340543"/>
            <a:ext cx="1590675" cy="608965"/>
          </a:xfrm>
          <a:prstGeom prst="rect">
            <a:avLst/>
          </a:prstGeom>
          <a:noFill/>
          <a:ln w="9525">
            <a:noFill/>
          </a:ln>
        </p:spPr>
        <p:txBody>
          <a:bodyPr lIns="117235" tIns="58618" rIns="117235" bIns="58618" anchor="ctr" anchorCtr="0">
            <a:spAutoFit/>
          </a:bodyPr>
          <a:p>
            <a:pPr algn="l">
              <a:lnSpc>
                <a:spcPct val="100000"/>
              </a:lnSpc>
              <a:buNone/>
            </a:pPr>
            <a:r>
              <a:rPr lang="zh-CN" altLang="en-US" sz="3200" dirty="0">
                <a:solidFill>
                  <a:srgbClr val="FF0000"/>
                </a:solidFill>
                <a:latin typeface="Times New Roman" panose="02020603050405020304" charset="0"/>
                <a:ea typeface="微软雅黑" panose="020B0503020204020204" charset="-122"/>
              </a:rPr>
              <a:t>充要 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charset="0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4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54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4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554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4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554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54307" grpId="0"/>
      <p:bldP spid="3554308" grpId="0"/>
      <p:bldP spid="355430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557378" name="对象 3557377"/>
          <p:cNvGraphicFramePr/>
          <p:nvPr/>
        </p:nvGraphicFramePr>
        <p:xfrm>
          <a:off x="488633" y="269240"/>
          <a:ext cx="11591925" cy="565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2" imgW="6496685" imgH="3188970" progId="Word.Document.8">
                  <p:embed/>
                </p:oleObj>
              </mc:Choice>
              <mc:Fallback>
                <p:oleObj name="" r:id="rId2" imgW="6496685" imgH="3188970" progId="Word.Document.8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88633" y="269240"/>
                        <a:ext cx="11591925" cy="5654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57379" name="对象 3557378"/>
          <p:cNvGraphicFramePr/>
          <p:nvPr/>
        </p:nvGraphicFramePr>
        <p:xfrm>
          <a:off x="214313" y="4471353"/>
          <a:ext cx="11591925" cy="565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4" imgW="6487795" imgH="3188970" progId="Word.Document.8">
                  <p:embed/>
                </p:oleObj>
              </mc:Choice>
              <mc:Fallback>
                <p:oleObj name="" r:id="rId4" imgW="6487795" imgH="3188970" progId="Word.Document.8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4313" y="4471353"/>
                        <a:ext cx="11591925" cy="5654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7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矩形 24581"/>
          <p:cNvSpPr/>
          <p:nvPr/>
        </p:nvSpPr>
        <p:spPr>
          <a:xfrm>
            <a:off x="2719705" y="3544888"/>
            <a:ext cx="9394190" cy="67564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algn="l">
              <a:spcBef>
                <a:spcPct val="50000"/>
              </a:spcBef>
            </a:pPr>
            <a:r>
              <a:rPr lang="zh-CN" altLang="en-US" sz="3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3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3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）若</a:t>
            </a:r>
            <a:r>
              <a:rPr lang="en-US" altLang="zh-CN" sz="3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  q</a:t>
            </a:r>
            <a:r>
              <a:rPr lang="zh-CN" altLang="en-US" sz="3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，则</a:t>
            </a:r>
            <a:r>
              <a:rPr lang="en-US" altLang="zh-CN" sz="3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</a:t>
            </a:r>
            <a:r>
              <a:rPr lang="zh-CN" altLang="en-US" sz="3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是</a:t>
            </a:r>
            <a:r>
              <a:rPr lang="en-US" altLang="zh-CN" sz="3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q</a:t>
            </a:r>
            <a:r>
              <a:rPr lang="zh-CN" altLang="en-US" sz="38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的充分不必要条件；</a:t>
            </a:r>
            <a:r>
              <a:rPr lang="zh-CN" altLang="en-US" sz="3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380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521" name="Rectangle 48"/>
          <p:cNvSpPr/>
          <p:nvPr/>
        </p:nvSpPr>
        <p:spPr>
          <a:xfrm>
            <a:off x="4751764" y="3663860"/>
            <a:ext cx="409885" cy="583565"/>
          </a:xfrm>
          <a:prstGeom prst="rect">
            <a:avLst/>
          </a:prstGeom>
          <a:solidFill>
            <a:srgbClr val="006600"/>
          </a:solidFill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00000"/>
              </a:lnSpc>
            </a:pPr>
            <a:r>
              <a:rPr lang="en-US" altLang="zh-CN" sz="3200">
                <a:solidFill>
                  <a:schemeClr val="bg1"/>
                </a:solidFill>
                <a:latin typeface="宋体" panose="02010600030101010101" pitchFamily="2" charset="-122"/>
                <a:sym typeface="Symbol" panose="05050102010706020507" pitchFamily="18" charset="2"/>
              </a:rPr>
              <a:t></a:t>
            </a:r>
            <a:endParaRPr lang="en-US" altLang="zh-CN" sz="3200">
              <a:solidFill>
                <a:schemeClr val="bg1"/>
              </a:solidFill>
              <a:latin typeface="宋体" panose="02010600030101010101" pitchFamily="2" charset="-122"/>
              <a:sym typeface="Symbol" panose="05050102010706020507" pitchFamily="18" charset="2"/>
            </a:endParaRPr>
          </a:p>
        </p:txBody>
      </p:sp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3556" name="对象 24580"/>
          <p:cNvGraphicFramePr>
            <a:graphicFrameLocks noChangeAspect="1"/>
          </p:cNvGraphicFramePr>
          <p:nvPr/>
        </p:nvGraphicFramePr>
        <p:xfrm>
          <a:off x="6136005" y="467995"/>
          <a:ext cx="3281680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5" name="" r:id="rId2" imgW="1155700" imgH="203200" progId="Equation.DSMT4">
                  <p:embed/>
                </p:oleObj>
              </mc:Choice>
              <mc:Fallback>
                <p:oleObj name="" r:id="rId2" imgW="1155700" imgH="203200" progId="Equation.DSMT4">
                  <p:embed/>
                  <p:pic>
                    <p:nvPicPr>
                      <p:cNvPr id="0" name="图片 308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136005" y="467995"/>
                        <a:ext cx="3281680" cy="654050"/>
                      </a:xfrm>
                      <a:prstGeom prst="rect">
                        <a:avLst/>
                      </a:prstGeom>
                      <a:solidFill>
                        <a:srgbClr val="006600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4589" name="组合 24588"/>
          <p:cNvGrpSpPr/>
          <p:nvPr/>
        </p:nvGrpSpPr>
        <p:grpSpPr>
          <a:xfrm>
            <a:off x="2716530" y="3616663"/>
            <a:ext cx="9155113" cy="1418888"/>
            <a:chOff x="0" y="-468"/>
            <a:chExt cx="5767" cy="894"/>
          </a:xfrm>
        </p:grpSpPr>
        <p:sp>
          <p:nvSpPr>
            <p:cNvPr id="23565" name="矩形 24589"/>
            <p:cNvSpPr/>
            <p:nvPr/>
          </p:nvSpPr>
          <p:spPr>
            <a:xfrm>
              <a:off x="0" y="0"/>
              <a:ext cx="5767" cy="426"/>
            </a:xfrm>
            <a:prstGeom prst="rect">
              <a:avLst/>
            </a:prstGeom>
            <a:solidFill>
              <a:srgbClr val="006600"/>
            </a:solidFill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38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8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5</a:t>
              </a:r>
              <a:r>
                <a:rPr lang="zh-CN" altLang="en-US" sz="38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）若</a:t>
              </a:r>
              <a:r>
                <a:rPr lang="en-US" altLang="zh-CN" sz="38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q  p,</a:t>
              </a:r>
              <a:r>
                <a:rPr lang="zh-CN" altLang="en-US" sz="38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则</a:t>
              </a:r>
              <a:r>
                <a:rPr lang="en-US" altLang="zh-CN" sz="38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</a:t>
              </a:r>
              <a:r>
                <a:rPr lang="zh-CN" altLang="en-US" sz="38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是</a:t>
              </a:r>
              <a:r>
                <a:rPr lang="en-US" altLang="zh-CN" sz="38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q</a:t>
              </a:r>
              <a:r>
                <a:rPr lang="zh-CN" altLang="en-US" sz="38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的必要不充分条件；</a:t>
              </a:r>
              <a:r>
                <a:rPr lang="zh-CN" altLang="en-US" sz="38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</a:t>
              </a:r>
              <a:endParaRPr lang="zh-CN" altLang="en-US" sz="38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grpSp>
          <p:nvGrpSpPr>
            <p:cNvPr id="23566" name="组合 24590"/>
            <p:cNvGrpSpPr/>
            <p:nvPr/>
          </p:nvGrpSpPr>
          <p:grpSpPr>
            <a:xfrm>
              <a:off x="1268" y="-468"/>
              <a:ext cx="272" cy="862"/>
              <a:chOff x="-32" y="-802"/>
              <a:chExt cx="363" cy="1271"/>
            </a:xfrm>
          </p:grpSpPr>
          <p:grpSp>
            <p:nvGrpSpPr>
              <p:cNvPr id="23567" name="组合 24591"/>
              <p:cNvGrpSpPr/>
              <p:nvPr/>
            </p:nvGrpSpPr>
            <p:grpSpPr>
              <a:xfrm>
                <a:off x="78" y="294"/>
                <a:ext cx="253" cy="175"/>
                <a:chOff x="0" y="0"/>
                <a:chExt cx="195" cy="156"/>
              </a:xfrm>
            </p:grpSpPr>
            <p:sp>
              <p:nvSpPr>
                <p:cNvPr id="23568" name="直接连接符 24592"/>
                <p:cNvSpPr/>
                <p:nvPr/>
              </p:nvSpPr>
              <p:spPr>
                <a:xfrm>
                  <a:off x="0" y="111"/>
                  <a:ext cx="180" cy="0"/>
                </a:xfrm>
                <a:prstGeom prst="line">
                  <a:avLst/>
                </a:prstGeom>
                <a:ln w="9525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23569" name="直接连接符 24593"/>
                <p:cNvSpPr/>
                <p:nvPr/>
              </p:nvSpPr>
              <p:spPr>
                <a:xfrm>
                  <a:off x="0" y="54"/>
                  <a:ext cx="180" cy="0"/>
                </a:xfrm>
                <a:prstGeom prst="line">
                  <a:avLst/>
                </a:prstGeom>
                <a:ln w="9525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  <p:sp>
              <p:nvSpPr>
                <p:cNvPr id="23570" name="直接连接符 24594"/>
                <p:cNvSpPr/>
                <p:nvPr/>
              </p:nvSpPr>
              <p:spPr>
                <a:xfrm flipH="1">
                  <a:off x="15" y="0"/>
                  <a:ext cx="180" cy="156"/>
                </a:xfrm>
                <a:prstGeom prst="line">
                  <a:avLst/>
                </a:prstGeom>
                <a:ln w="19050" cap="flat" cmpd="sng">
                  <a:solidFill>
                    <a:schemeClr val="bg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sp>
          </p:grpSp>
          <p:graphicFrame>
            <p:nvGraphicFramePr>
              <p:cNvPr id="23571" name="对象 24595"/>
              <p:cNvGraphicFramePr>
                <a:graphicFrameLocks noChangeAspect="1"/>
              </p:cNvGraphicFramePr>
              <p:nvPr/>
            </p:nvGraphicFramePr>
            <p:xfrm>
              <a:off x="-32" y="-802"/>
              <a:ext cx="363" cy="35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7" name="" r:id="rId4" imgW="153035" imgH="127000" progId="Equation.DSMT4">
                      <p:embed/>
                    </p:oleObj>
                  </mc:Choice>
                  <mc:Fallback>
                    <p:oleObj name="" r:id="rId4" imgW="153035" imgH="127000" progId="Equation.DSMT4">
                      <p:embed/>
                      <p:pic>
                        <p:nvPicPr>
                          <p:cNvPr id="0" name="图片 3086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-32" y="-802"/>
                            <a:ext cx="363" cy="354"/>
                          </a:xfrm>
                          <a:prstGeom prst="rect">
                            <a:avLst/>
                          </a:prstGeom>
                          <a:solidFill>
                            <a:srgbClr val="006600"/>
                          </a:solidFill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sp>
        <p:nvSpPr>
          <p:cNvPr id="24597" name="矩形 24596"/>
          <p:cNvSpPr/>
          <p:nvPr/>
        </p:nvSpPr>
        <p:spPr>
          <a:xfrm>
            <a:off x="2716530" y="2824163"/>
            <a:ext cx="7423150" cy="671512"/>
          </a:xfrm>
          <a:prstGeom prst="rect">
            <a:avLst/>
          </a:prstGeom>
          <a:solidFill>
            <a:srgbClr val="006600"/>
          </a:solidFill>
          <a:ln w="9525">
            <a:noFill/>
          </a:ln>
        </p:spPr>
        <p:txBody>
          <a:bodyPr wrap="none"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8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38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38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）若</a:t>
            </a:r>
            <a:r>
              <a:rPr lang="en-US" altLang="zh-CN" sz="38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q=p,</a:t>
            </a:r>
            <a:r>
              <a:rPr lang="zh-CN" altLang="en-US" sz="38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则</a:t>
            </a:r>
            <a:r>
              <a:rPr lang="en-US" altLang="zh-CN" sz="38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</a:t>
            </a:r>
            <a:r>
              <a:rPr lang="zh-CN" altLang="en-US" sz="38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是</a:t>
            </a:r>
            <a:r>
              <a:rPr lang="en-US" altLang="zh-CN" sz="38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q</a:t>
            </a:r>
            <a:r>
              <a:rPr lang="zh-CN" altLang="en-US" sz="38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的充要条件；</a:t>
            </a:r>
            <a:r>
              <a:rPr lang="zh-CN" altLang="en-US" sz="3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380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24598" name="组合 24597"/>
          <p:cNvGrpSpPr/>
          <p:nvPr/>
        </p:nvGrpSpPr>
        <p:grpSpPr>
          <a:xfrm>
            <a:off x="2716530" y="5245100"/>
            <a:ext cx="8629650" cy="1252538"/>
            <a:chOff x="0" y="0"/>
            <a:chExt cx="5436" cy="789"/>
          </a:xfrm>
        </p:grpSpPr>
        <p:graphicFrame>
          <p:nvGraphicFramePr>
            <p:cNvPr id="23574" name="对象 24598"/>
            <p:cNvGraphicFramePr>
              <a:graphicFrameLocks noChangeAspect="1"/>
            </p:cNvGraphicFramePr>
            <p:nvPr/>
          </p:nvGraphicFramePr>
          <p:xfrm>
            <a:off x="1247" y="0"/>
            <a:ext cx="363" cy="3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8" name="" r:id="rId6" imgW="153035" imgH="153035" progId="Equation.3">
                    <p:embed/>
                  </p:oleObj>
                </mc:Choice>
                <mc:Fallback>
                  <p:oleObj name="" r:id="rId6" imgW="153035" imgH="153035" progId="Equation.3">
                    <p:embed/>
                    <p:pic>
                      <p:nvPicPr>
                        <p:cNvPr id="0" name="图片 3087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1247" y="0"/>
                          <a:ext cx="363" cy="363"/>
                        </a:xfrm>
                        <a:prstGeom prst="rect">
                          <a:avLst/>
                        </a:prstGeom>
                        <a:solidFill>
                          <a:srgbClr val="006600"/>
                        </a:solidFill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3575" name="矩形 24599"/>
            <p:cNvSpPr/>
            <p:nvPr/>
          </p:nvSpPr>
          <p:spPr>
            <a:xfrm>
              <a:off x="0" y="0"/>
              <a:ext cx="5436" cy="789"/>
            </a:xfrm>
            <a:prstGeom prst="rect">
              <a:avLst/>
            </a:prstGeom>
            <a:solidFill>
              <a:srgbClr val="006600"/>
            </a:solidFill>
            <a:ln w="9525">
              <a:noFill/>
            </a:ln>
          </p:spPr>
          <p:txBody>
            <a:bodyPr wrap="none" anchor="t" anchorCtr="0">
              <a:spAutoFit/>
            </a:bodyPr>
            <a:p>
              <a:pPr>
                <a:lnSpc>
                  <a:spcPct val="75000"/>
                </a:lnSpc>
                <a:spcBef>
                  <a:spcPct val="50000"/>
                </a:spcBef>
              </a:pPr>
              <a:r>
                <a:rPr lang="zh-CN" altLang="en-US" sz="38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（</a:t>
              </a:r>
              <a:r>
                <a:rPr lang="en-US" altLang="zh-CN" sz="38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6</a:t>
              </a:r>
              <a:r>
                <a:rPr lang="zh-CN" altLang="en-US" sz="38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）若</a:t>
              </a:r>
              <a:r>
                <a:rPr lang="en-US" altLang="zh-CN" sz="38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  q</a:t>
              </a:r>
              <a:r>
                <a:rPr lang="zh-CN" altLang="en-US" sz="38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且</a:t>
              </a:r>
              <a:r>
                <a:rPr lang="en-US" altLang="zh-CN" sz="38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q  p,</a:t>
              </a:r>
              <a:r>
                <a:rPr lang="zh-CN" altLang="en-US" sz="38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则</a:t>
              </a:r>
              <a:r>
                <a:rPr lang="en-US" altLang="zh-CN" sz="38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p</a:t>
              </a:r>
              <a:r>
                <a:rPr lang="zh-CN" altLang="en-US" sz="38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是</a:t>
              </a:r>
              <a:r>
                <a:rPr lang="en-US" altLang="zh-CN" sz="38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q</a:t>
              </a:r>
              <a:r>
                <a:rPr lang="zh-CN" altLang="en-US" sz="38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的既不必要 </a:t>
              </a:r>
              <a:endParaRPr lang="zh-CN" altLang="en-US" sz="3800" b="1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  <a:p>
              <a:pPr>
                <a:lnSpc>
                  <a:spcPct val="75000"/>
                </a:lnSpc>
                <a:spcBef>
                  <a:spcPct val="50000"/>
                </a:spcBef>
              </a:pPr>
              <a:r>
                <a:rPr lang="zh-CN" altLang="en-US" sz="3800" b="1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    又不充分条件。</a:t>
              </a:r>
              <a:r>
                <a:rPr lang="zh-CN" altLang="en-US" sz="3800">
                  <a:solidFill>
                    <a:schemeClr val="bg1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 </a:t>
              </a:r>
              <a:endParaRPr lang="zh-CN" altLang="en-US" sz="3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graphicFrame>
        <p:nvGraphicFramePr>
          <p:cNvPr id="24602" name="对象 24601"/>
          <p:cNvGraphicFramePr>
            <a:graphicFrameLocks noChangeAspect="1"/>
          </p:cNvGraphicFramePr>
          <p:nvPr/>
        </p:nvGraphicFramePr>
        <p:xfrm>
          <a:off x="3081655" y="2060575"/>
          <a:ext cx="6634163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8" imgW="2067560" imgH="215900" progId="Equation.DSMT4">
                  <p:embed/>
                </p:oleObj>
              </mc:Choice>
              <mc:Fallback>
                <p:oleObj name="" r:id="rId8" imgW="2067560" imgH="215900" progId="Equation.DSMT4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3081655" y="2060575"/>
                        <a:ext cx="6634163" cy="692150"/>
                      </a:xfrm>
                      <a:prstGeom prst="rect">
                        <a:avLst/>
                      </a:prstGeom>
                      <a:solidFill>
                        <a:srgbClr val="006600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603" name="对象 24602"/>
          <p:cNvGraphicFramePr>
            <a:graphicFrameLocks noChangeAspect="1"/>
          </p:cNvGraphicFramePr>
          <p:nvPr/>
        </p:nvGraphicFramePr>
        <p:xfrm>
          <a:off x="3081655" y="1268413"/>
          <a:ext cx="6592888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10" imgW="2054860" imgH="215900" progId="Equation.DSMT4">
                  <p:embed/>
                </p:oleObj>
              </mc:Choice>
              <mc:Fallback>
                <p:oleObj name="" r:id="rId10" imgW="2054860" imgH="215900" progId="Equation.DSMT4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3081655" y="1268413"/>
                        <a:ext cx="6592888" cy="692150"/>
                      </a:xfrm>
                      <a:prstGeom prst="rect">
                        <a:avLst/>
                      </a:prstGeom>
                      <a:solidFill>
                        <a:srgbClr val="006600"/>
                      </a:solidFill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直接连接符 24592"/>
          <p:cNvSpPr/>
          <p:nvPr/>
        </p:nvSpPr>
        <p:spPr>
          <a:xfrm>
            <a:off x="2143833" y="4930414"/>
            <a:ext cx="277801" cy="0"/>
          </a:xfrm>
          <a:prstGeom prst="line">
            <a:avLst/>
          </a:prstGeom>
          <a:ln w="952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7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2807918" name="对象 2807917"/>
          <p:cNvGraphicFramePr/>
          <p:nvPr/>
        </p:nvGraphicFramePr>
        <p:xfrm>
          <a:off x="284163" y="344805"/>
          <a:ext cx="11591925" cy="565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2" imgW="6496685" imgH="3188970" progId="Word.Document.8">
                  <p:embed/>
                </p:oleObj>
              </mc:Choice>
              <mc:Fallback>
                <p:oleObj name="" r:id="rId2" imgW="6496685" imgH="3188970" progId="Word.Document.8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84163" y="344805"/>
                        <a:ext cx="11591925" cy="5654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07919" name="对象 2807918"/>
          <p:cNvGraphicFramePr/>
          <p:nvPr/>
        </p:nvGraphicFramePr>
        <p:xfrm>
          <a:off x="168275" y="3700780"/>
          <a:ext cx="11591925" cy="565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4" imgW="6477000" imgH="3188970" progId="Word.Document.8">
                  <p:embed/>
                </p:oleObj>
              </mc:Choice>
              <mc:Fallback>
                <p:oleObj name="" r:id="rId4" imgW="6477000" imgH="3188970" progId="Word.Document.8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8275" y="3700780"/>
                        <a:ext cx="11591925" cy="5654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7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529730" name="对象 3529729"/>
          <p:cNvGraphicFramePr/>
          <p:nvPr/>
        </p:nvGraphicFramePr>
        <p:xfrm>
          <a:off x="284163" y="1184593"/>
          <a:ext cx="11552237" cy="5668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2" imgW="6496685" imgH="3188970" progId="Word.Document.8">
                  <p:embed/>
                </p:oleObj>
              </mc:Choice>
              <mc:Fallback>
                <p:oleObj name="" r:id="rId2" imgW="6496685" imgH="3188970" progId="Word.Document.8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84163" y="1184593"/>
                        <a:ext cx="11552237" cy="56689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29731" name="对象 3529730"/>
          <p:cNvGraphicFramePr/>
          <p:nvPr/>
        </p:nvGraphicFramePr>
        <p:xfrm>
          <a:off x="232728" y="2483168"/>
          <a:ext cx="11591925" cy="565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4" imgW="6477000" imgH="3188970" progId="Word.Document.8">
                  <p:embed/>
                </p:oleObj>
              </mc:Choice>
              <mc:Fallback>
                <p:oleObj name="" r:id="rId4" imgW="6477000" imgH="3188970" progId="Word.Document.8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32728" y="2483168"/>
                        <a:ext cx="11591925" cy="5654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9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572738" name="对象 3572737"/>
          <p:cNvGraphicFramePr/>
          <p:nvPr/>
        </p:nvGraphicFramePr>
        <p:xfrm>
          <a:off x="547053" y="448945"/>
          <a:ext cx="11591925" cy="565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2" imgW="6496685" imgH="3188970" progId="Word.Document.8">
                  <p:embed/>
                </p:oleObj>
              </mc:Choice>
              <mc:Fallback>
                <p:oleObj name="" r:id="rId2" imgW="6496685" imgH="3188970" progId="Word.Document.8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547053" y="448945"/>
                        <a:ext cx="11591925" cy="5654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72739" name="对象 3572738"/>
          <p:cNvGraphicFramePr/>
          <p:nvPr/>
        </p:nvGraphicFramePr>
        <p:xfrm>
          <a:off x="547053" y="2773045"/>
          <a:ext cx="11542712" cy="567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4" imgW="6487795" imgH="3188970" progId="Word.Document.8">
                  <p:embed/>
                </p:oleObj>
              </mc:Choice>
              <mc:Fallback>
                <p:oleObj name="" r:id="rId4" imgW="6487795" imgH="3188970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47053" y="2773045"/>
                        <a:ext cx="11542712" cy="5670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72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8193" descr="中大附中校园文化形象—PPT模板系列7"/>
          <p:cNvPicPr>
            <a:picLocks noChangeAspect="1"/>
          </p:cNvPicPr>
          <p:nvPr/>
        </p:nvPicPr>
        <p:blipFill>
          <a:blip r:embed="rId1"/>
          <a:srcRect t="84079" b="6984"/>
          <a:stretch>
            <a:fillRect/>
          </a:stretch>
        </p:blipFill>
        <p:spPr>
          <a:xfrm>
            <a:off x="0" y="6230620"/>
            <a:ext cx="12192000" cy="62738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图片 3" descr="中大附中校园文化形象—PPT模板系列7"/>
          <p:cNvPicPr>
            <a:picLocks noChangeAspect="1"/>
          </p:cNvPicPr>
          <p:nvPr/>
        </p:nvPicPr>
        <p:blipFill>
          <a:blip r:embed="rId1"/>
          <a:srcRect b="83627"/>
          <a:stretch>
            <a:fillRect/>
          </a:stretch>
        </p:blipFill>
        <p:spPr>
          <a:xfrm>
            <a:off x="0" y="0"/>
            <a:ext cx="12192000" cy="11493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937</Words>
  <Application>WPS 演示</Application>
  <PresentationFormat>宽屏</PresentationFormat>
  <Paragraphs>169</Paragraphs>
  <Slides>21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58</vt:i4>
      </vt:variant>
      <vt:variant>
        <vt:lpstr>幻灯片标题</vt:lpstr>
      </vt:variant>
      <vt:variant>
        <vt:i4>21</vt:i4>
      </vt:variant>
    </vt:vector>
  </HeadingPairs>
  <TitlesOfParts>
    <vt:vector size="91" baseType="lpstr">
      <vt:lpstr>Arial</vt:lpstr>
      <vt:lpstr>宋体</vt:lpstr>
      <vt:lpstr>Wingdings</vt:lpstr>
      <vt:lpstr>Times New Roman</vt:lpstr>
      <vt:lpstr>楷体_GB2312</vt:lpstr>
      <vt:lpstr>新宋体</vt:lpstr>
      <vt:lpstr>黑体</vt:lpstr>
      <vt:lpstr>Symbol</vt:lpstr>
      <vt:lpstr>Calibri</vt:lpstr>
      <vt:lpstr>微软雅黑</vt:lpstr>
      <vt:lpstr>Arial Unicode MS</vt:lpstr>
      <vt:lpstr>Office 主题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Equation.DSMT4</vt:lpstr>
      <vt:lpstr>Word.Document.12</vt:lpstr>
      <vt:lpstr>Equation.3</vt:lpstr>
      <vt:lpstr>Word.Document.8</vt:lpstr>
      <vt:lpstr>Word.Document.8</vt:lpstr>
      <vt:lpstr>Word.Document.8</vt:lpstr>
      <vt:lpstr>Word.Document.8</vt:lpstr>
      <vt:lpstr>Equation.DSMT4</vt:lpstr>
      <vt:lpstr>Equation.DSMT4</vt:lpstr>
      <vt:lpstr>Equation.DSMT4</vt:lpstr>
      <vt:lpstr>Equation.3</vt:lpstr>
      <vt:lpstr>Equation.DSMT4</vt:lpstr>
      <vt:lpstr>Equation.DSMT4</vt:lpstr>
      <vt:lpstr>Word.Document.8</vt:lpstr>
      <vt:lpstr>Word.Document.8</vt:lpstr>
      <vt:lpstr>Word.Document.8</vt:lpstr>
      <vt:lpstr>Word.Document.8</vt:lpstr>
      <vt:lpstr>Word.Document.8</vt:lpstr>
      <vt:lpstr>Word.Document.8</vt:lpstr>
      <vt:lpstr>Equation.3</vt:lpstr>
      <vt:lpstr>Equation.DSMT4</vt:lpstr>
      <vt:lpstr>Equation.DSMT4</vt:lpstr>
      <vt:lpstr>Equation.DSMT4</vt:lpstr>
      <vt:lpstr>1.4.1 充分条件与必要条件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 集合的概念 </dc:title>
  <dc:creator>Administrator</dc:creator>
  <cp:lastModifiedBy>豆爸</cp:lastModifiedBy>
  <cp:revision>34</cp:revision>
  <dcterms:created xsi:type="dcterms:W3CDTF">2021-08-30T01:33:00Z</dcterms:created>
  <dcterms:modified xsi:type="dcterms:W3CDTF">2021-09-13T02:45:25Z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7EEBE7705CE24E22B096C62F9A2E30D3</vt:lpwstr>
  </property>
  <property fmtid="{D5CDD505-2E9C-101B-9397-08002B2CF9AE}" pid="3" name="KSOProductBuildVer">
    <vt:lpwstr>2052-11.1.0.10700</vt:lpwstr>
  </property>
</Properties>
</file>