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304" r:id="rId4"/>
    <p:sldId id="303" r:id="rId5"/>
    <p:sldId id="314" r:id="rId6"/>
    <p:sldId id="269" r:id="rId7"/>
    <p:sldId id="327" r:id="rId8"/>
    <p:sldId id="328" r:id="rId9"/>
    <p:sldId id="329" r:id="rId10"/>
    <p:sldId id="330" r:id="rId11"/>
    <p:sldId id="331" r:id="rId12"/>
    <p:sldId id="332" r:id="rId13"/>
    <p:sldId id="333" r:id="rId14"/>
    <p:sldId id="334" r:id="rId15"/>
    <p:sldId id="335" r:id="rId16"/>
    <p:sldId id="343" r:id="rId17"/>
    <p:sldId id="344" r:id="rId18"/>
    <p:sldId id="340" r:id="rId19"/>
    <p:sldId id="341" r:id="rId20"/>
    <p:sldId id="342" r:id="rId2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0" d="100"/>
          <a:sy n="70" d="100"/>
        </p:scale>
        <p:origin x="49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image" Target="../media/image9.e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9.vml.rels><?xml version="1.0" encoding="UTF-8" standalone="yes"?>
<Relationships xmlns="http://schemas.openxmlformats.org/package/2006/relationships"><Relationship Id="rId9" Type="http://schemas.openxmlformats.org/officeDocument/2006/relationships/image" Target="../media/image24.emf"/><Relationship Id="rId8" Type="http://schemas.openxmlformats.org/officeDocument/2006/relationships/image" Target="../media/image23.emf"/><Relationship Id="rId7" Type="http://schemas.openxmlformats.org/officeDocument/2006/relationships/image" Target="../media/image22.emf"/><Relationship Id="rId6" Type="http://schemas.openxmlformats.org/officeDocument/2006/relationships/image" Target="../media/image21.emf"/><Relationship Id="rId5" Type="http://schemas.openxmlformats.org/officeDocument/2006/relationships/image" Target="../media/image20.emf"/><Relationship Id="rId4" Type="http://schemas.openxmlformats.org/officeDocument/2006/relationships/image" Target="../media/image19.emf"/><Relationship Id="rId3" Type="http://schemas.openxmlformats.org/officeDocument/2006/relationships/image" Target="../media/image18.emf"/><Relationship Id="rId2" Type="http://schemas.openxmlformats.org/officeDocument/2006/relationships/image" Target="../media/image17.emf"/><Relationship Id="rId11" Type="http://schemas.openxmlformats.org/officeDocument/2006/relationships/image" Target="../media/image26.emf"/><Relationship Id="rId10" Type="http://schemas.openxmlformats.org/officeDocument/2006/relationships/image" Target="../media/image25.emf"/><Relationship Id="rId1" Type="http://schemas.openxmlformats.org/officeDocument/2006/relationships/image" Target="../media/image16.emf"/></Relationships>
</file>

<file path=ppt/drawings/_rels/vmlDrawing10.vml.rels><?xml version="1.0" encoding="UTF-8" standalone="yes"?>
<Relationships xmlns="http://schemas.openxmlformats.org/package/2006/relationships"><Relationship Id="rId4" Type="http://schemas.openxmlformats.org/officeDocument/2006/relationships/image" Target="../media/image30.emf"/><Relationship Id="rId3" Type="http://schemas.openxmlformats.org/officeDocument/2006/relationships/image" Target="../media/image29.emf"/><Relationship Id="rId2" Type="http://schemas.openxmlformats.org/officeDocument/2006/relationships/image" Target="../media/image28.emf"/><Relationship Id="rId1" Type="http://schemas.openxmlformats.org/officeDocument/2006/relationships/image" Target="../media/image27.emf"/></Relationships>
</file>

<file path=ppt/drawings/_rels/vmlDrawing11.vml.rels><?xml version="1.0" encoding="UTF-8" standalone="yes"?>
<Relationships xmlns="http://schemas.openxmlformats.org/package/2006/relationships"><Relationship Id="rId7" Type="http://schemas.openxmlformats.org/officeDocument/2006/relationships/image" Target="../media/image37.wmf"/><Relationship Id="rId6" Type="http://schemas.openxmlformats.org/officeDocument/2006/relationships/image" Target="../media/image36.wmf"/><Relationship Id="rId5" Type="http://schemas.openxmlformats.org/officeDocument/2006/relationships/image" Target="../media/image35.wmf"/><Relationship Id="rId4" Type="http://schemas.openxmlformats.org/officeDocument/2006/relationships/image" Target="../media/image34.wmf"/><Relationship Id="rId3" Type="http://schemas.openxmlformats.org/officeDocument/2006/relationships/image" Target="../media/image33.wmf"/><Relationship Id="rId2" Type="http://schemas.openxmlformats.org/officeDocument/2006/relationships/image" Target="../media/image32.wmf"/><Relationship Id="rId1" Type="http://schemas.openxmlformats.org/officeDocument/2006/relationships/image" Target="../media/image31.wmf"/></Relationships>
</file>

<file path=ppt/drawings/_rels/vmlDrawing12.vml.rels><?xml version="1.0" encoding="UTF-8" standalone="yes"?>
<Relationships xmlns="http://schemas.openxmlformats.org/package/2006/relationships"><Relationship Id="rId9" Type="http://schemas.openxmlformats.org/officeDocument/2006/relationships/image" Target="../media/image46.wmf"/><Relationship Id="rId8" Type="http://schemas.openxmlformats.org/officeDocument/2006/relationships/image" Target="../media/image45.wmf"/><Relationship Id="rId7" Type="http://schemas.openxmlformats.org/officeDocument/2006/relationships/image" Target="../media/image44.wmf"/><Relationship Id="rId6" Type="http://schemas.openxmlformats.org/officeDocument/2006/relationships/image" Target="../media/image43.wmf"/><Relationship Id="rId5" Type="http://schemas.openxmlformats.org/officeDocument/2006/relationships/image" Target="../media/image42.wmf"/><Relationship Id="rId4" Type="http://schemas.openxmlformats.org/officeDocument/2006/relationships/image" Target="../media/image41.wmf"/><Relationship Id="rId3" Type="http://schemas.openxmlformats.org/officeDocument/2006/relationships/image" Target="../media/image40.wmf"/><Relationship Id="rId2" Type="http://schemas.openxmlformats.org/officeDocument/2006/relationships/image" Target="../media/image39.wmf"/><Relationship Id="rId14" Type="http://schemas.openxmlformats.org/officeDocument/2006/relationships/image" Target="../media/image51.wmf"/><Relationship Id="rId13" Type="http://schemas.openxmlformats.org/officeDocument/2006/relationships/image" Target="../media/image50.wmf"/><Relationship Id="rId12" Type="http://schemas.openxmlformats.org/officeDocument/2006/relationships/image" Target="../media/image49.wmf"/><Relationship Id="rId11" Type="http://schemas.openxmlformats.org/officeDocument/2006/relationships/image" Target="../media/image48.wmf"/><Relationship Id="rId10" Type="http://schemas.openxmlformats.org/officeDocument/2006/relationships/image" Target="../media/image47.wmf"/><Relationship Id="rId1" Type="http://schemas.openxmlformats.org/officeDocument/2006/relationships/image" Target="../media/image38.wmf"/></Relationships>
</file>

<file path=ppt/drawings/_rels/vmlDrawing13.vml.rels><?xml version="1.0" encoding="UTF-8" standalone="yes"?>
<Relationships xmlns="http://schemas.openxmlformats.org/package/2006/relationships"><Relationship Id="rId6" Type="http://schemas.openxmlformats.org/officeDocument/2006/relationships/image" Target="../media/image57.wmf"/><Relationship Id="rId5" Type="http://schemas.openxmlformats.org/officeDocument/2006/relationships/image" Target="../media/image56.wmf"/><Relationship Id="rId4" Type="http://schemas.openxmlformats.org/officeDocument/2006/relationships/image" Target="../media/image55.wmf"/><Relationship Id="rId3" Type="http://schemas.openxmlformats.org/officeDocument/2006/relationships/image" Target="../media/image54.wmf"/><Relationship Id="rId2" Type="http://schemas.openxmlformats.org/officeDocument/2006/relationships/image" Target="../media/image53.wmf"/><Relationship Id="rId1" Type="http://schemas.openxmlformats.org/officeDocument/2006/relationships/image" Target="../media/image5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wmf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3.wmf"/><Relationship Id="rId2" Type="http://schemas.openxmlformats.org/officeDocument/2006/relationships/oleObject" Target="../embeddings/oleObject1.bin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2.vml"/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6.wmf"/><Relationship Id="rId6" Type="http://schemas.openxmlformats.org/officeDocument/2006/relationships/oleObject" Target="../embeddings/oleObject4.bin"/><Relationship Id="rId5" Type="http://schemas.openxmlformats.org/officeDocument/2006/relationships/image" Target="../media/image5.wmf"/><Relationship Id="rId4" Type="http://schemas.openxmlformats.org/officeDocument/2006/relationships/oleObject" Target="../embeddings/oleObject3.bin"/><Relationship Id="rId3" Type="http://schemas.openxmlformats.org/officeDocument/2006/relationships/image" Target="../media/image4.wmf"/><Relationship Id="rId2" Type="http://schemas.openxmlformats.org/officeDocument/2006/relationships/oleObject" Target="../embeddings/oleObject2.bin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3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7.wmf"/><Relationship Id="rId3" Type="http://schemas.openxmlformats.org/officeDocument/2006/relationships/oleObject" Target="../embeddings/oleObject5.bin"/><Relationship Id="rId2" Type="http://schemas.openxmlformats.org/officeDocument/2006/relationships/image" Target="../media/image2.wmf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4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8.wmf"/><Relationship Id="rId2" Type="http://schemas.openxmlformats.org/officeDocument/2006/relationships/oleObject" Target="../embeddings/oleObject6.bin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wmf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5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0.emf"/><Relationship Id="rId4" Type="http://schemas.openxmlformats.org/officeDocument/2006/relationships/oleObject" Target="../embeddings/oleObject8.bin"/><Relationship Id="rId3" Type="http://schemas.openxmlformats.org/officeDocument/2006/relationships/image" Target="../media/image9.emf"/><Relationship Id="rId2" Type="http://schemas.openxmlformats.org/officeDocument/2006/relationships/oleObject" Target="../embeddings/oleObject7.bin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6.vml"/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2.wmf"/><Relationship Id="rId5" Type="http://schemas.openxmlformats.org/officeDocument/2006/relationships/image" Target="../media/image12.wmf"/><Relationship Id="rId4" Type="http://schemas.openxmlformats.org/officeDocument/2006/relationships/oleObject" Target="../embeddings/oleObject10.bin"/><Relationship Id="rId3" Type="http://schemas.openxmlformats.org/officeDocument/2006/relationships/image" Target="../media/image11.wmf"/><Relationship Id="rId2" Type="http://schemas.openxmlformats.org/officeDocument/2006/relationships/oleObject" Target="../embeddings/oleObject9.bin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7.vml"/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15.wmf"/><Relationship Id="rId6" Type="http://schemas.openxmlformats.org/officeDocument/2006/relationships/oleObject" Target="../embeddings/oleObject13.bin"/><Relationship Id="rId5" Type="http://schemas.openxmlformats.org/officeDocument/2006/relationships/image" Target="../media/image14.wmf"/><Relationship Id="rId4" Type="http://schemas.openxmlformats.org/officeDocument/2006/relationships/oleObject" Target="../embeddings/oleObject12.bin"/><Relationship Id="rId3" Type="http://schemas.openxmlformats.org/officeDocument/2006/relationships/image" Target="../media/image13.wmf"/><Relationship Id="rId2" Type="http://schemas.openxmlformats.org/officeDocument/2006/relationships/oleObject" Target="../embeddings/oleObject11.bin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8.vml"/><Relationship Id="rId6" Type="http://schemas.openxmlformats.org/officeDocument/2006/relationships/slideLayout" Target="../slideLayouts/slideLayout1.xml"/><Relationship Id="rId5" Type="http://schemas.openxmlformats.org/officeDocument/2006/relationships/oleObject" Target="../embeddings/oleObject16.bin"/><Relationship Id="rId4" Type="http://schemas.openxmlformats.org/officeDocument/2006/relationships/oleObject" Target="../embeddings/oleObject15.bin"/><Relationship Id="rId3" Type="http://schemas.openxmlformats.org/officeDocument/2006/relationships/image" Target="../media/image14.wmf"/><Relationship Id="rId2" Type="http://schemas.openxmlformats.org/officeDocument/2006/relationships/oleObject" Target="../embeddings/oleObject14.bin"/><Relationship Id="rId1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image" Target="../media/image19.emf"/><Relationship Id="rId8" Type="http://schemas.openxmlformats.org/officeDocument/2006/relationships/oleObject" Target="../embeddings/oleObject20.bin"/><Relationship Id="rId7" Type="http://schemas.openxmlformats.org/officeDocument/2006/relationships/image" Target="../media/image18.emf"/><Relationship Id="rId6" Type="http://schemas.openxmlformats.org/officeDocument/2006/relationships/oleObject" Target="../embeddings/oleObject19.bin"/><Relationship Id="rId5" Type="http://schemas.openxmlformats.org/officeDocument/2006/relationships/image" Target="../media/image17.emf"/><Relationship Id="rId4" Type="http://schemas.openxmlformats.org/officeDocument/2006/relationships/oleObject" Target="../embeddings/oleObject18.bin"/><Relationship Id="rId3" Type="http://schemas.openxmlformats.org/officeDocument/2006/relationships/image" Target="../media/image16.emf"/><Relationship Id="rId25" Type="http://schemas.openxmlformats.org/officeDocument/2006/relationships/vmlDrawing" Target="../drawings/vmlDrawing9.vml"/><Relationship Id="rId24" Type="http://schemas.openxmlformats.org/officeDocument/2006/relationships/slideLayout" Target="../slideLayouts/slideLayout1.xml"/><Relationship Id="rId23" Type="http://schemas.openxmlformats.org/officeDocument/2006/relationships/image" Target="../media/image26.emf"/><Relationship Id="rId22" Type="http://schemas.openxmlformats.org/officeDocument/2006/relationships/oleObject" Target="../embeddings/oleObject27.bin"/><Relationship Id="rId21" Type="http://schemas.openxmlformats.org/officeDocument/2006/relationships/image" Target="../media/image25.emf"/><Relationship Id="rId20" Type="http://schemas.openxmlformats.org/officeDocument/2006/relationships/oleObject" Target="../embeddings/oleObject26.bin"/><Relationship Id="rId2" Type="http://schemas.openxmlformats.org/officeDocument/2006/relationships/oleObject" Target="../embeddings/oleObject17.bin"/><Relationship Id="rId19" Type="http://schemas.openxmlformats.org/officeDocument/2006/relationships/image" Target="../media/image24.emf"/><Relationship Id="rId18" Type="http://schemas.openxmlformats.org/officeDocument/2006/relationships/oleObject" Target="../embeddings/oleObject25.bin"/><Relationship Id="rId17" Type="http://schemas.openxmlformats.org/officeDocument/2006/relationships/image" Target="../media/image23.emf"/><Relationship Id="rId16" Type="http://schemas.openxmlformats.org/officeDocument/2006/relationships/oleObject" Target="../embeddings/oleObject24.bin"/><Relationship Id="rId15" Type="http://schemas.openxmlformats.org/officeDocument/2006/relationships/image" Target="../media/image22.emf"/><Relationship Id="rId14" Type="http://schemas.openxmlformats.org/officeDocument/2006/relationships/oleObject" Target="../embeddings/oleObject23.bin"/><Relationship Id="rId13" Type="http://schemas.openxmlformats.org/officeDocument/2006/relationships/image" Target="../media/image21.emf"/><Relationship Id="rId12" Type="http://schemas.openxmlformats.org/officeDocument/2006/relationships/oleObject" Target="../embeddings/oleObject22.bin"/><Relationship Id="rId11" Type="http://schemas.openxmlformats.org/officeDocument/2006/relationships/image" Target="../media/image20.emf"/><Relationship Id="rId10" Type="http://schemas.openxmlformats.org/officeDocument/2006/relationships/oleObject" Target="../embeddings/oleObject21.bin"/><Relationship Id="rId1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image" Target="../media/image30.emf"/><Relationship Id="rId8" Type="http://schemas.openxmlformats.org/officeDocument/2006/relationships/oleObject" Target="../embeddings/oleObject31.bin"/><Relationship Id="rId7" Type="http://schemas.openxmlformats.org/officeDocument/2006/relationships/image" Target="../media/image29.emf"/><Relationship Id="rId6" Type="http://schemas.openxmlformats.org/officeDocument/2006/relationships/oleObject" Target="../embeddings/oleObject30.bin"/><Relationship Id="rId5" Type="http://schemas.openxmlformats.org/officeDocument/2006/relationships/image" Target="../media/image28.emf"/><Relationship Id="rId4" Type="http://schemas.openxmlformats.org/officeDocument/2006/relationships/oleObject" Target="../embeddings/oleObject29.bin"/><Relationship Id="rId3" Type="http://schemas.openxmlformats.org/officeDocument/2006/relationships/image" Target="../media/image27.emf"/><Relationship Id="rId2" Type="http://schemas.openxmlformats.org/officeDocument/2006/relationships/oleObject" Target="../embeddings/oleObject28.bin"/><Relationship Id="rId11" Type="http://schemas.openxmlformats.org/officeDocument/2006/relationships/vmlDrawing" Target="../drawings/vmlDrawing10.vml"/><Relationship Id="rId10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image" Target="../media/image34.wmf"/><Relationship Id="rId8" Type="http://schemas.openxmlformats.org/officeDocument/2006/relationships/oleObject" Target="../embeddings/oleObject35.bin"/><Relationship Id="rId7" Type="http://schemas.openxmlformats.org/officeDocument/2006/relationships/image" Target="../media/image33.wmf"/><Relationship Id="rId6" Type="http://schemas.openxmlformats.org/officeDocument/2006/relationships/oleObject" Target="../embeddings/oleObject34.bin"/><Relationship Id="rId5" Type="http://schemas.openxmlformats.org/officeDocument/2006/relationships/image" Target="../media/image32.wmf"/><Relationship Id="rId4" Type="http://schemas.openxmlformats.org/officeDocument/2006/relationships/oleObject" Target="../embeddings/oleObject33.bin"/><Relationship Id="rId3" Type="http://schemas.openxmlformats.org/officeDocument/2006/relationships/image" Target="../media/image31.wmf"/><Relationship Id="rId2" Type="http://schemas.openxmlformats.org/officeDocument/2006/relationships/oleObject" Target="../embeddings/oleObject32.bin"/><Relationship Id="rId17" Type="http://schemas.openxmlformats.org/officeDocument/2006/relationships/vmlDrawing" Target="../drawings/vmlDrawing11.vml"/><Relationship Id="rId16" Type="http://schemas.openxmlformats.org/officeDocument/2006/relationships/slideLayout" Target="../slideLayouts/slideLayout1.xml"/><Relationship Id="rId15" Type="http://schemas.openxmlformats.org/officeDocument/2006/relationships/image" Target="../media/image37.wmf"/><Relationship Id="rId14" Type="http://schemas.openxmlformats.org/officeDocument/2006/relationships/oleObject" Target="../embeddings/oleObject38.bin"/><Relationship Id="rId13" Type="http://schemas.openxmlformats.org/officeDocument/2006/relationships/image" Target="../media/image36.wmf"/><Relationship Id="rId12" Type="http://schemas.openxmlformats.org/officeDocument/2006/relationships/oleObject" Target="../embeddings/oleObject37.bin"/><Relationship Id="rId11" Type="http://schemas.openxmlformats.org/officeDocument/2006/relationships/image" Target="../media/image35.wmf"/><Relationship Id="rId10" Type="http://schemas.openxmlformats.org/officeDocument/2006/relationships/oleObject" Target="../embeddings/oleObject36.bin"/><Relationship Id="rId1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image" Target="../media/image41.wmf"/><Relationship Id="rId8" Type="http://schemas.openxmlformats.org/officeDocument/2006/relationships/oleObject" Target="../embeddings/oleObject42.bin"/><Relationship Id="rId7" Type="http://schemas.openxmlformats.org/officeDocument/2006/relationships/image" Target="../media/image40.wmf"/><Relationship Id="rId6" Type="http://schemas.openxmlformats.org/officeDocument/2006/relationships/oleObject" Target="../embeddings/oleObject41.bin"/><Relationship Id="rId5" Type="http://schemas.openxmlformats.org/officeDocument/2006/relationships/image" Target="../media/image39.wmf"/><Relationship Id="rId4" Type="http://schemas.openxmlformats.org/officeDocument/2006/relationships/oleObject" Target="../embeddings/oleObject40.bin"/><Relationship Id="rId31" Type="http://schemas.openxmlformats.org/officeDocument/2006/relationships/vmlDrawing" Target="../drawings/vmlDrawing12.vml"/><Relationship Id="rId30" Type="http://schemas.openxmlformats.org/officeDocument/2006/relationships/slideLayout" Target="../slideLayouts/slideLayout1.xml"/><Relationship Id="rId3" Type="http://schemas.openxmlformats.org/officeDocument/2006/relationships/image" Target="../media/image38.wmf"/><Relationship Id="rId29" Type="http://schemas.openxmlformats.org/officeDocument/2006/relationships/image" Target="../media/image51.wmf"/><Relationship Id="rId28" Type="http://schemas.openxmlformats.org/officeDocument/2006/relationships/oleObject" Target="../embeddings/oleObject52.bin"/><Relationship Id="rId27" Type="http://schemas.openxmlformats.org/officeDocument/2006/relationships/image" Target="../media/image50.wmf"/><Relationship Id="rId26" Type="http://schemas.openxmlformats.org/officeDocument/2006/relationships/oleObject" Target="../embeddings/oleObject51.bin"/><Relationship Id="rId25" Type="http://schemas.openxmlformats.org/officeDocument/2006/relationships/image" Target="../media/image49.wmf"/><Relationship Id="rId24" Type="http://schemas.openxmlformats.org/officeDocument/2006/relationships/oleObject" Target="../embeddings/oleObject50.bin"/><Relationship Id="rId23" Type="http://schemas.openxmlformats.org/officeDocument/2006/relationships/image" Target="../media/image48.wmf"/><Relationship Id="rId22" Type="http://schemas.openxmlformats.org/officeDocument/2006/relationships/oleObject" Target="../embeddings/oleObject49.bin"/><Relationship Id="rId21" Type="http://schemas.openxmlformats.org/officeDocument/2006/relationships/image" Target="../media/image47.wmf"/><Relationship Id="rId20" Type="http://schemas.openxmlformats.org/officeDocument/2006/relationships/oleObject" Target="../embeddings/oleObject48.bin"/><Relationship Id="rId2" Type="http://schemas.openxmlformats.org/officeDocument/2006/relationships/oleObject" Target="../embeddings/oleObject39.bin"/><Relationship Id="rId19" Type="http://schemas.openxmlformats.org/officeDocument/2006/relationships/image" Target="../media/image46.wmf"/><Relationship Id="rId18" Type="http://schemas.openxmlformats.org/officeDocument/2006/relationships/oleObject" Target="../embeddings/oleObject47.bin"/><Relationship Id="rId17" Type="http://schemas.openxmlformats.org/officeDocument/2006/relationships/image" Target="../media/image45.wmf"/><Relationship Id="rId16" Type="http://schemas.openxmlformats.org/officeDocument/2006/relationships/oleObject" Target="../embeddings/oleObject46.bin"/><Relationship Id="rId15" Type="http://schemas.openxmlformats.org/officeDocument/2006/relationships/image" Target="../media/image44.wmf"/><Relationship Id="rId14" Type="http://schemas.openxmlformats.org/officeDocument/2006/relationships/oleObject" Target="../embeddings/oleObject45.bin"/><Relationship Id="rId13" Type="http://schemas.openxmlformats.org/officeDocument/2006/relationships/image" Target="../media/image43.wmf"/><Relationship Id="rId12" Type="http://schemas.openxmlformats.org/officeDocument/2006/relationships/oleObject" Target="../embeddings/oleObject44.bin"/><Relationship Id="rId11" Type="http://schemas.openxmlformats.org/officeDocument/2006/relationships/image" Target="../media/image42.wmf"/><Relationship Id="rId10" Type="http://schemas.openxmlformats.org/officeDocument/2006/relationships/oleObject" Target="../embeddings/oleObject43.bin"/><Relationship Id="rId1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image" Target="../media/image55.wmf"/><Relationship Id="rId8" Type="http://schemas.openxmlformats.org/officeDocument/2006/relationships/oleObject" Target="../embeddings/oleObject56.bin"/><Relationship Id="rId7" Type="http://schemas.openxmlformats.org/officeDocument/2006/relationships/image" Target="../media/image54.wmf"/><Relationship Id="rId6" Type="http://schemas.openxmlformats.org/officeDocument/2006/relationships/oleObject" Target="../embeddings/oleObject55.bin"/><Relationship Id="rId5" Type="http://schemas.openxmlformats.org/officeDocument/2006/relationships/image" Target="../media/image53.wmf"/><Relationship Id="rId4" Type="http://schemas.openxmlformats.org/officeDocument/2006/relationships/oleObject" Target="../embeddings/oleObject54.bin"/><Relationship Id="rId3" Type="http://schemas.openxmlformats.org/officeDocument/2006/relationships/image" Target="../media/image52.wmf"/><Relationship Id="rId2" Type="http://schemas.openxmlformats.org/officeDocument/2006/relationships/oleObject" Target="../embeddings/oleObject53.bin"/><Relationship Id="rId15" Type="http://schemas.openxmlformats.org/officeDocument/2006/relationships/vmlDrawing" Target="../drawings/vmlDrawing13.vml"/><Relationship Id="rId14" Type="http://schemas.openxmlformats.org/officeDocument/2006/relationships/slideLayout" Target="../slideLayouts/slideLayout1.xml"/><Relationship Id="rId13" Type="http://schemas.openxmlformats.org/officeDocument/2006/relationships/image" Target="../media/image57.wmf"/><Relationship Id="rId12" Type="http://schemas.openxmlformats.org/officeDocument/2006/relationships/oleObject" Target="../embeddings/oleObject58.bin"/><Relationship Id="rId11" Type="http://schemas.openxmlformats.org/officeDocument/2006/relationships/image" Target="../media/image56.wmf"/><Relationship Id="rId10" Type="http://schemas.openxmlformats.org/officeDocument/2006/relationships/oleObject" Target="../embeddings/oleObject57.bin"/><Relationship Id="rId1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>
                <a:solidFill>
                  <a:srgbClr val="7030A0"/>
                </a:solidFill>
              </a:rPr>
              <a:t>1.2 </a:t>
            </a:r>
            <a:r>
              <a:rPr lang="zh-CN" altLang="en-US" b="1">
                <a:solidFill>
                  <a:srgbClr val="7030A0"/>
                </a:solidFill>
              </a:rPr>
              <a:t>集合间的基本关系</a:t>
            </a:r>
            <a:r>
              <a:rPr lang="en-US" altLang="zh-CN"/>
              <a:t> </a:t>
            </a:r>
            <a:endParaRPr lang="zh-CN" altLang="en-US"/>
          </a:p>
        </p:txBody>
      </p:sp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381635" y="4276725"/>
            <a:ext cx="11428730" cy="15068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阅读课本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P7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：</a:t>
            </a:r>
            <a:endParaRPr lang="zh-CN" altLang="en-US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30000"/>
              </a:lnSpc>
            </a:pP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        “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观察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”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；思考要研究集合的什么问题？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   </a:t>
            </a:r>
            <a:endParaRPr lang="zh-CN" altLang="en-US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10241" name="TextBox 1"/>
          <p:cNvSpPr txBox="1"/>
          <p:nvPr/>
        </p:nvSpPr>
        <p:spPr>
          <a:xfrm>
            <a:off x="1965960" y="1578610"/>
            <a:ext cx="10008870" cy="22517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zh-CN" altLang="en-US" sz="3600" dirty="0">
                <a:solidFill>
                  <a:srgbClr val="0000FF"/>
                </a:solidFill>
                <a:latin typeface="宋体" panose="02010600030101010101" pitchFamily="2" charset="-122"/>
              </a:rPr>
              <a:t>问题</a:t>
            </a:r>
            <a:r>
              <a:rPr lang="en-US" altLang="zh-CN" sz="3600">
                <a:solidFill>
                  <a:srgbClr val="0000FF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3600" dirty="0">
                <a:solidFill>
                  <a:srgbClr val="0000FF"/>
                </a:solidFill>
                <a:latin typeface="宋体" panose="02010600030101010101" pitchFamily="2" charset="-122"/>
              </a:rPr>
              <a:t>：实数有相等、大于、小于关系，如</a:t>
            </a:r>
            <a:r>
              <a:rPr lang="en-US" altLang="zh-CN" sz="3600">
                <a:solidFill>
                  <a:srgbClr val="0000FF"/>
                </a:solidFill>
                <a:latin typeface="宋体" panose="02010600030101010101" pitchFamily="2" charset="-122"/>
              </a:rPr>
              <a:t>5=5</a:t>
            </a:r>
            <a:r>
              <a:rPr lang="zh-CN" altLang="en-US" sz="3600" dirty="0">
                <a:solidFill>
                  <a:srgbClr val="0000FF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sz="3600">
                <a:solidFill>
                  <a:srgbClr val="0000FF"/>
                </a:solidFill>
                <a:latin typeface="宋体" panose="02010600030101010101" pitchFamily="2" charset="-122"/>
              </a:rPr>
              <a:t>5</a:t>
            </a:r>
            <a:r>
              <a:rPr lang="zh-CN" altLang="en-US" sz="3600" dirty="0">
                <a:solidFill>
                  <a:srgbClr val="0000FF"/>
                </a:solidFill>
                <a:latin typeface="宋体" panose="02010600030101010101" pitchFamily="2" charset="-122"/>
              </a:rPr>
              <a:t>＞</a:t>
            </a:r>
            <a:r>
              <a:rPr lang="en-US" altLang="zh-CN" sz="3600">
                <a:solidFill>
                  <a:srgbClr val="0000FF"/>
                </a:solidFill>
                <a:latin typeface="宋体" panose="02010600030101010101" pitchFamily="2" charset="-122"/>
              </a:rPr>
              <a:t>3</a:t>
            </a:r>
            <a:r>
              <a:rPr lang="zh-CN" altLang="en-US" sz="3600" dirty="0">
                <a:solidFill>
                  <a:srgbClr val="0000FF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sz="3600">
                <a:solidFill>
                  <a:srgbClr val="0000FF"/>
                </a:solidFill>
                <a:latin typeface="宋体" panose="02010600030101010101" pitchFamily="2" charset="-122"/>
              </a:rPr>
              <a:t>5</a:t>
            </a:r>
            <a:r>
              <a:rPr lang="zh-CN" altLang="en-US" sz="3600" dirty="0">
                <a:solidFill>
                  <a:srgbClr val="0000FF"/>
                </a:solidFill>
                <a:latin typeface="宋体" panose="02010600030101010101" pitchFamily="2" charset="-122"/>
              </a:rPr>
              <a:t>＜</a:t>
            </a:r>
            <a:r>
              <a:rPr lang="en-US" altLang="zh-CN" sz="3600">
                <a:solidFill>
                  <a:srgbClr val="0000FF"/>
                </a:solidFill>
                <a:latin typeface="宋体" panose="02010600030101010101" pitchFamily="2" charset="-122"/>
              </a:rPr>
              <a:t>7</a:t>
            </a:r>
            <a:r>
              <a:rPr lang="zh-CN" altLang="en-US" sz="3600" dirty="0">
                <a:solidFill>
                  <a:srgbClr val="0000FF"/>
                </a:solidFill>
                <a:latin typeface="宋体" panose="02010600030101010101" pitchFamily="2" charset="-122"/>
              </a:rPr>
              <a:t>等等，类比实数之间的关系，你会想到集合之间有什么关系呢？</a:t>
            </a:r>
            <a:endParaRPr lang="zh-CN" altLang="en-US" sz="36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pic>
        <p:nvPicPr>
          <p:cNvPr id="10243" name="Picture 9" descr="0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318" y="1386840"/>
            <a:ext cx="1584325" cy="7921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38" name="标题 14337"/>
          <p:cNvSpPr>
            <a:spLocks noGrp="1" noRot="1"/>
          </p:cNvSpPr>
          <p:nvPr>
            <p:ph type="title"/>
          </p:nvPr>
        </p:nvSpPr>
        <p:spPr>
          <a:xfrm>
            <a:off x="263525" y="1103630"/>
            <a:ext cx="8540750" cy="1143000"/>
          </a:xfrm>
        </p:spPr>
        <p:txBody>
          <a:bodyPr vert="horz" wrap="square" anchor="ctr" anchorCtr="0"/>
          <a:p>
            <a:pPr algn="l"/>
            <a:r>
              <a:rPr lang="zh-CN" altLang="en-US" sz="4800">
                <a:solidFill>
                  <a:srgbClr val="7030A0"/>
                </a:solidFill>
              </a:rPr>
              <a:t>一、子集的概念</a:t>
            </a:r>
            <a:endParaRPr lang="zh-CN" altLang="en-US" sz="4800">
              <a:solidFill>
                <a:srgbClr val="7030A0"/>
              </a:solidFill>
            </a:endParaRPr>
          </a:p>
        </p:txBody>
      </p:sp>
      <p:sp>
        <p:nvSpPr>
          <p:cNvPr id="14339" name="文本框 14338"/>
          <p:cNvSpPr txBox="1"/>
          <p:nvPr/>
        </p:nvSpPr>
        <p:spPr>
          <a:xfrm>
            <a:off x="152400" y="1965960"/>
            <a:ext cx="930021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      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一般地，对于两个集合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， 如果集合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中</a:t>
            </a:r>
            <a:r>
              <a:rPr lang="zh-CN" altLang="en-US" sz="3600" b="1" u="sng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任意一个元素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都是集合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中的元素，我们就说这两个集合有</a:t>
            </a:r>
            <a:r>
              <a:rPr lang="zh-CN" altLang="en-US" sz="3600" b="1">
                <a:solidFill>
                  <a:srgbClr val="66003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包含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关系，称集合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为集合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的</a:t>
            </a:r>
            <a:r>
              <a:rPr lang="zh-CN" altLang="en-US" sz="36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子集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endParaRPr lang="en-US" altLang="zh-CN" sz="36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4340" name="对象 14339"/>
          <p:cNvGraphicFramePr>
            <a:graphicFrameLocks noChangeAspect="1"/>
          </p:cNvGraphicFramePr>
          <p:nvPr/>
        </p:nvGraphicFramePr>
        <p:xfrm>
          <a:off x="522923" y="4504690"/>
          <a:ext cx="7612380" cy="13601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6" name="" r:id="rId2" imgW="2184400" imgH="457200" progId="Equation.3">
                  <p:embed/>
                </p:oleObj>
              </mc:Choice>
              <mc:Fallback>
                <p:oleObj name="" r:id="rId2" imgW="2184400" imgH="457200" progId="Equation.3">
                  <p:embed/>
                  <p:pic>
                    <p:nvPicPr>
                      <p:cNvPr id="0" name="图片 310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22923" y="4504690"/>
                        <a:ext cx="7612380" cy="136017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1" name="椭圆 14340"/>
          <p:cNvSpPr/>
          <p:nvPr/>
        </p:nvSpPr>
        <p:spPr>
          <a:xfrm>
            <a:off x="8366760" y="3426143"/>
            <a:ext cx="3505200" cy="2090737"/>
          </a:xfrm>
          <a:prstGeom prst="ellipse">
            <a:avLst/>
          </a:prstGeom>
          <a:solidFill>
            <a:srgbClr val="0000FF"/>
          </a:solidFill>
          <a:ln w="12700" cap="sq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lIns="90170" tIns="46990" rIns="90170" bIns="46990" anchor="ctr" anchorCtr="0"/>
          <a:p>
            <a:endParaRPr lang="zh-CN" altLang="en-US" sz="3200" dirty="0">
              <a:solidFill>
                <a:srgbClr val="FFFF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2" name="椭圆 14341"/>
          <p:cNvSpPr/>
          <p:nvPr/>
        </p:nvSpPr>
        <p:spPr>
          <a:xfrm>
            <a:off x="9725660" y="4005580"/>
            <a:ext cx="1447800" cy="1130300"/>
          </a:xfrm>
          <a:prstGeom prst="ellipse">
            <a:avLst/>
          </a:prstGeom>
          <a:solidFill>
            <a:srgbClr val="00B0F0"/>
          </a:solidFill>
          <a:ln w="12700" cap="sq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lIns="90170" tIns="46990" rIns="90170" bIns="46990" anchor="ctr" anchorCtr="0"/>
          <a:p>
            <a:endParaRPr lang="zh-CN" sz="3200">
              <a:solidFill>
                <a:schemeClr val="hlink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3" name="文本框 14342"/>
          <p:cNvSpPr txBox="1"/>
          <p:nvPr/>
        </p:nvSpPr>
        <p:spPr>
          <a:xfrm>
            <a:off x="10447973" y="4005580"/>
            <a:ext cx="322262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2800" b="1" dirty="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zh-CN" altLang="en-US" sz="2800" b="1" dirty="0">
              <a:solidFill>
                <a:srgbClr val="FFFF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4" name="文本框 14343"/>
          <p:cNvSpPr txBox="1"/>
          <p:nvPr/>
        </p:nvSpPr>
        <p:spPr>
          <a:xfrm>
            <a:off x="10782935" y="4370705"/>
            <a:ext cx="38036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800" b="1" dirty="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zh-CN" altLang="en-US" sz="2800" b="1" dirty="0">
              <a:solidFill>
                <a:srgbClr val="FFFF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5" name="文本框 14344"/>
          <p:cNvSpPr txBox="1"/>
          <p:nvPr/>
        </p:nvSpPr>
        <p:spPr>
          <a:xfrm>
            <a:off x="10447973" y="4679315"/>
            <a:ext cx="38036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800" b="1" dirty="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zh-CN" altLang="en-US" sz="2800" b="1" dirty="0">
              <a:solidFill>
                <a:srgbClr val="FFFF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6" name="文本框 14345"/>
          <p:cNvSpPr txBox="1"/>
          <p:nvPr/>
        </p:nvSpPr>
        <p:spPr>
          <a:xfrm>
            <a:off x="9919335" y="4370705"/>
            <a:ext cx="524510" cy="7683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4400" i="1">
                <a:solidFill>
                  <a:srgbClr val="FFFF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A</a:t>
            </a:r>
            <a:endParaRPr lang="en-US" altLang="zh-CN" sz="4400" i="1">
              <a:solidFill>
                <a:srgbClr val="FFFF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4347" name="文本框 14346"/>
          <p:cNvSpPr txBox="1"/>
          <p:nvPr/>
        </p:nvSpPr>
        <p:spPr>
          <a:xfrm>
            <a:off x="8998585" y="4384040"/>
            <a:ext cx="52197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4000" b="1" i="1" dirty="0">
                <a:solidFill>
                  <a:srgbClr val="FFFF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B</a:t>
            </a:r>
            <a:endParaRPr lang="zh-CN" altLang="en-US" sz="4000" b="1" i="1" dirty="0">
              <a:solidFill>
                <a:srgbClr val="FFFF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4348" name="文本框 14347"/>
          <p:cNvSpPr txBox="1"/>
          <p:nvPr/>
        </p:nvSpPr>
        <p:spPr>
          <a:xfrm>
            <a:off x="9595485" y="4967605"/>
            <a:ext cx="3238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2400" b="1" dirty="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5</a:t>
            </a:r>
            <a:endParaRPr lang="zh-CN" altLang="en-US" sz="2400" b="1" dirty="0">
              <a:solidFill>
                <a:srgbClr val="FFFF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9" name="文本框 14348"/>
          <p:cNvSpPr txBox="1"/>
          <p:nvPr/>
        </p:nvSpPr>
        <p:spPr>
          <a:xfrm>
            <a:off x="9617710" y="3662680"/>
            <a:ext cx="3778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2400" b="1" dirty="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endParaRPr lang="zh-CN" altLang="en-US" sz="2400" b="1" dirty="0">
              <a:solidFill>
                <a:srgbClr val="FFFF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5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0"/>
      <p:bldP spid="14341" grpId="0" bldLvl="0" animBg="1"/>
      <p:bldP spid="14342" grpId="0" bldLvl="0" animBg="1"/>
      <p:bldP spid="14349" grpId="0" bldLvl="0"/>
      <p:bldP spid="14348" grpId="0" bldLvl="0"/>
      <p:bldP spid="14343" grpId="0" bldLvl="0"/>
      <p:bldP spid="14344" grpId="0" bldLvl="0"/>
      <p:bldP spid="14345" grpId="0" bldLvl="0"/>
      <p:bldP spid="14347" grpId="0" bldLvl="0"/>
      <p:bldP spid="14346" grpId="0" bldLvl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55332" name="Text Box 4"/>
          <p:cNvSpPr txBox="1"/>
          <p:nvPr/>
        </p:nvSpPr>
        <p:spPr>
          <a:xfrm>
            <a:off x="806450" y="1943100"/>
            <a:ext cx="778129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zh-CN" altLang="en-US" sz="3600" dirty="0">
                <a:latin typeface="宋体" panose="02010600030101010101" pitchFamily="2" charset="-122"/>
              </a:rPr>
              <a:t>用</a:t>
            </a:r>
            <a:r>
              <a:rPr lang="en-US" altLang="zh-CN" sz="3600" dirty="0">
                <a:latin typeface="宋体" panose="02010600030101010101" pitchFamily="2" charset="-122"/>
              </a:rPr>
              <a:t>  </a:t>
            </a:r>
            <a:r>
              <a:rPr lang="en-US" altLang="zh-CN" sz="3600" b="1">
                <a:solidFill>
                  <a:srgbClr val="FF0000"/>
                </a:solidFill>
                <a:latin typeface="宋体" panose="02010600030101010101" pitchFamily="2" charset="-122"/>
              </a:rPr>
              <a:t>Venn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</a:rPr>
              <a:t>图</a:t>
            </a:r>
            <a:r>
              <a:rPr lang="en-US" altLang="zh-CN" sz="3600" b="1" dirty="0">
                <a:solidFill>
                  <a:srgbClr val="FF0000"/>
                </a:solidFill>
                <a:latin typeface="宋体" panose="02010600030101010101" pitchFamily="2" charset="-122"/>
              </a:rPr>
              <a:t>  </a:t>
            </a:r>
            <a:r>
              <a:rPr lang="zh-CN" altLang="en-US" sz="3600" dirty="0">
                <a:latin typeface="宋体" panose="02010600030101010101" pitchFamily="2" charset="-122"/>
              </a:rPr>
              <a:t>表示集合的包含关系</a:t>
            </a:r>
            <a:r>
              <a:rPr lang="en-US" altLang="zh-CN" sz="3600">
                <a:latin typeface="宋体" panose="02010600030101010101" pitchFamily="2" charset="-122"/>
              </a:rPr>
              <a:t>.</a:t>
            </a:r>
            <a:endParaRPr lang="en-US" altLang="zh-CN" sz="3600">
              <a:latin typeface="宋体" panose="02010600030101010101" pitchFamily="2" charset="-122"/>
            </a:endParaRPr>
          </a:p>
        </p:txBody>
      </p:sp>
      <p:sp>
        <p:nvSpPr>
          <p:cNvPr id="355333" name="Oval 5"/>
          <p:cNvSpPr/>
          <p:nvPr/>
        </p:nvSpPr>
        <p:spPr>
          <a:xfrm>
            <a:off x="5133975" y="4025900"/>
            <a:ext cx="2774950" cy="2530475"/>
          </a:xfrm>
          <a:prstGeom prst="ellipse">
            <a:avLst/>
          </a:prstGeom>
          <a:solidFill>
            <a:srgbClr val="FFFF00"/>
          </a:solidFill>
          <a:ln w="5715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56324" name="Object 6"/>
          <p:cNvGraphicFramePr>
            <a:graphicFrameLocks noChangeAspect="1"/>
          </p:cNvGraphicFramePr>
          <p:nvPr/>
        </p:nvGraphicFramePr>
        <p:xfrm>
          <a:off x="5295900" y="4852988"/>
          <a:ext cx="503238" cy="503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2" imgW="165100" imgH="165100" progId="Equation.3">
                  <p:embed/>
                </p:oleObj>
              </mc:Choice>
              <mc:Fallback>
                <p:oleObj name="" r:id="rId2" imgW="165100" imgH="165100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295900" y="4852988"/>
                        <a:ext cx="503238" cy="5032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5335" name="Oval 7"/>
          <p:cNvSpPr/>
          <p:nvPr/>
        </p:nvSpPr>
        <p:spPr>
          <a:xfrm>
            <a:off x="6016625" y="4687888"/>
            <a:ext cx="1287463" cy="1149350"/>
          </a:xfrm>
          <a:prstGeom prst="ellipse">
            <a:avLst/>
          </a:prstGeom>
          <a:solidFill>
            <a:srgbClr val="00CC00"/>
          </a:solidFill>
          <a:ln w="571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56326" name="Object 8"/>
          <p:cNvGraphicFramePr>
            <a:graphicFrameLocks noChangeAspect="1"/>
          </p:cNvGraphicFramePr>
          <p:nvPr/>
        </p:nvGraphicFramePr>
        <p:xfrm>
          <a:off x="6419850" y="4878388"/>
          <a:ext cx="504825" cy="50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4" imgW="165100" imgH="165100" progId="Equation.3">
                  <p:embed/>
                </p:oleObj>
              </mc:Choice>
              <mc:Fallback>
                <p:oleObj name="" r:id="rId4" imgW="165100" imgH="165100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419850" y="4878388"/>
                        <a:ext cx="504825" cy="504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327" name="Object 9"/>
          <p:cNvGraphicFramePr>
            <a:graphicFrameLocks noChangeAspect="1"/>
          </p:cNvGraphicFramePr>
          <p:nvPr/>
        </p:nvGraphicFramePr>
        <p:xfrm>
          <a:off x="806450" y="5235575"/>
          <a:ext cx="2016125" cy="804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6" imgW="443865" imgH="177800" progId="Equation.DSMT4">
                  <p:embed/>
                </p:oleObj>
              </mc:Choice>
              <mc:Fallback>
                <p:oleObj name="" r:id="rId6" imgW="443865" imgH="177800" progId="Equation.DSMT4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06450" y="5235575"/>
                        <a:ext cx="2016125" cy="804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5338" name="AutoShape 10"/>
          <p:cNvSpPr/>
          <p:nvPr/>
        </p:nvSpPr>
        <p:spPr>
          <a:xfrm>
            <a:off x="3294063" y="5441950"/>
            <a:ext cx="1368425" cy="503238"/>
          </a:xfrm>
          <a:prstGeom prst="leftRightArrow">
            <a:avLst>
              <a:gd name="adj1" fmla="val 50000"/>
              <a:gd name="adj2" fmla="val 54372"/>
            </a:avLst>
          </a:prstGeom>
          <a:solidFill>
            <a:srgbClr val="7EC933"/>
          </a:solidFill>
          <a:ln w="571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55339" name="Text Box 11"/>
          <p:cNvSpPr txBox="1"/>
          <p:nvPr/>
        </p:nvSpPr>
        <p:spPr>
          <a:xfrm>
            <a:off x="44450" y="2738120"/>
            <a:ext cx="11781790" cy="11245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>
                <a:solidFill>
                  <a:schemeClr val="tx1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在数学中，我们经常用平面上</a:t>
            </a:r>
            <a:r>
              <a:rPr lang="zh-CN" altLang="en-US" sz="2800" dirty="0">
                <a:solidFill>
                  <a:srgbClr val="0000FF"/>
                </a:solidFill>
                <a:latin typeface="楷体_GB2312" pitchFamily="49" charset="-122"/>
              </a:rPr>
              <a:t>封闭曲线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的</a:t>
            </a:r>
            <a:r>
              <a:rPr lang="zh-CN" altLang="en-US" sz="2800" dirty="0">
                <a:solidFill>
                  <a:srgbClr val="0000FF"/>
                </a:solidFill>
                <a:latin typeface="楷体_GB2312" pitchFamily="49" charset="-122"/>
              </a:rPr>
              <a:t>内部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代表集合，这种图称为</a:t>
            </a: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Venn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图</a:t>
            </a: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  <a:endParaRPr lang="en-US" altLang="zh-CN" sz="280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5545138" y="3503613"/>
            <a:ext cx="2419350" cy="1587"/>
          </a:xfrm>
          <a:prstGeom prst="line">
            <a:avLst/>
          </a:prstGeom>
          <a:ln w="508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14346" name="Text Box 15"/>
          <p:cNvSpPr txBox="1"/>
          <p:nvPr/>
        </p:nvSpPr>
        <p:spPr>
          <a:xfrm>
            <a:off x="0" y="1134110"/>
            <a:ext cx="120116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  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为了更直观的表达集合间的关系，我们常用图示的方法来更清晰的展现：</a:t>
            </a:r>
            <a:endParaRPr lang="zh-CN" altLang="en-US" sz="28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56332" name="AutoShape 15"/>
          <p:cNvSpPr/>
          <p:nvPr/>
        </p:nvSpPr>
        <p:spPr>
          <a:xfrm>
            <a:off x="9107488" y="3864610"/>
            <a:ext cx="2717800" cy="1189038"/>
          </a:xfrm>
          <a:prstGeom prst="cloudCallout">
            <a:avLst>
              <a:gd name="adj1" fmla="val -86413"/>
              <a:gd name="adj2" fmla="val 65353"/>
            </a:avLst>
          </a:prstGeom>
          <a:noFill/>
          <a:ln w="9525" cap="flat" cmpd="sng">
            <a:solidFill>
              <a:srgbClr val="00008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>
              <a:spcBef>
                <a:spcPct val="50000"/>
              </a:spcBef>
            </a:pP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图形语言</a:t>
            </a:r>
            <a:endParaRPr lang="zh-CN" altLang="en-US" sz="28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5332" grpId="0"/>
      <p:bldP spid="355333" grpId="0" bldLvl="0" animBg="1"/>
      <p:bldP spid="355335" grpId="0" bldLvl="0" animBg="1"/>
      <p:bldP spid="355338" grpId="0" bldLvl="0" animBg="1"/>
      <p:bldP spid="355339" grpId="0"/>
      <p:bldP spid="56332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1" name="Text Box 4"/>
          <p:cNvSpPr txBox="1"/>
          <p:nvPr/>
        </p:nvSpPr>
        <p:spPr>
          <a:xfrm>
            <a:off x="311150" y="1838325"/>
            <a:ext cx="11510010" cy="22574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0000FF"/>
                </a:solidFill>
                <a:latin typeface="宋体" panose="02010600030101010101" pitchFamily="2" charset="-122"/>
              </a:rPr>
              <a:t>    已知集合</a:t>
            </a:r>
            <a:r>
              <a:rPr lang="en-US" altLang="zh-CN" sz="3200" dirty="0">
                <a:solidFill>
                  <a:srgbClr val="0000FF"/>
                </a:solidFill>
                <a:latin typeface="宋体" panose="02010600030101010101" pitchFamily="2" charset="-122"/>
              </a:rPr>
              <a:t>  </a:t>
            </a:r>
            <a:r>
              <a:rPr lang="en-US" altLang="zh-CN" sz="320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M={x|x-2&lt;0}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，</a:t>
            </a:r>
            <a:r>
              <a:rPr lang="en-US" altLang="zh-CN" sz="320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N={</a:t>
            </a:r>
            <a:r>
              <a:rPr lang="en-US" altLang="zh-CN" sz="3200" err="1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x|x</a:t>
            </a:r>
            <a:r>
              <a:rPr lang="en-US" altLang="zh-CN" sz="320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&lt;a}</a:t>
            </a:r>
            <a:r>
              <a:rPr lang="zh-CN" altLang="en-US" sz="3200" dirty="0">
                <a:solidFill>
                  <a:srgbClr val="0000FF"/>
                </a:solidFill>
                <a:latin typeface="宋体" panose="02010600030101010101" pitchFamily="2" charset="-122"/>
              </a:rPr>
              <a:t>，若</a:t>
            </a:r>
            <a:r>
              <a:rPr lang="en-US" altLang="zh-CN" sz="3200">
                <a:solidFill>
                  <a:srgbClr val="0000FF"/>
                </a:solidFill>
                <a:latin typeface="宋体" panose="02010600030101010101" pitchFamily="2" charset="-122"/>
              </a:rPr>
              <a:t>M</a:t>
            </a:r>
            <a:r>
              <a:rPr lang="en-US" altLang="en-US" sz="3200">
                <a:solidFill>
                  <a:srgbClr val="0000FF"/>
                </a:solidFill>
                <a:latin typeface="宋体" panose="02010600030101010101" pitchFamily="2" charset="-122"/>
                <a:sym typeface="Symbol" panose="05050102010706020507" pitchFamily="18" charset="2"/>
              </a:rPr>
              <a:t>⊆</a:t>
            </a:r>
            <a:r>
              <a:rPr lang="en-US" altLang="zh-CN" sz="3200">
                <a:solidFill>
                  <a:srgbClr val="0000FF"/>
                </a:solidFill>
                <a:latin typeface="宋体" panose="02010600030101010101" pitchFamily="2" charset="-122"/>
              </a:rPr>
              <a:t>N</a:t>
            </a:r>
            <a:r>
              <a:rPr lang="zh-CN" altLang="en-US" sz="3200" dirty="0">
                <a:solidFill>
                  <a:srgbClr val="0000FF"/>
                </a:solidFill>
                <a:latin typeface="宋体" panose="02010600030101010101" pitchFamily="2" charset="-122"/>
              </a:rPr>
              <a:t>，则</a:t>
            </a:r>
            <a:endParaRPr lang="zh-CN" altLang="en-US" sz="3200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3200" dirty="0">
                <a:solidFill>
                  <a:srgbClr val="0000FF"/>
                </a:solidFill>
                <a:latin typeface="宋体" panose="02010600030101010101" pitchFamily="2" charset="-122"/>
              </a:rPr>
              <a:t>实数</a:t>
            </a:r>
            <a:r>
              <a:rPr lang="en-US" altLang="zh-CN" sz="3200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3200" dirty="0">
                <a:solidFill>
                  <a:srgbClr val="0000FF"/>
                </a:solidFill>
                <a:latin typeface="宋体" panose="02010600030101010101" pitchFamily="2" charset="-122"/>
              </a:rPr>
              <a:t>的取值范围是（   ）</a:t>
            </a:r>
            <a:endParaRPr lang="zh-CN" altLang="en-US" sz="3200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宋体" panose="02010600030101010101" pitchFamily="2" charset="-122"/>
              </a:rPr>
              <a:t>A.[2,+∞)    B.(2,+∞)   C.(-∞,0)    D.(-∞,0]</a:t>
            </a:r>
            <a:endParaRPr lang="en-US" altLang="zh-CN" sz="3200" b="1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404489" name="Rectangle 9"/>
          <p:cNvSpPr/>
          <p:nvPr/>
        </p:nvSpPr>
        <p:spPr>
          <a:xfrm>
            <a:off x="177800" y="4400550"/>
            <a:ext cx="10908665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3200">
                <a:solidFill>
                  <a:srgbClr val="CC00FF"/>
                </a:solidFill>
                <a:latin typeface="楷体_GB2312" pitchFamily="49" charset="-122"/>
                <a:ea typeface="楷体_GB2312" pitchFamily="49" charset="-122"/>
              </a:rPr>
              <a:t>【</a:t>
            </a:r>
            <a:r>
              <a:rPr lang="zh-CN" altLang="en-US" sz="3200" dirty="0">
                <a:solidFill>
                  <a:srgbClr val="CC00FF"/>
                </a:solidFill>
                <a:latin typeface="楷体_GB2312" pitchFamily="49" charset="-122"/>
                <a:ea typeface="楷体_GB2312" pitchFamily="49" charset="-122"/>
              </a:rPr>
              <a:t>解析</a:t>
            </a:r>
            <a:r>
              <a:rPr lang="en-US" altLang="zh-CN" sz="3200">
                <a:solidFill>
                  <a:srgbClr val="CC00FF"/>
                </a:solidFill>
                <a:latin typeface="楷体_GB2312" pitchFamily="49" charset="-122"/>
                <a:ea typeface="楷体_GB2312" pitchFamily="49" charset="-122"/>
              </a:rPr>
              <a:t>】</a:t>
            </a:r>
            <a:r>
              <a:rPr lang="zh-CN" altLang="en-US" sz="3200" dirty="0">
                <a:latin typeface="楷体_GB2312" pitchFamily="49" charset="-122"/>
                <a:ea typeface="楷体_GB2312" pitchFamily="49" charset="-122"/>
              </a:rPr>
              <a:t>选</a:t>
            </a:r>
            <a:r>
              <a:rPr lang="en-US" altLang="zh-CN" sz="3200">
                <a:latin typeface="楷体_GB2312" pitchFamily="49" charset="-122"/>
                <a:ea typeface="楷体_GB2312" pitchFamily="49" charset="-122"/>
              </a:rPr>
              <a:t>A.</a:t>
            </a:r>
            <a:r>
              <a:rPr lang="zh-CN" altLang="en-US" sz="3200" dirty="0">
                <a:latin typeface="楷体_GB2312" pitchFamily="49" charset="-122"/>
                <a:ea typeface="楷体_GB2312" pitchFamily="49" charset="-122"/>
              </a:rPr>
              <a:t>集合</a:t>
            </a:r>
            <a:r>
              <a:rPr lang="en-US" altLang="zh-CN" sz="3200">
                <a:latin typeface="楷体_GB2312" pitchFamily="49" charset="-122"/>
                <a:ea typeface="楷体_GB2312" pitchFamily="49" charset="-122"/>
              </a:rPr>
              <a:t>M</a:t>
            </a:r>
            <a:r>
              <a:rPr lang="zh-CN" altLang="en-US" sz="3200" dirty="0">
                <a:latin typeface="楷体_GB2312" pitchFamily="49" charset="-122"/>
                <a:ea typeface="楷体_GB2312" pitchFamily="49" charset="-122"/>
              </a:rPr>
              <a:t>中</a:t>
            </a:r>
            <a:r>
              <a:rPr lang="en-US" altLang="zh-CN" sz="3200">
                <a:latin typeface="楷体_GB2312" pitchFamily="49" charset="-122"/>
                <a:ea typeface="楷体_GB2312" pitchFamily="49" charset="-122"/>
              </a:rPr>
              <a:t>x&lt;2,</a:t>
            </a:r>
            <a:r>
              <a:rPr lang="zh-CN" altLang="en-US" sz="3200" dirty="0">
                <a:latin typeface="楷体_GB2312" pitchFamily="49" charset="-122"/>
                <a:ea typeface="楷体_GB2312" pitchFamily="49" charset="-122"/>
              </a:rPr>
              <a:t>集合</a:t>
            </a:r>
            <a:r>
              <a:rPr lang="en-US" altLang="zh-CN" sz="3200">
                <a:latin typeface="楷体_GB2312" pitchFamily="49" charset="-122"/>
                <a:ea typeface="楷体_GB2312" pitchFamily="49" charset="-122"/>
              </a:rPr>
              <a:t>N</a:t>
            </a:r>
            <a:r>
              <a:rPr lang="zh-CN" altLang="en-US" sz="3200" dirty="0">
                <a:latin typeface="楷体_GB2312" pitchFamily="49" charset="-122"/>
                <a:ea typeface="楷体_GB2312" pitchFamily="49" charset="-122"/>
              </a:rPr>
              <a:t>中</a:t>
            </a:r>
            <a:r>
              <a:rPr lang="en-US" altLang="zh-CN" sz="3200">
                <a:latin typeface="楷体_GB2312" pitchFamily="49" charset="-122"/>
                <a:ea typeface="楷体_GB2312" pitchFamily="49" charset="-122"/>
              </a:rPr>
              <a:t>x&lt;a,</a:t>
            </a:r>
            <a:r>
              <a:rPr lang="zh-CN" altLang="en-US" sz="3200" dirty="0">
                <a:latin typeface="楷体_GB2312" pitchFamily="49" charset="-122"/>
                <a:ea typeface="楷体_GB2312" pitchFamily="49" charset="-122"/>
              </a:rPr>
              <a:t>又因为</a:t>
            </a:r>
            <a:r>
              <a:rPr lang="en-US" altLang="zh-CN" sz="3200">
                <a:latin typeface="楷体_GB2312" pitchFamily="49" charset="-122"/>
                <a:ea typeface="楷体_GB2312" pitchFamily="49" charset="-122"/>
              </a:rPr>
              <a:t>M</a:t>
            </a:r>
            <a:r>
              <a:rPr lang="en-US" altLang="en-US" sz="3200">
                <a:latin typeface="楷体_GB2312" pitchFamily="49" charset="-122"/>
                <a:ea typeface="楷体_GB2312" pitchFamily="49" charset="-122"/>
                <a:sym typeface="Symbol" panose="05050102010706020507" pitchFamily="18" charset="2"/>
              </a:rPr>
              <a:t>⊆</a:t>
            </a:r>
            <a:r>
              <a:rPr lang="en-US" altLang="zh-CN" sz="3200">
                <a:latin typeface="楷体_GB2312" pitchFamily="49" charset="-122"/>
                <a:ea typeface="楷体_GB2312" pitchFamily="49" charset="-122"/>
              </a:rPr>
              <a:t>N</a:t>
            </a:r>
            <a:r>
              <a:rPr lang="zh-CN" altLang="en-US" sz="3200" dirty="0">
                <a:latin typeface="楷体_GB2312" pitchFamily="49" charset="-122"/>
                <a:ea typeface="楷体_GB2312" pitchFamily="49" charset="-122"/>
              </a:rPr>
              <a:t>，所以</a:t>
            </a:r>
            <a:r>
              <a:rPr lang="en-US" altLang="zh-CN" sz="3200">
                <a:latin typeface="楷体_GB2312" pitchFamily="49" charset="-122"/>
                <a:ea typeface="楷体_GB2312" pitchFamily="49" charset="-122"/>
              </a:rPr>
              <a:t>M</a:t>
            </a:r>
            <a:r>
              <a:rPr lang="zh-CN" altLang="en-US" sz="3200" dirty="0">
                <a:latin typeface="楷体_GB2312" pitchFamily="49" charset="-122"/>
                <a:ea typeface="楷体_GB2312" pitchFamily="49" charset="-122"/>
              </a:rPr>
              <a:t>中</a:t>
            </a:r>
            <a:r>
              <a:rPr lang="en-US" altLang="zh-CN" sz="3200">
                <a:latin typeface="楷体_GB2312" pitchFamily="49" charset="-122"/>
                <a:ea typeface="楷体_GB2312" pitchFamily="49" charset="-122"/>
              </a:rPr>
              <a:t>x&lt;2</a:t>
            </a:r>
            <a:r>
              <a:rPr lang="zh-CN" altLang="en-US" sz="3200" dirty="0">
                <a:latin typeface="楷体_GB2312" pitchFamily="49" charset="-122"/>
                <a:ea typeface="楷体_GB2312" pitchFamily="49" charset="-122"/>
              </a:rPr>
              <a:t>≤</a:t>
            </a:r>
            <a:r>
              <a:rPr lang="en-US" altLang="zh-CN" sz="3200">
                <a:latin typeface="楷体_GB2312" pitchFamily="49" charset="-122"/>
                <a:ea typeface="楷体_GB2312" pitchFamily="49" charset="-122"/>
              </a:rPr>
              <a:t>a,</a:t>
            </a:r>
            <a:r>
              <a:rPr lang="zh-CN" altLang="en-US" sz="3200" dirty="0">
                <a:latin typeface="楷体_GB2312" pitchFamily="49" charset="-122"/>
                <a:ea typeface="楷体_GB2312" pitchFamily="49" charset="-122"/>
              </a:rPr>
              <a:t>因此</a:t>
            </a:r>
            <a:r>
              <a:rPr lang="en-US" altLang="zh-CN" sz="3200">
                <a:latin typeface="楷体_GB2312" pitchFamily="49" charset="-122"/>
                <a:ea typeface="楷体_GB2312" pitchFamily="49" charset="-122"/>
              </a:rPr>
              <a:t>a≥2.</a:t>
            </a:r>
            <a:r>
              <a:rPr lang="zh-CN" altLang="en-US" sz="3200" dirty="0">
                <a:latin typeface="楷体_GB2312" pitchFamily="49" charset="-122"/>
                <a:ea typeface="楷体_GB2312" pitchFamily="49" charset="-122"/>
              </a:rPr>
              <a:t>即选</a:t>
            </a:r>
            <a:r>
              <a:rPr lang="en-US" altLang="zh-CN" sz="3200">
                <a:latin typeface="楷体_GB2312" pitchFamily="49" charset="-122"/>
                <a:ea typeface="楷体_GB2312" pitchFamily="49" charset="-122"/>
              </a:rPr>
              <a:t>A.</a:t>
            </a:r>
            <a:endParaRPr lang="en-US" altLang="zh-CN" sz="320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04491" name="Text Box 11"/>
          <p:cNvSpPr txBox="1"/>
          <p:nvPr/>
        </p:nvSpPr>
        <p:spPr>
          <a:xfrm>
            <a:off x="4217035" y="2577465"/>
            <a:ext cx="547688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A</a:t>
            </a:r>
            <a:endParaRPr lang="en-US" altLang="zh-CN" sz="32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5364" name="Text Box 73"/>
          <p:cNvSpPr txBox="1"/>
          <p:nvPr/>
        </p:nvSpPr>
        <p:spPr>
          <a:xfrm>
            <a:off x="523875" y="1106488"/>
            <a:ext cx="302577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100000"/>
              </a:lnSpc>
              <a:spcBef>
                <a:spcPct val="50000"/>
              </a:spcBef>
            </a:pPr>
            <a:r>
              <a:rPr lang="en-US" altLang="zh-CN" sz="3200">
                <a:solidFill>
                  <a:srgbClr val="CC00CC"/>
                </a:solidFill>
                <a:latin typeface="Arial" panose="020B0604020202020204" pitchFamily="34" charset="0"/>
              </a:rPr>
              <a:t>【</a:t>
            </a:r>
            <a:r>
              <a:rPr lang="zh-CN" altLang="en-US" sz="3200" dirty="0">
                <a:solidFill>
                  <a:srgbClr val="CC00CC"/>
                </a:solidFill>
                <a:latin typeface="Arial" panose="020B0604020202020204" pitchFamily="34" charset="0"/>
              </a:rPr>
              <a:t>即时训练</a:t>
            </a:r>
            <a:r>
              <a:rPr lang="en-US" altLang="zh-CN" sz="3200">
                <a:solidFill>
                  <a:srgbClr val="CC00CC"/>
                </a:solidFill>
                <a:latin typeface="Arial" panose="020B0604020202020204" pitchFamily="34" charset="0"/>
              </a:rPr>
              <a:t>】</a:t>
            </a:r>
            <a:endParaRPr lang="en-US" altLang="zh-CN" sz="3200">
              <a:solidFill>
                <a:srgbClr val="CC00CC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89" grpId="0"/>
      <p:bldP spid="40449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5" name="Text Box 39"/>
          <p:cNvSpPr txBox="1"/>
          <p:nvPr/>
        </p:nvSpPr>
        <p:spPr>
          <a:xfrm>
            <a:off x="342900" y="2586355"/>
            <a:ext cx="11622405" cy="9499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5000"/>
              </a:lnSpc>
              <a:spcBef>
                <a:spcPct val="50000"/>
              </a:spcBef>
            </a:pPr>
            <a:r>
              <a:rPr lang="zh-CN" altLang="en-US" sz="3600" dirty="0">
                <a:solidFill>
                  <a:srgbClr val="0000FF"/>
                </a:solidFill>
                <a:latin typeface="宋体" panose="02010600030101010101" pitchFamily="2" charset="-122"/>
              </a:rPr>
              <a:t>问题</a:t>
            </a:r>
            <a:r>
              <a:rPr lang="en-US" altLang="zh-CN" sz="3600">
                <a:solidFill>
                  <a:srgbClr val="0000FF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3600" dirty="0">
                <a:solidFill>
                  <a:srgbClr val="0000FF"/>
                </a:solidFill>
                <a:latin typeface="宋体" panose="02010600030101010101" pitchFamily="2" charset="-122"/>
              </a:rPr>
              <a:t>：若</a:t>
            </a:r>
            <a:r>
              <a:rPr lang="en-US" altLang="zh-CN" sz="3600" dirty="0">
                <a:solidFill>
                  <a:srgbClr val="0000FF"/>
                </a:solidFill>
                <a:latin typeface="宋体" panose="02010600030101010101" pitchFamily="2" charset="-122"/>
              </a:rPr>
              <a:t>                       </a:t>
            </a:r>
            <a:r>
              <a:rPr lang="zh-CN" altLang="en-US" sz="3600" dirty="0">
                <a:solidFill>
                  <a:srgbClr val="0000FF"/>
                </a:solidFill>
                <a:latin typeface="宋体" panose="02010600030101010101" pitchFamily="2" charset="-122"/>
              </a:rPr>
              <a:t>，则集合</a:t>
            </a:r>
            <a:r>
              <a:rPr lang="en-US" altLang="zh-CN" sz="3600" dirty="0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3600" dirty="0">
                <a:solidFill>
                  <a:srgbClr val="0000FF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sz="3600" dirty="0">
                <a:solidFill>
                  <a:srgbClr val="0000FF"/>
                </a:solidFill>
                <a:latin typeface="宋体" panose="02010600030101010101" pitchFamily="2" charset="-122"/>
              </a:rPr>
              <a:t>B</a:t>
            </a:r>
            <a:r>
              <a:rPr lang="zh-CN" altLang="en-US" sz="3600" dirty="0">
                <a:solidFill>
                  <a:srgbClr val="0000FF"/>
                </a:solidFill>
                <a:latin typeface="宋体" panose="02010600030101010101" pitchFamily="2" charset="-122"/>
              </a:rPr>
              <a:t>关系是？</a:t>
            </a:r>
            <a:endParaRPr lang="zh-CN" altLang="en-US" sz="36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pic>
        <p:nvPicPr>
          <p:cNvPr id="16386" name="Picture 9" descr="0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980" y="1529080"/>
            <a:ext cx="1584325" cy="791845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4340" name="对象 14339"/>
          <p:cNvGraphicFramePr>
            <a:graphicFrameLocks noChangeAspect="1"/>
          </p:cNvGraphicFramePr>
          <p:nvPr/>
        </p:nvGraphicFramePr>
        <p:xfrm>
          <a:off x="2574925" y="2586355"/>
          <a:ext cx="5099050" cy="8705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6" name="" r:id="rId3" imgW="1016000" imgH="203200" progId="Equation.3">
                  <p:embed/>
                </p:oleObj>
              </mc:Choice>
              <mc:Fallback>
                <p:oleObj name="" r:id="rId3" imgW="1016000" imgH="203200" progId="Equation.3">
                  <p:embed/>
                  <p:pic>
                    <p:nvPicPr>
                      <p:cNvPr id="0" name="图片 310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74925" y="2586355"/>
                        <a:ext cx="5099050" cy="8705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3115" name="Text Box 11"/>
          <p:cNvSpPr txBox="1"/>
          <p:nvPr/>
        </p:nvSpPr>
        <p:spPr>
          <a:xfrm>
            <a:off x="384175" y="2374900"/>
            <a:ext cx="11381740" cy="2284730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p>
            <a:pPr>
              <a:lnSpc>
                <a:spcPct val="155000"/>
              </a:lnSpc>
            </a:pP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如果集合</a:t>
            </a: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是集合</a:t>
            </a: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B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的</a:t>
            </a:r>
            <a:r>
              <a:rPr lang="zh-CN" altLang="en-US" sz="3200" dirty="0">
                <a:solidFill>
                  <a:srgbClr val="C00000"/>
                </a:solidFill>
                <a:latin typeface="楷体_GB2312" pitchFamily="49" charset="-122"/>
              </a:rPr>
              <a:t>子集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en-US" altLang="zh-CN" sz="2800">
                <a:solidFill>
                  <a:srgbClr val="0000FF"/>
                </a:solidFill>
                <a:latin typeface="Cambria Math" panose="02040503050406030204" charset="0"/>
              </a:rPr>
              <a:t>⊆</a:t>
            </a: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B),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且集合</a:t>
            </a: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B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是集合</a:t>
            </a: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的</a:t>
            </a:r>
            <a:r>
              <a:rPr lang="zh-CN" altLang="en-US" sz="3200" dirty="0">
                <a:solidFill>
                  <a:srgbClr val="C00000"/>
                </a:solidFill>
                <a:latin typeface="楷体_GB2312" pitchFamily="49" charset="-122"/>
              </a:rPr>
              <a:t>子集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B</a:t>
            </a:r>
            <a:r>
              <a:rPr lang="en-US" altLang="zh-CN" sz="2800">
                <a:solidFill>
                  <a:srgbClr val="0000FF"/>
                </a:solidFill>
                <a:latin typeface="Cambria Math" panose="02040503050406030204" charset="0"/>
              </a:rPr>
              <a:t>⊆</a:t>
            </a: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），此时，集合</a:t>
            </a: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与集合</a:t>
            </a: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B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中的元素是</a:t>
            </a:r>
            <a:r>
              <a:rPr lang="zh-CN" altLang="en-US" sz="3200" dirty="0">
                <a:solidFill>
                  <a:srgbClr val="0000FF"/>
                </a:solidFill>
                <a:latin typeface="楷体_GB2312" pitchFamily="49" charset="-122"/>
              </a:rPr>
              <a:t>一样的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，</a:t>
            </a:r>
            <a:endParaRPr lang="zh-CN" altLang="en-US" sz="2800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55000"/>
              </a:lnSpc>
            </a:pP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因此，集合</a:t>
            </a: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与集合</a:t>
            </a: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B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相等，记作</a:t>
            </a: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A=B.</a:t>
            </a:r>
            <a:endParaRPr lang="en-US" altLang="zh-CN" sz="280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graphicFrame>
        <p:nvGraphicFramePr>
          <p:cNvPr id="60419" name="Object 13"/>
          <p:cNvGraphicFramePr>
            <a:graphicFrameLocks noGrp="1" noChangeAspect="1"/>
          </p:cNvGraphicFramePr>
          <p:nvPr>
            <p:ph idx="4294967295"/>
          </p:nvPr>
        </p:nvGraphicFramePr>
        <p:xfrm>
          <a:off x="1033463" y="4997133"/>
          <a:ext cx="6497637" cy="563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2" imgW="2486025" imgH="215900" progId="Equation.DSMT4">
                  <p:embed/>
                </p:oleObj>
              </mc:Choice>
              <mc:Fallback>
                <p:oleObj name="" r:id="rId2" imgW="2486025" imgH="21590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033463" y="4997133"/>
                        <a:ext cx="6497637" cy="5635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5" name="Rectangle 18"/>
          <p:cNvSpPr/>
          <p:nvPr/>
        </p:nvSpPr>
        <p:spPr>
          <a:xfrm>
            <a:off x="383858" y="1317308"/>
            <a:ext cx="3092450" cy="645160"/>
          </a:xfrm>
          <a:prstGeom prst="rect">
            <a:avLst/>
          </a:prstGeom>
          <a:noFill/>
          <a:ln w="57150">
            <a:noFill/>
          </a:ln>
        </p:spPr>
        <p:txBody>
          <a:bodyPr>
            <a:spAutoFit/>
          </a:bodyPr>
          <a:p>
            <a:pPr>
              <a:lnSpc>
                <a:spcPct val="100000"/>
              </a:lnSpc>
            </a:pPr>
            <a:r>
              <a:rPr lang="zh-CN" altLang="en-US" sz="3600" dirty="0">
                <a:latin typeface="Times New Roman" panose="02020603050405020304" charset="0"/>
              </a:rPr>
              <a:t>二、集合相等</a:t>
            </a:r>
            <a:endParaRPr lang="zh-CN" altLang="en-US" sz="3600" dirty="0">
              <a:latin typeface="Times New Roman" panose="02020603050405020304" charset="0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4492625" y="3228023"/>
            <a:ext cx="500063" cy="0"/>
          </a:xfrm>
          <a:prstGeom prst="line">
            <a:avLst/>
          </a:prstGeom>
          <a:ln w="508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2" name="直接连接符 7"/>
          <p:cNvCxnSpPr/>
          <p:nvPr/>
        </p:nvCxnSpPr>
        <p:spPr>
          <a:xfrm>
            <a:off x="9575800" y="3228023"/>
            <a:ext cx="577850" cy="1587"/>
          </a:xfrm>
          <a:prstGeom prst="line">
            <a:avLst/>
          </a:prstGeom>
          <a:ln w="508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3" name="直接连接符 7"/>
          <p:cNvCxnSpPr/>
          <p:nvPr/>
        </p:nvCxnSpPr>
        <p:spPr>
          <a:xfrm>
            <a:off x="5307648" y="4764088"/>
            <a:ext cx="852487" cy="11112"/>
          </a:xfrm>
          <a:prstGeom prst="line">
            <a:avLst/>
          </a:prstGeom>
          <a:ln w="508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44045" name="AutoShape 13"/>
          <p:cNvSpPr/>
          <p:nvPr/>
        </p:nvSpPr>
        <p:spPr>
          <a:xfrm>
            <a:off x="5819775" y="1081088"/>
            <a:ext cx="2717800" cy="1189037"/>
          </a:xfrm>
          <a:prstGeom prst="cloudCallout">
            <a:avLst>
              <a:gd name="adj1" fmla="val -85046"/>
              <a:gd name="adj2" fmla="val 52403"/>
            </a:avLst>
          </a:prstGeom>
          <a:noFill/>
          <a:ln w="9525" cap="flat" cmpd="sng">
            <a:solidFill>
              <a:srgbClr val="00008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>
              <a:spcBef>
                <a:spcPct val="50000"/>
              </a:spcBef>
            </a:pP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文字语言</a:t>
            </a:r>
            <a:endParaRPr lang="zh-CN" altLang="en-US" sz="28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3115" grpId="0"/>
      <p:bldP spid="44045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1" name="Text Box 3"/>
          <p:cNvSpPr txBox="1"/>
          <p:nvPr/>
        </p:nvSpPr>
        <p:spPr>
          <a:xfrm>
            <a:off x="902335" y="2233930"/>
            <a:ext cx="1077341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4000" dirty="0">
                <a:solidFill>
                  <a:srgbClr val="0000FF"/>
                </a:solidFill>
                <a:latin typeface="宋体" panose="02010600030101010101" pitchFamily="2" charset="-122"/>
              </a:rPr>
              <a:t>集合</a:t>
            </a:r>
            <a:r>
              <a:rPr lang="en-US" altLang="zh-CN" sz="4000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4000">
                <a:solidFill>
                  <a:srgbClr val="0000FF"/>
                </a:solidFill>
                <a:latin typeface="宋体" panose="02010600030101010101" pitchFamily="2" charset="-122"/>
              </a:rPr>
              <a:t>中的元素都在集合</a:t>
            </a:r>
            <a:r>
              <a:rPr lang="en-US" altLang="zh-CN" sz="4000">
                <a:solidFill>
                  <a:srgbClr val="0000FF"/>
                </a:solidFill>
                <a:latin typeface="宋体" panose="02010600030101010101" pitchFamily="2" charset="-122"/>
              </a:rPr>
              <a:t>B,</a:t>
            </a:r>
            <a:r>
              <a:rPr lang="zh-CN" altLang="en-US" sz="4000">
                <a:solidFill>
                  <a:srgbClr val="0000FF"/>
                </a:solidFill>
                <a:latin typeface="宋体" panose="02010600030101010101" pitchFamily="2" charset="-122"/>
              </a:rPr>
              <a:t>则集合</a:t>
            </a:r>
            <a:r>
              <a:rPr lang="en-US" altLang="zh-CN" sz="4000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4000">
                <a:solidFill>
                  <a:srgbClr val="0000FF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sz="4000">
                <a:solidFill>
                  <a:srgbClr val="0000FF"/>
                </a:solidFill>
                <a:latin typeface="宋体" panose="02010600030101010101" pitchFamily="2" charset="-122"/>
              </a:rPr>
              <a:t>B</a:t>
            </a:r>
            <a:r>
              <a:rPr lang="zh-CN" altLang="en-US" sz="4000">
                <a:solidFill>
                  <a:srgbClr val="0000FF"/>
                </a:solidFill>
                <a:latin typeface="宋体" panose="02010600030101010101" pitchFamily="2" charset="-122"/>
              </a:rPr>
              <a:t>会相等吗？</a:t>
            </a:r>
            <a:endParaRPr lang="zh-CN" altLang="en-US" sz="400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pic>
        <p:nvPicPr>
          <p:cNvPr id="20483" name="Picture 9" descr="0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613" y="1062038"/>
            <a:ext cx="1584325" cy="7921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Text Box 3"/>
          <p:cNvSpPr txBox="1"/>
          <p:nvPr/>
        </p:nvSpPr>
        <p:spPr>
          <a:xfrm>
            <a:off x="902335" y="3549015"/>
            <a:ext cx="1077341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4000">
                <a:solidFill>
                  <a:srgbClr val="0000FF"/>
                </a:solidFill>
                <a:latin typeface="宋体" panose="02010600030101010101" pitchFamily="2" charset="-122"/>
              </a:rPr>
              <a:t>还会有什么情况？</a:t>
            </a:r>
            <a:endParaRPr lang="zh-CN" altLang="en-US" sz="400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5205" name="Text Box 53"/>
          <p:cNvSpPr txBox="1"/>
          <p:nvPr/>
        </p:nvSpPr>
        <p:spPr>
          <a:xfrm>
            <a:off x="249555" y="5095875"/>
            <a:ext cx="11788775" cy="11245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dirty="0">
                <a:solidFill>
                  <a:srgbClr val="C00000"/>
                </a:solidFill>
                <a:latin typeface="宋体" panose="02010600030101010101" pitchFamily="2" charset="-122"/>
              </a:rPr>
              <a:t>当“      ”时，允许</a:t>
            </a:r>
            <a:r>
              <a:rPr lang="en-US" altLang="zh-CN" sz="2800">
                <a:solidFill>
                  <a:srgbClr val="C00000"/>
                </a:solidFill>
                <a:latin typeface="宋体" panose="02010600030101010101" pitchFamily="2" charset="-122"/>
              </a:rPr>
              <a:t>A=B</a:t>
            </a:r>
            <a:r>
              <a:rPr lang="zh-CN" altLang="en-US" sz="2800" dirty="0">
                <a:solidFill>
                  <a:srgbClr val="C00000"/>
                </a:solidFill>
                <a:latin typeface="宋体" panose="02010600030101010101" pitchFamily="2" charset="-122"/>
              </a:rPr>
              <a:t>或        成立；当“       ” 时</a:t>
            </a:r>
            <a:r>
              <a:rPr lang="en-US" altLang="zh-CN" sz="2800">
                <a:solidFill>
                  <a:srgbClr val="C00000"/>
                </a:solidFill>
                <a:latin typeface="宋体" panose="02010600030101010101" pitchFamily="2" charset="-122"/>
              </a:rPr>
              <a:t>A=B</a:t>
            </a:r>
            <a:r>
              <a:rPr lang="zh-CN" altLang="en-US" sz="2800" dirty="0">
                <a:solidFill>
                  <a:srgbClr val="C00000"/>
                </a:solidFill>
                <a:latin typeface="宋体" panose="02010600030101010101" pitchFamily="2" charset="-122"/>
              </a:rPr>
              <a:t>不成立</a:t>
            </a:r>
            <a:r>
              <a:rPr lang="en-US" altLang="zh-CN" sz="2800">
                <a:solidFill>
                  <a:srgbClr val="C00000"/>
                </a:solidFill>
                <a:latin typeface="宋体" panose="02010600030101010101" pitchFamily="2" charset="-122"/>
              </a:rPr>
              <a:t>.</a:t>
            </a:r>
            <a:r>
              <a:rPr lang="zh-CN" altLang="en-US" sz="2800" dirty="0">
                <a:solidFill>
                  <a:srgbClr val="C00000"/>
                </a:solidFill>
                <a:latin typeface="宋体" panose="02010600030101010101" pitchFamily="2" charset="-122"/>
              </a:rPr>
              <a:t>所以若“      ”，则“       ”，不一定成立</a:t>
            </a:r>
            <a:r>
              <a:rPr lang="en-US" altLang="zh-CN" sz="2800">
                <a:solidFill>
                  <a:srgbClr val="C00000"/>
                </a:solidFill>
                <a:latin typeface="宋体" panose="02010600030101010101" pitchFamily="2" charset="-122"/>
              </a:rPr>
              <a:t>.</a:t>
            </a:r>
            <a:endParaRPr lang="en-US" altLang="zh-CN" sz="2800">
              <a:solidFill>
                <a:srgbClr val="C00000"/>
              </a:solidFill>
              <a:latin typeface="宋体" panose="02010600030101010101" pitchFamily="2" charset="-122"/>
            </a:endParaRPr>
          </a:p>
        </p:txBody>
      </p:sp>
      <p:sp>
        <p:nvSpPr>
          <p:cNvPr id="21506" name="Text Box 8"/>
          <p:cNvSpPr txBox="1"/>
          <p:nvPr/>
        </p:nvSpPr>
        <p:spPr>
          <a:xfrm>
            <a:off x="205105" y="1823720"/>
            <a:ext cx="11833225" cy="1076325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p>
            <a:r>
              <a:rPr lang="en-US" altLang="zh-CN" sz="3200">
                <a:solidFill>
                  <a:srgbClr val="0000FF"/>
                </a:solidFill>
                <a:latin typeface="宋体" panose="02010600030101010101" pitchFamily="2" charset="-122"/>
              </a:rPr>
              <a:t> </a:t>
            </a:r>
            <a:r>
              <a:rPr lang="zh-CN" altLang="en-US" sz="3200" dirty="0">
                <a:solidFill>
                  <a:srgbClr val="0000FF"/>
                </a:solidFill>
                <a:latin typeface="宋体" panose="02010600030101010101" pitchFamily="2" charset="-122"/>
              </a:rPr>
              <a:t>如果集合</a:t>
            </a:r>
            <a:r>
              <a:rPr lang="en-US" altLang="zh-CN" sz="3200">
                <a:solidFill>
                  <a:srgbClr val="0000FF"/>
                </a:solidFill>
                <a:latin typeface="宋体" panose="02010600030101010101" pitchFamily="2" charset="-122"/>
              </a:rPr>
              <a:t>A⊆B,</a:t>
            </a:r>
            <a:r>
              <a:rPr lang="zh-CN" altLang="en-US" sz="3200" dirty="0">
                <a:solidFill>
                  <a:srgbClr val="0000FF"/>
                </a:solidFill>
                <a:latin typeface="宋体" panose="02010600030101010101" pitchFamily="2" charset="-122"/>
              </a:rPr>
              <a:t>但存在元素</a:t>
            </a:r>
            <a:r>
              <a:rPr lang="en-US" altLang="zh-CN" sz="3200" err="1">
                <a:solidFill>
                  <a:srgbClr val="0000FF"/>
                </a:solidFill>
                <a:latin typeface="宋体" panose="02010600030101010101" pitchFamily="2" charset="-122"/>
              </a:rPr>
              <a:t>x∈B</a:t>
            </a:r>
            <a:r>
              <a:rPr lang="en-US" altLang="zh-CN" sz="3200">
                <a:solidFill>
                  <a:srgbClr val="0000FF"/>
                </a:solidFill>
                <a:latin typeface="宋体" panose="02010600030101010101" pitchFamily="2" charset="-122"/>
              </a:rPr>
              <a:t>,</a:t>
            </a:r>
            <a:r>
              <a:rPr lang="zh-CN" altLang="en-US" sz="3200" dirty="0">
                <a:solidFill>
                  <a:srgbClr val="0000FF"/>
                </a:solidFill>
                <a:latin typeface="宋体" panose="02010600030101010101" pitchFamily="2" charset="-122"/>
              </a:rPr>
              <a:t>且</a:t>
            </a:r>
            <a:r>
              <a:rPr lang="en-US" altLang="zh-CN" sz="3200" err="1">
                <a:solidFill>
                  <a:srgbClr val="0000FF"/>
                </a:solidFill>
                <a:latin typeface="宋体" panose="02010600030101010101" pitchFamily="2" charset="-122"/>
              </a:rPr>
              <a:t>x∉A</a:t>
            </a:r>
            <a:r>
              <a:rPr lang="en-US" altLang="zh-CN" sz="3200">
                <a:solidFill>
                  <a:srgbClr val="0000FF"/>
                </a:solidFill>
                <a:latin typeface="宋体" panose="02010600030101010101" pitchFamily="2" charset="-122"/>
              </a:rPr>
              <a:t>,</a:t>
            </a:r>
            <a:r>
              <a:rPr lang="zh-CN" altLang="en-US" sz="3200" dirty="0">
                <a:solidFill>
                  <a:srgbClr val="0000FF"/>
                </a:solidFill>
                <a:latin typeface="宋体" panose="02010600030101010101" pitchFamily="2" charset="-122"/>
              </a:rPr>
              <a:t>我们称集合</a:t>
            </a:r>
            <a:r>
              <a:rPr lang="en-US" altLang="zh-CN" sz="3200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3200" dirty="0">
                <a:solidFill>
                  <a:srgbClr val="0000FF"/>
                </a:solidFill>
                <a:latin typeface="宋体" panose="02010600030101010101" pitchFamily="2" charset="-122"/>
              </a:rPr>
              <a:t>是集合</a:t>
            </a:r>
            <a:r>
              <a:rPr lang="en-US" altLang="zh-CN" sz="3200">
                <a:solidFill>
                  <a:srgbClr val="0000FF"/>
                </a:solidFill>
                <a:latin typeface="宋体" panose="02010600030101010101" pitchFamily="2" charset="-122"/>
              </a:rPr>
              <a:t>B</a:t>
            </a:r>
            <a:r>
              <a:rPr lang="zh-CN" altLang="en-US" sz="3200" dirty="0">
                <a:solidFill>
                  <a:srgbClr val="0000FF"/>
                </a:solidFill>
                <a:latin typeface="宋体" panose="02010600030101010101" pitchFamily="2" charset="-122"/>
              </a:rPr>
              <a:t>的真子集</a:t>
            </a:r>
            <a:r>
              <a:rPr lang="en-US" altLang="zh-CN" sz="3200">
                <a:solidFill>
                  <a:srgbClr val="0000FF"/>
                </a:solidFill>
                <a:latin typeface="宋体" panose="02010600030101010101" pitchFamily="2" charset="-122"/>
              </a:rPr>
              <a:t>,</a:t>
            </a:r>
            <a:endParaRPr lang="en-US" altLang="zh-CN" sz="320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305166" name="Text Box 14"/>
          <p:cNvSpPr txBox="1"/>
          <p:nvPr/>
        </p:nvSpPr>
        <p:spPr>
          <a:xfrm>
            <a:off x="5878830" y="3202305"/>
            <a:ext cx="61595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读作：“</a:t>
            </a: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真含于</a:t>
            </a: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B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（或“</a:t>
            </a: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B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真包含</a:t>
            </a: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A”).</a:t>
            </a:r>
            <a:endParaRPr lang="en-US" altLang="zh-CN" sz="280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graphicFrame>
        <p:nvGraphicFramePr>
          <p:cNvPr id="63493" name="Object 54"/>
          <p:cNvGraphicFramePr>
            <a:graphicFrameLocks noGrp="1" noChangeAspect="1"/>
          </p:cNvGraphicFramePr>
          <p:nvPr>
            <p:ph sz="quarter" idx="4294967295"/>
          </p:nvPr>
        </p:nvGraphicFramePr>
        <p:xfrm>
          <a:off x="1139825" y="5219700"/>
          <a:ext cx="869315" cy="384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2" imgW="1270000" imgH="533400" progId="Equation.DSMT4">
                  <p:embed/>
                </p:oleObj>
              </mc:Choice>
              <mc:Fallback>
                <p:oleObj name="" r:id="rId2" imgW="1270000" imgH="533400" progId="Equation.DSMT4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3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139825" y="5219700"/>
                        <a:ext cx="869315" cy="3841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09" name="Text Box 35"/>
          <p:cNvSpPr txBox="1"/>
          <p:nvPr/>
        </p:nvSpPr>
        <p:spPr>
          <a:xfrm>
            <a:off x="249555" y="1036320"/>
            <a:ext cx="363156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0000"/>
              </a:lnSpc>
            </a:pPr>
            <a:r>
              <a:rPr lang="zh-CN" altLang="en-US" sz="4000">
                <a:latin typeface="宋体" panose="02010600030101010101" pitchFamily="2" charset="-122"/>
              </a:rPr>
              <a:t>三、</a:t>
            </a:r>
            <a:r>
              <a:rPr lang="en-US" altLang="zh-CN" sz="4000">
                <a:latin typeface="宋体" panose="02010600030101010101" pitchFamily="2" charset="-122"/>
              </a:rPr>
              <a:t> </a:t>
            </a:r>
            <a:r>
              <a:rPr lang="zh-CN" altLang="en-US" sz="4000" dirty="0">
                <a:latin typeface="宋体" panose="02010600030101010101" pitchFamily="2" charset="-122"/>
              </a:rPr>
              <a:t>真子集</a:t>
            </a:r>
            <a:endParaRPr lang="zh-CN" altLang="en-US" sz="4000" dirty="0">
              <a:latin typeface="宋体" panose="02010600030101010101" pitchFamily="2" charset="-122"/>
            </a:endParaRPr>
          </a:p>
        </p:txBody>
      </p:sp>
      <p:grpSp>
        <p:nvGrpSpPr>
          <p:cNvPr id="21510" name="Group 37"/>
          <p:cNvGrpSpPr/>
          <p:nvPr/>
        </p:nvGrpSpPr>
        <p:grpSpPr>
          <a:xfrm>
            <a:off x="1939290" y="2896870"/>
            <a:ext cx="1165860" cy="811531"/>
            <a:chOff x="2730" y="1891"/>
            <a:chExt cx="731" cy="511"/>
          </a:xfrm>
        </p:grpSpPr>
        <p:sp>
          <p:nvSpPr>
            <p:cNvPr id="21511" name="Rectangle 38"/>
            <p:cNvSpPr/>
            <p:nvPr/>
          </p:nvSpPr>
          <p:spPr>
            <a:xfrm>
              <a:off x="2730" y="1978"/>
              <a:ext cx="245" cy="36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00000"/>
                </a:lnSpc>
              </a:pPr>
              <a:r>
                <a:rPr lang="en-US" altLang="zh-CN" sz="3200">
                  <a:solidFill>
                    <a:srgbClr val="0000FF"/>
                  </a:solidFill>
                  <a:latin typeface="宋体" panose="02010600030101010101" pitchFamily="2" charset="-122"/>
                  <a:sym typeface="Symbol" panose="05050102010706020507" pitchFamily="18" charset="2"/>
                </a:rPr>
                <a:t>A</a:t>
              </a:r>
              <a:endParaRPr lang="en-US" altLang="zh-CN" sz="3200">
                <a:solidFill>
                  <a:srgbClr val="0000FF"/>
                </a:solidFill>
                <a:latin typeface="宋体" panose="02010600030101010101" pitchFamily="2" charset="-122"/>
                <a:sym typeface="Symbol" panose="05050102010706020507" pitchFamily="18" charset="2"/>
              </a:endParaRPr>
            </a:p>
          </p:txBody>
        </p:sp>
        <p:sp>
          <p:nvSpPr>
            <p:cNvPr id="21512" name="Rectangle 39"/>
            <p:cNvSpPr/>
            <p:nvPr/>
          </p:nvSpPr>
          <p:spPr>
            <a:xfrm>
              <a:off x="3216" y="1968"/>
              <a:ext cx="245" cy="36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00000"/>
                </a:lnSpc>
              </a:pPr>
              <a:r>
                <a:rPr lang="en-US" altLang="zh-CN" sz="3200">
                  <a:solidFill>
                    <a:srgbClr val="0000FF"/>
                  </a:solidFill>
                  <a:latin typeface="宋体" panose="02010600030101010101" pitchFamily="2" charset="-122"/>
                  <a:sym typeface="Symbol" panose="05050102010706020507" pitchFamily="18" charset="2"/>
                </a:rPr>
                <a:t>B</a:t>
              </a:r>
              <a:endParaRPr lang="en-US" altLang="zh-CN" sz="3200">
                <a:solidFill>
                  <a:srgbClr val="0000FF"/>
                </a:solidFill>
                <a:latin typeface="宋体" panose="02010600030101010101" pitchFamily="2" charset="-122"/>
                <a:sym typeface="Symbol" panose="05050102010706020507" pitchFamily="18" charset="2"/>
              </a:endParaRPr>
            </a:p>
          </p:txBody>
        </p:sp>
        <p:grpSp>
          <p:nvGrpSpPr>
            <p:cNvPr id="21513" name="Group 40"/>
            <p:cNvGrpSpPr/>
            <p:nvPr/>
          </p:nvGrpSpPr>
          <p:grpSpPr>
            <a:xfrm>
              <a:off x="2965" y="1891"/>
              <a:ext cx="299" cy="511"/>
              <a:chOff x="1728" y="1440"/>
              <a:chExt cx="299" cy="511"/>
            </a:xfrm>
          </p:grpSpPr>
          <p:sp>
            <p:nvSpPr>
              <p:cNvPr id="21514" name="Rectangle 41"/>
              <p:cNvSpPr/>
              <p:nvPr/>
            </p:nvSpPr>
            <p:spPr>
              <a:xfrm>
                <a:off x="1728" y="1440"/>
                <a:ext cx="299" cy="36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>
                <a:spAutoFit/>
              </a:bodyPr>
              <a:p>
                <a:pPr>
                  <a:lnSpc>
                    <a:spcPct val="100000"/>
                  </a:lnSpc>
                </a:pPr>
                <a:r>
                  <a:rPr lang="en-US" altLang="zh-CN" sz="3200">
                    <a:solidFill>
                      <a:srgbClr val="000099"/>
                    </a:solidFill>
                    <a:latin typeface="宋体" panose="02010600030101010101" pitchFamily="2" charset="-122"/>
                    <a:sym typeface="Symbol" panose="05050102010706020507" pitchFamily="18" charset="2"/>
                  </a:rPr>
                  <a:t></a:t>
                </a:r>
                <a:endParaRPr lang="en-US" altLang="zh-CN" sz="3200">
                  <a:solidFill>
                    <a:srgbClr val="000099"/>
                  </a:solidFill>
                  <a:latin typeface="宋体" panose="02010600030101010101" pitchFamily="2" charset="-122"/>
                  <a:sym typeface="Symbol" panose="05050102010706020507" pitchFamily="18" charset="2"/>
                </a:endParaRPr>
              </a:p>
            </p:txBody>
          </p:sp>
          <p:sp>
            <p:nvSpPr>
              <p:cNvPr id="21515" name="Rectangle 42"/>
              <p:cNvSpPr/>
              <p:nvPr/>
            </p:nvSpPr>
            <p:spPr>
              <a:xfrm>
                <a:off x="1759" y="1584"/>
                <a:ext cx="257" cy="36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>
                <a:spAutoFit/>
              </a:bodyPr>
              <a:p>
                <a:pPr>
                  <a:lnSpc>
                    <a:spcPct val="100000"/>
                  </a:lnSpc>
                </a:pPr>
                <a:r>
                  <a:rPr lang="en-US" altLang="zh-CN" sz="3200">
                    <a:solidFill>
                      <a:srgbClr val="0000FF"/>
                    </a:solidFill>
                    <a:latin typeface="宋体" panose="02010600030101010101" pitchFamily="2" charset="-122"/>
                    <a:sym typeface="Symbol" panose="05050102010706020507" pitchFamily="18" charset="2"/>
                  </a:rPr>
                  <a:t></a:t>
                </a:r>
                <a:endParaRPr lang="en-US" altLang="zh-CN" sz="3200">
                  <a:solidFill>
                    <a:srgbClr val="0000FF"/>
                  </a:solidFill>
                  <a:latin typeface="宋体" panose="02010600030101010101" pitchFamily="2" charset="-122"/>
                  <a:sym typeface="Symbol" panose="05050102010706020507" pitchFamily="18" charset="2"/>
                </a:endParaRPr>
              </a:p>
            </p:txBody>
          </p:sp>
        </p:grpSp>
      </p:grpSp>
      <p:grpSp>
        <p:nvGrpSpPr>
          <p:cNvPr id="21516" name="Group 43"/>
          <p:cNvGrpSpPr/>
          <p:nvPr/>
        </p:nvGrpSpPr>
        <p:grpSpPr>
          <a:xfrm>
            <a:off x="4064000" y="2917190"/>
            <a:ext cx="1165860" cy="812481"/>
            <a:chOff x="2730" y="1891"/>
            <a:chExt cx="731" cy="512"/>
          </a:xfrm>
        </p:grpSpPr>
        <p:sp>
          <p:nvSpPr>
            <p:cNvPr id="21517" name="Rectangle 44"/>
            <p:cNvSpPr/>
            <p:nvPr/>
          </p:nvSpPr>
          <p:spPr>
            <a:xfrm>
              <a:off x="2730" y="1978"/>
              <a:ext cx="245" cy="36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00000"/>
                </a:lnSpc>
              </a:pPr>
              <a:r>
                <a:rPr lang="en-US" altLang="zh-CN" sz="3200">
                  <a:solidFill>
                    <a:srgbClr val="0000FF"/>
                  </a:solidFill>
                  <a:latin typeface="宋体" panose="02010600030101010101" pitchFamily="2" charset="-122"/>
                  <a:sym typeface="Symbol" panose="05050102010706020507" pitchFamily="18" charset="2"/>
                </a:rPr>
                <a:t>B</a:t>
              </a:r>
              <a:endParaRPr lang="en-US" altLang="zh-CN" sz="3200">
                <a:solidFill>
                  <a:srgbClr val="0000FF"/>
                </a:solidFill>
                <a:latin typeface="宋体" panose="02010600030101010101" pitchFamily="2" charset="-122"/>
                <a:sym typeface="Symbol" panose="05050102010706020507" pitchFamily="18" charset="2"/>
              </a:endParaRPr>
            </a:p>
          </p:txBody>
        </p:sp>
        <p:sp>
          <p:nvSpPr>
            <p:cNvPr id="21518" name="Rectangle 45"/>
            <p:cNvSpPr/>
            <p:nvPr/>
          </p:nvSpPr>
          <p:spPr>
            <a:xfrm>
              <a:off x="3216" y="1968"/>
              <a:ext cx="245" cy="36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00000"/>
                </a:lnSpc>
              </a:pPr>
              <a:r>
                <a:rPr lang="en-US" altLang="zh-CN" sz="3200">
                  <a:solidFill>
                    <a:srgbClr val="0000FF"/>
                  </a:solidFill>
                  <a:latin typeface="宋体" panose="02010600030101010101" pitchFamily="2" charset="-122"/>
                  <a:sym typeface="Symbol" panose="05050102010706020507" pitchFamily="18" charset="2"/>
                </a:rPr>
                <a:t>A</a:t>
              </a:r>
              <a:endParaRPr lang="en-US" altLang="zh-CN" sz="3200">
                <a:solidFill>
                  <a:srgbClr val="0000FF"/>
                </a:solidFill>
                <a:latin typeface="宋体" panose="02010600030101010101" pitchFamily="2" charset="-122"/>
                <a:sym typeface="Symbol" panose="05050102010706020507" pitchFamily="18" charset="2"/>
              </a:endParaRPr>
            </a:p>
          </p:txBody>
        </p:sp>
        <p:grpSp>
          <p:nvGrpSpPr>
            <p:cNvPr id="21519" name="Group 46"/>
            <p:cNvGrpSpPr/>
            <p:nvPr/>
          </p:nvGrpSpPr>
          <p:grpSpPr>
            <a:xfrm>
              <a:off x="2965" y="1891"/>
              <a:ext cx="299" cy="512"/>
              <a:chOff x="1728" y="1440"/>
              <a:chExt cx="299" cy="512"/>
            </a:xfrm>
          </p:grpSpPr>
          <p:sp>
            <p:nvSpPr>
              <p:cNvPr id="21520" name="Rectangle 47"/>
              <p:cNvSpPr/>
              <p:nvPr/>
            </p:nvSpPr>
            <p:spPr>
              <a:xfrm>
                <a:off x="1728" y="1440"/>
                <a:ext cx="299" cy="36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>
                <a:spAutoFit/>
              </a:bodyPr>
              <a:p>
                <a:pPr>
                  <a:lnSpc>
                    <a:spcPct val="100000"/>
                  </a:lnSpc>
                </a:pPr>
                <a:r>
                  <a:rPr lang="en-US" altLang="zh-CN" sz="3200">
                    <a:solidFill>
                      <a:srgbClr val="000099"/>
                    </a:solidFill>
                    <a:latin typeface="宋体" panose="02010600030101010101" pitchFamily="2" charset="-122"/>
                    <a:sym typeface="Symbol" panose="05050102010706020507" pitchFamily="18" charset="2"/>
                  </a:rPr>
                  <a:t></a:t>
                </a:r>
                <a:endParaRPr lang="en-US" altLang="zh-CN" sz="3200">
                  <a:solidFill>
                    <a:srgbClr val="000099"/>
                  </a:solidFill>
                  <a:latin typeface="宋体" panose="02010600030101010101" pitchFamily="2" charset="-122"/>
                  <a:sym typeface="Symbol" panose="05050102010706020507" pitchFamily="18" charset="2"/>
                </a:endParaRPr>
              </a:p>
            </p:txBody>
          </p:sp>
          <p:sp>
            <p:nvSpPr>
              <p:cNvPr id="21521" name="Rectangle 48"/>
              <p:cNvSpPr/>
              <p:nvPr/>
            </p:nvSpPr>
            <p:spPr>
              <a:xfrm>
                <a:off x="1759" y="1584"/>
                <a:ext cx="257" cy="36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>
                <a:spAutoFit/>
              </a:bodyPr>
              <a:p>
                <a:pPr>
                  <a:lnSpc>
                    <a:spcPct val="100000"/>
                  </a:lnSpc>
                </a:pPr>
                <a:r>
                  <a:rPr lang="en-US" altLang="zh-CN" sz="3200">
                    <a:solidFill>
                      <a:srgbClr val="0000FF"/>
                    </a:solidFill>
                    <a:latin typeface="宋体" panose="02010600030101010101" pitchFamily="2" charset="-122"/>
                    <a:sym typeface="Symbol" panose="05050102010706020507" pitchFamily="18" charset="2"/>
                  </a:rPr>
                  <a:t></a:t>
                </a:r>
                <a:endParaRPr lang="en-US" altLang="zh-CN" sz="3200">
                  <a:solidFill>
                    <a:srgbClr val="0000FF"/>
                  </a:solidFill>
                  <a:latin typeface="宋体" panose="02010600030101010101" pitchFamily="2" charset="-122"/>
                  <a:sym typeface="Symbol" panose="05050102010706020507" pitchFamily="18" charset="2"/>
                </a:endParaRPr>
              </a:p>
            </p:txBody>
          </p:sp>
        </p:grpSp>
      </p:grpSp>
      <p:sp>
        <p:nvSpPr>
          <p:cNvPr id="21522" name="Rectangle 49"/>
          <p:cNvSpPr/>
          <p:nvPr/>
        </p:nvSpPr>
        <p:spPr>
          <a:xfrm>
            <a:off x="3187700" y="3016250"/>
            <a:ext cx="329311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0000"/>
              </a:lnSpc>
            </a:pPr>
            <a:r>
              <a:rPr lang="zh-CN" altLang="en-US" sz="3200" dirty="0">
                <a:solidFill>
                  <a:srgbClr val="0000FF"/>
                </a:solidFill>
                <a:latin typeface="宋体" panose="02010600030101010101" pitchFamily="2" charset="-122"/>
                <a:sym typeface="Symbol" panose="05050102010706020507" pitchFamily="18" charset="2"/>
              </a:rPr>
              <a:t>或（　　　）</a:t>
            </a:r>
            <a:endParaRPr lang="zh-CN" altLang="en-US" sz="3200" dirty="0">
              <a:solidFill>
                <a:srgbClr val="0000FF"/>
              </a:solidFill>
              <a:latin typeface="宋体" panose="02010600030101010101" pitchFamily="2" charset="-122"/>
              <a:sym typeface="Symbol" panose="05050102010706020507" pitchFamily="18" charset="2"/>
            </a:endParaRPr>
          </a:p>
        </p:txBody>
      </p:sp>
      <p:sp>
        <p:nvSpPr>
          <p:cNvPr id="21523" name="Text Box 50"/>
          <p:cNvSpPr txBox="1"/>
          <p:nvPr/>
        </p:nvSpPr>
        <p:spPr>
          <a:xfrm>
            <a:off x="759460" y="3121660"/>
            <a:ext cx="138493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记作</a:t>
            </a:r>
            <a:endParaRPr lang="zh-CN" altLang="en-US" sz="28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4629150" y="2513965"/>
            <a:ext cx="2841625" cy="23495"/>
          </a:xfrm>
          <a:prstGeom prst="line">
            <a:avLst/>
          </a:prstGeom>
          <a:ln w="508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305204" name="Rectangle 52"/>
          <p:cNvSpPr/>
          <p:nvPr/>
        </p:nvSpPr>
        <p:spPr>
          <a:xfrm>
            <a:off x="187325" y="4389755"/>
            <a:ext cx="8337550" cy="650875"/>
          </a:xfrm>
          <a:prstGeom prst="rect">
            <a:avLst/>
          </a:prstGeom>
          <a:noFill/>
          <a:ln w="57150">
            <a:noFill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子集与真子集的区别</a:t>
            </a:r>
            <a:endParaRPr lang="zh-CN" altLang="en-US" sz="28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grpSp>
        <p:nvGrpSpPr>
          <p:cNvPr id="305209" name="Group 57"/>
          <p:cNvGrpSpPr/>
          <p:nvPr/>
        </p:nvGrpSpPr>
        <p:grpSpPr>
          <a:xfrm>
            <a:off x="4833620" y="5003165"/>
            <a:ext cx="1084580" cy="778763"/>
            <a:chOff x="2730" y="1891"/>
            <a:chExt cx="773" cy="575"/>
          </a:xfrm>
        </p:grpSpPr>
        <p:sp>
          <p:nvSpPr>
            <p:cNvPr id="21527" name="Rectangle 58"/>
            <p:cNvSpPr/>
            <p:nvPr/>
          </p:nvSpPr>
          <p:spPr>
            <a:xfrm>
              <a:off x="2730" y="1978"/>
              <a:ext cx="279" cy="4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00000"/>
                </a:lnSpc>
              </a:pPr>
              <a:r>
                <a:rPr lang="en-US" altLang="zh-CN" sz="3200">
                  <a:solidFill>
                    <a:srgbClr val="0000FF"/>
                  </a:solidFill>
                  <a:latin typeface="宋体" panose="02010600030101010101" pitchFamily="2" charset="-122"/>
                  <a:sym typeface="Symbol" panose="05050102010706020507" pitchFamily="18" charset="2"/>
                </a:rPr>
                <a:t>A</a:t>
              </a:r>
              <a:endParaRPr lang="en-US" altLang="zh-CN" sz="3200">
                <a:solidFill>
                  <a:srgbClr val="0000FF"/>
                </a:solidFill>
                <a:latin typeface="宋体" panose="02010600030101010101" pitchFamily="2" charset="-122"/>
                <a:sym typeface="Symbol" panose="05050102010706020507" pitchFamily="18" charset="2"/>
              </a:endParaRPr>
            </a:p>
          </p:txBody>
        </p:sp>
        <p:sp>
          <p:nvSpPr>
            <p:cNvPr id="21528" name="Rectangle 59"/>
            <p:cNvSpPr/>
            <p:nvPr/>
          </p:nvSpPr>
          <p:spPr>
            <a:xfrm>
              <a:off x="3217" y="1968"/>
              <a:ext cx="286" cy="4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00000"/>
                </a:lnSpc>
              </a:pPr>
              <a:r>
                <a:rPr lang="en-US" altLang="zh-CN" sz="3200">
                  <a:solidFill>
                    <a:srgbClr val="0000FF"/>
                  </a:solidFill>
                  <a:latin typeface="宋体" panose="02010600030101010101" pitchFamily="2" charset="-122"/>
                  <a:sym typeface="Symbol" panose="05050102010706020507" pitchFamily="18" charset="2"/>
                </a:rPr>
                <a:t>B</a:t>
              </a:r>
              <a:endParaRPr lang="en-US" altLang="zh-CN" sz="3200">
                <a:solidFill>
                  <a:srgbClr val="0000FF"/>
                </a:solidFill>
                <a:latin typeface="宋体" panose="02010600030101010101" pitchFamily="2" charset="-122"/>
                <a:sym typeface="Symbol" panose="05050102010706020507" pitchFamily="18" charset="2"/>
              </a:endParaRPr>
            </a:p>
          </p:txBody>
        </p:sp>
        <p:grpSp>
          <p:nvGrpSpPr>
            <p:cNvPr id="21529" name="Group 60"/>
            <p:cNvGrpSpPr/>
            <p:nvPr/>
          </p:nvGrpSpPr>
          <p:grpSpPr>
            <a:xfrm>
              <a:off x="2965" y="1891"/>
              <a:ext cx="340" cy="575"/>
              <a:chOff x="1728" y="1440"/>
              <a:chExt cx="340" cy="575"/>
            </a:xfrm>
          </p:grpSpPr>
          <p:sp>
            <p:nvSpPr>
              <p:cNvPr id="21530" name="Rectangle 61"/>
              <p:cNvSpPr/>
              <p:nvPr/>
            </p:nvSpPr>
            <p:spPr>
              <a:xfrm>
                <a:off x="1728" y="1440"/>
                <a:ext cx="340" cy="4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>
                <a:spAutoFit/>
              </a:bodyPr>
              <a:p>
                <a:pPr>
                  <a:lnSpc>
                    <a:spcPct val="100000"/>
                  </a:lnSpc>
                </a:pPr>
                <a:r>
                  <a:rPr lang="en-US" altLang="zh-CN" sz="3200">
                    <a:solidFill>
                      <a:srgbClr val="000099"/>
                    </a:solidFill>
                    <a:latin typeface="宋体" panose="02010600030101010101" pitchFamily="2" charset="-122"/>
                    <a:sym typeface="Symbol" panose="05050102010706020507" pitchFamily="18" charset="2"/>
                  </a:rPr>
                  <a:t></a:t>
                </a:r>
                <a:endParaRPr lang="en-US" altLang="zh-CN" sz="3200">
                  <a:solidFill>
                    <a:srgbClr val="000099"/>
                  </a:solidFill>
                  <a:latin typeface="宋体" panose="02010600030101010101" pitchFamily="2" charset="-122"/>
                  <a:sym typeface="Symbol" panose="05050102010706020507" pitchFamily="18" charset="2"/>
                </a:endParaRPr>
              </a:p>
            </p:txBody>
          </p:sp>
          <p:sp>
            <p:nvSpPr>
              <p:cNvPr id="21531" name="Rectangle 62"/>
              <p:cNvSpPr/>
              <p:nvPr/>
            </p:nvSpPr>
            <p:spPr>
              <a:xfrm>
                <a:off x="1760" y="1584"/>
                <a:ext cx="292" cy="4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>
                <a:spAutoFit/>
              </a:bodyPr>
              <a:p>
                <a:pPr>
                  <a:lnSpc>
                    <a:spcPct val="100000"/>
                  </a:lnSpc>
                </a:pPr>
                <a:r>
                  <a:rPr lang="en-US" altLang="zh-CN" sz="3200">
                    <a:solidFill>
                      <a:srgbClr val="0000FF"/>
                    </a:solidFill>
                    <a:latin typeface="宋体" panose="02010600030101010101" pitchFamily="2" charset="-122"/>
                    <a:sym typeface="Symbol" panose="05050102010706020507" pitchFamily="18" charset="2"/>
                  </a:rPr>
                  <a:t></a:t>
                </a:r>
                <a:endParaRPr lang="en-US" altLang="zh-CN" sz="3200">
                  <a:solidFill>
                    <a:srgbClr val="0000FF"/>
                  </a:solidFill>
                  <a:latin typeface="宋体" panose="02010600030101010101" pitchFamily="2" charset="-122"/>
                  <a:sym typeface="Symbol" panose="05050102010706020507" pitchFamily="18" charset="2"/>
                </a:endParaRPr>
              </a:p>
            </p:txBody>
          </p:sp>
        </p:grpSp>
      </p:grpSp>
      <p:grpSp>
        <p:nvGrpSpPr>
          <p:cNvPr id="305215" name="Group 63"/>
          <p:cNvGrpSpPr/>
          <p:nvPr/>
        </p:nvGrpSpPr>
        <p:grpSpPr>
          <a:xfrm>
            <a:off x="7990205" y="4947285"/>
            <a:ext cx="1061085" cy="769040"/>
            <a:chOff x="2730" y="1891"/>
            <a:chExt cx="769" cy="597"/>
          </a:xfrm>
        </p:grpSpPr>
        <p:sp>
          <p:nvSpPr>
            <p:cNvPr id="21533" name="Rectangle 64"/>
            <p:cNvSpPr/>
            <p:nvPr/>
          </p:nvSpPr>
          <p:spPr>
            <a:xfrm>
              <a:off x="2730" y="1978"/>
              <a:ext cx="301" cy="45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00000"/>
                </a:lnSpc>
              </a:pPr>
              <a:r>
                <a:rPr lang="en-US" altLang="zh-CN" sz="3200">
                  <a:solidFill>
                    <a:srgbClr val="0000FF"/>
                  </a:solidFill>
                  <a:latin typeface="宋体" panose="02010600030101010101" pitchFamily="2" charset="-122"/>
                  <a:sym typeface="Symbol" panose="05050102010706020507" pitchFamily="18" charset="2"/>
                </a:rPr>
                <a:t>A</a:t>
              </a:r>
              <a:endParaRPr lang="en-US" altLang="zh-CN" sz="3200">
                <a:solidFill>
                  <a:srgbClr val="0000FF"/>
                </a:solidFill>
                <a:latin typeface="宋体" panose="02010600030101010101" pitchFamily="2" charset="-122"/>
                <a:sym typeface="Symbol" panose="05050102010706020507" pitchFamily="18" charset="2"/>
              </a:endParaRPr>
            </a:p>
          </p:txBody>
        </p:sp>
        <p:sp>
          <p:nvSpPr>
            <p:cNvPr id="21534" name="Rectangle 65"/>
            <p:cNvSpPr/>
            <p:nvPr/>
          </p:nvSpPr>
          <p:spPr>
            <a:xfrm>
              <a:off x="3216" y="1967"/>
              <a:ext cx="283" cy="45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00000"/>
                </a:lnSpc>
              </a:pPr>
              <a:r>
                <a:rPr lang="en-US" altLang="zh-CN" sz="3200">
                  <a:solidFill>
                    <a:srgbClr val="0000FF"/>
                  </a:solidFill>
                  <a:latin typeface="宋体" panose="02010600030101010101" pitchFamily="2" charset="-122"/>
                  <a:sym typeface="Symbol" panose="05050102010706020507" pitchFamily="18" charset="2"/>
                </a:rPr>
                <a:t>B</a:t>
              </a:r>
              <a:endParaRPr lang="en-US" altLang="zh-CN" sz="3200">
                <a:solidFill>
                  <a:srgbClr val="0000FF"/>
                </a:solidFill>
                <a:latin typeface="宋体" panose="02010600030101010101" pitchFamily="2" charset="-122"/>
                <a:sym typeface="Symbol" panose="05050102010706020507" pitchFamily="18" charset="2"/>
              </a:endParaRPr>
            </a:p>
          </p:txBody>
        </p:sp>
        <p:grpSp>
          <p:nvGrpSpPr>
            <p:cNvPr id="21535" name="Group 66"/>
            <p:cNvGrpSpPr/>
            <p:nvPr/>
          </p:nvGrpSpPr>
          <p:grpSpPr>
            <a:xfrm>
              <a:off x="2965" y="1891"/>
              <a:ext cx="347" cy="597"/>
              <a:chOff x="1728" y="1440"/>
              <a:chExt cx="347" cy="597"/>
            </a:xfrm>
          </p:grpSpPr>
          <p:sp>
            <p:nvSpPr>
              <p:cNvPr id="21536" name="Rectangle 67"/>
              <p:cNvSpPr/>
              <p:nvPr/>
            </p:nvSpPr>
            <p:spPr>
              <a:xfrm>
                <a:off x="1728" y="1440"/>
                <a:ext cx="347" cy="45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>
                <a:spAutoFit/>
              </a:bodyPr>
              <a:p>
                <a:pPr>
                  <a:lnSpc>
                    <a:spcPct val="100000"/>
                  </a:lnSpc>
                </a:pPr>
                <a:r>
                  <a:rPr lang="en-US" altLang="zh-CN" sz="3200">
                    <a:solidFill>
                      <a:srgbClr val="000099"/>
                    </a:solidFill>
                    <a:latin typeface="宋体" panose="02010600030101010101" pitchFamily="2" charset="-122"/>
                    <a:sym typeface="Symbol" panose="05050102010706020507" pitchFamily="18" charset="2"/>
                  </a:rPr>
                  <a:t></a:t>
                </a:r>
                <a:endParaRPr lang="en-US" altLang="zh-CN" sz="3200">
                  <a:solidFill>
                    <a:srgbClr val="000099"/>
                  </a:solidFill>
                  <a:latin typeface="宋体" panose="02010600030101010101" pitchFamily="2" charset="-122"/>
                  <a:sym typeface="Symbol" panose="05050102010706020507" pitchFamily="18" charset="2"/>
                </a:endParaRPr>
              </a:p>
            </p:txBody>
          </p:sp>
          <p:sp>
            <p:nvSpPr>
              <p:cNvPr id="21537" name="Rectangle 68"/>
              <p:cNvSpPr/>
              <p:nvPr/>
            </p:nvSpPr>
            <p:spPr>
              <a:xfrm>
                <a:off x="1759" y="1584"/>
                <a:ext cx="298" cy="45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>
                <a:spAutoFit/>
              </a:bodyPr>
              <a:p>
                <a:pPr>
                  <a:lnSpc>
                    <a:spcPct val="100000"/>
                  </a:lnSpc>
                </a:pPr>
                <a:r>
                  <a:rPr lang="en-US" altLang="zh-CN" sz="3200">
                    <a:solidFill>
                      <a:srgbClr val="0000FF"/>
                    </a:solidFill>
                    <a:latin typeface="宋体" panose="02010600030101010101" pitchFamily="2" charset="-122"/>
                    <a:sym typeface="Symbol" panose="05050102010706020507" pitchFamily="18" charset="2"/>
                  </a:rPr>
                  <a:t></a:t>
                </a:r>
                <a:endParaRPr lang="en-US" altLang="zh-CN" sz="3200">
                  <a:solidFill>
                    <a:srgbClr val="0000FF"/>
                  </a:solidFill>
                  <a:latin typeface="宋体" panose="02010600030101010101" pitchFamily="2" charset="-122"/>
                  <a:sym typeface="Symbol" panose="05050102010706020507" pitchFamily="18" charset="2"/>
                </a:endParaRPr>
              </a:p>
            </p:txBody>
          </p:sp>
        </p:grpSp>
      </p:grpSp>
      <p:graphicFrame>
        <p:nvGraphicFramePr>
          <p:cNvPr id="63523" name="Object 69"/>
          <p:cNvGraphicFramePr>
            <a:graphicFrameLocks noGrp="1" noChangeAspect="1"/>
          </p:cNvGraphicFramePr>
          <p:nvPr/>
        </p:nvGraphicFramePr>
        <p:xfrm>
          <a:off x="1787525" y="5777865"/>
          <a:ext cx="917575" cy="4051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4" imgW="1270000" imgH="533400" progId="Equation.DSMT4">
                  <p:embed/>
                </p:oleObj>
              </mc:Choice>
              <mc:Fallback>
                <p:oleObj name="" r:id="rId4" imgW="1270000" imgH="533400" progId="Equation.DSMT4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5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787525" y="5777865"/>
                        <a:ext cx="917575" cy="40513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05224" name="Group 72"/>
          <p:cNvGrpSpPr/>
          <p:nvPr/>
        </p:nvGrpSpPr>
        <p:grpSpPr>
          <a:xfrm>
            <a:off x="4249420" y="5567680"/>
            <a:ext cx="1038860" cy="767067"/>
            <a:chOff x="2730" y="1891"/>
            <a:chExt cx="779" cy="606"/>
          </a:xfrm>
        </p:grpSpPr>
        <p:sp>
          <p:nvSpPr>
            <p:cNvPr id="21540" name="Rectangle 73"/>
            <p:cNvSpPr/>
            <p:nvPr/>
          </p:nvSpPr>
          <p:spPr>
            <a:xfrm>
              <a:off x="2730" y="1978"/>
              <a:ext cx="301" cy="46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00000"/>
                </a:lnSpc>
              </a:pPr>
              <a:r>
                <a:rPr lang="en-US" altLang="zh-CN" sz="3200">
                  <a:solidFill>
                    <a:srgbClr val="0000FF"/>
                  </a:solidFill>
                  <a:latin typeface="宋体" panose="02010600030101010101" pitchFamily="2" charset="-122"/>
                  <a:sym typeface="Symbol" panose="05050102010706020507" pitchFamily="18" charset="2"/>
                </a:rPr>
                <a:t>A</a:t>
              </a:r>
              <a:endParaRPr lang="en-US" altLang="zh-CN" sz="3200">
                <a:solidFill>
                  <a:srgbClr val="0000FF"/>
                </a:solidFill>
                <a:latin typeface="宋体" panose="02010600030101010101" pitchFamily="2" charset="-122"/>
                <a:sym typeface="Symbol" panose="05050102010706020507" pitchFamily="18" charset="2"/>
              </a:endParaRPr>
            </a:p>
          </p:txBody>
        </p:sp>
        <p:sp>
          <p:nvSpPr>
            <p:cNvPr id="21541" name="Rectangle 74"/>
            <p:cNvSpPr/>
            <p:nvPr/>
          </p:nvSpPr>
          <p:spPr>
            <a:xfrm>
              <a:off x="3216" y="1969"/>
              <a:ext cx="293" cy="46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00000"/>
                </a:lnSpc>
              </a:pPr>
              <a:r>
                <a:rPr lang="en-US" altLang="zh-CN" sz="3200">
                  <a:solidFill>
                    <a:srgbClr val="0000FF"/>
                  </a:solidFill>
                  <a:latin typeface="宋体" panose="02010600030101010101" pitchFamily="2" charset="-122"/>
                  <a:sym typeface="Symbol" panose="05050102010706020507" pitchFamily="18" charset="2"/>
                </a:rPr>
                <a:t>B</a:t>
              </a:r>
              <a:endParaRPr lang="en-US" altLang="zh-CN" sz="3200">
                <a:solidFill>
                  <a:srgbClr val="0000FF"/>
                </a:solidFill>
                <a:latin typeface="宋体" panose="02010600030101010101" pitchFamily="2" charset="-122"/>
                <a:sym typeface="Symbol" panose="05050102010706020507" pitchFamily="18" charset="2"/>
              </a:endParaRPr>
            </a:p>
          </p:txBody>
        </p:sp>
        <p:grpSp>
          <p:nvGrpSpPr>
            <p:cNvPr id="21542" name="Group 75"/>
            <p:cNvGrpSpPr/>
            <p:nvPr/>
          </p:nvGrpSpPr>
          <p:grpSpPr>
            <a:xfrm>
              <a:off x="2965" y="1891"/>
              <a:ext cx="322" cy="606"/>
              <a:chOff x="1728" y="1440"/>
              <a:chExt cx="322" cy="606"/>
            </a:xfrm>
          </p:grpSpPr>
          <p:sp>
            <p:nvSpPr>
              <p:cNvPr id="21543" name="Rectangle 76"/>
              <p:cNvSpPr/>
              <p:nvPr/>
            </p:nvSpPr>
            <p:spPr>
              <a:xfrm>
                <a:off x="1728" y="1440"/>
                <a:ext cx="322" cy="46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lnSpc>
                    <a:spcPct val="100000"/>
                  </a:lnSpc>
                </a:pPr>
                <a:r>
                  <a:rPr lang="en-US" altLang="zh-CN" sz="3200">
                    <a:solidFill>
                      <a:srgbClr val="000099"/>
                    </a:solidFill>
                    <a:latin typeface="宋体" panose="02010600030101010101" pitchFamily="2" charset="-122"/>
                    <a:sym typeface="Symbol" panose="05050102010706020507" pitchFamily="18" charset="2"/>
                  </a:rPr>
                  <a:t></a:t>
                </a:r>
                <a:endParaRPr lang="en-US" altLang="zh-CN" sz="3200">
                  <a:solidFill>
                    <a:srgbClr val="000099"/>
                  </a:solidFill>
                  <a:latin typeface="宋体" panose="02010600030101010101" pitchFamily="2" charset="-122"/>
                  <a:sym typeface="Symbol" panose="05050102010706020507" pitchFamily="18" charset="2"/>
                </a:endParaRPr>
              </a:p>
            </p:txBody>
          </p:sp>
          <p:sp>
            <p:nvSpPr>
              <p:cNvPr id="21544" name="Rectangle 77"/>
              <p:cNvSpPr/>
              <p:nvPr/>
            </p:nvSpPr>
            <p:spPr>
              <a:xfrm>
                <a:off x="1759" y="1585"/>
                <a:ext cx="257" cy="46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lnSpc>
                    <a:spcPct val="100000"/>
                  </a:lnSpc>
                </a:pPr>
                <a:r>
                  <a:rPr lang="en-US" altLang="zh-CN" sz="3200">
                    <a:solidFill>
                      <a:srgbClr val="0000FF"/>
                    </a:solidFill>
                    <a:latin typeface="宋体" panose="02010600030101010101" pitchFamily="2" charset="-122"/>
                    <a:sym typeface="Symbol" panose="05050102010706020507" pitchFamily="18" charset="2"/>
                  </a:rPr>
                  <a:t></a:t>
                </a:r>
                <a:endParaRPr lang="en-US" altLang="zh-CN" sz="3200">
                  <a:solidFill>
                    <a:srgbClr val="0000FF"/>
                  </a:solidFill>
                  <a:latin typeface="宋体" panose="02010600030101010101" pitchFamily="2" charset="-122"/>
                  <a:sym typeface="Symbol" panose="05050102010706020507" pitchFamily="18" charset="2"/>
                </a:endParaRPr>
              </a:p>
            </p:txBody>
          </p:sp>
        </p:grpSp>
      </p:grpSp>
      <p:sp>
        <p:nvSpPr>
          <p:cNvPr id="63530" name="Rectangle 44"/>
          <p:cNvSpPr/>
          <p:nvPr/>
        </p:nvSpPr>
        <p:spPr>
          <a:xfrm>
            <a:off x="136525" y="3863975"/>
            <a:ext cx="409003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US" altLang="zh-CN" sz="3200">
                <a:solidFill>
                  <a:srgbClr val="CC00CC"/>
                </a:solidFill>
                <a:latin typeface="Arial" panose="020B0604020202020204" pitchFamily="34" charset="0"/>
              </a:rPr>
              <a:t>【</a:t>
            </a:r>
            <a:r>
              <a:rPr lang="en-US" altLang="zh-CN" sz="3200" err="1">
                <a:solidFill>
                  <a:srgbClr val="CC00CC"/>
                </a:solidFill>
                <a:latin typeface="Arial" panose="020B0604020202020204" pitchFamily="34" charset="0"/>
              </a:rPr>
              <a:t>特别提醒</a:t>
            </a:r>
            <a:r>
              <a:rPr lang="en-US" altLang="zh-CN" sz="3200">
                <a:solidFill>
                  <a:srgbClr val="CC00CC"/>
                </a:solidFill>
                <a:latin typeface="Arial" panose="020B0604020202020204" pitchFamily="34" charset="0"/>
              </a:rPr>
              <a:t>】</a:t>
            </a:r>
            <a:endParaRPr lang="en-US" altLang="zh-CN" sz="3200">
              <a:solidFill>
                <a:srgbClr val="CC00CC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5205" grpId="0"/>
      <p:bldP spid="305166" grpId="0"/>
      <p:bldP spid="305204" grpId="0"/>
      <p:bldP spid="635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2529" name="Object 29"/>
          <p:cNvGraphicFramePr>
            <a:graphicFrameLocks noGrp="1" noChangeAspect="1"/>
          </p:cNvGraphicFramePr>
          <p:nvPr>
            <p:ph sz="quarter" idx="4294967295"/>
          </p:nvPr>
        </p:nvGraphicFramePr>
        <p:xfrm>
          <a:off x="1776730" y="3166110"/>
          <a:ext cx="3926205" cy="9359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2" imgW="1396365" imgH="304800" progId="Equation.DSMT4">
                  <p:embed/>
                </p:oleObj>
              </mc:Choice>
              <mc:Fallback>
                <p:oleObj name="" r:id="rId2" imgW="1396365" imgH="304800" progId="Equation.DSMT4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776730" y="3166110"/>
                        <a:ext cx="3926205" cy="93599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0" name="Object 31"/>
          <p:cNvGraphicFramePr>
            <a:graphicFrameLocks noGrp="1" noChangeAspect="1"/>
          </p:cNvGraphicFramePr>
          <p:nvPr/>
        </p:nvGraphicFramePr>
        <p:xfrm>
          <a:off x="6165215" y="3128645"/>
          <a:ext cx="2856865" cy="9372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4" imgW="850265" imgH="279400" progId="Equation.DSMT4">
                  <p:embed/>
                </p:oleObj>
              </mc:Choice>
              <mc:Fallback>
                <p:oleObj name="" r:id="rId4" imgW="850265" imgH="279400" progId="Equation.DSMT4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165215" y="3128645"/>
                        <a:ext cx="2856865" cy="93726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1" name="Text Box 37"/>
          <p:cNvSpPr txBox="1"/>
          <p:nvPr/>
        </p:nvSpPr>
        <p:spPr>
          <a:xfrm>
            <a:off x="1456690" y="4266883"/>
            <a:ext cx="437515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dirty="0">
                <a:solidFill>
                  <a:srgbClr val="0000FF"/>
                </a:solidFill>
                <a:latin typeface="宋体" panose="02010600030101010101" pitchFamily="2" charset="-122"/>
              </a:rPr>
              <a:t>集合</a:t>
            </a:r>
            <a:r>
              <a:rPr lang="en-US" altLang="zh-CN" sz="3200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3200" dirty="0">
                <a:solidFill>
                  <a:srgbClr val="0000FF"/>
                </a:solidFill>
                <a:latin typeface="宋体" panose="02010600030101010101" pitchFamily="2" charset="-122"/>
              </a:rPr>
              <a:t>是集合</a:t>
            </a:r>
            <a:r>
              <a:rPr lang="en-US" altLang="zh-CN" sz="3200">
                <a:solidFill>
                  <a:srgbClr val="0000FF"/>
                </a:solidFill>
                <a:latin typeface="宋体" panose="02010600030101010101" pitchFamily="2" charset="-122"/>
              </a:rPr>
              <a:t>B</a:t>
            </a:r>
            <a:r>
              <a:rPr lang="zh-CN" altLang="en-US" sz="3200" dirty="0">
                <a:solidFill>
                  <a:srgbClr val="0000FF"/>
                </a:solidFill>
                <a:latin typeface="宋体" panose="02010600030101010101" pitchFamily="2" charset="-122"/>
              </a:rPr>
              <a:t>的子集吗？</a:t>
            </a:r>
            <a:endParaRPr lang="zh-CN" altLang="en-US" sz="32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292024" name="AutoShape 184"/>
          <p:cNvSpPr/>
          <p:nvPr/>
        </p:nvSpPr>
        <p:spPr>
          <a:xfrm>
            <a:off x="768350" y="1546543"/>
            <a:ext cx="8051800" cy="1146175"/>
          </a:xfrm>
          <a:prstGeom prst="cloudCallout">
            <a:avLst>
              <a:gd name="adj1" fmla="val -14097"/>
              <a:gd name="adj2" fmla="val 90856"/>
            </a:avLst>
          </a:prstGeom>
          <a:solidFill>
            <a:schemeClr val="hlink">
              <a:alpha val="14117"/>
            </a:schemeClr>
          </a:solidFill>
          <a:ln w="254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lnSpc>
                <a:spcPct val="100000"/>
              </a:lnSpc>
            </a:pPr>
            <a:r>
              <a:rPr lang="zh-CN" altLang="en-US" sz="2800" dirty="0">
                <a:latin typeface="Times New Roman" panose="02020603050405020304" charset="0"/>
              </a:rPr>
              <a:t>没有任何元素哎</a:t>
            </a:r>
            <a:r>
              <a:rPr lang="en-US" altLang="zh-CN" sz="2800">
                <a:latin typeface="Times New Roman" panose="02020603050405020304" charset="0"/>
              </a:rPr>
              <a:t>!</a:t>
            </a:r>
            <a:r>
              <a:rPr lang="zh-CN" altLang="en-US" sz="2800" dirty="0">
                <a:latin typeface="Times New Roman" panose="02020603050405020304" charset="0"/>
                <a:sym typeface="+mn-ea"/>
              </a:rPr>
              <a:t>怎样</a:t>
            </a:r>
            <a:r>
              <a:rPr lang="zh-CN" altLang="en-US" sz="2800" dirty="0">
                <a:latin typeface="Times New Roman" panose="02020603050405020304" charset="0"/>
              </a:rPr>
              <a:t>是集合？</a:t>
            </a:r>
            <a:endParaRPr lang="zh-CN" altLang="en-US" sz="2800" dirty="0">
              <a:latin typeface="Times New Roman" panose="02020603050405020304" charset="0"/>
            </a:endParaRPr>
          </a:p>
        </p:txBody>
      </p:sp>
      <p:pic>
        <p:nvPicPr>
          <p:cNvPr id="22632" name="Picture 9" descr="07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8513" y="722313"/>
            <a:ext cx="1584325" cy="7921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92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2024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53" name="Text Box 4"/>
          <p:cNvSpPr txBox="1"/>
          <p:nvPr/>
        </p:nvSpPr>
        <p:spPr>
          <a:xfrm>
            <a:off x="312738" y="1273810"/>
            <a:ext cx="360045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zh-CN" altLang="en-US" sz="4000">
                <a:latin typeface="宋体" panose="02010600030101010101" pitchFamily="2" charset="-122"/>
              </a:rPr>
              <a:t>四、</a:t>
            </a:r>
            <a:r>
              <a:rPr lang="en-US" altLang="zh-CN" sz="4000">
                <a:latin typeface="宋体" panose="02010600030101010101" pitchFamily="2" charset="-122"/>
              </a:rPr>
              <a:t> </a:t>
            </a:r>
            <a:r>
              <a:rPr lang="zh-CN" altLang="en-US" sz="4000" dirty="0">
                <a:latin typeface="宋体" panose="02010600030101010101" pitchFamily="2" charset="-122"/>
              </a:rPr>
              <a:t>空集</a:t>
            </a:r>
            <a:endParaRPr lang="zh-CN" altLang="en-US" sz="4000" dirty="0">
              <a:latin typeface="宋体" panose="02010600030101010101" pitchFamily="2" charset="-122"/>
            </a:endParaRPr>
          </a:p>
        </p:txBody>
      </p:sp>
      <p:graphicFrame>
        <p:nvGraphicFramePr>
          <p:cNvPr id="65539" name="Object 7"/>
          <p:cNvGraphicFramePr>
            <a:graphicFrameLocks noChangeAspect="1"/>
          </p:cNvGraphicFramePr>
          <p:nvPr/>
        </p:nvGraphicFramePr>
        <p:xfrm>
          <a:off x="2159000" y="3343275"/>
          <a:ext cx="8333105" cy="6940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2" imgW="1930400" imgH="190500" progId="Equation.DSMT4">
                  <p:embed/>
                </p:oleObj>
              </mc:Choice>
              <mc:Fallback>
                <p:oleObj name="" r:id="rId2" imgW="1930400" imgH="190500" progId="Equation.DSMT4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159000" y="3343275"/>
                        <a:ext cx="8333105" cy="69405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1" name="Text Box 12"/>
          <p:cNvSpPr txBox="1"/>
          <p:nvPr/>
        </p:nvSpPr>
        <p:spPr>
          <a:xfrm>
            <a:off x="408305" y="1905635"/>
            <a:ext cx="11291570" cy="1322070"/>
          </a:xfrm>
          <a:prstGeom prst="rect">
            <a:avLst/>
          </a:prstGeom>
          <a:noFill/>
          <a:ln w="57150">
            <a:noFill/>
          </a:ln>
        </p:spPr>
        <p:txBody>
          <a:bodyPr wrap="square">
            <a:spAutoFit/>
          </a:bodyPr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zh-CN" altLang="en-US" sz="3200" dirty="0">
                <a:solidFill>
                  <a:srgbClr val="0000FF"/>
                </a:solidFill>
                <a:latin typeface="宋体" panose="02010600030101010101" pitchFamily="2" charset="-122"/>
              </a:rPr>
              <a:t>我们把不含任何元素的集合叫做空集，记为   ，</a:t>
            </a:r>
            <a:endParaRPr lang="zh-CN" altLang="en-US" sz="3200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zh-CN" altLang="en-US" sz="3200" dirty="0">
                <a:solidFill>
                  <a:srgbClr val="0000FF"/>
                </a:solidFill>
                <a:latin typeface="宋体" panose="02010600030101010101" pitchFamily="2" charset="-122"/>
              </a:rPr>
              <a:t>并规定：</a:t>
            </a:r>
            <a:r>
              <a:rPr lang="zh-CN" altLang="en-US" sz="3200" b="1" dirty="0">
                <a:solidFill>
                  <a:srgbClr val="C00000"/>
                </a:solidFill>
                <a:latin typeface="宋体" panose="02010600030101010101" pitchFamily="2" charset="-122"/>
              </a:rPr>
              <a:t>空集是任何集合的</a:t>
            </a:r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子集</a:t>
            </a:r>
            <a:r>
              <a:rPr lang="zh-CN" altLang="en-US" sz="3200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。</a:t>
            </a:r>
            <a:endParaRPr lang="zh-CN" altLang="en-US" sz="3200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23556" name="Object 13"/>
          <p:cNvGraphicFramePr>
            <a:graphicFrameLocks noChangeAspect="1"/>
          </p:cNvGraphicFramePr>
          <p:nvPr/>
        </p:nvGraphicFramePr>
        <p:xfrm>
          <a:off x="8247063" y="2026285"/>
          <a:ext cx="561975" cy="46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4" imgW="165100" imgH="165100" progId="Equation.DSMT4">
                  <p:embed/>
                </p:oleObj>
              </mc:Choice>
              <mc:Fallback>
                <p:oleObj name="" r:id="rId4" imgW="165100" imgH="165100" progId="Equation.DSMT4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8247063" y="2026285"/>
                        <a:ext cx="561975" cy="460375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6375" name="AutoShape 23"/>
          <p:cNvSpPr/>
          <p:nvPr/>
        </p:nvSpPr>
        <p:spPr>
          <a:xfrm>
            <a:off x="5286375" y="4278630"/>
            <a:ext cx="6413500" cy="1952625"/>
          </a:xfrm>
          <a:prstGeom prst="wedgeRoundRectCallout">
            <a:avLst>
              <a:gd name="adj1" fmla="val -34126"/>
              <a:gd name="adj2" fmla="val -43691"/>
              <a:gd name="adj3" fmla="val 16667"/>
            </a:avLst>
          </a:prstGeom>
          <a:solidFill>
            <a:schemeClr val="accent6">
              <a:lumMod val="60000"/>
              <a:lumOff val="40000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>
              <a:lnSpc>
                <a:spcPct val="100000"/>
              </a:lnSpc>
            </a:pPr>
            <a:r>
              <a:rPr lang="zh-CN" altLang="en-US" sz="4000" dirty="0">
                <a:solidFill>
                  <a:srgbClr val="0000FF"/>
                </a:solidFill>
                <a:latin typeface="宋体" panose="02010600030101010101" pitchFamily="2" charset="-122"/>
                <a:sym typeface="Symbol" panose="05050102010706020507" pitchFamily="18" charset="2"/>
              </a:rPr>
              <a:t>例如</a:t>
            </a:r>
            <a:r>
              <a:rPr lang="en-US" altLang="zh-CN" sz="4000">
                <a:solidFill>
                  <a:srgbClr val="0000FF"/>
                </a:solidFill>
                <a:latin typeface="宋体" panose="02010600030101010101" pitchFamily="2" charset="-122"/>
                <a:sym typeface="Symbol" panose="05050102010706020507" pitchFamily="18" charset="2"/>
              </a:rPr>
              <a:t>:</a:t>
            </a:r>
            <a:r>
              <a:rPr lang="zh-CN" altLang="en-US" sz="4000" dirty="0">
                <a:solidFill>
                  <a:srgbClr val="0000FF"/>
                </a:solidFill>
                <a:latin typeface="宋体" panose="02010600030101010101" pitchFamily="2" charset="-122"/>
                <a:sym typeface="Symbol" panose="05050102010706020507" pitchFamily="18" charset="2"/>
              </a:rPr>
              <a:t>方程</a:t>
            </a:r>
            <a:r>
              <a:rPr lang="en-US" altLang="zh-CN" sz="4000" i="1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  <a:sym typeface="Symbol" panose="05050102010706020507" pitchFamily="18" charset="2"/>
              </a:rPr>
              <a:t>x</a:t>
            </a:r>
            <a:r>
              <a:rPr lang="en-US" altLang="zh-CN" sz="4000" baseline="3000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  <a:sym typeface="Symbol" panose="05050102010706020507" pitchFamily="18" charset="2"/>
              </a:rPr>
              <a:t>2</a:t>
            </a:r>
            <a:r>
              <a:rPr lang="en-US" altLang="zh-CN" sz="400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  <a:sym typeface="Symbol" panose="05050102010706020507" pitchFamily="18" charset="2"/>
              </a:rPr>
              <a:t>+1=0</a:t>
            </a:r>
            <a:r>
              <a:rPr lang="zh-CN" altLang="en-US" sz="4000" dirty="0">
                <a:solidFill>
                  <a:srgbClr val="0000FF"/>
                </a:solidFill>
                <a:latin typeface="宋体" panose="02010600030101010101" pitchFamily="2" charset="-122"/>
                <a:sym typeface="Symbol" panose="05050102010706020507" pitchFamily="18" charset="2"/>
              </a:rPr>
              <a:t>没有实数根</a:t>
            </a:r>
            <a:r>
              <a:rPr lang="en-US" altLang="zh-CN" sz="4000">
                <a:solidFill>
                  <a:srgbClr val="0000FF"/>
                </a:solidFill>
                <a:latin typeface="宋体" panose="02010600030101010101" pitchFamily="2" charset="-122"/>
                <a:sym typeface="Symbol" panose="05050102010706020507" pitchFamily="18" charset="2"/>
              </a:rPr>
              <a:t>,</a:t>
            </a:r>
            <a:r>
              <a:rPr lang="zh-CN" altLang="en-US" sz="4000" dirty="0">
                <a:solidFill>
                  <a:srgbClr val="0000FF"/>
                </a:solidFill>
                <a:latin typeface="宋体" panose="02010600030101010101" pitchFamily="2" charset="-122"/>
                <a:sym typeface="Symbol" panose="05050102010706020507" pitchFamily="18" charset="2"/>
              </a:rPr>
              <a:t>所以方程</a:t>
            </a:r>
            <a:r>
              <a:rPr lang="en-US" altLang="zh-CN" sz="4000" i="1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  <a:sym typeface="Symbol" panose="05050102010706020507" pitchFamily="18" charset="2"/>
              </a:rPr>
              <a:t>x</a:t>
            </a:r>
            <a:r>
              <a:rPr lang="en-US" altLang="zh-CN" sz="4000" baseline="3000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  <a:sym typeface="Symbol" panose="05050102010706020507" pitchFamily="18" charset="2"/>
              </a:rPr>
              <a:t>2</a:t>
            </a:r>
            <a:r>
              <a:rPr lang="en-US" altLang="zh-CN" sz="400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  <a:sym typeface="Symbol" panose="05050102010706020507" pitchFamily="18" charset="2"/>
              </a:rPr>
              <a:t>+1=0</a:t>
            </a:r>
            <a:r>
              <a:rPr lang="zh-CN" altLang="en-US" sz="4000" dirty="0">
                <a:solidFill>
                  <a:srgbClr val="0000FF"/>
                </a:solidFill>
                <a:latin typeface="宋体" panose="02010600030101010101" pitchFamily="2" charset="-122"/>
                <a:sym typeface="Symbol" panose="05050102010706020507" pitchFamily="18" charset="2"/>
              </a:rPr>
              <a:t>的实数根组成的集合为</a:t>
            </a:r>
            <a:endParaRPr lang="en-US" altLang="zh-CN" sz="4000">
              <a:solidFill>
                <a:srgbClr val="0000FF"/>
              </a:solidFill>
              <a:latin typeface="宋体" panose="02010600030101010101" pitchFamily="2" charset="-122"/>
              <a:sym typeface="Symbol" panose="05050102010706020507" pitchFamily="18" charset="2"/>
            </a:endParaRPr>
          </a:p>
        </p:txBody>
      </p:sp>
      <p:graphicFrame>
        <p:nvGraphicFramePr>
          <p:cNvPr id="65543" name="对象 1"/>
          <p:cNvGraphicFramePr>
            <a:graphicFrameLocks noChangeAspect="1"/>
          </p:cNvGraphicFramePr>
          <p:nvPr/>
        </p:nvGraphicFramePr>
        <p:xfrm>
          <a:off x="408305" y="3921760"/>
          <a:ext cx="4351655" cy="8616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6" imgW="1193800" imgH="279400" progId="Equation.DSMT4">
                  <p:embed/>
                </p:oleObj>
              </mc:Choice>
              <mc:Fallback>
                <p:oleObj name="" r:id="rId6" imgW="1193800" imgH="279400" progId="Equation.DSMT4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08305" y="3921760"/>
                        <a:ext cx="4351655" cy="86169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3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56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56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56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5637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563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5637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563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5637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563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5637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5637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charRg st="24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6375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0402" name="Text Box 18"/>
          <p:cNvSpPr txBox="1"/>
          <p:nvPr/>
        </p:nvSpPr>
        <p:spPr>
          <a:xfrm>
            <a:off x="247650" y="2838450"/>
            <a:ext cx="11367135" cy="16300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4000" dirty="0">
                <a:solidFill>
                  <a:srgbClr val="0000FF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4000">
                <a:solidFill>
                  <a:srgbClr val="0000FF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4000" dirty="0">
                <a:solidFill>
                  <a:srgbClr val="0000FF"/>
                </a:solidFill>
                <a:latin typeface="宋体" panose="02010600030101010101" pitchFamily="2" charset="-122"/>
              </a:rPr>
              <a:t>）  是不含任何元素的集合</a:t>
            </a:r>
            <a:r>
              <a:rPr lang="en-US" altLang="zh-CN" sz="4000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  <a:endParaRPr lang="en-US" altLang="zh-CN" sz="400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000" dirty="0">
                <a:solidFill>
                  <a:srgbClr val="0000FF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4000">
                <a:solidFill>
                  <a:srgbClr val="0000FF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4000" dirty="0">
                <a:solidFill>
                  <a:srgbClr val="0000FF"/>
                </a:solidFill>
                <a:latin typeface="宋体" panose="02010600030101010101" pitchFamily="2" charset="-122"/>
              </a:rPr>
              <a:t>）</a:t>
            </a:r>
            <a:r>
              <a:rPr lang="en-US" altLang="zh-CN" sz="4000" b="1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{0}</a:t>
            </a:r>
            <a:r>
              <a:rPr lang="zh-CN" altLang="en-US" sz="4000" dirty="0">
                <a:solidFill>
                  <a:srgbClr val="0000FF"/>
                </a:solidFill>
                <a:latin typeface="宋体" panose="02010600030101010101" pitchFamily="2" charset="-122"/>
              </a:rPr>
              <a:t>是含有一个元素的集合，</a:t>
            </a:r>
            <a:r>
              <a:rPr lang="en-US" altLang="zh-CN" sz="4000" dirty="0">
                <a:solidFill>
                  <a:srgbClr val="0000FF"/>
                </a:solidFill>
                <a:latin typeface="宋体" panose="02010600030101010101" pitchFamily="2" charset="-122"/>
              </a:rPr>
              <a:t> </a:t>
            </a:r>
            <a:r>
              <a:rPr lang="zh-CN" altLang="en-US" sz="4000" dirty="0">
                <a:solidFill>
                  <a:srgbClr val="0000FF"/>
                </a:solidFill>
                <a:latin typeface="宋体" panose="02010600030101010101" pitchFamily="2" charset="-122"/>
              </a:rPr>
              <a:t>   </a:t>
            </a:r>
            <a:r>
              <a:rPr lang="en-US" altLang="zh-CN" sz="4000" b="1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{0}</a:t>
            </a:r>
            <a:r>
              <a:rPr lang="en-US" altLang="zh-CN" sz="4000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  <a:endParaRPr lang="en-US" altLang="zh-CN" sz="400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24578" name="Rectangle 19"/>
          <p:cNvSpPr/>
          <p:nvPr/>
        </p:nvSpPr>
        <p:spPr>
          <a:xfrm>
            <a:off x="244475" y="2122488"/>
            <a:ext cx="8294688" cy="891540"/>
          </a:xfrm>
          <a:prstGeom prst="rect">
            <a:avLst/>
          </a:prstGeom>
          <a:noFill/>
          <a:ln w="57150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</a:pPr>
            <a:r>
              <a:rPr lang="zh-CN" altLang="en-US" sz="4000" dirty="0">
                <a:solidFill>
                  <a:srgbClr val="0000FF"/>
                </a:solidFill>
                <a:latin typeface="Times New Roman" panose="02020603050405020304" charset="0"/>
              </a:rPr>
              <a:t>      与</a:t>
            </a:r>
            <a:r>
              <a:rPr lang="en-US" altLang="zh-CN" sz="4000" b="1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{0}</a:t>
            </a:r>
            <a:r>
              <a:rPr lang="zh-CN" altLang="en-US" sz="4000" dirty="0">
                <a:solidFill>
                  <a:srgbClr val="0000FF"/>
                </a:solidFill>
                <a:latin typeface="楷体_GB2312" pitchFamily="49" charset="-122"/>
              </a:rPr>
              <a:t>的区别</a:t>
            </a:r>
            <a:endParaRPr lang="zh-CN" altLang="en-US" sz="4000" dirty="0">
              <a:solidFill>
                <a:srgbClr val="0000FF"/>
              </a:solidFill>
              <a:latin typeface="楷体_GB2312" pitchFamily="49" charset="-122"/>
            </a:endParaRPr>
          </a:p>
        </p:txBody>
      </p:sp>
      <p:graphicFrame>
        <p:nvGraphicFramePr>
          <p:cNvPr id="24579" name="Object 20"/>
          <p:cNvGraphicFramePr>
            <a:graphicFrameLocks noChangeAspect="1"/>
          </p:cNvGraphicFramePr>
          <p:nvPr/>
        </p:nvGraphicFramePr>
        <p:xfrm>
          <a:off x="459105" y="2297430"/>
          <a:ext cx="541020" cy="5410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2" imgW="165100" imgH="165100" progId="Equation.DSMT4">
                  <p:embed/>
                </p:oleObj>
              </mc:Choice>
              <mc:Fallback>
                <p:oleObj name="" r:id="rId2" imgW="165100" imgH="165100" progId="Equation.DSMT4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59105" y="2297430"/>
                        <a:ext cx="541020" cy="54102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565" name="Object 21"/>
          <p:cNvGraphicFramePr>
            <a:graphicFrameLocks noChangeAspect="1"/>
          </p:cNvGraphicFramePr>
          <p:nvPr/>
        </p:nvGraphicFramePr>
        <p:xfrm>
          <a:off x="1511935" y="3014345"/>
          <a:ext cx="600075" cy="600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4" imgW="165100" imgH="165100" progId="Equation.DSMT4">
                  <p:embed/>
                </p:oleObj>
              </mc:Choice>
              <mc:Fallback>
                <p:oleObj name="" r:id="rId4" imgW="165100" imgH="165100" progId="Equation.DSMT4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511935" y="3014345"/>
                        <a:ext cx="600075" cy="600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00406" name="Group 22"/>
          <p:cNvGrpSpPr/>
          <p:nvPr/>
        </p:nvGrpSpPr>
        <p:grpSpPr>
          <a:xfrm>
            <a:off x="8325168" y="3673158"/>
            <a:ext cx="544243" cy="973738"/>
            <a:chOff x="1728" y="1471"/>
            <a:chExt cx="395" cy="667"/>
          </a:xfrm>
        </p:grpSpPr>
        <p:sp>
          <p:nvSpPr>
            <p:cNvPr id="24582" name="Rectangle 23"/>
            <p:cNvSpPr/>
            <p:nvPr/>
          </p:nvSpPr>
          <p:spPr>
            <a:xfrm>
              <a:off x="1728" y="1471"/>
              <a:ext cx="395" cy="48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>
                <a:lnSpc>
                  <a:spcPct val="100000"/>
                </a:lnSpc>
              </a:pPr>
              <a:r>
                <a:rPr lang="en-US" altLang="zh-CN" sz="4000">
                  <a:solidFill>
                    <a:srgbClr val="0000FF"/>
                  </a:solidFill>
                  <a:latin typeface="Times New Roman" panose="02020603050405020304" charset="0"/>
                  <a:sym typeface="Symbol" panose="05050102010706020507" pitchFamily="18" charset="2"/>
                </a:rPr>
                <a:t></a:t>
              </a:r>
              <a:endParaRPr lang="en-US" altLang="zh-CN" sz="4000">
                <a:solidFill>
                  <a:srgbClr val="0000FF"/>
                </a:solidFill>
                <a:latin typeface="Times New Roman" panose="02020603050405020304" charset="0"/>
                <a:sym typeface="Symbol" panose="05050102010706020507" pitchFamily="18" charset="2"/>
              </a:endParaRPr>
            </a:p>
          </p:txBody>
        </p:sp>
        <p:sp>
          <p:nvSpPr>
            <p:cNvPr id="24583" name="Rectangle 24"/>
            <p:cNvSpPr/>
            <p:nvPr/>
          </p:nvSpPr>
          <p:spPr>
            <a:xfrm>
              <a:off x="1781" y="1654"/>
              <a:ext cx="257" cy="48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00000"/>
                </a:lnSpc>
              </a:pPr>
              <a:r>
                <a:rPr lang="en-US" altLang="zh-CN" sz="4000">
                  <a:solidFill>
                    <a:srgbClr val="0000FF"/>
                  </a:solidFill>
                  <a:latin typeface="Times New Roman" panose="02020603050405020304" charset="0"/>
                  <a:sym typeface="Symbol" panose="05050102010706020507" pitchFamily="18" charset="2"/>
                </a:rPr>
                <a:t></a:t>
              </a:r>
              <a:endParaRPr lang="en-US" altLang="zh-CN" sz="4000">
                <a:solidFill>
                  <a:srgbClr val="0000FF"/>
                </a:solidFill>
                <a:latin typeface="Times New Roman" panose="02020603050405020304" charset="0"/>
                <a:sym typeface="Symbol" panose="05050102010706020507" pitchFamily="18" charset="2"/>
              </a:endParaRPr>
            </a:p>
          </p:txBody>
        </p:sp>
      </p:grpSp>
      <p:graphicFrame>
        <p:nvGraphicFramePr>
          <p:cNvPr id="66569" name="Object 25"/>
          <p:cNvGraphicFramePr>
            <a:graphicFrameLocks noChangeAspect="1"/>
          </p:cNvGraphicFramePr>
          <p:nvPr/>
        </p:nvGraphicFramePr>
        <p:xfrm>
          <a:off x="7858760" y="3853180"/>
          <a:ext cx="513715" cy="5137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5" imgW="165100" imgH="165100" progId="Equation.DSMT4">
                  <p:embed/>
                </p:oleObj>
              </mc:Choice>
              <mc:Fallback>
                <p:oleObj name="" r:id="rId5" imgW="165100" imgH="165100" progId="Equation.DSMT4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7858760" y="3853180"/>
                        <a:ext cx="513715" cy="51371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85" name="Rectangle 26"/>
          <p:cNvSpPr/>
          <p:nvPr/>
        </p:nvSpPr>
        <p:spPr>
          <a:xfrm>
            <a:off x="338138" y="1422400"/>
            <a:ext cx="323088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US" altLang="zh-CN" sz="4000">
                <a:solidFill>
                  <a:srgbClr val="CC00CC"/>
                </a:solidFill>
                <a:latin typeface="Arial" panose="020B0604020202020204" pitchFamily="34" charset="0"/>
              </a:rPr>
              <a:t>【</a:t>
            </a:r>
            <a:r>
              <a:rPr lang="en-US" altLang="zh-CN" sz="4000" err="1">
                <a:solidFill>
                  <a:srgbClr val="CC00CC"/>
                </a:solidFill>
                <a:latin typeface="Arial" panose="020B0604020202020204" pitchFamily="34" charset="0"/>
              </a:rPr>
              <a:t>特别提醒</a:t>
            </a:r>
            <a:r>
              <a:rPr lang="en-US" altLang="zh-CN" sz="4000">
                <a:solidFill>
                  <a:srgbClr val="CC00CC"/>
                </a:solidFill>
                <a:latin typeface="Arial" panose="020B0604020202020204" pitchFamily="34" charset="0"/>
              </a:rPr>
              <a:t>】</a:t>
            </a:r>
            <a:endParaRPr lang="en-US" altLang="zh-CN" sz="4000">
              <a:solidFill>
                <a:srgbClr val="CC00CC"/>
              </a:solidFill>
              <a:latin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702800" y="1149350"/>
            <a:ext cx="1618615" cy="25533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完成：课本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P8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练习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2 ,3       </a:t>
            </a:r>
            <a:endParaRPr lang="zh-CN" altLang="en-US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0402" grpId="0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0389" name="Text Box 5"/>
          <p:cNvSpPr txBox="1"/>
          <p:nvPr/>
        </p:nvSpPr>
        <p:spPr>
          <a:xfrm>
            <a:off x="1177925" y="2362200"/>
            <a:ext cx="8728075" cy="2135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>
              <a:lnSpc>
                <a:spcPct val="100000"/>
              </a:lnSpc>
              <a:spcBef>
                <a:spcPct val="50000"/>
              </a:spcBef>
            </a:pPr>
            <a:r>
              <a:rPr lang="en-US" altLang="zh-CN" sz="4400" b="0">
                <a:solidFill>
                  <a:schemeClr val="tx1"/>
                </a:solidFill>
                <a:latin typeface="Times New Roman" panose="02020603050405020304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charset="0"/>
              </a:rPr>
              <a:t>        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charset="0"/>
              </a:rPr>
              <a:t>以下几个关系式：①          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charset="0"/>
              </a:rPr>
              <a:t>{    }</a:t>
            </a:r>
            <a:endParaRPr lang="en-US" altLang="zh-CN" sz="2800">
              <a:solidFill>
                <a:srgbClr val="0000FF"/>
              </a:solidFill>
              <a:latin typeface="Times New Roman" panose="02020603050405020304" charset="0"/>
            </a:endParaRPr>
          </a:p>
          <a:p>
            <a:pPr marL="457200" indent="-457200">
              <a:lnSpc>
                <a:spcPct val="100000"/>
              </a:lnSpc>
              <a:spcBef>
                <a:spcPct val="50000"/>
              </a:spcBef>
            </a:pPr>
            <a:r>
              <a:rPr lang="en-US" altLang="zh-CN" sz="2800">
                <a:solidFill>
                  <a:srgbClr val="0000FF"/>
                </a:solidFill>
                <a:latin typeface="Times New Roman" panose="02020603050405020304" charset="0"/>
              </a:rPr>
              <a:t>②      ∈{    } ③ </a:t>
            </a: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{0}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charset="0"/>
              </a:rPr>
              <a:t>    </a:t>
            </a:r>
            <a:r>
              <a:rPr lang="en-US" altLang="zh-CN" sz="3200">
                <a:solidFill>
                  <a:srgbClr val="0000FF"/>
                </a:solidFill>
                <a:latin typeface="Times New Roman" panose="02020603050405020304" charset="0"/>
              </a:rPr>
              <a:t>    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charset="0"/>
              </a:rPr>
              <a:t> ④</a:t>
            </a: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0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charset="0"/>
              </a:rPr>
              <a:t>    </a:t>
            </a:r>
            <a:r>
              <a:rPr lang="en-US" altLang="zh-CN" sz="3200">
                <a:solidFill>
                  <a:srgbClr val="0000FF"/>
                </a:solidFill>
                <a:latin typeface="Times New Roman" panose="02020603050405020304" charset="0"/>
              </a:rPr>
              <a:t>     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charset="0"/>
              </a:rPr>
              <a:t>   </a:t>
            </a:r>
            <a:endParaRPr lang="en-US" altLang="zh-CN" sz="2800">
              <a:solidFill>
                <a:srgbClr val="0000FF"/>
              </a:solidFill>
              <a:latin typeface="Times New Roman" panose="02020603050405020304" charset="0"/>
            </a:endParaRPr>
          </a:p>
          <a:p>
            <a:pPr marL="457200" indent="-457200">
              <a:lnSpc>
                <a:spcPct val="100000"/>
              </a:lnSpc>
              <a:spcBef>
                <a:spcPct val="50000"/>
              </a:spcBef>
            </a:pPr>
            <a:r>
              <a:rPr lang="en-US" altLang="zh-CN" sz="2800">
                <a:solidFill>
                  <a:srgbClr val="0000FF"/>
                </a:solidFill>
                <a:latin typeface="Times New Roman" panose="02020603050405020304" charset="0"/>
              </a:rPr>
              <a:t>⑤      ={     },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charset="0"/>
              </a:rPr>
              <a:t>其中正确的序号是：</a:t>
            </a:r>
            <a:endParaRPr lang="zh-CN" altLang="en-US" sz="2800" dirty="0">
              <a:solidFill>
                <a:srgbClr val="0000FF"/>
              </a:solidFill>
              <a:latin typeface="Times New Roman" panose="02020603050405020304" charset="0"/>
            </a:endParaRPr>
          </a:p>
        </p:txBody>
      </p:sp>
      <p:graphicFrame>
        <p:nvGraphicFramePr>
          <p:cNvPr id="2" name="Object 6"/>
          <p:cNvGraphicFramePr>
            <a:graphicFrameLocks noChangeAspect="1"/>
          </p:cNvGraphicFramePr>
          <p:nvPr/>
        </p:nvGraphicFramePr>
        <p:xfrm>
          <a:off x="5353050" y="2630488"/>
          <a:ext cx="446088" cy="446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" name="" r:id="rId2" imgW="177800" imgH="177800" progId="Equation.3">
                  <p:embed/>
                </p:oleObj>
              </mc:Choice>
              <mc:Fallback>
                <p:oleObj name="" r:id="rId2" imgW="177800" imgH="177800" progId="Equation.3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3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353050" y="2630488"/>
                        <a:ext cx="446088" cy="4460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7"/>
          <p:cNvGraphicFramePr>
            <a:graphicFrameLocks noChangeAspect="1"/>
          </p:cNvGraphicFramePr>
          <p:nvPr/>
        </p:nvGraphicFramePr>
        <p:xfrm>
          <a:off x="5770563" y="2586038"/>
          <a:ext cx="454025" cy="452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" name="" r:id="rId4" imgW="139700" imgH="139700" progId="Equation.3">
                  <p:embed/>
                </p:oleObj>
              </mc:Choice>
              <mc:Fallback>
                <p:oleObj name="" r:id="rId4" imgW="139700" imgH="139700" progId="Equation.3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5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770563" y="2586038"/>
                        <a:ext cx="454025" cy="4524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8"/>
          <p:cNvGraphicFramePr>
            <a:graphicFrameLocks noChangeAspect="1"/>
          </p:cNvGraphicFramePr>
          <p:nvPr/>
        </p:nvGraphicFramePr>
        <p:xfrm>
          <a:off x="6416675" y="2620963"/>
          <a:ext cx="433388" cy="433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" name="" r:id="rId6" imgW="177800" imgH="177800" progId="Equation.3">
                  <p:embed/>
                </p:oleObj>
              </mc:Choice>
              <mc:Fallback>
                <p:oleObj name="" r:id="rId6" imgW="177800" imgH="177800" progId="Equation.3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7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6416675" y="2620963"/>
                        <a:ext cx="433388" cy="4333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/>
        </p:nvGraphicFramePr>
        <p:xfrm>
          <a:off x="1673225" y="3382963"/>
          <a:ext cx="455613" cy="455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" name="" r:id="rId8" imgW="177800" imgH="177800" progId="Equation.3">
                  <p:embed/>
                </p:oleObj>
              </mc:Choice>
              <mc:Fallback>
                <p:oleObj name="" r:id="rId8" imgW="177800" imgH="177800" progId="Equation.3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9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673225" y="3382963"/>
                        <a:ext cx="455613" cy="4556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/>
        </p:nvGraphicFramePr>
        <p:xfrm>
          <a:off x="2630488" y="3371850"/>
          <a:ext cx="481012" cy="481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" name="" r:id="rId10" imgW="177800" imgH="177800" progId="Equation.3">
                  <p:embed/>
                </p:oleObj>
              </mc:Choice>
              <mc:Fallback>
                <p:oleObj name="" r:id="rId10" imgW="177800" imgH="177800" progId="Equation.3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11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2630488" y="3371850"/>
                        <a:ext cx="481012" cy="4810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1"/>
          <p:cNvGraphicFramePr>
            <a:graphicFrameLocks noChangeAspect="1"/>
          </p:cNvGraphicFramePr>
          <p:nvPr/>
        </p:nvGraphicFramePr>
        <p:xfrm>
          <a:off x="4191000" y="3384550"/>
          <a:ext cx="454025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" name="" r:id="rId12" imgW="152400" imgH="139700" progId="Equation.3">
                  <p:embed/>
                </p:oleObj>
              </mc:Choice>
              <mc:Fallback>
                <p:oleObj name="" r:id="rId12" imgW="152400" imgH="139700" progId="Equation.3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13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4191000" y="3384550"/>
                        <a:ext cx="454025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2"/>
          <p:cNvGraphicFramePr>
            <a:graphicFrameLocks noChangeAspect="1"/>
          </p:cNvGraphicFramePr>
          <p:nvPr/>
        </p:nvGraphicFramePr>
        <p:xfrm>
          <a:off x="5740400" y="3286125"/>
          <a:ext cx="458788" cy="550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" name="" r:id="rId14" imgW="101600" imgH="139700" progId="Equation.3">
                  <p:embed/>
                </p:oleObj>
              </mc:Choice>
              <mc:Fallback>
                <p:oleObj name="" r:id="rId14" imgW="101600" imgH="139700" progId="Equation.3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15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740400" y="3286125"/>
                        <a:ext cx="458788" cy="550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Line 13"/>
          <p:cNvSpPr/>
          <p:nvPr/>
        </p:nvSpPr>
        <p:spPr>
          <a:xfrm flipV="1">
            <a:off x="6294438" y="4406900"/>
            <a:ext cx="2374900" cy="25400"/>
          </a:xfrm>
          <a:prstGeom prst="line">
            <a:avLst/>
          </a:prstGeom>
          <a:ln w="1905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8" name="Text Box 16"/>
          <p:cNvSpPr txBox="1"/>
          <p:nvPr/>
        </p:nvSpPr>
        <p:spPr>
          <a:xfrm>
            <a:off x="6386513" y="3856038"/>
            <a:ext cx="2514600" cy="519112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US" altLang="zh-CN" sz="2800">
                <a:latin typeface="Times New Roman" panose="02020603050405020304" charset="0"/>
              </a:rPr>
              <a:t>①②③④</a:t>
            </a:r>
            <a:endParaRPr lang="en-US" altLang="zh-CN" sz="2800">
              <a:latin typeface="Times New Roman" panose="02020603050405020304" charset="0"/>
            </a:endParaRPr>
          </a:p>
        </p:txBody>
      </p:sp>
      <p:graphicFrame>
        <p:nvGraphicFramePr>
          <p:cNvPr id="19" name="Object 10"/>
          <p:cNvGraphicFramePr>
            <a:graphicFrameLocks noChangeAspect="1"/>
          </p:cNvGraphicFramePr>
          <p:nvPr/>
        </p:nvGraphicFramePr>
        <p:xfrm>
          <a:off x="2495550" y="4029075"/>
          <a:ext cx="481013" cy="481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" name="" r:id="rId16" imgW="177800" imgH="177800" progId="Equation.3">
                  <p:embed/>
                </p:oleObj>
              </mc:Choice>
              <mc:Fallback>
                <p:oleObj name="" r:id="rId16" imgW="177800" imgH="177800" progId="Equation.3">
                  <p:embed/>
                  <p:pic>
                    <p:nvPicPr>
                      <p:cNvPr id="0" name="图片 3093"/>
                      <p:cNvPicPr/>
                      <p:nvPr/>
                    </p:nvPicPr>
                    <p:blipFill>
                      <a:blip r:embed="rId17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2495550" y="4029075"/>
                        <a:ext cx="481013" cy="4810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10"/>
          <p:cNvGraphicFramePr>
            <a:graphicFrameLocks noChangeAspect="1"/>
          </p:cNvGraphicFramePr>
          <p:nvPr/>
        </p:nvGraphicFramePr>
        <p:xfrm>
          <a:off x="1627188" y="4006850"/>
          <a:ext cx="481012" cy="481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" name="" r:id="rId18" imgW="177800" imgH="177800" progId="Equation.3">
                  <p:embed/>
                </p:oleObj>
              </mc:Choice>
              <mc:Fallback>
                <p:oleObj name="" r:id="rId18" imgW="177800" imgH="177800" progId="Equation.3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19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627188" y="4006850"/>
                        <a:ext cx="481012" cy="4810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10"/>
          <p:cNvGraphicFramePr>
            <a:graphicFrameLocks noChangeAspect="1"/>
          </p:cNvGraphicFramePr>
          <p:nvPr/>
        </p:nvGraphicFramePr>
        <p:xfrm>
          <a:off x="4629150" y="3351213"/>
          <a:ext cx="481013" cy="481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" name="" r:id="rId20" imgW="177800" imgH="177800" progId="Equation.3">
                  <p:embed/>
                </p:oleObj>
              </mc:Choice>
              <mc:Fallback>
                <p:oleObj name="" r:id="rId20" imgW="177800" imgH="177800" progId="Equation.3">
                  <p:embed/>
                  <p:pic>
                    <p:nvPicPr>
                      <p:cNvPr id="0" name="图片 3095"/>
                      <p:cNvPicPr/>
                      <p:nvPr/>
                    </p:nvPicPr>
                    <p:blipFill>
                      <a:blip r:embed="rId21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4629150" y="3351213"/>
                        <a:ext cx="481013" cy="481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Object 10"/>
          <p:cNvGraphicFramePr>
            <a:graphicFrameLocks noChangeAspect="1"/>
          </p:cNvGraphicFramePr>
          <p:nvPr/>
        </p:nvGraphicFramePr>
        <p:xfrm>
          <a:off x="6205538" y="3328988"/>
          <a:ext cx="481012" cy="481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" name="" r:id="rId22" imgW="177800" imgH="177800" progId="Equation.3">
                  <p:embed/>
                </p:oleObj>
              </mc:Choice>
              <mc:Fallback>
                <p:oleObj name="" r:id="rId22" imgW="177800" imgH="177800" progId="Equation.3">
                  <p:embed/>
                  <p:pic>
                    <p:nvPicPr>
                      <p:cNvPr id="0" name="图片 3096"/>
                      <p:cNvPicPr/>
                      <p:nvPr/>
                    </p:nvPicPr>
                    <p:blipFill>
                      <a:blip r:embed="rId23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6205538" y="3328988"/>
                        <a:ext cx="481012" cy="481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" name="Text Box 73"/>
          <p:cNvSpPr txBox="1"/>
          <p:nvPr/>
        </p:nvSpPr>
        <p:spPr>
          <a:xfrm>
            <a:off x="1089025" y="1625600"/>
            <a:ext cx="30257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100000"/>
              </a:lnSpc>
              <a:spcBef>
                <a:spcPct val="50000"/>
              </a:spcBef>
            </a:pPr>
            <a:r>
              <a:rPr lang="en-US" altLang="zh-CN" sz="3200">
                <a:solidFill>
                  <a:srgbClr val="CC00CC"/>
                </a:solidFill>
                <a:latin typeface="Arial" panose="020B0604020202020204" pitchFamily="34" charset="0"/>
              </a:rPr>
              <a:t>【</a:t>
            </a:r>
            <a:r>
              <a:rPr lang="zh-CN" altLang="en-US" sz="3200" dirty="0">
                <a:solidFill>
                  <a:srgbClr val="CC00CC"/>
                </a:solidFill>
                <a:latin typeface="Arial" panose="020B0604020202020204" pitchFamily="34" charset="0"/>
              </a:rPr>
              <a:t>即时训练</a:t>
            </a:r>
            <a:r>
              <a:rPr lang="en-US" altLang="zh-CN" sz="3200">
                <a:solidFill>
                  <a:srgbClr val="CC00CC"/>
                </a:solidFill>
                <a:latin typeface="Arial" panose="020B0604020202020204" pitchFamily="34" charset="0"/>
              </a:rPr>
              <a:t>】</a:t>
            </a:r>
            <a:endParaRPr lang="en-US" altLang="zh-CN" sz="3200">
              <a:solidFill>
                <a:srgbClr val="CC00CC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0389" grpId="0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2436" name="Text Box 4"/>
          <p:cNvSpPr txBox="1"/>
          <p:nvPr/>
        </p:nvSpPr>
        <p:spPr>
          <a:xfrm>
            <a:off x="323850" y="1859280"/>
            <a:ext cx="1172718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zh-CN" altLang="en-US" sz="2800" dirty="0">
                <a:solidFill>
                  <a:srgbClr val="0000FF"/>
                </a:solidFill>
                <a:latin typeface="Times New Roman" panose="02020603050405020304" charset="0"/>
              </a:rPr>
              <a:t>问题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charset="0"/>
              </a:rPr>
              <a:t>: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charset="0"/>
              </a:rPr>
              <a:t>根据子集的概念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charset="0"/>
              </a:rPr>
              <a:t>,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charset="0"/>
              </a:rPr>
              <a:t>结合</a:t>
            </a: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Venn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charset="0"/>
              </a:rPr>
              <a:t>图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charset="0"/>
              </a:rPr>
              <a:t>,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charset="0"/>
              </a:rPr>
              <a:t>你能得到子集的一些特性吗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charset="0"/>
              </a:rPr>
              <a:t>?</a:t>
            </a:r>
            <a:endParaRPr lang="en-US" altLang="zh-CN" sz="2800">
              <a:solidFill>
                <a:srgbClr val="0000FF"/>
              </a:solidFill>
              <a:latin typeface="Times New Roman" panose="02020603050405020304" charset="0"/>
            </a:endParaRPr>
          </a:p>
        </p:txBody>
      </p:sp>
      <p:sp>
        <p:nvSpPr>
          <p:cNvPr id="402437" name="Text Box 5"/>
          <p:cNvSpPr txBox="1"/>
          <p:nvPr/>
        </p:nvSpPr>
        <p:spPr>
          <a:xfrm>
            <a:off x="304800" y="2746375"/>
            <a:ext cx="8839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(1)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charset="0"/>
              </a:rPr>
              <a:t>任何一个集合都是它本身的子集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charset="0"/>
              </a:rPr>
              <a:t>.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charset="0"/>
              </a:rPr>
              <a:t>即</a:t>
            </a:r>
            <a:endParaRPr lang="zh-CN" altLang="en-US" sz="2800" dirty="0">
              <a:solidFill>
                <a:srgbClr val="0000FF"/>
              </a:solidFill>
              <a:latin typeface="Times New Roman" panose="02020603050405020304" charset="0"/>
            </a:endParaRPr>
          </a:p>
        </p:txBody>
      </p:sp>
      <p:graphicFrame>
        <p:nvGraphicFramePr>
          <p:cNvPr id="68612" name="Object 6"/>
          <p:cNvGraphicFramePr>
            <a:graphicFrameLocks noChangeAspect="1"/>
          </p:cNvGraphicFramePr>
          <p:nvPr/>
        </p:nvGraphicFramePr>
        <p:xfrm>
          <a:off x="6792913" y="2747645"/>
          <a:ext cx="1222375" cy="538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0" name="" r:id="rId2" imgW="508000" imgH="190500" progId="Equation.3">
                  <p:embed/>
                </p:oleObj>
              </mc:Choice>
              <mc:Fallback>
                <p:oleObj name="" r:id="rId2" imgW="508000" imgH="190500" progId="Equation.3">
                  <p:embed/>
                  <p:pic>
                    <p:nvPicPr>
                      <p:cNvPr id="0" name="图片 3099"/>
                      <p:cNvPicPr/>
                      <p:nvPr/>
                    </p:nvPicPr>
                    <p:blipFill>
                      <a:blip r:embed="rId3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6792913" y="2747645"/>
                        <a:ext cx="1222375" cy="5381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2445" name="Text Box 13"/>
          <p:cNvSpPr txBox="1"/>
          <p:nvPr/>
        </p:nvSpPr>
        <p:spPr>
          <a:xfrm>
            <a:off x="265113" y="3862388"/>
            <a:ext cx="82804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(2)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charset="0"/>
              </a:rPr>
              <a:t>对于集合</a:t>
            </a: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A, B, C,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charset="0"/>
              </a:rPr>
              <a:t> 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charset="0"/>
              </a:rPr>
              <a:t>如果              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charset="0"/>
              </a:rPr>
              <a:t>,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charset="0"/>
              </a:rPr>
              <a:t>且             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charset="0"/>
              </a:rPr>
              <a:t>,</a:t>
            </a:r>
            <a:endParaRPr lang="en-US" altLang="zh-CN" sz="2800">
              <a:solidFill>
                <a:srgbClr val="0000FF"/>
              </a:solidFill>
              <a:latin typeface="Times New Roman" panose="02020603050405020304" charset="0"/>
            </a:endParaRPr>
          </a:p>
        </p:txBody>
      </p:sp>
      <p:graphicFrame>
        <p:nvGraphicFramePr>
          <p:cNvPr id="68614" name="Object 14"/>
          <p:cNvGraphicFramePr>
            <a:graphicFrameLocks noChangeAspect="1"/>
          </p:cNvGraphicFramePr>
          <p:nvPr/>
        </p:nvGraphicFramePr>
        <p:xfrm>
          <a:off x="4602163" y="3833813"/>
          <a:ext cx="1152525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1" name="" r:id="rId4" imgW="508000" imgH="190500" progId="Equation.3">
                  <p:embed/>
                </p:oleObj>
              </mc:Choice>
              <mc:Fallback>
                <p:oleObj name="" r:id="rId4" imgW="508000" imgH="190500" progId="Equation.3">
                  <p:embed/>
                  <p:pic>
                    <p:nvPicPr>
                      <p:cNvPr id="0" name="图片 3100"/>
                      <p:cNvPicPr/>
                      <p:nvPr/>
                    </p:nvPicPr>
                    <p:blipFill>
                      <a:blip r:embed="rId5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4602163" y="3833813"/>
                        <a:ext cx="1152525" cy="50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615" name="Object 15"/>
          <p:cNvGraphicFramePr>
            <a:graphicFrameLocks noChangeAspect="1"/>
          </p:cNvGraphicFramePr>
          <p:nvPr/>
        </p:nvGraphicFramePr>
        <p:xfrm>
          <a:off x="6329363" y="3868738"/>
          <a:ext cx="1144587" cy="50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2" name="" r:id="rId6" imgW="508000" imgH="190500" progId="Equation.3">
                  <p:embed/>
                </p:oleObj>
              </mc:Choice>
              <mc:Fallback>
                <p:oleObj name="" r:id="rId6" imgW="508000" imgH="190500" progId="Equation.3">
                  <p:embed/>
                  <p:pic>
                    <p:nvPicPr>
                      <p:cNvPr id="0" name="图片 3101"/>
                      <p:cNvPicPr/>
                      <p:nvPr/>
                    </p:nvPicPr>
                    <p:blipFill>
                      <a:blip r:embed="rId7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6329363" y="3868738"/>
                        <a:ext cx="1144587" cy="504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2448" name="Oval 16"/>
          <p:cNvSpPr/>
          <p:nvPr/>
        </p:nvSpPr>
        <p:spPr>
          <a:xfrm>
            <a:off x="4992688" y="4503738"/>
            <a:ext cx="3851275" cy="1584325"/>
          </a:xfrm>
          <a:prstGeom prst="ellipse">
            <a:avLst/>
          </a:prstGeom>
          <a:solidFill>
            <a:srgbClr val="6699FF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pPr>
              <a:lnSpc>
                <a:spcPct val="100000"/>
              </a:lnSpc>
            </a:pPr>
            <a:r>
              <a:rPr lang="en-US" altLang="zh-CN" sz="3200" b="0">
                <a:solidFill>
                  <a:schemeClr val="tx1"/>
                </a:solidFill>
                <a:latin typeface="Times New Roman" panose="02020603050405020304" charset="0"/>
              </a:rPr>
              <a:t>C</a:t>
            </a:r>
            <a:endParaRPr lang="en-US" altLang="zh-CN" sz="3200" b="0">
              <a:solidFill>
                <a:schemeClr val="tx1"/>
              </a:solidFill>
              <a:latin typeface="Times New Roman" panose="02020603050405020304" charset="0"/>
            </a:endParaRPr>
          </a:p>
        </p:txBody>
      </p:sp>
      <p:sp>
        <p:nvSpPr>
          <p:cNvPr id="402449" name="Oval 17"/>
          <p:cNvSpPr/>
          <p:nvPr/>
        </p:nvSpPr>
        <p:spPr>
          <a:xfrm>
            <a:off x="6072188" y="4935538"/>
            <a:ext cx="2520950" cy="792162"/>
          </a:xfrm>
          <a:prstGeom prst="ellipse">
            <a:avLst/>
          </a:prstGeom>
          <a:solidFill>
            <a:schemeClr val="hlink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pPr>
              <a:lnSpc>
                <a:spcPct val="100000"/>
              </a:lnSpc>
            </a:pPr>
            <a:r>
              <a:rPr lang="en-US" altLang="zh-CN" b="0">
                <a:solidFill>
                  <a:schemeClr val="tx1"/>
                </a:solidFill>
                <a:latin typeface="Times New Roman" panose="02020603050405020304" charset="0"/>
              </a:rPr>
              <a:t>B</a:t>
            </a:r>
            <a:endParaRPr lang="en-US" altLang="zh-CN" b="0">
              <a:solidFill>
                <a:schemeClr val="tx1"/>
              </a:solidFill>
              <a:latin typeface="Times New Roman" panose="02020603050405020304" charset="0"/>
            </a:endParaRPr>
          </a:p>
        </p:txBody>
      </p:sp>
      <p:sp>
        <p:nvSpPr>
          <p:cNvPr id="402450" name="Oval 18"/>
          <p:cNvSpPr/>
          <p:nvPr/>
        </p:nvSpPr>
        <p:spPr>
          <a:xfrm>
            <a:off x="6792913" y="5080000"/>
            <a:ext cx="1368425" cy="431800"/>
          </a:xfrm>
          <a:prstGeom prst="ellipse">
            <a:avLst/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pPr algn="ctr">
              <a:lnSpc>
                <a:spcPct val="100000"/>
              </a:lnSpc>
            </a:pPr>
            <a:r>
              <a:rPr lang="en-US" altLang="zh-CN" b="0">
                <a:solidFill>
                  <a:schemeClr val="tx1"/>
                </a:solidFill>
                <a:latin typeface="Times New Roman" panose="02020603050405020304" charset="0"/>
              </a:rPr>
              <a:t>A</a:t>
            </a:r>
            <a:endParaRPr lang="en-US" altLang="zh-CN" b="0">
              <a:solidFill>
                <a:schemeClr val="tx1"/>
              </a:solidFill>
              <a:latin typeface="Times New Roman" panose="02020603050405020304" charset="0"/>
            </a:endParaRPr>
          </a:p>
        </p:txBody>
      </p:sp>
      <p:sp>
        <p:nvSpPr>
          <p:cNvPr id="402452" name="Text Box 20"/>
          <p:cNvSpPr txBox="1"/>
          <p:nvPr/>
        </p:nvSpPr>
        <p:spPr>
          <a:xfrm>
            <a:off x="7798435" y="3913505"/>
            <a:ext cx="332613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zh-CN" altLang="en-US" sz="2800" dirty="0">
                <a:solidFill>
                  <a:srgbClr val="0000FF"/>
                </a:solidFill>
                <a:latin typeface="Times New Roman" panose="02020603050405020304" charset="0"/>
              </a:rPr>
              <a:t>那么              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charset="0"/>
              </a:rPr>
              <a:t>.</a:t>
            </a:r>
            <a:endParaRPr lang="en-US" altLang="zh-CN" sz="2800">
              <a:solidFill>
                <a:srgbClr val="0000FF"/>
              </a:solidFill>
              <a:latin typeface="Times New Roman" panose="02020603050405020304" charset="0"/>
            </a:endParaRPr>
          </a:p>
        </p:txBody>
      </p:sp>
      <p:graphicFrame>
        <p:nvGraphicFramePr>
          <p:cNvPr id="68620" name="Object 21"/>
          <p:cNvGraphicFramePr>
            <a:graphicFrameLocks noChangeAspect="1"/>
          </p:cNvGraphicFramePr>
          <p:nvPr/>
        </p:nvGraphicFramePr>
        <p:xfrm>
          <a:off x="8713788" y="3919538"/>
          <a:ext cx="1160462" cy="512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3" name="" r:id="rId8" imgW="508000" imgH="190500" progId="Equation.3">
                  <p:embed/>
                </p:oleObj>
              </mc:Choice>
              <mc:Fallback>
                <p:oleObj name="" r:id="rId8" imgW="508000" imgH="190500" progId="Equation.3">
                  <p:embed/>
                  <p:pic>
                    <p:nvPicPr>
                      <p:cNvPr id="0" name="图片 3102"/>
                      <p:cNvPicPr/>
                      <p:nvPr/>
                    </p:nvPicPr>
                    <p:blipFill>
                      <a:blip r:embed="rId9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8713788" y="3919538"/>
                        <a:ext cx="1160462" cy="5127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36" name="Text Box 19"/>
          <p:cNvSpPr txBox="1"/>
          <p:nvPr/>
        </p:nvSpPr>
        <p:spPr>
          <a:xfrm>
            <a:off x="363538" y="1127125"/>
            <a:ext cx="3932237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latin typeface="宋体" panose="02010600030101010101" pitchFamily="2" charset="-122"/>
              </a:rPr>
              <a:t>五、子集的性质</a:t>
            </a:r>
            <a:endParaRPr lang="zh-CN" altLang="en-US" sz="3600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2436" grpId="0"/>
      <p:bldP spid="402437" grpId="0"/>
      <p:bldP spid="402445" grpId="0"/>
      <p:bldP spid="402448" grpId="0" bldLvl="0" animBg="1"/>
      <p:bldP spid="402449" grpId="0" bldLvl="0" animBg="1"/>
      <p:bldP spid="402450" grpId="0" bldLvl="0" animBg="1"/>
      <p:bldP spid="40245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9491" name="Rectangle 3"/>
          <p:cNvSpPr>
            <a:spLocks noGrp="1"/>
          </p:cNvSpPr>
          <p:nvPr>
            <p:ph type="body" sz="half" idx="4294967295"/>
          </p:nvPr>
        </p:nvSpPr>
        <p:spPr>
          <a:xfrm>
            <a:off x="2170430" y="1076008"/>
            <a:ext cx="8534400" cy="31921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lvl="0">
              <a:buClr>
                <a:schemeClr val="hlink"/>
              </a:buClr>
              <a:buSzPct val="70000"/>
              <a:buFont typeface="Wingdings" panose="05000000000000000000" pitchFamily="2" charset="2"/>
              <a:defRPr sz="2800"/>
            </a:lvl1pPr>
            <a:lvl2pPr lvl="1">
              <a:buClr>
                <a:schemeClr val="accent2"/>
              </a:buClr>
              <a:buSzPct val="85000"/>
              <a:buFont typeface="Wingdings" panose="05000000000000000000" pitchFamily="2" charset="2"/>
              <a:defRPr sz="2400"/>
            </a:lvl2pPr>
            <a:lvl3pPr lvl="2">
              <a:buClr>
                <a:schemeClr val="hlink"/>
              </a:buClr>
              <a:buSzPct val="80000"/>
              <a:buFont typeface="Wingdings" panose="05000000000000000000" pitchFamily="2" charset="2"/>
              <a:defRPr sz="2000"/>
            </a:lvl3pPr>
            <a:lvl4pPr lvl="3">
              <a:buClr>
                <a:schemeClr val="accent2"/>
              </a:buClr>
              <a:buSzPct val="90000"/>
              <a:buFont typeface="Wingdings" panose="05000000000000000000" pitchFamily="2" charset="2"/>
              <a:defRPr sz="1800"/>
            </a:lvl4pPr>
            <a:lvl5pPr lvl="4">
              <a:buClr>
                <a:schemeClr val="hlink"/>
              </a:buClr>
              <a:buSzPct val="85000"/>
              <a:buFont typeface="Wingdings" panose="05000000000000000000" pitchFamily="2" charset="2"/>
              <a:defRPr sz="1800"/>
            </a:lvl5pPr>
          </a:lstStyle>
          <a:p>
            <a:pPr lvl="0">
              <a:lnSpc>
                <a:spcPct val="18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0000FF"/>
                </a:solidFill>
                <a:latin typeface="宋体" panose="02010600030101010101" pitchFamily="2" charset="-122"/>
              </a:rPr>
              <a:t>写出集合      的所有子集，并指出它的真子集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  <a:endParaRPr lang="en-US" altLang="zh-CN" b="1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 lvl="0">
              <a:lnSpc>
                <a:spcPct val="18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9900FF"/>
                </a:solidFill>
                <a:latin typeface="楷体_GB2312" pitchFamily="49" charset="-122"/>
                <a:ea typeface="楷体_GB2312" pitchFamily="49" charset="-122"/>
              </a:rPr>
              <a:t>解：</a:t>
            </a:r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集合</a:t>
            </a:r>
            <a:r>
              <a:rPr lang="en-US" altLang="zh-CN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{</a:t>
            </a:r>
            <a:r>
              <a:rPr lang="en-US" altLang="zh-CN" b="1" i="1" err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a</a:t>
            </a:r>
            <a:r>
              <a:rPr lang="en-US" altLang="zh-CN" b="1" err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en-US" altLang="zh-CN" b="1" i="1" err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b</a:t>
            </a:r>
            <a:r>
              <a:rPr lang="en-US" altLang="zh-CN" b="1" err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en-US" altLang="zh-CN" b="1" i="1" err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c</a:t>
            </a:r>
            <a:r>
              <a:rPr lang="en-US" altLang="zh-CN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}</a:t>
            </a:r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的所有子集为</a:t>
            </a:r>
            <a:endParaRPr lang="zh-CN" altLang="en-US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 lvl="0">
              <a:lnSpc>
                <a:spcPct val="18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                      </a:t>
            </a:r>
            <a:r>
              <a:rPr lang="en-US" altLang="zh-CN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. </a:t>
            </a:r>
            <a:endParaRPr lang="en-US" altLang="zh-CN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 lvl="0">
              <a:lnSpc>
                <a:spcPct val="18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真子集为</a:t>
            </a:r>
            <a:endParaRPr lang="zh-CN" altLang="en-US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31746" name="Object 7"/>
          <p:cNvGraphicFramePr>
            <a:graphicFrameLocks noGrp="1" noChangeAspect="1"/>
          </p:cNvGraphicFramePr>
          <p:nvPr/>
        </p:nvGraphicFramePr>
        <p:xfrm>
          <a:off x="3697923" y="1387158"/>
          <a:ext cx="1036637" cy="519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9" name="" r:id="rId2" imgW="508000" imgH="254000" progId="Equation.DSMT4">
                  <p:embed/>
                </p:oleObj>
              </mc:Choice>
              <mc:Fallback>
                <p:oleObj name="" r:id="rId2" imgW="508000" imgH="254000" progId="Equation.DSMT4">
                  <p:embed/>
                  <p:pic>
                    <p:nvPicPr>
                      <p:cNvPr id="0" name="图片 3108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697923" y="1387158"/>
                        <a:ext cx="1036637" cy="5191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3732" name="Object 15"/>
          <p:cNvGraphicFramePr>
            <a:graphicFrameLocks noChangeAspect="1"/>
          </p:cNvGraphicFramePr>
          <p:nvPr/>
        </p:nvGraphicFramePr>
        <p:xfrm>
          <a:off x="9849168" y="2096770"/>
          <a:ext cx="1084262" cy="638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0" name="" r:id="rId4" imgW="431800" imgH="254000" progId="Equation.DSMT4">
                  <p:embed/>
                </p:oleObj>
              </mc:Choice>
              <mc:Fallback>
                <p:oleObj name="" r:id="rId4" imgW="431800" imgH="254000" progId="Equation.DSMT4">
                  <p:embed/>
                  <p:pic>
                    <p:nvPicPr>
                      <p:cNvPr id="0" name="图片 3109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849168" y="2096770"/>
                        <a:ext cx="1084262" cy="6381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3733" name="Object 16"/>
          <p:cNvGraphicFramePr>
            <a:graphicFrameLocks noChangeAspect="1"/>
          </p:cNvGraphicFramePr>
          <p:nvPr/>
        </p:nvGraphicFramePr>
        <p:xfrm>
          <a:off x="3174683" y="2685098"/>
          <a:ext cx="3073400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1" name="" r:id="rId6" imgW="1295400" imgH="254000" progId="Equation.DSMT4">
                  <p:embed/>
                </p:oleObj>
              </mc:Choice>
              <mc:Fallback>
                <p:oleObj name="" r:id="rId6" imgW="1295400" imgH="254000" progId="Equation.DSMT4">
                  <p:embed/>
                  <p:pic>
                    <p:nvPicPr>
                      <p:cNvPr id="0" name="图片 3110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174683" y="2685098"/>
                        <a:ext cx="3073400" cy="6032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3734" name="Object 18"/>
          <p:cNvGraphicFramePr>
            <a:graphicFrameLocks noChangeAspect="1"/>
          </p:cNvGraphicFramePr>
          <p:nvPr/>
        </p:nvGraphicFramePr>
        <p:xfrm>
          <a:off x="7434898" y="2123758"/>
          <a:ext cx="2414587" cy="611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2" name="" r:id="rId8" imgW="1002665" imgH="254000" progId="Equation.DSMT4">
                  <p:embed/>
                </p:oleObj>
              </mc:Choice>
              <mc:Fallback>
                <p:oleObj name="" r:id="rId8" imgW="1002665" imgH="254000" progId="Equation.DSMT4">
                  <p:embed/>
                  <p:pic>
                    <p:nvPicPr>
                      <p:cNvPr id="0" name="图片 3111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434898" y="2123758"/>
                        <a:ext cx="2414587" cy="6111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9509" name="Rectangle 21"/>
          <p:cNvSpPr/>
          <p:nvPr/>
        </p:nvSpPr>
        <p:spPr>
          <a:xfrm>
            <a:off x="357188" y="4824730"/>
            <a:ext cx="8010525" cy="119888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r>
              <a:rPr lang="zh-CN" altLang="en-US" sz="3600" dirty="0">
                <a:latin typeface="楷体_GB2312" pitchFamily="49" charset="-122"/>
                <a:ea typeface="楷体_GB2312" pitchFamily="49" charset="-122"/>
              </a:rPr>
              <a:t>一般地，若集合</a:t>
            </a:r>
            <a:r>
              <a:rPr lang="en-US" altLang="zh-CN" sz="3600" i="1">
                <a:latin typeface="楷体_GB2312" pitchFamily="49" charset="-122"/>
                <a:ea typeface="楷体_GB2312" pitchFamily="49" charset="-122"/>
              </a:rPr>
              <a:t>A</a:t>
            </a:r>
            <a:r>
              <a:rPr lang="zh-CN" altLang="en-US" sz="3600" dirty="0">
                <a:latin typeface="楷体_GB2312" pitchFamily="49" charset="-122"/>
                <a:ea typeface="楷体_GB2312" pitchFamily="49" charset="-122"/>
              </a:rPr>
              <a:t>含有</a:t>
            </a:r>
            <a:r>
              <a:rPr lang="en-US" altLang="zh-CN" sz="3600" b="1" i="1">
                <a:solidFill>
                  <a:srgbClr val="C00000"/>
                </a:solidFill>
                <a:latin typeface="Times New Roman" panose="02020603050405020304" charset="0"/>
                <a:ea typeface="楷体_GB2312" pitchFamily="49" charset="-122"/>
                <a:cs typeface="Times New Roman" panose="02020603050405020304" charset="0"/>
              </a:rPr>
              <a:t>n</a:t>
            </a:r>
            <a:r>
              <a:rPr lang="zh-CN" altLang="en-US" sz="3600" dirty="0">
                <a:latin typeface="楷体_GB2312" pitchFamily="49" charset="-122"/>
                <a:ea typeface="楷体_GB2312" pitchFamily="49" charset="-122"/>
              </a:rPr>
              <a:t>个元素，则</a:t>
            </a:r>
            <a:r>
              <a:rPr lang="en-US" altLang="zh-CN" sz="3600" i="1">
                <a:latin typeface="楷体_GB2312" pitchFamily="49" charset="-122"/>
                <a:ea typeface="楷体_GB2312" pitchFamily="49" charset="-122"/>
              </a:rPr>
              <a:t>A </a:t>
            </a:r>
            <a:r>
              <a:rPr lang="zh-CN" altLang="en-US" sz="3600" dirty="0">
                <a:latin typeface="楷体_GB2312" pitchFamily="49" charset="-122"/>
                <a:ea typeface="楷体_GB2312" pitchFamily="49" charset="-122"/>
              </a:rPr>
              <a:t>的子集共有</a:t>
            </a:r>
            <a:r>
              <a:rPr lang="en-US" altLang="zh-CN" sz="3600" b="1" i="1">
                <a:solidFill>
                  <a:srgbClr val="C00000"/>
                </a:solidFill>
                <a:latin typeface="Times New Roman" panose="02020603050405020304" charset="0"/>
                <a:ea typeface="楷体_GB2312" pitchFamily="49" charset="-122"/>
                <a:cs typeface="Times New Roman" panose="02020603050405020304" charset="0"/>
              </a:rPr>
              <a:t>2</a:t>
            </a:r>
            <a:r>
              <a:rPr lang="en-US" altLang="zh-CN" sz="3600" b="1" i="1" baseline="30000">
                <a:solidFill>
                  <a:srgbClr val="C00000"/>
                </a:solidFill>
                <a:latin typeface="Times New Roman" panose="02020603050405020304" charset="0"/>
                <a:ea typeface="楷体_GB2312" pitchFamily="49" charset="-122"/>
                <a:cs typeface="Times New Roman" panose="02020603050405020304" charset="0"/>
              </a:rPr>
              <a:t>n</a:t>
            </a:r>
            <a:r>
              <a:rPr lang="zh-CN" altLang="en-US" sz="3600" dirty="0">
                <a:latin typeface="楷体_GB2312" pitchFamily="49" charset="-122"/>
                <a:ea typeface="楷体_GB2312" pitchFamily="49" charset="-122"/>
              </a:rPr>
              <a:t>个，</a:t>
            </a:r>
            <a:r>
              <a:rPr lang="en-US" altLang="zh-CN" sz="3600" i="1">
                <a:latin typeface="楷体_GB2312" pitchFamily="49" charset="-122"/>
                <a:ea typeface="楷体_GB2312" pitchFamily="49" charset="-122"/>
              </a:rPr>
              <a:t>A </a:t>
            </a:r>
            <a:r>
              <a:rPr lang="zh-CN" altLang="en-US" sz="3600" dirty="0">
                <a:latin typeface="楷体_GB2312" pitchFamily="49" charset="-122"/>
                <a:ea typeface="楷体_GB2312" pitchFamily="49" charset="-122"/>
              </a:rPr>
              <a:t>的真子集共有</a:t>
            </a:r>
            <a:r>
              <a:rPr lang="en-US" altLang="zh-CN" sz="3600" b="1" i="1">
                <a:solidFill>
                  <a:srgbClr val="C00000"/>
                </a:solidFill>
                <a:latin typeface="Times New Roman" panose="02020603050405020304" charset="0"/>
                <a:ea typeface="楷体_GB2312" pitchFamily="49" charset="-122"/>
                <a:cs typeface="Times New Roman" panose="02020603050405020304" charset="0"/>
              </a:rPr>
              <a:t>2</a:t>
            </a:r>
            <a:r>
              <a:rPr lang="en-US" altLang="zh-CN" sz="3600" b="1" i="1" baseline="30000">
                <a:solidFill>
                  <a:srgbClr val="C00000"/>
                </a:solidFill>
                <a:latin typeface="Times New Roman" panose="02020603050405020304" charset="0"/>
                <a:ea typeface="楷体_GB2312" pitchFamily="49" charset="-122"/>
                <a:cs typeface="Times New Roman" panose="02020603050405020304" charset="0"/>
              </a:rPr>
              <a:t>n</a:t>
            </a:r>
            <a:r>
              <a:rPr lang="en-US" altLang="zh-CN" sz="3600" b="1" i="1">
                <a:solidFill>
                  <a:srgbClr val="C00000"/>
                </a:solidFill>
                <a:latin typeface="Times New Roman" panose="02020603050405020304" charset="0"/>
                <a:ea typeface="楷体_GB2312" pitchFamily="49" charset="-122"/>
                <a:cs typeface="Times New Roman" panose="02020603050405020304" charset="0"/>
              </a:rPr>
              <a:t>-1</a:t>
            </a:r>
            <a:r>
              <a:rPr lang="zh-CN" altLang="en-US" sz="3600" dirty="0">
                <a:latin typeface="楷体_GB2312" pitchFamily="49" charset="-122"/>
                <a:ea typeface="楷体_GB2312" pitchFamily="49" charset="-122"/>
              </a:rPr>
              <a:t>个</a:t>
            </a:r>
            <a:r>
              <a:rPr lang="en-US" altLang="zh-CN" sz="3600">
                <a:latin typeface="楷体_GB2312" pitchFamily="49" charset="-122"/>
                <a:ea typeface="楷体_GB2312" pitchFamily="49" charset="-122"/>
              </a:rPr>
              <a:t>.</a:t>
            </a:r>
            <a:endParaRPr lang="en-US" altLang="zh-CN" sz="3600"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73736" name="Object 30"/>
          <p:cNvGraphicFramePr>
            <a:graphicFrameLocks noGrp="1" noChangeAspect="1"/>
          </p:cNvGraphicFramePr>
          <p:nvPr/>
        </p:nvGraphicFramePr>
        <p:xfrm>
          <a:off x="3918268" y="3725228"/>
          <a:ext cx="2414587" cy="611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3" name="" r:id="rId10" imgW="1002665" imgH="254000" progId="Equation.DSMT4">
                  <p:embed/>
                </p:oleObj>
              </mc:Choice>
              <mc:Fallback>
                <p:oleObj name="" r:id="rId10" imgW="1002665" imgH="254000" progId="Equation.DSMT4">
                  <p:embed/>
                  <p:pic>
                    <p:nvPicPr>
                      <p:cNvPr id="0" name="图片 3112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918268" y="3725228"/>
                        <a:ext cx="2414587" cy="6111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3737" name="Object 31"/>
          <p:cNvGraphicFramePr>
            <a:graphicFrameLocks noChangeAspect="1"/>
          </p:cNvGraphicFramePr>
          <p:nvPr/>
        </p:nvGraphicFramePr>
        <p:xfrm>
          <a:off x="6431280" y="3701415"/>
          <a:ext cx="1084263" cy="638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4" name="" r:id="rId12" imgW="431800" imgH="254000" progId="Equation.DSMT4">
                  <p:embed/>
                </p:oleObj>
              </mc:Choice>
              <mc:Fallback>
                <p:oleObj name="" r:id="rId12" imgW="431800" imgH="254000" progId="Equation.DSMT4">
                  <p:embed/>
                  <p:pic>
                    <p:nvPicPr>
                      <p:cNvPr id="0" name="图片 3113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6431280" y="3701415"/>
                        <a:ext cx="1084263" cy="6381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3738" name="Object 32"/>
          <p:cNvGraphicFramePr>
            <a:graphicFrameLocks noChangeAspect="1"/>
          </p:cNvGraphicFramePr>
          <p:nvPr/>
        </p:nvGraphicFramePr>
        <p:xfrm>
          <a:off x="7534593" y="3698240"/>
          <a:ext cx="1970087" cy="625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5" name="" r:id="rId14" imgW="799465" imgH="254000" progId="Equation.DSMT4">
                  <p:embed/>
                </p:oleObj>
              </mc:Choice>
              <mc:Fallback>
                <p:oleObj name="" r:id="rId14" imgW="799465" imgH="254000" progId="Equation.DSMT4">
                  <p:embed/>
                  <p:pic>
                    <p:nvPicPr>
                      <p:cNvPr id="0" name="图片 3114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7534593" y="3698240"/>
                        <a:ext cx="1970087" cy="6254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54" name="Text Box 73"/>
          <p:cNvSpPr txBox="1"/>
          <p:nvPr/>
        </p:nvSpPr>
        <p:spPr>
          <a:xfrm>
            <a:off x="535305" y="1149033"/>
            <a:ext cx="302577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100000"/>
              </a:lnSpc>
              <a:spcBef>
                <a:spcPct val="50000"/>
              </a:spcBef>
            </a:pPr>
            <a:r>
              <a:rPr lang="en-US" altLang="zh-CN" sz="3200">
                <a:solidFill>
                  <a:srgbClr val="CC00CC"/>
                </a:solidFill>
                <a:latin typeface="Arial" panose="020B0604020202020204" pitchFamily="34" charset="0"/>
              </a:rPr>
              <a:t>【</a:t>
            </a:r>
            <a:r>
              <a:rPr lang="zh-CN" altLang="en-US" sz="3200" dirty="0">
                <a:solidFill>
                  <a:srgbClr val="CC00CC"/>
                </a:solidFill>
                <a:latin typeface="Arial" panose="020B0604020202020204" pitchFamily="34" charset="0"/>
              </a:rPr>
              <a:t>探究</a:t>
            </a:r>
            <a:r>
              <a:rPr lang="en-US" altLang="zh-CN" sz="3200">
                <a:solidFill>
                  <a:srgbClr val="CC00CC"/>
                </a:solidFill>
                <a:latin typeface="Arial" panose="020B0604020202020204" pitchFamily="34" charset="0"/>
              </a:rPr>
              <a:t>】</a:t>
            </a:r>
            <a:endParaRPr lang="en-US" altLang="zh-CN" sz="3200">
              <a:solidFill>
                <a:srgbClr val="CC00CC"/>
              </a:solidFill>
              <a:latin typeface="Arial" panose="020B0604020202020204" pitchFamily="34" charset="0"/>
            </a:endParaRPr>
          </a:p>
        </p:txBody>
      </p:sp>
      <p:sp>
        <p:nvSpPr>
          <p:cNvPr id="73740" name="AutoShape 16"/>
          <p:cNvSpPr/>
          <p:nvPr/>
        </p:nvSpPr>
        <p:spPr>
          <a:xfrm>
            <a:off x="8910955" y="4268470"/>
            <a:ext cx="2647950" cy="1239838"/>
          </a:xfrm>
          <a:prstGeom prst="cloudCallout">
            <a:avLst>
              <a:gd name="adj1" fmla="val -68345"/>
              <a:gd name="adj2" fmla="val 38757"/>
            </a:avLst>
          </a:prstGeom>
          <a:noFill/>
          <a:ln w="9525" cap="flat" cmpd="sng">
            <a:solidFill>
              <a:schemeClr val="accent2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>
              <a:spcBef>
                <a:spcPct val="50000"/>
              </a:spcBef>
            </a:pP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方法规律</a:t>
            </a:r>
            <a:endParaRPr lang="zh-CN" altLang="en-US" sz="28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491">
                                            <p:txEl>
                                              <p:charRg st="26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491">
                                            <p:txEl>
                                              <p:charRg st="44" end="7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491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9509" grpId="0"/>
      <p:bldP spid="73740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4639" name="Text Box 31"/>
          <p:cNvSpPr txBox="1"/>
          <p:nvPr/>
        </p:nvSpPr>
        <p:spPr>
          <a:xfrm>
            <a:off x="1606233" y="5142865"/>
            <a:ext cx="5640387" cy="82359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lnSpc>
                <a:spcPct val="170000"/>
              </a:lnSpc>
            </a:pPr>
            <a:r>
              <a:rPr lang="zh-CN" altLang="en-US" sz="2800" dirty="0">
                <a:latin typeface="楷体_GB2312" pitchFamily="49" charset="-122"/>
                <a:ea typeface="楷体_GB2312" pitchFamily="49" charset="-122"/>
              </a:rPr>
              <a:t>综上      或   或   </a:t>
            </a:r>
            <a:r>
              <a:rPr lang="en-US" altLang="zh-CN" sz="2800">
                <a:latin typeface="楷体_GB2312" pitchFamily="49" charset="-122"/>
                <a:ea typeface="楷体_GB2312" pitchFamily="49" charset="-122"/>
              </a:rPr>
              <a:t>.</a:t>
            </a:r>
            <a:endParaRPr lang="en-US" altLang="zh-CN" sz="280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2770" name="Rectangle 5"/>
          <p:cNvSpPr/>
          <p:nvPr/>
        </p:nvSpPr>
        <p:spPr>
          <a:xfrm>
            <a:off x="593725" y="859155"/>
            <a:ext cx="11216640" cy="16598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70000"/>
              </a:lnSpc>
            </a:pP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例</a:t>
            </a: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  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已知                  </a:t>
            </a: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,               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，若</a:t>
            </a:r>
            <a:r>
              <a:rPr lang="en-US" altLang="zh-CN" sz="3200" b="1" i="1">
                <a:solidFill>
                  <a:srgbClr val="0000FF"/>
                </a:solidFill>
                <a:latin typeface="宋体" panose="02010600030101010101" pitchFamily="2" charset="-122"/>
              </a:rPr>
              <a:t>B </a:t>
            </a:r>
            <a:r>
              <a:rPr lang="en-US" altLang="zh-CN" sz="3200" b="1">
                <a:solidFill>
                  <a:srgbClr val="0000FF"/>
                </a:solidFill>
                <a:latin typeface="宋体" panose="02010600030101010101" pitchFamily="2" charset="-122"/>
                <a:sym typeface="Symbol" panose="05050102010706020507" pitchFamily="18" charset="2"/>
              </a:rPr>
              <a:t> </a:t>
            </a:r>
            <a:r>
              <a:rPr lang="en-US" altLang="zh-CN" sz="3200" b="1" i="1">
                <a:solidFill>
                  <a:srgbClr val="0000FF"/>
                </a:solidFill>
                <a:latin typeface="宋体" panose="02010600030101010101" pitchFamily="2" charset="-122"/>
              </a:rPr>
              <a:t>A </a:t>
            </a: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,      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求实数</a:t>
            </a:r>
            <a:r>
              <a:rPr lang="en-US" altLang="zh-CN" sz="2800" i="1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的值．</a:t>
            </a:r>
            <a:endParaRPr lang="zh-CN" altLang="en-US" sz="28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324614" name="Text Box 6"/>
          <p:cNvSpPr txBox="1"/>
          <p:nvPr/>
        </p:nvSpPr>
        <p:spPr>
          <a:xfrm>
            <a:off x="1835785" y="2227263"/>
            <a:ext cx="7323138" cy="302006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lnSpc>
                <a:spcPct val="170000"/>
              </a:lnSpc>
            </a:pPr>
            <a:r>
              <a:rPr lang="zh-CN" altLang="en-US" sz="2800" dirty="0">
                <a:solidFill>
                  <a:srgbClr val="9900FF"/>
                </a:solidFill>
                <a:latin typeface="楷体_GB2312" pitchFamily="49" charset="-122"/>
                <a:ea typeface="楷体_GB2312" pitchFamily="49" charset="-122"/>
              </a:rPr>
              <a:t>解：</a:t>
            </a:r>
            <a:endParaRPr lang="zh-CN" altLang="en-US" sz="2800" dirty="0">
              <a:solidFill>
                <a:srgbClr val="9900FF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70000"/>
              </a:lnSpc>
            </a:pPr>
            <a:r>
              <a:rPr lang="en-US" altLang="zh-CN" sz="2800">
                <a:latin typeface="楷体_GB2312" pitchFamily="49" charset="-122"/>
                <a:ea typeface="楷体_GB2312" pitchFamily="49" charset="-122"/>
              </a:rPr>
              <a:t>(1)</a:t>
            </a:r>
            <a:r>
              <a:rPr lang="zh-CN" altLang="en-US" sz="2800" dirty="0">
                <a:latin typeface="楷体_GB2312" pitchFamily="49" charset="-122"/>
                <a:ea typeface="楷体_GB2312" pitchFamily="49" charset="-122"/>
              </a:rPr>
              <a:t>当      时</a:t>
            </a:r>
            <a:r>
              <a:rPr lang="en-US" altLang="zh-CN" sz="2800">
                <a:latin typeface="楷体_GB2312" pitchFamily="49" charset="-122"/>
                <a:ea typeface="楷体_GB2312" pitchFamily="49" charset="-122"/>
              </a:rPr>
              <a:t>,      </a:t>
            </a:r>
            <a:r>
              <a:rPr lang="zh-CN" altLang="en-US" sz="2800" dirty="0">
                <a:latin typeface="楷体_GB2312" pitchFamily="49" charset="-122"/>
                <a:ea typeface="楷体_GB2312" pitchFamily="49" charset="-122"/>
              </a:rPr>
              <a:t>满足       </a:t>
            </a:r>
            <a:r>
              <a:rPr lang="en-US" altLang="zh-CN" sz="2800">
                <a:latin typeface="楷体_GB2312" pitchFamily="49" charset="-122"/>
                <a:ea typeface="楷体_GB2312" pitchFamily="49" charset="-122"/>
              </a:rPr>
              <a:t>. </a:t>
            </a:r>
            <a:endParaRPr lang="en-US" altLang="zh-CN" sz="2800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70000"/>
              </a:lnSpc>
            </a:pPr>
            <a:r>
              <a:rPr lang="en-US" altLang="zh-CN" sz="2800">
                <a:latin typeface="楷体_GB2312" pitchFamily="49" charset="-122"/>
                <a:ea typeface="楷体_GB2312" pitchFamily="49" charset="-122"/>
              </a:rPr>
              <a:t>(2)</a:t>
            </a:r>
            <a:r>
              <a:rPr lang="zh-CN" altLang="en-US" sz="2800" dirty="0">
                <a:latin typeface="楷体_GB2312" pitchFamily="49" charset="-122"/>
                <a:ea typeface="楷体_GB2312" pitchFamily="49" charset="-122"/>
              </a:rPr>
              <a:t>当      时，       </a:t>
            </a:r>
            <a:r>
              <a:rPr lang="en-US" altLang="zh-CN" sz="2800">
                <a:latin typeface="楷体_GB2312" pitchFamily="49" charset="-122"/>
                <a:ea typeface="楷体_GB2312" pitchFamily="49" charset="-122"/>
              </a:rPr>
              <a:t>.</a:t>
            </a:r>
            <a:endParaRPr lang="en-US" altLang="zh-CN" sz="2800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70000"/>
              </a:lnSpc>
            </a:pPr>
            <a:r>
              <a:rPr lang="zh-CN" altLang="en-US" sz="2800" dirty="0">
                <a:latin typeface="楷体_GB2312" pitchFamily="49" charset="-122"/>
                <a:ea typeface="楷体_GB2312" pitchFamily="49" charset="-122"/>
              </a:rPr>
              <a:t>若       ，则      或     </a:t>
            </a:r>
            <a:r>
              <a:rPr lang="en-US" altLang="zh-CN" sz="2800">
                <a:latin typeface="楷体_GB2312" pitchFamily="49" charset="-122"/>
                <a:ea typeface="楷体_GB2312" pitchFamily="49" charset="-122"/>
              </a:rPr>
              <a:t>,   </a:t>
            </a:r>
            <a:endParaRPr lang="en-US" altLang="zh-CN" sz="2800"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74757" name="Object 7"/>
          <p:cNvGraphicFramePr>
            <a:graphicFrameLocks noGrp="1" noChangeAspect="1"/>
          </p:cNvGraphicFramePr>
          <p:nvPr>
            <p:ph sz="quarter" idx="4294967295"/>
          </p:nvPr>
        </p:nvGraphicFramePr>
        <p:xfrm>
          <a:off x="2451735" y="2490788"/>
          <a:ext cx="1622425" cy="590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6" name="" r:id="rId2" imgW="698500" imgH="254000" progId="Equation.DSMT4">
                  <p:embed/>
                </p:oleObj>
              </mc:Choice>
              <mc:Fallback>
                <p:oleObj name="" r:id="rId2" imgW="698500" imgH="254000" progId="Equation.DSMT4">
                  <p:embed/>
                  <p:pic>
                    <p:nvPicPr>
                      <p:cNvPr id="0" name="图片 311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451735" y="2490788"/>
                        <a:ext cx="1622425" cy="590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758" name="Object 9"/>
          <p:cNvGraphicFramePr>
            <a:graphicFrameLocks noGrp="1" noChangeAspect="1"/>
          </p:cNvGraphicFramePr>
          <p:nvPr/>
        </p:nvGraphicFramePr>
        <p:xfrm>
          <a:off x="2791460" y="3235325"/>
          <a:ext cx="1038225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7" name="" r:id="rId4" imgW="354965" imgH="177800" progId="Equation.DSMT4">
                  <p:embed/>
                </p:oleObj>
              </mc:Choice>
              <mc:Fallback>
                <p:oleObj name="" r:id="rId4" imgW="354965" imgH="177800" progId="Equation.DSMT4">
                  <p:embed/>
                  <p:pic>
                    <p:nvPicPr>
                      <p:cNvPr id="0" name="图片 3116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791460" y="3235325"/>
                        <a:ext cx="1038225" cy="520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759" name="Object 12"/>
          <p:cNvGraphicFramePr>
            <a:graphicFrameLocks noGrp="1" noChangeAspect="1"/>
          </p:cNvGraphicFramePr>
          <p:nvPr/>
        </p:nvGraphicFramePr>
        <p:xfrm>
          <a:off x="4396423" y="3297238"/>
          <a:ext cx="1044575" cy="430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8" name="" r:id="rId6" imgW="431165" imgH="177800" progId="Equation.DSMT4">
                  <p:embed/>
                </p:oleObj>
              </mc:Choice>
              <mc:Fallback>
                <p:oleObj name="" r:id="rId6" imgW="431165" imgH="177800" progId="Equation.DSMT4">
                  <p:embed/>
                  <p:pic>
                    <p:nvPicPr>
                      <p:cNvPr id="0" name="图片 3117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396423" y="3297238"/>
                        <a:ext cx="1044575" cy="4302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760" name="Object 15"/>
          <p:cNvGraphicFramePr>
            <a:graphicFrameLocks noGrp="1" noChangeAspect="1"/>
          </p:cNvGraphicFramePr>
          <p:nvPr/>
        </p:nvGraphicFramePr>
        <p:xfrm>
          <a:off x="6236335" y="3271838"/>
          <a:ext cx="1039813" cy="458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9" name="" r:id="rId8" imgW="431800" imgH="190500" progId="Equation.DSMT4">
                  <p:embed/>
                </p:oleObj>
              </mc:Choice>
              <mc:Fallback>
                <p:oleObj name="" r:id="rId8" imgW="431800" imgH="190500" progId="Equation.DSMT4">
                  <p:embed/>
                  <p:pic>
                    <p:nvPicPr>
                      <p:cNvPr id="0" name="图片 3118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6236335" y="3271838"/>
                        <a:ext cx="1039813" cy="4587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761" name="Object 18"/>
          <p:cNvGraphicFramePr>
            <a:graphicFrameLocks noChangeAspect="1"/>
          </p:cNvGraphicFramePr>
          <p:nvPr/>
        </p:nvGraphicFramePr>
        <p:xfrm>
          <a:off x="2902585" y="3943350"/>
          <a:ext cx="790575" cy="514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0" name="" r:id="rId10" imgW="354965" imgH="177800" progId="Equation.DSMT4">
                  <p:embed/>
                </p:oleObj>
              </mc:Choice>
              <mc:Fallback>
                <p:oleObj name="" r:id="rId10" imgW="354965" imgH="177800" progId="Equation.DSMT4">
                  <p:embed/>
                  <p:pic>
                    <p:nvPicPr>
                      <p:cNvPr id="0" name="图片 3119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2902585" y="3943350"/>
                        <a:ext cx="790575" cy="5143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762" name="Object 19"/>
          <p:cNvGraphicFramePr>
            <a:graphicFrameLocks noChangeAspect="1"/>
          </p:cNvGraphicFramePr>
          <p:nvPr/>
        </p:nvGraphicFramePr>
        <p:xfrm>
          <a:off x="4407535" y="3835400"/>
          <a:ext cx="1182688" cy="893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1" name="" r:id="rId12" imgW="571500" imgH="431800" progId="Equation.DSMT4">
                  <p:embed/>
                </p:oleObj>
              </mc:Choice>
              <mc:Fallback>
                <p:oleObj name="" r:id="rId12" imgW="571500" imgH="431800" progId="Equation.DSMT4">
                  <p:embed/>
                  <p:pic>
                    <p:nvPicPr>
                      <p:cNvPr id="0" name="图片 3120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4407535" y="3835400"/>
                        <a:ext cx="1182688" cy="8937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763" name="Object 20"/>
          <p:cNvGraphicFramePr>
            <a:graphicFrameLocks noChangeAspect="1"/>
          </p:cNvGraphicFramePr>
          <p:nvPr/>
        </p:nvGraphicFramePr>
        <p:xfrm>
          <a:off x="2350135" y="4686300"/>
          <a:ext cx="1169988" cy="51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2" name="" r:id="rId14" imgW="431800" imgH="190500" progId="Equation.DSMT4">
                  <p:embed/>
                </p:oleObj>
              </mc:Choice>
              <mc:Fallback>
                <p:oleObj name="" r:id="rId14" imgW="431800" imgH="190500" progId="Equation.DSMT4">
                  <p:embed/>
                  <p:pic>
                    <p:nvPicPr>
                      <p:cNvPr id="0" name="图片 3121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2350135" y="4686300"/>
                        <a:ext cx="1169988" cy="517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764" name="Object 21"/>
          <p:cNvGraphicFramePr>
            <a:graphicFrameLocks noChangeAspect="1"/>
          </p:cNvGraphicFramePr>
          <p:nvPr/>
        </p:nvGraphicFramePr>
        <p:xfrm>
          <a:off x="4302760" y="4498975"/>
          <a:ext cx="1020763" cy="881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3" name="" r:id="rId16" imgW="457200" imgH="393700" progId="Equation.DSMT4">
                  <p:embed/>
                </p:oleObj>
              </mc:Choice>
              <mc:Fallback>
                <p:oleObj name="" r:id="rId16" imgW="457200" imgH="393700" progId="Equation.DSMT4">
                  <p:embed/>
                  <p:pic>
                    <p:nvPicPr>
                      <p:cNvPr id="0" name="图片 3122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4302760" y="4498975"/>
                        <a:ext cx="1020763" cy="8810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765" name="Object 22"/>
          <p:cNvGraphicFramePr>
            <a:graphicFrameLocks noChangeAspect="1"/>
          </p:cNvGraphicFramePr>
          <p:nvPr/>
        </p:nvGraphicFramePr>
        <p:xfrm>
          <a:off x="5668010" y="4518025"/>
          <a:ext cx="823913" cy="881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4" name="" r:id="rId18" imgW="368300" imgH="393700" progId="Equation.DSMT4">
                  <p:embed/>
                </p:oleObj>
              </mc:Choice>
              <mc:Fallback>
                <p:oleObj name="" r:id="rId18" imgW="368300" imgH="393700" progId="Equation.DSMT4">
                  <p:embed/>
                  <p:pic>
                    <p:nvPicPr>
                      <p:cNvPr id="0" name="图片 3123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5668010" y="4518025"/>
                        <a:ext cx="823913" cy="8810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768" name="Object 25"/>
          <p:cNvGraphicFramePr>
            <a:graphicFrameLocks noChangeAspect="1"/>
          </p:cNvGraphicFramePr>
          <p:nvPr/>
        </p:nvGraphicFramePr>
        <p:xfrm>
          <a:off x="2581910" y="5392738"/>
          <a:ext cx="938213" cy="471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7" name="" r:id="rId20" imgW="354965" imgH="177800" progId="Equation.DSMT4">
                  <p:embed/>
                </p:oleObj>
              </mc:Choice>
              <mc:Fallback>
                <p:oleObj name="" r:id="rId20" imgW="354965" imgH="177800" progId="Equation.DSMT4">
                  <p:embed/>
                  <p:pic>
                    <p:nvPicPr>
                      <p:cNvPr id="0" name="图片 3126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2581910" y="5392738"/>
                        <a:ext cx="938213" cy="4714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769" name="Object 26"/>
          <p:cNvGraphicFramePr>
            <a:graphicFrameLocks noChangeAspect="1"/>
          </p:cNvGraphicFramePr>
          <p:nvPr/>
        </p:nvGraphicFramePr>
        <p:xfrm>
          <a:off x="3829685" y="5468620"/>
          <a:ext cx="455295" cy="3956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8" name="" r:id="rId22" imgW="190500" imgH="165100" progId="Equation.DSMT4">
                  <p:embed/>
                </p:oleObj>
              </mc:Choice>
              <mc:Fallback>
                <p:oleObj name="" r:id="rId22" imgW="190500" imgH="165100" progId="Equation.DSMT4">
                  <p:embed/>
                  <p:pic>
                    <p:nvPicPr>
                      <p:cNvPr id="0" name="图片 3127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3829685" y="5468620"/>
                        <a:ext cx="455295" cy="39560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770" name="Object 27"/>
          <p:cNvGraphicFramePr>
            <a:graphicFrameLocks noChangeAspect="1"/>
          </p:cNvGraphicFramePr>
          <p:nvPr/>
        </p:nvGraphicFramePr>
        <p:xfrm>
          <a:off x="4867275" y="5288598"/>
          <a:ext cx="307975" cy="866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9" name="" r:id="rId24" imgW="139700" imgH="393700" progId="Equation.DSMT4">
                  <p:embed/>
                </p:oleObj>
              </mc:Choice>
              <mc:Fallback>
                <p:oleObj name="" r:id="rId24" imgW="139700" imgH="393700" progId="Equation.DSMT4">
                  <p:embed/>
                  <p:pic>
                    <p:nvPicPr>
                      <p:cNvPr id="0" name="图片 3128"/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4867275" y="5288598"/>
                        <a:ext cx="307975" cy="866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86" name="Object 28"/>
          <p:cNvGraphicFramePr>
            <a:graphicFrameLocks noChangeAspect="1"/>
          </p:cNvGraphicFramePr>
          <p:nvPr/>
        </p:nvGraphicFramePr>
        <p:xfrm>
          <a:off x="2079625" y="1036320"/>
          <a:ext cx="3157220" cy="8108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0" name="" r:id="rId26" imgW="1409065" imgH="304800" progId="Equation.DSMT4">
                  <p:embed/>
                </p:oleObj>
              </mc:Choice>
              <mc:Fallback>
                <p:oleObj name="" r:id="rId26" imgW="1409065" imgH="304800" progId="Equation.DSMT4">
                  <p:embed/>
                  <p:pic>
                    <p:nvPicPr>
                      <p:cNvPr id="0" name="图片 3129"/>
                      <p:cNvPicPr/>
                      <p:nvPr/>
                    </p:nvPicPr>
                    <p:blipFill>
                      <a:blip r:embed="rId27"/>
                      <a:stretch>
                        <a:fillRect/>
                      </a:stretch>
                    </p:blipFill>
                    <p:spPr>
                      <a:xfrm>
                        <a:off x="2079625" y="1036320"/>
                        <a:ext cx="3157220" cy="81089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87" name="Object 30"/>
          <p:cNvGraphicFramePr>
            <a:graphicFrameLocks noChangeAspect="1"/>
          </p:cNvGraphicFramePr>
          <p:nvPr/>
        </p:nvGraphicFramePr>
        <p:xfrm>
          <a:off x="5434965" y="1099185"/>
          <a:ext cx="2725420" cy="7473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1" name="" r:id="rId28" imgW="1104900" imgH="279400" progId="Equation.DSMT4">
                  <p:embed/>
                </p:oleObj>
              </mc:Choice>
              <mc:Fallback>
                <p:oleObj name="" r:id="rId28" imgW="1104900" imgH="279400" progId="Equation.DSMT4">
                  <p:embed/>
                  <p:pic>
                    <p:nvPicPr>
                      <p:cNvPr id="0" name="图片 3130"/>
                      <p:cNvPicPr/>
                      <p:nvPr/>
                    </p:nvPicPr>
                    <p:blipFill>
                      <a:blip r:embed="rId29"/>
                      <a:stretch>
                        <a:fillRect/>
                      </a:stretch>
                    </p:blipFill>
                    <p:spPr>
                      <a:xfrm>
                        <a:off x="5434965" y="1099185"/>
                        <a:ext cx="2725420" cy="74739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4639" grpId="0"/>
      <p:bldP spid="3246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58404" name="Line 4"/>
          <p:cNvSpPr/>
          <p:nvPr/>
        </p:nvSpPr>
        <p:spPr>
          <a:xfrm>
            <a:off x="1955800" y="5375275"/>
            <a:ext cx="3455988" cy="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358405" name="Group 5"/>
          <p:cNvGrpSpPr/>
          <p:nvPr/>
        </p:nvGrpSpPr>
        <p:grpSpPr>
          <a:xfrm>
            <a:off x="4208463" y="3151188"/>
            <a:ext cx="1296987" cy="1096962"/>
            <a:chOff x="3400" y="1570"/>
            <a:chExt cx="948" cy="945"/>
          </a:xfrm>
        </p:grpSpPr>
        <p:sp>
          <p:nvSpPr>
            <p:cNvPr id="39939" name="Line 6"/>
            <p:cNvSpPr/>
            <p:nvPr/>
          </p:nvSpPr>
          <p:spPr>
            <a:xfrm>
              <a:off x="3411" y="1586"/>
              <a:ext cx="476" cy="0"/>
            </a:xfrm>
            <a:prstGeom prst="line">
              <a:avLst/>
            </a:prstGeom>
            <a:ln w="7620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39940" name="Line 7"/>
            <p:cNvSpPr/>
            <p:nvPr/>
          </p:nvSpPr>
          <p:spPr>
            <a:xfrm>
              <a:off x="3878" y="1570"/>
              <a:ext cx="0" cy="945"/>
            </a:xfrm>
            <a:prstGeom prst="line">
              <a:avLst/>
            </a:prstGeom>
            <a:ln w="7620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39941" name="Line 8"/>
            <p:cNvSpPr/>
            <p:nvPr/>
          </p:nvSpPr>
          <p:spPr>
            <a:xfrm>
              <a:off x="3400" y="2494"/>
              <a:ext cx="476" cy="0"/>
            </a:xfrm>
            <a:prstGeom prst="line">
              <a:avLst/>
            </a:prstGeom>
            <a:ln w="7620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39942" name="Line 9"/>
            <p:cNvSpPr/>
            <p:nvPr/>
          </p:nvSpPr>
          <p:spPr>
            <a:xfrm>
              <a:off x="3872" y="2064"/>
              <a:ext cx="476" cy="0"/>
            </a:xfrm>
            <a:prstGeom prst="line">
              <a:avLst/>
            </a:prstGeom>
            <a:ln w="7620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</p:sp>
      </p:grpSp>
      <p:grpSp>
        <p:nvGrpSpPr>
          <p:cNvPr id="358410" name="Group 10"/>
          <p:cNvGrpSpPr/>
          <p:nvPr/>
        </p:nvGrpSpPr>
        <p:grpSpPr>
          <a:xfrm>
            <a:off x="2022475" y="3189288"/>
            <a:ext cx="1295400" cy="1000125"/>
            <a:chOff x="1429" y="1170"/>
            <a:chExt cx="544" cy="862"/>
          </a:xfrm>
        </p:grpSpPr>
        <p:sp>
          <p:nvSpPr>
            <p:cNvPr id="39944" name="Line 11"/>
            <p:cNvSpPr/>
            <p:nvPr/>
          </p:nvSpPr>
          <p:spPr>
            <a:xfrm>
              <a:off x="1429" y="1616"/>
              <a:ext cx="272" cy="0"/>
            </a:xfrm>
            <a:prstGeom prst="line">
              <a:avLst/>
            </a:prstGeom>
            <a:ln w="7620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39945" name="Line 12"/>
            <p:cNvSpPr/>
            <p:nvPr/>
          </p:nvSpPr>
          <p:spPr>
            <a:xfrm>
              <a:off x="1714" y="1170"/>
              <a:ext cx="0" cy="862"/>
            </a:xfrm>
            <a:prstGeom prst="line">
              <a:avLst/>
            </a:prstGeom>
            <a:ln w="7620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39946" name="Line 13"/>
            <p:cNvSpPr/>
            <p:nvPr/>
          </p:nvSpPr>
          <p:spPr>
            <a:xfrm>
              <a:off x="1701" y="1170"/>
              <a:ext cx="272" cy="0"/>
            </a:xfrm>
            <a:prstGeom prst="line">
              <a:avLst/>
            </a:prstGeom>
            <a:ln w="7620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39947" name="Line 14"/>
            <p:cNvSpPr/>
            <p:nvPr/>
          </p:nvSpPr>
          <p:spPr>
            <a:xfrm>
              <a:off x="1701" y="2024"/>
              <a:ext cx="272" cy="0"/>
            </a:xfrm>
            <a:prstGeom prst="line">
              <a:avLst/>
            </a:prstGeom>
            <a:ln w="7620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</p:sp>
      </p:grpSp>
      <p:graphicFrame>
        <p:nvGraphicFramePr>
          <p:cNvPr id="81933" name="Object 16"/>
          <p:cNvGraphicFramePr>
            <a:graphicFrameLocks noChangeAspect="1"/>
          </p:cNvGraphicFramePr>
          <p:nvPr/>
        </p:nvGraphicFramePr>
        <p:xfrm>
          <a:off x="1279525" y="3365500"/>
          <a:ext cx="719138" cy="639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1" name="" r:id="rId2" imgW="457200" imgH="406400" progId="Equation.DSMT4">
                  <p:embed/>
                </p:oleObj>
              </mc:Choice>
              <mc:Fallback>
                <p:oleObj name="" r:id="rId2" imgW="457200" imgH="406400" progId="Equation.DSMT4">
                  <p:embed/>
                  <p:pic>
                    <p:nvPicPr>
                      <p:cNvPr id="0" name="图片 3150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279525" y="3365500"/>
                        <a:ext cx="719138" cy="639763"/>
                      </a:xfrm>
                      <a:prstGeom prst="rect">
                        <a:avLst/>
                      </a:prstGeom>
                      <a:noFill/>
                      <a:ln w="38100" cap="flat" cmpd="sng">
                        <a:solidFill>
                          <a:srgbClr val="0000FF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34" name="Object 17"/>
          <p:cNvGraphicFramePr>
            <a:graphicFrameLocks noChangeAspect="1"/>
          </p:cNvGraphicFramePr>
          <p:nvPr/>
        </p:nvGraphicFramePr>
        <p:xfrm>
          <a:off x="3328988" y="2840038"/>
          <a:ext cx="815975" cy="725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2" name="" r:id="rId4" imgW="457200" imgH="406400" progId="Equation.3">
                  <p:embed/>
                </p:oleObj>
              </mc:Choice>
              <mc:Fallback>
                <p:oleObj name="" r:id="rId4" imgW="457200" imgH="406400" progId="Equation.3">
                  <p:embed/>
                  <p:pic>
                    <p:nvPicPr>
                      <p:cNvPr id="0" name="图片 315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328988" y="2840038"/>
                        <a:ext cx="815975" cy="725487"/>
                      </a:xfrm>
                      <a:prstGeom prst="rect">
                        <a:avLst/>
                      </a:prstGeom>
                      <a:noFill/>
                      <a:ln w="38100" cap="flat" cmpd="sng">
                        <a:solidFill>
                          <a:srgbClr val="0000FF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35" name="Object 18"/>
          <p:cNvGraphicFramePr>
            <a:graphicFrameLocks noChangeAspect="1"/>
          </p:cNvGraphicFramePr>
          <p:nvPr/>
        </p:nvGraphicFramePr>
        <p:xfrm>
          <a:off x="5527675" y="3492500"/>
          <a:ext cx="769938" cy="466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3" name="" r:id="rId6" imgW="355600" imgH="215900" progId="Equation.3">
                  <p:embed/>
                </p:oleObj>
              </mc:Choice>
              <mc:Fallback>
                <p:oleObj name="" r:id="rId6" imgW="355600" imgH="215900" progId="Equation.3">
                  <p:embed/>
                  <p:pic>
                    <p:nvPicPr>
                      <p:cNvPr id="0" name="图片 315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527675" y="3492500"/>
                        <a:ext cx="769938" cy="466725"/>
                      </a:xfrm>
                      <a:prstGeom prst="rect">
                        <a:avLst/>
                      </a:prstGeom>
                      <a:noFill/>
                      <a:ln w="38100" cap="flat" cmpd="sng">
                        <a:solidFill>
                          <a:srgbClr val="0000FF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36" name="Object 19"/>
          <p:cNvGraphicFramePr>
            <a:graphicFrameLocks noChangeAspect="1"/>
          </p:cNvGraphicFramePr>
          <p:nvPr/>
        </p:nvGraphicFramePr>
        <p:xfrm>
          <a:off x="1319213" y="4991100"/>
          <a:ext cx="587375" cy="820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4" name="" r:id="rId8" imgW="419100" imgH="533400" progId="Equation.DSMT4">
                  <p:embed/>
                </p:oleObj>
              </mc:Choice>
              <mc:Fallback>
                <p:oleObj name="" r:id="rId8" imgW="419100" imgH="533400" progId="Equation.DSMT4">
                  <p:embed/>
                  <p:pic>
                    <p:nvPicPr>
                      <p:cNvPr id="0" name="图片 3153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319213" y="4991100"/>
                        <a:ext cx="587375" cy="820738"/>
                      </a:xfrm>
                      <a:prstGeom prst="rect">
                        <a:avLst/>
                      </a:prstGeom>
                      <a:noFill/>
                      <a:ln w="38100" cap="flat" cmpd="sng">
                        <a:solidFill>
                          <a:srgbClr val="0000FF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37" name="Object 20"/>
          <p:cNvGraphicFramePr>
            <a:graphicFrameLocks noChangeAspect="1"/>
          </p:cNvGraphicFramePr>
          <p:nvPr/>
        </p:nvGraphicFramePr>
        <p:xfrm>
          <a:off x="5434013" y="5148263"/>
          <a:ext cx="720725" cy="436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5" name="" r:id="rId10" imgW="355600" imgH="215900" progId="Equation.DSMT4">
                  <p:embed/>
                </p:oleObj>
              </mc:Choice>
              <mc:Fallback>
                <p:oleObj name="" r:id="rId10" imgW="355600" imgH="215900" progId="Equation.DSMT4">
                  <p:embed/>
                  <p:pic>
                    <p:nvPicPr>
                      <p:cNvPr id="0" name="图片 3154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5434013" y="5148263"/>
                        <a:ext cx="720725" cy="436562"/>
                      </a:xfrm>
                      <a:prstGeom prst="rect">
                        <a:avLst/>
                      </a:prstGeom>
                      <a:noFill/>
                      <a:ln w="38100" cap="flat" cmpd="sng">
                        <a:solidFill>
                          <a:srgbClr val="0000FF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953" name="Text Box 21"/>
          <p:cNvSpPr txBox="1"/>
          <p:nvPr/>
        </p:nvSpPr>
        <p:spPr>
          <a:xfrm>
            <a:off x="881063" y="1743075"/>
            <a:ext cx="43211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US" altLang="zh-CN" sz="2800">
                <a:solidFill>
                  <a:srgbClr val="0000FF"/>
                </a:solidFill>
                <a:latin typeface="宋体" panose="02010600030101010101" pitchFamily="2" charset="-122"/>
              </a:rPr>
              <a:t>1.</a:t>
            </a:r>
            <a:r>
              <a:rPr lang="zh-CN" altLang="en-US" sz="2800" dirty="0">
                <a:solidFill>
                  <a:srgbClr val="0000FF"/>
                </a:solidFill>
                <a:latin typeface="宋体" panose="02010600030101010101" pitchFamily="2" charset="-122"/>
              </a:rPr>
              <a:t>本节课的知识网络：</a:t>
            </a:r>
            <a:endParaRPr lang="zh-CN" altLang="en-US" sz="28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graphicFrame>
        <p:nvGraphicFramePr>
          <p:cNvPr id="81939" name="Object 24"/>
          <p:cNvGraphicFramePr>
            <a:graphicFrameLocks noChangeAspect="1"/>
          </p:cNvGraphicFramePr>
          <p:nvPr/>
        </p:nvGraphicFramePr>
        <p:xfrm>
          <a:off x="3340100" y="3911600"/>
          <a:ext cx="815975" cy="665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6" name="" r:id="rId12" imgW="546100" imgH="444500" progId="Equation.DSMT4">
                  <p:embed/>
                </p:oleObj>
              </mc:Choice>
              <mc:Fallback>
                <p:oleObj name="" r:id="rId12" imgW="546100" imgH="444500" progId="Equation.DSMT4">
                  <p:embed/>
                  <p:pic>
                    <p:nvPicPr>
                      <p:cNvPr id="0" name="图片 3155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3340100" y="3911600"/>
                        <a:ext cx="815975" cy="665163"/>
                      </a:xfrm>
                      <a:prstGeom prst="rect">
                        <a:avLst/>
                      </a:prstGeom>
                      <a:noFill/>
                      <a:ln w="38100" cap="flat" cmpd="sng">
                        <a:solidFill>
                          <a:srgbClr val="0000FF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955" name="Line 26"/>
          <p:cNvSpPr/>
          <p:nvPr/>
        </p:nvSpPr>
        <p:spPr>
          <a:xfrm>
            <a:off x="2268538" y="4308475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19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58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1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1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58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1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81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58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1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1511</Words>
  <Application>WPS 演示</Application>
  <PresentationFormat>宽屏</PresentationFormat>
  <Paragraphs>182</Paragraphs>
  <Slides>19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58</vt:i4>
      </vt:variant>
      <vt:variant>
        <vt:lpstr>幻灯片标题</vt:lpstr>
      </vt:variant>
      <vt:variant>
        <vt:i4>19</vt:i4>
      </vt:variant>
    </vt:vector>
  </HeadingPairs>
  <TitlesOfParts>
    <vt:vector size="98" baseType="lpstr">
      <vt:lpstr>Arial</vt:lpstr>
      <vt:lpstr>宋体</vt:lpstr>
      <vt:lpstr>Wingdings</vt:lpstr>
      <vt:lpstr>Times New Roman</vt:lpstr>
      <vt:lpstr>黑体</vt:lpstr>
      <vt:lpstr>楷体_GB2312</vt:lpstr>
      <vt:lpstr>新宋体</vt:lpstr>
      <vt:lpstr>Courier New</vt:lpstr>
      <vt:lpstr>Cambria Math</vt:lpstr>
      <vt:lpstr>华文楷体</vt:lpstr>
      <vt:lpstr>Calibri</vt:lpstr>
      <vt:lpstr>微软雅黑</vt:lpstr>
      <vt:lpstr>Arial Unicode MS</vt:lpstr>
      <vt:lpstr>Symbol</vt:lpstr>
      <vt:lpstr>华文琥珀</vt:lpstr>
      <vt:lpstr>方正粗黑宋简体</vt:lpstr>
      <vt:lpstr>华文新魏</vt:lpstr>
      <vt:lpstr>方正舒体</vt:lpstr>
      <vt:lpstr>04b_21</vt:lpstr>
      <vt:lpstr>汉仪雅酷黑简</vt:lpstr>
      <vt:lpstr>Office 主题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Equation.DSMT4</vt:lpstr>
      <vt:lpstr>Equation.DSMT4</vt:lpstr>
      <vt:lpstr>Equation.DSMT4</vt:lpstr>
      <vt:lpstr>Equation.DSMT4</vt:lpstr>
      <vt:lpstr>Equation.3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1.2 集合间的基本关系 </vt:lpstr>
      <vt:lpstr>PowerPoint 演示文稿</vt:lpstr>
      <vt:lpstr>一、子集的概念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1.1 集合的概念 </dc:title>
  <dc:creator>Administrator</dc:creator>
  <cp:lastModifiedBy>Administrator</cp:lastModifiedBy>
  <cp:revision>29</cp:revision>
  <dcterms:created xsi:type="dcterms:W3CDTF">2021-08-30T01:33:00Z</dcterms:created>
  <dcterms:modified xsi:type="dcterms:W3CDTF">2021-09-07T02:38:01Z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8DCF492BB9544F17A260732DCC02E9E8</vt:lpwstr>
  </property>
  <property fmtid="{D5CDD505-2E9C-101B-9397-08002B2CF9AE}" pid="3" name="KSOProductBuildVer">
    <vt:lpwstr>2052-11.1.0.10700</vt:lpwstr>
  </property>
</Properties>
</file>