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77" r:id="rId2"/>
    <p:sldId id="278" r:id="rId3"/>
    <p:sldId id="292" r:id="rId4"/>
    <p:sldId id="301" r:id="rId5"/>
    <p:sldId id="293" r:id="rId6"/>
    <p:sldId id="279" r:id="rId7"/>
    <p:sldId id="291" r:id="rId8"/>
    <p:sldId id="284" r:id="rId9"/>
    <p:sldId id="295" r:id="rId10"/>
    <p:sldId id="285" r:id="rId11"/>
    <p:sldId id="296" r:id="rId12"/>
    <p:sldId id="286" r:id="rId13"/>
    <p:sldId id="297" r:id="rId14"/>
    <p:sldId id="282" r:id="rId15"/>
    <p:sldId id="298" r:id="rId16"/>
    <p:sldId id="304" r:id="rId17"/>
    <p:sldId id="299" r:id="rId18"/>
    <p:sldId id="281" r:id="rId19"/>
    <p:sldId id="283" r:id="rId20"/>
    <p:sldId id="300" r:id="rId21"/>
    <p:sldId id="303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D70D"/>
    <a:srgbClr val="FF6600"/>
    <a:srgbClr val="4D4D4D"/>
    <a:srgbClr val="8E7DB7"/>
    <a:srgbClr val="5F5F5F"/>
    <a:srgbClr val="99CCFF"/>
    <a:srgbClr val="080808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>
      <p:cViewPr varScale="1">
        <p:scale>
          <a:sx n="96" d="100"/>
          <a:sy n="96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98686-7274-40B5-ACE6-ECA62969FF20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59096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3F03E-9A12-4452-8BEE-6421476C19F3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414190"/>
      </p:ext>
    </p:extLst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84CC6-AB8B-4B62-8978-CFB992026BEC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815716"/>
      </p:ext>
    </p:extLst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36203-9DCC-4FAF-B257-CEDC9C9A5170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46134"/>
      </p:ext>
    </p:extLst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49D56-D6DA-4F80-89E2-23AEC8A524DB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148154"/>
      </p:ext>
    </p:extLst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E33A4-137B-4A74-8CCD-588A9997779A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11786"/>
      </p:ext>
    </p:extLst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FF022-CD16-43F7-AEB0-9B8EA3B88209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836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BE047-BB25-43F3-9E97-C4B4A37DC461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723238"/>
      </p:ext>
    </p:extLst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5E118-4720-4C67-8D5A-0502BA1EABED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310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502A9-D001-4DF8-B765-57065887E750}" type="slidenum">
              <a:rPr 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806268"/>
      </p:ext>
    </p:extLst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E44EE-A004-4C0F-BD74-FEA3D94B7B9B}" type="slidenum">
              <a:rPr lang="en-US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6664433"/>
      </p:ext>
    </p:extLst>
  </p:cSld>
  <p:clrMapOvr>
    <a:masterClrMapping/>
  </p:clrMapOvr>
  <p:transition spd="slow">
    <p:cover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9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4876800"/>
            <a:ext cx="7772400" cy="852488"/>
          </a:xfrm>
        </p:spPr>
        <p:txBody>
          <a:bodyPr/>
          <a:lstStyle>
            <a:lvl1pPr algn="ctr">
              <a:defRPr>
                <a:ea typeface="黑体" pitchFamily="49" charset="-122"/>
              </a:defRPr>
            </a:lvl1pPr>
          </a:lstStyle>
          <a:p>
            <a:pPr lvl="0"/>
            <a:r>
              <a:rPr lang="zh-CN" altLang="en-US" noProof="0" smtClean="0"/>
              <a:t>添加结束内容</a:t>
            </a:r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3246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8313243"/>
      </p:ext>
    </p:extLst>
  </p:cSld>
  <p:clrMapOvr>
    <a:masterClrMapping/>
  </p:clrMapOvr>
  <p:transition spd="slow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r>
              <a:rPr lang="zh-CN" altLang="en-US"/>
              <a:t>实例应用之美容篇</a:t>
            </a: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CE10DA4D-BA26-4841-8B04-DD8B312A391A}" type="slidenum">
              <a:rPr lang="en-US"/>
              <a:pPr>
                <a:defRPr/>
              </a:pPr>
              <a:t>‹#›</a:t>
            </a:fld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58" r:id="rId11"/>
    <p:sldLayoutId id="2147483769" r:id="rId12"/>
  </p:sldLayoutIdLst>
  <p:transition spd="slow">
    <p:cover dir="u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666038" cy="8524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图像处理综合应用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6697663" cy="1066800"/>
          </a:xfrm>
        </p:spPr>
        <p:txBody>
          <a:bodyPr/>
          <a:lstStyle/>
          <a:p>
            <a:r>
              <a:rPr lang="zh-CN" altLang="en-US" sz="4800" smtClean="0"/>
              <a:t>复习内容：</a:t>
            </a:r>
            <a:r>
              <a:rPr lang="zh-CN" altLang="en-US" smtClean="0"/>
              <a:t>图像合成技巧</a:t>
            </a:r>
          </a:p>
        </p:txBody>
      </p:sp>
      <p:sp>
        <p:nvSpPr>
          <p:cNvPr id="47206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828800"/>
            <a:ext cx="8763000" cy="3886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sz="3600" smtClean="0"/>
              <a:t>知识点回顾：</a:t>
            </a:r>
          </a:p>
          <a:p>
            <a:pPr>
              <a:buFont typeface="Wingdings" pitchFamily="2" charset="2"/>
              <a:buNone/>
            </a:pPr>
            <a:r>
              <a:rPr lang="en-US" altLang="zh-CN" smtClean="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mtClean="0">
                <a:latin typeface="仿宋_GB2312" pitchFamily="49" charset="-122"/>
                <a:ea typeface="仿宋_GB2312" pitchFamily="49" charset="-122"/>
              </a:rPr>
              <a:t>、选取工具使用</a:t>
            </a:r>
          </a:p>
          <a:p>
            <a:pPr>
              <a:buFont typeface="Wingdings" pitchFamily="2" charset="2"/>
              <a:buNone/>
            </a:pPr>
            <a:r>
              <a:rPr lang="en-US" altLang="zh-CN" smtClean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mtClean="0">
                <a:latin typeface="仿宋_GB2312" pitchFamily="49" charset="-122"/>
                <a:ea typeface="仿宋_GB2312" pitchFamily="49" charset="-122"/>
              </a:rPr>
              <a:t>、图层混合模式</a:t>
            </a:r>
          </a:p>
          <a:p>
            <a:pPr>
              <a:buFont typeface="Wingdings" pitchFamily="2" charset="2"/>
              <a:buNone/>
            </a:pPr>
            <a:r>
              <a:rPr lang="en-US" altLang="zh-CN" smtClean="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smtClean="0">
                <a:latin typeface="仿宋_GB2312" pitchFamily="49" charset="-122"/>
                <a:ea typeface="仿宋_GB2312" pitchFamily="49" charset="-122"/>
              </a:rPr>
              <a:t>、综合基本操作</a:t>
            </a:r>
          </a:p>
          <a:p>
            <a:pPr>
              <a:buFont typeface="Wingdings" pitchFamily="2" charset="2"/>
              <a:buNone/>
            </a:pPr>
            <a:endParaRPr lang="zh-CN" altLang="en-US" smtClean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409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grpSp>
        <p:nvGrpSpPr>
          <p:cNvPr id="472076" name="Group 12"/>
          <p:cNvGrpSpPr>
            <a:grpSpLocks/>
          </p:cNvGrpSpPr>
          <p:nvPr/>
        </p:nvGrpSpPr>
        <p:grpSpPr bwMode="auto">
          <a:xfrm>
            <a:off x="3657600" y="2590800"/>
            <a:ext cx="2438400" cy="3429000"/>
            <a:chOff x="0" y="624"/>
            <a:chExt cx="2448" cy="3696"/>
          </a:xfrm>
        </p:grpSpPr>
        <p:pic>
          <p:nvPicPr>
            <p:cNvPr id="14345" name="Picture 13" descr="美女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016"/>
              <a:ext cx="2448" cy="2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14" descr="眼镜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24"/>
              <a:ext cx="2448" cy="1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2079" name="Group 15"/>
          <p:cNvGrpSpPr>
            <a:grpSpLocks/>
          </p:cNvGrpSpPr>
          <p:nvPr/>
        </p:nvGrpSpPr>
        <p:grpSpPr bwMode="auto">
          <a:xfrm>
            <a:off x="6324600" y="1939925"/>
            <a:ext cx="2514600" cy="3886200"/>
            <a:chOff x="3072" y="0"/>
            <a:chExt cx="2688" cy="4320"/>
          </a:xfrm>
        </p:grpSpPr>
        <p:pic>
          <p:nvPicPr>
            <p:cNvPr id="14343" name="Picture 16" descr="美女眼镜效果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2004"/>
              <a:ext cx="2688" cy="2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17" descr="美女眼镜效果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0"/>
              <a:ext cx="2688" cy="2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2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2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7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7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486406" name="Picture 6" descr="jc090815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16677">
            <a:off x="762000" y="762000"/>
            <a:ext cx="353536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07" name="Picture 7" descr="jc090815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1639">
            <a:off x="4495800" y="914400"/>
            <a:ext cx="3505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496644" name="Picture 4" descr="jc100401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1524000"/>
            <a:ext cx="403542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6645" name="Picture 5" descr="jc100401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0" y="1524000"/>
            <a:ext cx="41846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9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49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767676"/>
            </a:gs>
            <a:gs pos="5000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7437" name="Picture 13" descr="jc090819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40846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7438" name="Picture 14" descr="jc090819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609600"/>
            <a:ext cx="4135438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7924800" cy="1066800"/>
          </a:xfrm>
        </p:spPr>
        <p:txBody>
          <a:bodyPr/>
          <a:lstStyle/>
          <a:p>
            <a:r>
              <a:rPr lang="zh-CN" altLang="en-US" smtClean="0"/>
              <a:t>新课讲授</a:t>
            </a:r>
            <a:endParaRPr lang="en-US" altLang="zh-CN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371600"/>
            <a:ext cx="8763000" cy="4953000"/>
          </a:xfrm>
        </p:spPr>
        <p:txBody>
          <a:bodyPr rtlCol="0">
            <a:normAutofit lnSpcReduction="10000"/>
          </a:bodyPr>
          <a:lstStyle/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3600" smtClean="0"/>
              <a:t>一、皮肤美白关键方法提示</a:t>
            </a:r>
          </a:p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mtClean="0"/>
              <a:t>方法一：去色加图层模式法。</a:t>
            </a:r>
            <a:r>
              <a:rPr lang="zh-CN" altLang="en-US" sz="3600" smtClean="0"/>
              <a:t> </a:t>
            </a:r>
          </a:p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3600" smtClean="0"/>
              <a:t>       </a:t>
            </a:r>
            <a:r>
              <a:rPr lang="en-US" altLang="zh-CN" sz="2800" smtClean="0"/>
              <a:t>1</a:t>
            </a:r>
            <a:r>
              <a:rPr lang="zh-CN" altLang="en-US" sz="2800" smtClean="0"/>
              <a:t>、打开原图素材，把背景图层复制一层。</a:t>
            </a:r>
            <a:br>
              <a:rPr lang="zh-CN" altLang="en-US" sz="2800" smtClean="0"/>
            </a:br>
            <a:r>
              <a:rPr lang="en-US" altLang="zh-CN" sz="2800" smtClean="0"/>
              <a:t>2</a:t>
            </a:r>
            <a:r>
              <a:rPr lang="zh-CN" altLang="en-US" sz="2800" smtClean="0"/>
              <a:t>、按</a:t>
            </a:r>
            <a:r>
              <a:rPr lang="en-US" altLang="zh-CN" sz="2800" smtClean="0"/>
              <a:t>Ctrl + Shift + U </a:t>
            </a:r>
            <a:r>
              <a:rPr lang="zh-CN" altLang="en-US" sz="2800" smtClean="0"/>
              <a:t>去色。</a:t>
            </a:r>
            <a:br>
              <a:rPr lang="zh-CN" altLang="en-US" sz="2800" smtClean="0"/>
            </a:br>
            <a:r>
              <a:rPr lang="en-US" altLang="zh-CN" sz="2800" smtClean="0"/>
              <a:t>3</a:t>
            </a:r>
            <a:r>
              <a:rPr lang="zh-CN" altLang="en-US" sz="2800" smtClean="0"/>
              <a:t>、图层混合模式改为</a:t>
            </a:r>
            <a:r>
              <a:rPr lang="zh-CN" altLang="en-US" sz="2800" smtClean="0">
                <a:latin typeface="Arial" charset="0"/>
              </a:rPr>
              <a:t>“</a:t>
            </a:r>
            <a:r>
              <a:rPr lang="zh-CN" altLang="en-US" sz="2800" smtClean="0"/>
              <a:t>滤色</a:t>
            </a:r>
            <a:r>
              <a:rPr lang="zh-CN" altLang="en-US" sz="2800" smtClean="0">
                <a:latin typeface="Arial" charset="0"/>
              </a:rPr>
              <a:t>”</a:t>
            </a:r>
            <a:r>
              <a:rPr lang="zh-CN" altLang="en-US" sz="2800" smtClean="0"/>
              <a:t>，完成。</a:t>
            </a:r>
          </a:p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zh-CN" smtClean="0"/>
          </a:p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mtClean="0"/>
              <a:t>方法二：通道美白法。</a:t>
            </a:r>
            <a:r>
              <a:rPr lang="zh-CN" altLang="en-US" sz="3600" smtClean="0"/>
              <a:t/>
            </a:r>
            <a:br>
              <a:rPr lang="zh-CN" altLang="en-US" sz="3600" smtClean="0"/>
            </a:br>
            <a:r>
              <a:rPr lang="en-US" altLang="zh-CN" sz="2800" smtClean="0"/>
              <a:t>1</a:t>
            </a:r>
            <a:r>
              <a:rPr lang="zh-CN" altLang="en-US" sz="2800" smtClean="0"/>
              <a:t>、打开原图素材。</a:t>
            </a:r>
            <a:br>
              <a:rPr lang="zh-CN" altLang="en-US" sz="2800" smtClean="0"/>
            </a:br>
            <a:r>
              <a:rPr lang="en-US" altLang="zh-CN" sz="2800" smtClean="0"/>
              <a:t>2</a:t>
            </a:r>
            <a:r>
              <a:rPr lang="zh-CN" altLang="en-US" sz="2800" smtClean="0"/>
              <a:t>、按</a:t>
            </a:r>
            <a:r>
              <a:rPr lang="en-US" altLang="zh-CN" sz="2800" smtClean="0"/>
              <a:t>Ctrl + Alt + ~ </a:t>
            </a:r>
            <a:r>
              <a:rPr lang="zh-CN" altLang="en-US" sz="2800" smtClean="0"/>
              <a:t>调出高光选区，新建一个图层，填充白色，完成。</a:t>
            </a:r>
          </a:p>
          <a:p>
            <a:pPr marL="812800" indent="-812800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800" smtClean="0"/>
              <a:t>                                                    </a:t>
            </a:r>
            <a:endParaRPr lang="zh-CN" altLang="en-US" sz="3600" smtClean="0"/>
          </a:p>
        </p:txBody>
      </p:sp>
      <p:sp>
        <p:nvSpPr>
          <p:cNvPr id="819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767676"/>
            </a:gs>
            <a:gs pos="5000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5386" name="Group 10"/>
          <p:cNvGrpSpPr>
            <a:grpSpLocks/>
          </p:cNvGrpSpPr>
          <p:nvPr/>
        </p:nvGrpSpPr>
        <p:grpSpPr bwMode="auto">
          <a:xfrm>
            <a:off x="0" y="0"/>
            <a:ext cx="5638800" cy="6019800"/>
            <a:chOff x="0" y="0"/>
            <a:chExt cx="3552" cy="3792"/>
          </a:xfrm>
        </p:grpSpPr>
        <p:pic>
          <p:nvPicPr>
            <p:cNvPr id="19460" name="Picture 6" descr="jc03273_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552" cy="2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5385" name="AutoShape 9"/>
            <p:cNvSpPr>
              <a:spLocks noChangeArrowheads="1"/>
            </p:cNvSpPr>
            <p:nvPr/>
          </p:nvSpPr>
          <p:spPr bwMode="auto">
            <a:xfrm rot="-1497990">
              <a:off x="960" y="2832"/>
              <a:ext cx="768" cy="960"/>
            </a:xfrm>
            <a:prstGeom prst="curvedRightArrow">
              <a:avLst>
                <a:gd name="adj1" fmla="val 21094"/>
                <a:gd name="adj2" fmla="val 46094"/>
                <a:gd name="adj3" fmla="val 33333"/>
              </a:avLst>
            </a:prstGeom>
            <a:gradFill rotWithShape="1">
              <a:gsLst>
                <a:gs pos="0">
                  <a:srgbClr val="DDDDDD">
                    <a:gamma/>
                    <a:shade val="46275"/>
                    <a:invGamma/>
                  </a:srgbClr>
                </a:gs>
                <a:gs pos="50000">
                  <a:srgbClr val="DDDDDD"/>
                </a:gs>
                <a:gs pos="100000">
                  <a:srgbClr val="DDDDDD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pic>
        <p:nvPicPr>
          <p:cNvPr id="485383" name="Picture 7" descr="jc03273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908300"/>
            <a:ext cx="5638800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8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697663" cy="1066800"/>
          </a:xfrm>
        </p:spPr>
        <p:txBody>
          <a:bodyPr/>
          <a:lstStyle/>
          <a:p>
            <a:r>
              <a:rPr lang="zh-CN" altLang="en-US" smtClean="0"/>
              <a:t>新课讲授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sz="3600" smtClean="0"/>
              <a:t>二、牙齿美白关键步骤提示</a:t>
            </a:r>
          </a:p>
          <a:p>
            <a:pPr>
              <a:buFont typeface="Wingdings" pitchFamily="2" charset="2"/>
              <a:buNone/>
            </a:pPr>
            <a:endParaRPr lang="en-US" altLang="zh-CN" sz="2400" smtClean="0">
              <a:latin typeface="仿宋_GB2312" pitchFamily="49" charset="-122"/>
              <a:ea typeface="仿宋_GB2312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、确定牙齿部分选区</a:t>
            </a:r>
          </a:p>
          <a:p>
            <a:pPr>
              <a:buFont typeface="Wingdings" pitchFamily="2" charset="2"/>
              <a:buNone/>
            </a:pP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、去色 </a:t>
            </a: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Ctrl+Shift+U</a:t>
            </a:r>
          </a:p>
          <a:p>
            <a:pPr>
              <a:buFont typeface="Wingdings" pitchFamily="2" charset="2"/>
              <a:buNone/>
            </a:pP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、调整亮度对比度，参考值</a:t>
            </a: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40</a:t>
            </a:r>
          </a:p>
          <a:p>
            <a:pPr>
              <a:buFont typeface="Wingdings" pitchFamily="2" charset="2"/>
              <a:buNone/>
            </a:pP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4</a:t>
            </a: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、调整色彩平衡，红色调整值</a:t>
            </a:r>
            <a:r>
              <a:rPr lang="en-US" altLang="zh-CN" sz="2400" smtClean="0">
                <a:latin typeface="仿宋_GB2312" pitchFamily="49" charset="-122"/>
                <a:ea typeface="仿宋_GB2312" pitchFamily="49" charset="-122"/>
              </a:rPr>
              <a:t>50</a:t>
            </a: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 </a:t>
            </a:r>
          </a:p>
          <a:p>
            <a:pPr>
              <a:buFont typeface="Wingdings" pitchFamily="2" charset="2"/>
              <a:buNone/>
            </a:pPr>
            <a:endParaRPr lang="en-US" altLang="zh-CN" sz="2800" smtClean="0">
              <a:latin typeface="仿宋_GB2312" pitchFamily="49" charset="-122"/>
              <a:ea typeface="仿宋_GB2312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                                   </a:t>
            </a:r>
          </a:p>
        </p:txBody>
      </p:sp>
      <p:sp>
        <p:nvSpPr>
          <p:cNvPr id="1024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11267" name="Picture 4" descr="1104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44196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5" descr="11045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1790700"/>
            <a:ext cx="4391025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697663" cy="1066800"/>
          </a:xfrm>
        </p:spPr>
        <p:txBody>
          <a:bodyPr/>
          <a:lstStyle/>
          <a:p>
            <a:r>
              <a:rPr lang="zh-CN" altLang="en-US" smtClean="0"/>
              <a:t>新课讲授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mtClean="0"/>
              <a:t>三、面容瑕疵修复（眼袋修复）关键步骤提示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zh-CN" sz="2800" smtClean="0">
              <a:latin typeface="仿宋_GB2312" pitchFamily="49" charset="-122"/>
              <a:ea typeface="仿宋_GB2312" pitchFamily="49" charset="-122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、路径工具勾选眼袋部分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、确定选区使用修补工具修补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、仿制图章工具修复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zh-CN" altLang="en-US" sz="2400" smtClean="0">
              <a:latin typeface="仿宋_GB2312" pitchFamily="49" charset="-122"/>
              <a:ea typeface="仿宋_GB2312" pitchFamily="49" charset="-122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                                 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 </a:t>
            </a:r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                                          </a:t>
            </a:r>
          </a:p>
        </p:txBody>
      </p:sp>
      <p:sp>
        <p:nvSpPr>
          <p:cNvPr id="1229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13315" name="Picture 4" descr="11044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41814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7" descr="11044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1752600"/>
            <a:ext cx="418147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0504" name="AutoShape 8"/>
          <p:cNvSpPr>
            <a:spLocks noChangeArrowheads="1"/>
          </p:cNvSpPr>
          <p:nvPr/>
        </p:nvSpPr>
        <p:spPr bwMode="auto">
          <a:xfrm>
            <a:off x="4267200" y="4038600"/>
            <a:ext cx="609600" cy="381000"/>
          </a:xfrm>
          <a:prstGeom prst="rightArrow">
            <a:avLst>
              <a:gd name="adj1" fmla="val 50000"/>
              <a:gd name="adj2" fmla="val 40000"/>
            </a:avLst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6697663" cy="1066800"/>
          </a:xfrm>
          <a:noFill/>
        </p:spPr>
        <p:txBody>
          <a:bodyPr/>
          <a:lstStyle/>
          <a:p>
            <a:r>
              <a:rPr lang="zh-CN" altLang="en-US" smtClean="0"/>
              <a:t>新课讲授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sz="3600" smtClean="0"/>
              <a:t>四、美容化妆重点工具提示</a:t>
            </a:r>
          </a:p>
          <a:p>
            <a:pPr>
              <a:buFont typeface="Wingdings" pitchFamily="2" charset="2"/>
              <a:buNone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、画笔工具</a:t>
            </a:r>
          </a:p>
          <a:p>
            <a:pPr>
              <a:buFont typeface="Wingdings" pitchFamily="2" charset="2"/>
              <a:buNone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、选取工具</a:t>
            </a:r>
          </a:p>
          <a:p>
            <a:pPr>
              <a:buFont typeface="Wingdings" pitchFamily="2" charset="2"/>
              <a:buNone/>
            </a:pPr>
            <a:r>
              <a:rPr lang="en-US" altLang="zh-CN" sz="2800" smtClean="0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sz="2800" smtClean="0">
                <a:latin typeface="仿宋_GB2312" pitchFamily="49" charset="-122"/>
                <a:ea typeface="仿宋_GB2312" pitchFamily="49" charset="-122"/>
              </a:rPr>
              <a:t>、高斯模糊、颜色模式</a:t>
            </a:r>
          </a:p>
          <a:p>
            <a:pPr>
              <a:buFont typeface="Wingdings" pitchFamily="2" charset="2"/>
              <a:buNone/>
            </a:pPr>
            <a:endParaRPr lang="zh-CN" altLang="en-US" sz="2400" smtClean="0">
              <a:latin typeface="仿宋_GB2312" pitchFamily="49" charset="-122"/>
              <a:ea typeface="仿宋_GB2312" pitchFamily="49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2400" smtClean="0">
                <a:latin typeface="仿宋_GB2312" pitchFamily="49" charset="-122"/>
                <a:ea typeface="仿宋_GB2312" pitchFamily="49" charset="-122"/>
              </a:rPr>
              <a:t>                                       </a:t>
            </a:r>
          </a:p>
        </p:txBody>
      </p:sp>
      <p:sp>
        <p:nvSpPr>
          <p:cNvPr id="1433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767676"/>
            </a:gs>
            <a:gs pos="5000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551" name="Group 7"/>
          <p:cNvGrpSpPr>
            <a:grpSpLocks/>
          </p:cNvGrpSpPr>
          <p:nvPr/>
        </p:nvGrpSpPr>
        <p:grpSpPr bwMode="auto">
          <a:xfrm>
            <a:off x="685800" y="0"/>
            <a:ext cx="7820025" cy="6391275"/>
            <a:chOff x="432" y="0"/>
            <a:chExt cx="4926" cy="4026"/>
          </a:xfrm>
        </p:grpSpPr>
        <p:pic>
          <p:nvPicPr>
            <p:cNvPr id="25603" name="Picture 4" descr="化妆后副本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10755">
              <a:off x="3552" y="1632"/>
              <a:ext cx="1806" cy="2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4" name="Picture 6" descr="jc0907061_1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4" y="0"/>
              <a:ext cx="1806" cy="2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5" name="Picture 5" descr="jc0907061_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330473">
              <a:off x="432" y="1632"/>
              <a:ext cx="1806" cy="2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9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697663" cy="1066800"/>
          </a:xfrm>
        </p:spPr>
        <p:txBody>
          <a:bodyPr/>
          <a:lstStyle/>
          <a:p>
            <a:r>
              <a:rPr lang="zh-CN" altLang="en-US" smtClean="0"/>
              <a:t>点评作品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mtClean="0"/>
              <a:t>全班分成小组</a:t>
            </a:r>
            <a:r>
              <a:rPr lang="en-US" altLang="zh-CN" smtClean="0"/>
              <a:t>A</a:t>
            </a:r>
            <a:r>
              <a:rPr lang="zh-CN" altLang="en-US" smtClean="0"/>
              <a:t>和</a:t>
            </a:r>
            <a:r>
              <a:rPr lang="en-US" altLang="zh-CN" smtClean="0"/>
              <a:t>B</a:t>
            </a:r>
          </a:p>
          <a:p>
            <a:pPr>
              <a:lnSpc>
                <a:spcPct val="150000"/>
              </a:lnSpc>
            </a:pPr>
            <a:r>
              <a:rPr lang="zh-CN" altLang="en-US" smtClean="0"/>
              <a:t>随机抽取</a:t>
            </a:r>
            <a:r>
              <a:rPr lang="en-US" altLang="zh-CN" smtClean="0"/>
              <a:t>A</a:t>
            </a:r>
            <a:r>
              <a:rPr lang="zh-CN" altLang="en-US" smtClean="0"/>
              <a:t>组或</a:t>
            </a:r>
            <a:r>
              <a:rPr lang="en-US" altLang="zh-CN" smtClean="0"/>
              <a:t>B</a:t>
            </a:r>
            <a:r>
              <a:rPr lang="zh-CN" altLang="en-US" smtClean="0"/>
              <a:t>组中的一位到两位同学，统计作品总数以及制作的质量。奖励</a:t>
            </a:r>
            <a:r>
              <a:rPr lang="en-US" altLang="zh-CN" smtClean="0"/>
              <a:t>A</a:t>
            </a:r>
            <a:r>
              <a:rPr lang="zh-CN" altLang="en-US" smtClean="0"/>
              <a:t>组的同学加分表现分数，同时酌情给</a:t>
            </a:r>
            <a:r>
              <a:rPr lang="en-US" altLang="zh-CN" smtClean="0"/>
              <a:t>B</a:t>
            </a:r>
            <a:r>
              <a:rPr lang="zh-CN" altLang="en-US" smtClean="0"/>
              <a:t>组减分。</a:t>
            </a:r>
          </a:p>
        </p:txBody>
      </p:sp>
      <p:sp>
        <p:nvSpPr>
          <p:cNvPr id="1638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6697663" cy="1066800"/>
          </a:xfrm>
        </p:spPr>
        <p:txBody>
          <a:bodyPr/>
          <a:lstStyle/>
          <a:p>
            <a:r>
              <a:rPr lang="zh-CN" altLang="en-US" smtClean="0"/>
              <a:t>拓展内容</a:t>
            </a:r>
          </a:p>
        </p:txBody>
      </p:sp>
      <p:sp>
        <p:nvSpPr>
          <p:cNvPr id="1741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17412" name="Picture 6" descr="bai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3163888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 descr="baips-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76400"/>
            <a:ext cx="310515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3576" name="Text Box 8"/>
          <p:cNvSpPr txBox="1">
            <a:spLocks noChangeArrowheads="1"/>
          </p:cNvSpPr>
          <p:nvPr/>
        </p:nvSpPr>
        <p:spPr bwMode="auto">
          <a:xfrm>
            <a:off x="152400" y="4495800"/>
            <a:ext cx="10064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黑人</a:t>
            </a:r>
          </a:p>
          <a:p>
            <a:pPr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 ！</a:t>
            </a:r>
          </a:p>
        </p:txBody>
      </p:sp>
      <p:sp>
        <p:nvSpPr>
          <p:cNvPr id="493577" name="Text Box 9"/>
          <p:cNvSpPr txBox="1">
            <a:spLocks noChangeArrowheads="1"/>
          </p:cNvSpPr>
          <p:nvPr/>
        </p:nvSpPr>
        <p:spPr bwMode="auto">
          <a:xfrm>
            <a:off x="8137525" y="1828800"/>
            <a:ext cx="1006475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是黑人</a:t>
            </a:r>
          </a:p>
          <a:p>
            <a:pPr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吗？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697663" cy="1066800"/>
          </a:xfrm>
          <a:noFill/>
        </p:spPr>
        <p:txBody>
          <a:bodyPr/>
          <a:lstStyle/>
          <a:p>
            <a:r>
              <a:rPr lang="zh-CN" altLang="en-US" smtClean="0"/>
              <a:t>拓展内容</a:t>
            </a:r>
          </a:p>
        </p:txBody>
      </p:sp>
      <p:sp>
        <p:nvSpPr>
          <p:cNvPr id="1843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18435" name="Picture 5" descr="1203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1404938"/>
            <a:ext cx="589280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0742" name="Text Box 6"/>
          <p:cNvSpPr txBox="1">
            <a:spLocks noChangeArrowheads="1"/>
          </p:cNvSpPr>
          <p:nvPr/>
        </p:nvSpPr>
        <p:spPr bwMode="auto">
          <a:xfrm>
            <a:off x="6248400" y="2971800"/>
            <a:ext cx="20129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美容化妆</a:t>
            </a:r>
          </a:p>
          <a:p>
            <a:pPr>
              <a:defRPr/>
            </a:pP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自由发挥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697663" cy="1066800"/>
          </a:xfrm>
          <a:noFill/>
        </p:spPr>
        <p:txBody>
          <a:bodyPr/>
          <a:lstStyle/>
          <a:p>
            <a:r>
              <a:rPr lang="zh-CN" altLang="en-US" smtClean="0"/>
              <a:t>拓展内容</a:t>
            </a:r>
          </a:p>
        </p:txBody>
      </p:sp>
      <p:sp>
        <p:nvSpPr>
          <p:cNvPr id="1945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19460" name="Picture 7" descr="05103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57400"/>
            <a:ext cx="356235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8" descr="05103_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00200"/>
            <a:ext cx="3570288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6697663" cy="1066800"/>
          </a:xfrm>
        </p:spPr>
        <p:txBody>
          <a:bodyPr/>
          <a:lstStyle/>
          <a:p>
            <a:r>
              <a:rPr lang="zh-CN" altLang="en-US" smtClean="0"/>
              <a:t>小结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z="3600" smtClean="0"/>
              <a:t>综合应用主要技术点拨：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800" smtClean="0"/>
              <a:t>   通道、调整色彩、图层混合模式、模糊滤镜、修复画笔工具、仿制图章工具等综合应用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ß"/>
              <a:defRPr/>
            </a:pPr>
            <a:endParaRPr lang="zh-CN" altLang="en-US" sz="280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z="3600" smtClean="0"/>
              <a:t>重难点提示：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2800" smtClean="0"/>
              <a:t>   1</a:t>
            </a:r>
            <a:r>
              <a:rPr lang="zh-CN" altLang="en-US" sz="2800" smtClean="0"/>
              <a:t>、重点：掌握各种工具和命令使用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altLang="zh-CN" sz="2800" smtClean="0"/>
              <a:t>   2</a:t>
            </a:r>
            <a:r>
              <a:rPr lang="zh-CN" altLang="en-US" sz="2800" smtClean="0"/>
              <a:t>、难点：灵活选取各种工具和命令，熟练的进行综合实例创作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ß"/>
              <a:defRPr/>
            </a:pPr>
            <a:endParaRPr lang="zh-CN" altLang="en-US" sz="280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zh-CN" altLang="en-US" sz="2800" smtClean="0"/>
              <a:t>   </a:t>
            </a:r>
          </a:p>
        </p:txBody>
      </p:sp>
      <p:sp>
        <p:nvSpPr>
          <p:cNvPr id="204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6697663" cy="1066800"/>
          </a:xfrm>
        </p:spPr>
        <p:txBody>
          <a:bodyPr/>
          <a:lstStyle/>
          <a:p>
            <a:r>
              <a:rPr lang="zh-CN" altLang="en-US" smtClean="0"/>
              <a:t>作业布置</a:t>
            </a:r>
          </a:p>
        </p:txBody>
      </p:sp>
      <p:sp>
        <p:nvSpPr>
          <p:cNvPr id="2150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21508" name="Picture 4" descr="0206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0"/>
            <a:ext cx="342900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0206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888" y="2286000"/>
            <a:ext cx="3440112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7191" name="Text Box 7"/>
          <p:cNvSpPr txBox="1">
            <a:spLocks noChangeArrowheads="1"/>
          </p:cNvSpPr>
          <p:nvPr/>
        </p:nvSpPr>
        <p:spPr bwMode="auto">
          <a:xfrm>
            <a:off x="381000" y="5526088"/>
            <a:ext cx="16938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作业 一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6697663" cy="1066800"/>
          </a:xfrm>
          <a:noFill/>
        </p:spPr>
        <p:txBody>
          <a:bodyPr/>
          <a:lstStyle/>
          <a:p>
            <a:r>
              <a:rPr lang="zh-CN" altLang="en-US" smtClean="0"/>
              <a:t>作业布置</a:t>
            </a:r>
          </a:p>
        </p:txBody>
      </p:sp>
      <p:sp>
        <p:nvSpPr>
          <p:cNvPr id="2253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22531" name="Picture 4" descr="jc090919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905000"/>
            <a:ext cx="3344863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 descr="jc090919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447800"/>
            <a:ext cx="322738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5623" name="Text Box 7"/>
          <p:cNvSpPr txBox="1">
            <a:spLocks noChangeArrowheads="1"/>
          </p:cNvSpPr>
          <p:nvPr/>
        </p:nvSpPr>
        <p:spPr bwMode="auto">
          <a:xfrm>
            <a:off x="804863" y="3078163"/>
            <a:ext cx="7334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作业  三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6697663" cy="1066800"/>
          </a:xfrm>
          <a:noFill/>
        </p:spPr>
        <p:txBody>
          <a:bodyPr/>
          <a:lstStyle/>
          <a:p>
            <a:r>
              <a:rPr lang="zh-CN" altLang="en-US" smtClean="0"/>
              <a:t>翻转预习（修图磨皮处理）</a:t>
            </a:r>
          </a:p>
        </p:txBody>
      </p:sp>
      <p:sp>
        <p:nvSpPr>
          <p:cNvPr id="2355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Tahoma" pitchFamily="34" charset="0"/>
                <a:ea typeface="黑体" pitchFamily="49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CN" altLang="en-US" sz="2400" b="0" smtClean="0">
                <a:ea typeface="华文行楷" pitchFamily="2" charset="-122"/>
              </a:rPr>
              <a:t>综合应用之美容篇</a:t>
            </a:r>
            <a:endParaRPr lang="en-US" altLang="zh-CN" sz="2400" b="0" smtClean="0">
              <a:ea typeface="华文行楷" pitchFamily="2" charset="-122"/>
            </a:endParaRPr>
          </a:p>
        </p:txBody>
      </p:sp>
      <p:pic>
        <p:nvPicPr>
          <p:cNvPr id="498700" name="Picture 12" descr="jc100317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16547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98704" name="Group 16"/>
          <p:cNvGrpSpPr>
            <a:grpSpLocks/>
          </p:cNvGrpSpPr>
          <p:nvPr/>
        </p:nvGrpSpPr>
        <p:grpSpPr bwMode="auto">
          <a:xfrm>
            <a:off x="3886200" y="1447800"/>
            <a:ext cx="4649788" cy="4800600"/>
            <a:chOff x="2400" y="912"/>
            <a:chExt cx="2929" cy="3024"/>
          </a:xfrm>
        </p:grpSpPr>
        <p:sp>
          <p:nvSpPr>
            <p:cNvPr id="498702" name="AutoShape 14"/>
            <p:cNvSpPr>
              <a:spLocks noChangeArrowheads="1"/>
            </p:cNvSpPr>
            <p:nvPr/>
          </p:nvSpPr>
          <p:spPr bwMode="auto">
            <a:xfrm>
              <a:off x="2400" y="2360"/>
              <a:ext cx="624" cy="240"/>
            </a:xfrm>
            <a:prstGeom prst="rightArrow">
              <a:avLst>
                <a:gd name="adj1" fmla="val 50000"/>
                <a:gd name="adj2" fmla="val 65000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pic>
          <p:nvPicPr>
            <p:cNvPr id="33799" name="Picture 15" descr="jc1003171_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912"/>
              <a:ext cx="2065" cy="3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9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1" dur="2000" fill="hold"/>
                                        <p:tgtEl>
                                          <p:spTgt spid="4987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1980</TotalTime>
  <Words>407</Words>
  <Application>Microsoft Office PowerPoint</Application>
  <PresentationFormat>全屏显示(4:3)</PresentationFormat>
  <Paragraphs>82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Tahoma</vt:lpstr>
      <vt:lpstr>宋体</vt:lpstr>
      <vt:lpstr>Arial</vt:lpstr>
      <vt:lpstr>Franklin Gothic Medium</vt:lpstr>
      <vt:lpstr>Franklin Gothic Book</vt:lpstr>
      <vt:lpstr>Wingdings 2</vt:lpstr>
      <vt:lpstr>Calibri</vt:lpstr>
      <vt:lpstr>黑体</vt:lpstr>
      <vt:lpstr>微软雅黑</vt:lpstr>
      <vt:lpstr>仿宋_GB2312</vt:lpstr>
      <vt:lpstr>Wingdings</vt:lpstr>
      <vt:lpstr>华文行楷</vt:lpstr>
      <vt:lpstr>暗香扑面</vt:lpstr>
      <vt:lpstr>图像处理综合应用</vt:lpstr>
      <vt:lpstr>复习内容：图像合成技巧</vt:lpstr>
      <vt:lpstr>PowerPoint 演示文稿</vt:lpstr>
      <vt:lpstr>PowerPoint 演示文稿</vt:lpstr>
      <vt:lpstr>PowerPoint 演示文稿</vt:lpstr>
      <vt:lpstr>新课讲授</vt:lpstr>
      <vt:lpstr>PowerPoint 演示文稿</vt:lpstr>
      <vt:lpstr>新课讲授</vt:lpstr>
      <vt:lpstr>PowerPoint 演示文稿</vt:lpstr>
      <vt:lpstr>新课讲授</vt:lpstr>
      <vt:lpstr>PowerPoint 演示文稿</vt:lpstr>
      <vt:lpstr>新课讲授</vt:lpstr>
      <vt:lpstr>PowerPoint 演示文稿</vt:lpstr>
      <vt:lpstr>点评作品</vt:lpstr>
      <vt:lpstr>拓展内容</vt:lpstr>
      <vt:lpstr>拓展内容</vt:lpstr>
      <vt:lpstr>拓展内容</vt:lpstr>
      <vt:lpstr>小结</vt:lpstr>
      <vt:lpstr>作业布置</vt:lpstr>
      <vt:lpstr>作业布置</vt:lpstr>
      <vt:lpstr>翻转预习（修图磨皮处理）</vt:lpstr>
    </vt:vector>
  </TitlesOfParts>
  <Company>GuildDesign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ThemeGallery.com</dc:creator>
  <cp:lastModifiedBy>mingko</cp:lastModifiedBy>
  <cp:revision>130</cp:revision>
  <dcterms:created xsi:type="dcterms:W3CDTF">2004-07-21T02:43:03Z</dcterms:created>
  <dcterms:modified xsi:type="dcterms:W3CDTF">2021-07-14T11:01:42Z</dcterms:modified>
</cp:coreProperties>
</file>