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4" r:id="rId6"/>
    <p:sldId id="262" r:id="rId7"/>
    <p:sldId id="275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6" r:id="rId20"/>
    <p:sldId id="272" r:id="rId21"/>
    <p:sldId id="273" r:id="rId22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40" d="100"/>
          <a:sy n="140" d="100"/>
        </p:scale>
        <p:origin x="-13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2397515"/>
            <a:ext cx="7772400" cy="135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57301"/>
            <a:ext cx="7772400" cy="1153715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411015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058052"/>
            <a:ext cx="8229600" cy="135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4800600"/>
            <a:ext cx="3200400" cy="21285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4800600"/>
            <a:ext cx="3733800" cy="21285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2357436"/>
            <a:ext cx="7772400" cy="135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2357437"/>
            <a:ext cx="7772400" cy="1021556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232296"/>
            <a:ext cx="7772400" cy="11251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058052"/>
            <a:ext cx="8229600" cy="135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058052"/>
            <a:ext cx="8229600" cy="135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058052"/>
            <a:ext cx="8229600" cy="135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790160"/>
            <a:ext cx="5904000" cy="135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171450"/>
            <a:ext cx="5900752" cy="632210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857238"/>
            <a:ext cx="5900750" cy="38576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857238"/>
            <a:ext cx="2257408" cy="3857652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6400800" cy="51435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857250"/>
            <a:ext cx="7223248" cy="2985129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4057650"/>
            <a:ext cx="5657888" cy="603647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058052"/>
            <a:ext cx="8229600" cy="135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05978"/>
            <a:ext cx="1471594" cy="450891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8"/>
            <a:ext cx="6686568" cy="450891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5008500"/>
            <a:ext cx="9144000" cy="135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1474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4800600"/>
            <a:ext cx="3200400" cy="21285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4800600"/>
            <a:ext cx="3733800" cy="21285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4800600"/>
            <a:ext cx="914400" cy="212598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81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95486"/>
            <a:ext cx="1225012" cy="36004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heel spokes="2"/>
  </p:transition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华文行楷" pitchFamily="2" charset="-122"/>
                <a:ea typeface="华文行楷" pitchFamily="2" charset="-122"/>
              </a:rPr>
              <a:t>格律诗词写作</a:t>
            </a:r>
            <a:endParaRPr lang="zh-CN" altLang="en-US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29322" y="378619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643570" y="3714758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华文行楷" pitchFamily="2" charset="-122"/>
                <a:ea typeface="华文行楷" pitchFamily="2" charset="-122"/>
              </a:rPr>
              <a:t>中山大学中文系   张海鸥</a:t>
            </a:r>
            <a:endParaRPr lang="zh-CN" altLang="en-US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097" name="Picture 1" descr="D:\小QQ秘密花园\诗词网络课程\格律诗词写作\写作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571750"/>
            <a:ext cx="2976552" cy="17879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037047791"/>
      </p:ext>
    </p:extLst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000" b="1" dirty="0" smtClean="0">
                <a:latin typeface="+mn-ea"/>
              </a:rPr>
              <a:t>教师简介：</a:t>
            </a:r>
            <a:endParaRPr lang="zh-CN" altLang="en-US" sz="2000" dirty="0" smtClean="0">
              <a:latin typeface="+mn-ea"/>
            </a:endParaRPr>
          </a:p>
          <a:p>
            <a:r>
              <a:rPr lang="zh-CN" altLang="en-US" sz="2000" b="1" dirty="0" smtClean="0">
                <a:latin typeface="+mn-ea"/>
              </a:rPr>
              <a:t>张海鸥，复旦大学文学博士。现任中山大学中文系教授、博士生导师。中华诗教学会会长、中国苏轼研究会副会长、中国宋代文学学会理事、中国词学学会常务理事、广东省古代文学学会秘书长、广东中华诗词学会副会长。研究中国古代文学，诗词学，写作各体诗歌。在</a:t>
            </a:r>
            <a:r>
              <a:rPr lang="en-US" altLang="zh-CN" sz="2000" b="1" dirty="0" smtClean="0">
                <a:latin typeface="+mn-ea"/>
              </a:rPr>
              <a:t>《</a:t>
            </a:r>
            <a:r>
              <a:rPr lang="zh-CN" altLang="en-US" sz="2000" b="1" dirty="0" smtClean="0">
                <a:latin typeface="+mn-ea"/>
              </a:rPr>
              <a:t>中国社会科学</a:t>
            </a:r>
            <a:r>
              <a:rPr lang="en-US" altLang="zh-CN" sz="2000" b="1" dirty="0" smtClean="0">
                <a:latin typeface="+mn-ea"/>
              </a:rPr>
              <a:t>》《</a:t>
            </a:r>
            <a:r>
              <a:rPr lang="zh-CN" altLang="en-US" sz="2000" b="1" dirty="0" smtClean="0">
                <a:latin typeface="+mn-ea"/>
              </a:rPr>
              <a:t>文学评论</a:t>
            </a:r>
            <a:r>
              <a:rPr lang="en-US" altLang="zh-CN" sz="2000" b="1" dirty="0" smtClean="0">
                <a:latin typeface="+mn-ea"/>
              </a:rPr>
              <a:t>》《</a:t>
            </a:r>
            <a:r>
              <a:rPr lang="zh-CN" altLang="en-US" sz="2000" b="1" dirty="0" smtClean="0">
                <a:latin typeface="+mn-ea"/>
              </a:rPr>
              <a:t>文学遗产</a:t>
            </a:r>
            <a:r>
              <a:rPr lang="en-US" altLang="zh-CN" sz="2000" b="1" dirty="0" smtClean="0">
                <a:latin typeface="+mn-ea"/>
              </a:rPr>
              <a:t>》</a:t>
            </a:r>
            <a:r>
              <a:rPr lang="zh-CN" altLang="en-US" sz="2000" b="1" dirty="0" smtClean="0">
                <a:latin typeface="+mn-ea"/>
              </a:rPr>
              <a:t>等刊物发表论文百余篇，出版</a:t>
            </a:r>
            <a:r>
              <a:rPr lang="en-US" altLang="zh-CN" sz="2000" b="1" dirty="0" smtClean="0">
                <a:latin typeface="+mn-ea"/>
              </a:rPr>
              <a:t>《</a:t>
            </a:r>
            <a:r>
              <a:rPr lang="zh-CN" altLang="en-US" sz="2000" b="1" dirty="0" smtClean="0">
                <a:latin typeface="+mn-ea"/>
              </a:rPr>
              <a:t>北宋诗学</a:t>
            </a:r>
            <a:r>
              <a:rPr lang="en-US" altLang="zh-CN" sz="2000" b="1" dirty="0" smtClean="0">
                <a:latin typeface="+mn-ea"/>
              </a:rPr>
              <a:t>》《</a:t>
            </a:r>
            <a:r>
              <a:rPr lang="zh-CN" altLang="en-US" sz="2000" b="1" dirty="0" smtClean="0">
                <a:latin typeface="+mn-ea"/>
              </a:rPr>
              <a:t>水云轩诗词</a:t>
            </a:r>
            <a:r>
              <a:rPr lang="en-US" altLang="zh-CN" sz="2000" b="1" dirty="0" smtClean="0">
                <a:latin typeface="+mn-ea"/>
              </a:rPr>
              <a:t>》</a:t>
            </a:r>
            <a:r>
              <a:rPr lang="zh-CN" altLang="en-US" sz="2000" b="1" dirty="0" smtClean="0">
                <a:latin typeface="+mn-ea"/>
              </a:rPr>
              <a:t>等著作十余种。</a:t>
            </a:r>
            <a:r>
              <a:rPr lang="en-US" sz="2000" b="1" dirty="0" smtClean="0">
                <a:latin typeface="+mn-ea"/>
              </a:rPr>
              <a:t>2015</a:t>
            </a:r>
            <a:r>
              <a:rPr lang="zh-CN" altLang="en-US" sz="2000" b="1" dirty="0" smtClean="0">
                <a:latin typeface="+mn-ea"/>
              </a:rPr>
              <a:t>年获评中国“最有影响力诗人”。</a:t>
            </a:r>
            <a:endParaRPr lang="zh-CN" altLang="en-US" sz="2000" dirty="0" smtClean="0">
              <a:latin typeface="+mn-ea"/>
            </a:endParaRPr>
          </a:p>
          <a:p>
            <a:endParaRPr lang="zh-CN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2514731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1538" y="357172"/>
            <a:ext cx="6215106" cy="714380"/>
          </a:xfrm>
        </p:spPr>
        <p:txBody>
          <a:bodyPr>
            <a:noAutofit/>
          </a:bodyPr>
          <a:lstStyle/>
          <a:p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一．名称的意味</a:t>
            </a:r>
            <a:endParaRPr lang="zh-CN" altLang="en-US" sz="2000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1143001"/>
            <a:ext cx="7900987" cy="37862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zh-CN" altLang="en-US" sz="1800" b="1" dirty="0" smtClean="0"/>
              <a:t>格律诗词</a:t>
            </a:r>
            <a:r>
              <a:rPr lang="en-US" altLang="zh-CN" sz="1800" b="1" dirty="0" smtClean="0"/>
              <a:t>——</a:t>
            </a:r>
            <a:r>
              <a:rPr lang="zh-CN" altLang="en-US" sz="1600" b="1" dirty="0" smtClean="0"/>
              <a:t>相对</a:t>
            </a:r>
            <a:r>
              <a:rPr lang="en-US" altLang="zh-CN" sz="1800" b="1" dirty="0" smtClean="0"/>
              <a:t>——</a:t>
            </a:r>
            <a:r>
              <a:rPr lang="zh-CN" altLang="en-US" sz="1800" b="1" dirty="0" smtClean="0"/>
              <a:t>自由诗词</a:t>
            </a:r>
            <a:endParaRPr lang="zh-CN" altLang="en-US" sz="1800" dirty="0" smtClean="0"/>
          </a:p>
          <a:p>
            <a:pPr algn="ctr">
              <a:buNone/>
            </a:pPr>
            <a:r>
              <a:rPr lang="zh-CN" altLang="en-US" sz="1800" b="1" dirty="0" smtClean="0"/>
              <a:t>旧体诗词</a:t>
            </a:r>
            <a:r>
              <a:rPr lang="en-US" altLang="zh-CN" sz="1800" b="1" dirty="0" smtClean="0"/>
              <a:t>——</a:t>
            </a:r>
            <a:r>
              <a:rPr lang="zh-CN" altLang="en-US" sz="1600" b="1" dirty="0" smtClean="0"/>
              <a:t>相对</a:t>
            </a:r>
            <a:r>
              <a:rPr lang="en-US" altLang="zh-CN" sz="1800" b="1" dirty="0" smtClean="0"/>
              <a:t>——</a:t>
            </a:r>
            <a:r>
              <a:rPr lang="zh-CN" altLang="en-US" sz="1800" b="1" dirty="0" smtClean="0"/>
              <a:t>新诗</a:t>
            </a:r>
            <a:endParaRPr lang="en-US" altLang="zh-CN" sz="1800" b="1" dirty="0" smtClean="0"/>
          </a:p>
          <a:p>
            <a:pPr>
              <a:buNone/>
            </a:pPr>
            <a:endParaRPr lang="zh-CN" altLang="en-US" sz="1800" dirty="0" smtClean="0"/>
          </a:p>
          <a:p>
            <a:pPr>
              <a:buFont typeface="Wingdings" pitchFamily="2" charset="2"/>
              <a:buChar char="ü"/>
            </a:pPr>
            <a:r>
              <a:rPr lang="zh-CN" altLang="en-US" sz="1600" dirty="0" smtClean="0"/>
              <a:t>格律诗词、旧体诗词、古典诗词、古体诗词、传统诗词、国诗等称呼，都是指具在三千多年诗歌史上定型的经典诗词文体，其中既包括唐人所称“今体诗”，即宋以后人所称“近体诗”，也包括与“近体诗”相区别的“古体诗”。“古体诗”与完全自由的新诗相比，也讲究一些格和律，即句式和韵式，所以“古体诗”和“近体诗”包括唐宋时期形成的词文体，实可统称为格律诗词。</a:t>
            </a:r>
          </a:p>
          <a:p>
            <a:pPr>
              <a:buFont typeface="Wingdings" pitchFamily="2" charset="2"/>
              <a:buChar char="ü"/>
            </a:pPr>
            <a:r>
              <a:rPr lang="zh-CN" altLang="en-US" sz="1600" dirty="0" smtClean="0"/>
              <a:t>用“格律诗词”对应“自由诗词”，无疑是最科学、最稳定长久的。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1538" y="357172"/>
            <a:ext cx="6215106" cy="714380"/>
          </a:xfrm>
        </p:spPr>
        <p:txBody>
          <a:bodyPr>
            <a:noAutofit/>
          </a:bodyPr>
          <a:lstStyle/>
          <a:p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二</a:t>
            </a:r>
            <a:r>
              <a:rPr lang="en-US" sz="2400" dirty="0" smtClean="0">
                <a:latin typeface="华文楷体" pitchFamily="2" charset="-122"/>
                <a:ea typeface="华文楷体" pitchFamily="2" charset="-122"/>
              </a:rPr>
              <a:t>.</a:t>
            </a: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格律诗的五大格律要素</a:t>
            </a:r>
            <a:endParaRPr lang="zh-CN" altLang="en-US" sz="24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642910" y="1500180"/>
            <a:ext cx="4071966" cy="27860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600" b="1" dirty="0" smtClean="0">
                <a:latin typeface="+mn-ea"/>
              </a:rPr>
              <a:t>1.</a:t>
            </a:r>
            <a:r>
              <a:rPr lang="zh-CN" altLang="en-US" sz="1600" b="1" dirty="0" smtClean="0">
                <a:latin typeface="+mn-ea"/>
              </a:rPr>
              <a:t>篇有定句</a:t>
            </a:r>
            <a:r>
              <a:rPr lang="en-US" altLang="zh-CN" sz="1600" b="1" dirty="0" smtClean="0">
                <a:latin typeface="+mn-ea"/>
              </a:rPr>
              <a:t>——</a:t>
            </a:r>
            <a:r>
              <a:rPr lang="zh-CN" altLang="en-US" sz="1600" b="1" dirty="0" smtClean="0">
                <a:latin typeface="+mn-ea"/>
              </a:rPr>
              <a:t>律诗八句</a:t>
            </a:r>
            <a:r>
              <a:rPr lang="en-US" sz="1600" b="1" dirty="0" smtClean="0">
                <a:latin typeface="+mn-ea"/>
              </a:rPr>
              <a:t>  </a:t>
            </a:r>
            <a:r>
              <a:rPr lang="zh-CN" altLang="en-US" sz="1600" b="1" dirty="0" smtClean="0">
                <a:latin typeface="+mn-ea"/>
              </a:rPr>
              <a:t>绝句四句</a:t>
            </a:r>
            <a:endParaRPr lang="en-US" altLang="zh-CN" sz="1600" b="1" dirty="0" smtClean="0">
              <a:latin typeface="+mn-ea"/>
            </a:endParaRPr>
          </a:p>
          <a:p>
            <a:pPr>
              <a:buNone/>
            </a:pPr>
            <a:endParaRPr lang="zh-CN" altLang="en-US" sz="1600" b="1" dirty="0" smtClean="0">
              <a:latin typeface="+mn-ea"/>
            </a:endParaRPr>
          </a:p>
          <a:p>
            <a:pPr>
              <a:buNone/>
            </a:pPr>
            <a:r>
              <a:rPr lang="en-US" sz="1600" b="1" dirty="0" smtClean="0">
                <a:latin typeface="+mn-ea"/>
              </a:rPr>
              <a:t>2.</a:t>
            </a:r>
            <a:r>
              <a:rPr lang="zh-CN" altLang="en-US" sz="1600" b="1" dirty="0" smtClean="0">
                <a:latin typeface="+mn-ea"/>
              </a:rPr>
              <a:t>句有定字</a:t>
            </a:r>
            <a:r>
              <a:rPr lang="en-US" altLang="zh-CN" sz="1600" b="1" dirty="0" smtClean="0">
                <a:latin typeface="+mn-ea"/>
              </a:rPr>
              <a:t>——</a:t>
            </a:r>
            <a:r>
              <a:rPr lang="zh-CN" altLang="en-US" sz="1600" b="1" dirty="0" smtClean="0">
                <a:latin typeface="+mn-ea"/>
              </a:rPr>
              <a:t>五言</a:t>
            </a:r>
            <a:r>
              <a:rPr lang="en-US" sz="1600" b="1" dirty="0" smtClean="0">
                <a:latin typeface="+mn-ea"/>
              </a:rPr>
              <a:t>  </a:t>
            </a:r>
            <a:r>
              <a:rPr lang="zh-CN" altLang="en-US" sz="1600" b="1" dirty="0" smtClean="0">
                <a:latin typeface="+mn-ea"/>
              </a:rPr>
              <a:t>七言</a:t>
            </a:r>
          </a:p>
          <a:p>
            <a:pPr>
              <a:buNone/>
            </a:pPr>
            <a:r>
              <a:rPr lang="zh-CN" altLang="en-US" sz="1600" dirty="0" smtClean="0">
                <a:latin typeface="+mn-ea"/>
              </a:rPr>
              <a:t>据以上两条区分为四种体式：五律、七律、五绝、七绝</a:t>
            </a:r>
            <a:endParaRPr lang="en-US" altLang="zh-CN" sz="1600" dirty="0" smtClean="0">
              <a:latin typeface="+mn-ea"/>
            </a:endParaRPr>
          </a:p>
          <a:p>
            <a:pPr>
              <a:buNone/>
            </a:pPr>
            <a:endParaRPr lang="zh-CN" altLang="en-US" sz="1800" dirty="0" smtClean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6" name="Picture 2" descr="D:\小QQ秘密花园\诗词网络课程\格律诗词写作\吟诗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428742"/>
            <a:ext cx="1968441" cy="342902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785786" y="1071552"/>
            <a:ext cx="3571871" cy="378620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en-US" altLang="zh-CN" sz="1800" b="1" dirty="0" smtClean="0">
              <a:latin typeface="+mn-ea"/>
            </a:endParaRPr>
          </a:p>
          <a:p>
            <a:pPr>
              <a:buNone/>
            </a:pPr>
            <a:r>
              <a:rPr lang="en-US" sz="1800" b="1" dirty="0" smtClean="0">
                <a:latin typeface="+mn-ea"/>
              </a:rPr>
              <a:t>3</a:t>
            </a:r>
            <a:r>
              <a:rPr lang="en-US" sz="1800" b="1" dirty="0" smtClean="0">
                <a:latin typeface="+mn-ea"/>
              </a:rPr>
              <a:t>.</a:t>
            </a:r>
            <a:r>
              <a:rPr lang="zh-CN" altLang="en-US" sz="1800" b="1" dirty="0" smtClean="0">
                <a:latin typeface="+mn-ea"/>
              </a:rPr>
              <a:t>字讲平仄</a:t>
            </a:r>
          </a:p>
          <a:p>
            <a:pPr>
              <a:buNone/>
            </a:pPr>
            <a:endParaRPr lang="en-US" altLang="zh-CN" sz="1800" dirty="0" smtClean="0">
              <a:latin typeface="+mn-ea"/>
            </a:endParaRPr>
          </a:p>
          <a:p>
            <a:pPr>
              <a:buNone/>
            </a:pPr>
            <a:r>
              <a:rPr lang="zh-CN" altLang="en-US" sz="1800" dirty="0" smtClean="0">
                <a:latin typeface="+mn-ea"/>
              </a:rPr>
              <a:t>平仄</a:t>
            </a:r>
            <a:r>
              <a:rPr lang="zh-CN" altLang="en-US" sz="1800" dirty="0" smtClean="0">
                <a:latin typeface="+mn-ea"/>
              </a:rPr>
              <a:t>的位置是确定的，有四种基本谱式：</a:t>
            </a:r>
          </a:p>
          <a:p>
            <a:pPr>
              <a:buNone/>
            </a:pPr>
            <a:r>
              <a:rPr lang="zh-CN" altLang="en-US" sz="1800" dirty="0" smtClean="0">
                <a:latin typeface="+mn-ea"/>
              </a:rPr>
              <a:t>Ａ首句平起仄收，不起韵</a:t>
            </a:r>
            <a:r>
              <a:rPr lang="en-US" sz="1800" dirty="0" smtClean="0">
                <a:latin typeface="+mn-ea"/>
              </a:rPr>
              <a:t>   </a:t>
            </a:r>
            <a:r>
              <a:rPr lang="zh-CN" altLang="en-US" sz="1800" dirty="0" smtClean="0">
                <a:latin typeface="+mn-ea"/>
              </a:rPr>
              <a:t>Ａ２ 首句平起平收，起韵</a:t>
            </a:r>
          </a:p>
          <a:p>
            <a:pPr>
              <a:buNone/>
            </a:pPr>
            <a:r>
              <a:rPr lang="en-US" sz="1800" dirty="0" smtClean="0">
                <a:latin typeface="+mn-ea"/>
              </a:rPr>
              <a:t>	[</a:t>
            </a:r>
            <a:r>
              <a:rPr lang="zh-CN" altLang="en-US" sz="1800" dirty="0" smtClean="0">
                <a:latin typeface="+mn-ea"/>
              </a:rPr>
              <a:t>平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平平仄仄</a:t>
            </a:r>
            <a:r>
              <a:rPr lang="en-US" sz="1800" dirty="0" smtClean="0">
                <a:latin typeface="+mn-ea"/>
              </a:rPr>
              <a:t>            	       </a:t>
            </a:r>
            <a:r>
              <a:rPr lang="zh-CN" altLang="en-US" sz="1800" dirty="0" smtClean="0">
                <a:latin typeface="+mn-ea"/>
              </a:rPr>
              <a:t>平平仄仄平</a:t>
            </a:r>
          </a:p>
          <a:p>
            <a:pPr>
              <a:buNone/>
            </a:pPr>
            <a:r>
              <a:rPr lang="en-US" sz="1800" dirty="0" smtClean="0">
                <a:latin typeface="+mn-ea"/>
              </a:rPr>
              <a:t>	[</a:t>
            </a:r>
            <a:r>
              <a:rPr lang="zh-CN" altLang="en-US" sz="1800" dirty="0" smtClean="0">
                <a:latin typeface="+mn-ea"/>
              </a:rPr>
              <a:t>仄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仄仄平平</a:t>
            </a:r>
            <a:r>
              <a:rPr lang="en-US" sz="1800" dirty="0" smtClean="0">
                <a:latin typeface="+mn-ea"/>
              </a:rPr>
              <a:t>             	      [</a:t>
            </a:r>
            <a:r>
              <a:rPr lang="zh-CN" altLang="en-US" sz="1800" dirty="0" smtClean="0">
                <a:latin typeface="+mn-ea"/>
              </a:rPr>
              <a:t>仄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仄仄平平</a:t>
            </a:r>
          </a:p>
          <a:p>
            <a:pPr>
              <a:buNone/>
            </a:pPr>
            <a:r>
              <a:rPr lang="en-US" sz="1800" dirty="0" smtClean="0">
                <a:latin typeface="+mn-ea"/>
              </a:rPr>
              <a:t>	[</a:t>
            </a:r>
            <a:r>
              <a:rPr lang="zh-CN" altLang="en-US" sz="1800" dirty="0" smtClean="0">
                <a:latin typeface="+mn-ea"/>
              </a:rPr>
              <a:t>仄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仄平平仄</a:t>
            </a:r>
            <a:r>
              <a:rPr lang="en-US" sz="1800" dirty="0" smtClean="0">
                <a:latin typeface="+mn-ea"/>
              </a:rPr>
              <a:t>            	      [</a:t>
            </a:r>
            <a:r>
              <a:rPr lang="zh-CN" altLang="en-US" sz="1800" dirty="0" smtClean="0">
                <a:latin typeface="+mn-ea"/>
              </a:rPr>
              <a:t>仄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仄平平仄</a:t>
            </a:r>
          </a:p>
          <a:p>
            <a:pPr>
              <a:buNone/>
            </a:pPr>
            <a:r>
              <a:rPr lang="en-US" altLang="zh-CN" sz="1800" dirty="0" smtClean="0">
                <a:latin typeface="+mn-ea"/>
              </a:rPr>
              <a:t>	</a:t>
            </a:r>
            <a:r>
              <a:rPr lang="zh-CN" altLang="en-US" sz="1800" dirty="0" smtClean="0">
                <a:latin typeface="+mn-ea"/>
              </a:rPr>
              <a:t>平平仄仄平</a:t>
            </a:r>
            <a:r>
              <a:rPr lang="en-US" sz="1800" dirty="0" smtClean="0">
                <a:latin typeface="+mn-ea"/>
              </a:rPr>
              <a:t>  	       </a:t>
            </a:r>
            <a:r>
              <a:rPr lang="zh-CN" altLang="en-US" sz="1800" dirty="0" smtClean="0">
                <a:latin typeface="+mn-ea"/>
              </a:rPr>
              <a:t>平平仄仄平</a:t>
            </a:r>
          </a:p>
          <a:p>
            <a:pPr>
              <a:buNone/>
            </a:pPr>
            <a:r>
              <a:rPr lang="zh-CN" altLang="en-US" sz="1800" dirty="0" smtClean="0">
                <a:latin typeface="+mn-ea"/>
              </a:rPr>
              <a:t>Ｂ首句仄起仄收，不起韵</a:t>
            </a:r>
            <a:r>
              <a:rPr lang="en-US" sz="1800" dirty="0" smtClean="0">
                <a:latin typeface="+mn-ea"/>
              </a:rPr>
              <a:t>   </a:t>
            </a:r>
            <a:r>
              <a:rPr lang="zh-CN" altLang="en-US" sz="1800" dirty="0" smtClean="0">
                <a:latin typeface="+mn-ea"/>
              </a:rPr>
              <a:t>Ｂ２ 首句仄起平收，起韵</a:t>
            </a:r>
          </a:p>
          <a:p>
            <a:pPr>
              <a:buNone/>
            </a:pPr>
            <a:r>
              <a:rPr lang="en-US" sz="1800" dirty="0" smtClean="0">
                <a:latin typeface="+mn-ea"/>
              </a:rPr>
              <a:t>	[</a:t>
            </a:r>
            <a:r>
              <a:rPr lang="zh-CN" altLang="en-US" sz="1800" dirty="0" smtClean="0">
                <a:latin typeface="+mn-ea"/>
              </a:rPr>
              <a:t>仄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仄平平仄</a:t>
            </a:r>
            <a:r>
              <a:rPr lang="en-US" sz="1800" dirty="0" smtClean="0">
                <a:latin typeface="+mn-ea"/>
              </a:rPr>
              <a:t>            	      [</a:t>
            </a:r>
            <a:r>
              <a:rPr lang="zh-CN" altLang="en-US" sz="1800" dirty="0" smtClean="0">
                <a:latin typeface="+mn-ea"/>
              </a:rPr>
              <a:t>仄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仄仄平平</a:t>
            </a:r>
          </a:p>
          <a:p>
            <a:pPr>
              <a:buNone/>
            </a:pPr>
            <a:r>
              <a:rPr lang="en-US" altLang="zh-CN" sz="1800" dirty="0" smtClean="0">
                <a:latin typeface="+mn-ea"/>
              </a:rPr>
              <a:t>	</a:t>
            </a:r>
            <a:r>
              <a:rPr lang="zh-CN" altLang="en-US" sz="1800" dirty="0" smtClean="0">
                <a:latin typeface="+mn-ea"/>
              </a:rPr>
              <a:t>平平仄仄平</a:t>
            </a:r>
            <a:r>
              <a:rPr lang="en-US" sz="1800" dirty="0" smtClean="0">
                <a:latin typeface="+mn-ea"/>
              </a:rPr>
              <a:t>             	       </a:t>
            </a:r>
            <a:r>
              <a:rPr lang="zh-CN" altLang="en-US" sz="1800" dirty="0" smtClean="0">
                <a:latin typeface="+mn-ea"/>
              </a:rPr>
              <a:t>平平仄仄平</a:t>
            </a:r>
          </a:p>
          <a:p>
            <a:pPr>
              <a:buNone/>
            </a:pPr>
            <a:r>
              <a:rPr lang="en-US" sz="1800" dirty="0" smtClean="0">
                <a:latin typeface="+mn-ea"/>
              </a:rPr>
              <a:t>	[</a:t>
            </a:r>
            <a:r>
              <a:rPr lang="zh-CN" altLang="en-US" sz="1800" dirty="0" smtClean="0">
                <a:latin typeface="+mn-ea"/>
              </a:rPr>
              <a:t>平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平平仄仄</a:t>
            </a:r>
            <a:r>
              <a:rPr lang="en-US" sz="1800" dirty="0" smtClean="0">
                <a:latin typeface="+mn-ea"/>
              </a:rPr>
              <a:t>          	      [</a:t>
            </a:r>
            <a:r>
              <a:rPr lang="zh-CN" altLang="en-US" sz="1800" dirty="0" smtClean="0">
                <a:latin typeface="+mn-ea"/>
              </a:rPr>
              <a:t>平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平平仄仄</a:t>
            </a:r>
          </a:p>
          <a:p>
            <a:pPr>
              <a:buNone/>
            </a:pPr>
            <a:r>
              <a:rPr lang="en-US" sz="1800" dirty="0" smtClean="0">
                <a:latin typeface="+mn-ea"/>
              </a:rPr>
              <a:t>	[</a:t>
            </a:r>
            <a:r>
              <a:rPr lang="zh-CN" altLang="en-US" sz="1800" dirty="0" smtClean="0">
                <a:latin typeface="+mn-ea"/>
              </a:rPr>
              <a:t>仄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仄仄平平</a:t>
            </a:r>
            <a:r>
              <a:rPr lang="en-US" sz="1800" dirty="0" smtClean="0">
                <a:latin typeface="+mn-ea"/>
              </a:rPr>
              <a:t>         	      [</a:t>
            </a:r>
            <a:r>
              <a:rPr lang="zh-CN" altLang="en-US" sz="1800" dirty="0" smtClean="0">
                <a:latin typeface="+mn-ea"/>
              </a:rPr>
              <a:t>仄</a:t>
            </a:r>
            <a:r>
              <a:rPr lang="en-US" sz="1800" dirty="0" smtClean="0">
                <a:latin typeface="+mn-ea"/>
              </a:rPr>
              <a:t>]</a:t>
            </a:r>
            <a:r>
              <a:rPr lang="zh-CN" altLang="en-US" sz="1800" dirty="0" smtClean="0">
                <a:latin typeface="+mn-ea"/>
              </a:rPr>
              <a:t>仄仄平平</a:t>
            </a:r>
          </a:p>
          <a:p>
            <a:pPr>
              <a:buNone/>
            </a:pPr>
            <a:r>
              <a:rPr lang="zh-CN" altLang="en-US" sz="1800" dirty="0" smtClean="0">
                <a:latin typeface="+mn-ea"/>
              </a:rPr>
              <a:t>五言格律诗就按这四种谱式变化。</a:t>
            </a:r>
          </a:p>
          <a:p>
            <a:pPr marL="0" indent="0">
              <a:buNone/>
            </a:pPr>
            <a:endParaRPr lang="en-US" altLang="zh-CN" sz="1800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sz="1800" dirty="0" smtClean="0">
                <a:latin typeface="+mn-ea"/>
              </a:rPr>
              <a:t>七</a:t>
            </a:r>
            <a:r>
              <a:rPr lang="zh-CN" altLang="en-US" sz="1800" dirty="0" smtClean="0">
                <a:latin typeface="+mn-ea"/>
              </a:rPr>
              <a:t>言格律诗在五言之前，按比音节平仄交替的原则加两个字，如</a:t>
            </a:r>
          </a:p>
          <a:p>
            <a:pPr>
              <a:buNone/>
            </a:pPr>
            <a:r>
              <a:rPr lang="en-US" altLang="zh-CN" sz="1800" dirty="0" smtClean="0">
                <a:latin typeface="+mn-ea"/>
              </a:rPr>
              <a:t>	</a:t>
            </a:r>
            <a:r>
              <a:rPr lang="zh-CN" altLang="en-US" sz="1800" dirty="0" smtClean="0">
                <a:latin typeface="+mn-ea"/>
              </a:rPr>
              <a:t>平平平仄仄</a:t>
            </a:r>
            <a:r>
              <a:rPr lang="en-US" sz="1800" dirty="0" smtClean="0">
                <a:latin typeface="+mn-ea"/>
              </a:rPr>
              <a:t>       	</a:t>
            </a:r>
            <a:r>
              <a:rPr lang="zh-CN" altLang="en-US" sz="1800" dirty="0" smtClean="0">
                <a:latin typeface="+mn-ea"/>
              </a:rPr>
              <a:t>仄仄仄平平</a:t>
            </a:r>
          </a:p>
          <a:p>
            <a:pPr>
              <a:buNone/>
            </a:pPr>
            <a:r>
              <a:rPr lang="en-US" altLang="zh-CN" sz="1800" dirty="0" smtClean="0">
                <a:latin typeface="+mn-ea"/>
              </a:rPr>
              <a:t>	</a:t>
            </a:r>
            <a:r>
              <a:rPr lang="zh-CN" altLang="en-US" sz="1800" dirty="0" smtClean="0">
                <a:latin typeface="+mn-ea"/>
              </a:rPr>
              <a:t>仄仄平平平仄仄</a:t>
            </a:r>
            <a:r>
              <a:rPr lang="en-US" sz="1800" dirty="0" smtClean="0">
                <a:latin typeface="+mn-ea"/>
              </a:rPr>
              <a:t>     	</a:t>
            </a:r>
            <a:r>
              <a:rPr lang="zh-CN" altLang="en-US" sz="1800" dirty="0" smtClean="0">
                <a:latin typeface="+mn-ea"/>
              </a:rPr>
              <a:t>平平仄仄仄平平</a:t>
            </a:r>
          </a:p>
          <a:p>
            <a:pPr>
              <a:buNone/>
            </a:pPr>
            <a:endParaRPr lang="zh-CN" altLang="en-US" sz="1800" dirty="0"/>
          </a:p>
        </p:txBody>
      </p:sp>
      <p:pic>
        <p:nvPicPr>
          <p:cNvPr id="1026" name="Picture 2" descr="D:\小QQ秘密花园\诗词网络课程\格律诗词写作\吟诗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142990"/>
            <a:ext cx="1968441" cy="342902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57224" y="1214428"/>
            <a:ext cx="385765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4.</a:t>
            </a:r>
            <a:r>
              <a:rPr kumimoji="0" lang="zh-CN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韵押平声</a:t>
            </a:r>
            <a:endParaRPr lang="en-US" altLang="zh-CN" sz="1100" b="1" dirty="0" smtClean="0">
              <a:latin typeface="+mn-ea"/>
              <a:cs typeface="Times New Roman" pitchFamily="18" charset="0"/>
            </a:endParaRPr>
          </a:p>
          <a:p>
            <a:pPr marR="0" lvl="0" indent="266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韵位固定，双句尾字必须是韵脚，首句尾字可以起韵。严格的格律诗通常是押平声韵，古体诗韵式比较自由同，可平可仄可换韵。</a:t>
            </a:r>
            <a:endParaRPr lang="en-US" altLang="zh-CN" sz="1100" dirty="0" smtClean="0">
              <a:latin typeface="+mn-ea"/>
              <a:cs typeface="Times New Roman" pitchFamily="18" charset="0"/>
            </a:endParaRPr>
          </a:p>
          <a:p>
            <a:pPr marR="0" lvl="0" indent="266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用韵是写作格律诗的一大关键。对现代人来说，有用旧韵还是新韵的问题。所谓旧韵，现代人通常说的是</a:t>
            </a:r>
            <a:r>
              <a:rPr kumimoji="0" lang="en-US" altLang="zh-CN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《</a:t>
            </a:r>
            <a:r>
              <a:rPr kumimoji="0" lang="zh-CN" altLang="en-US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平水韵</a:t>
            </a:r>
            <a:r>
              <a:rPr kumimoji="0" lang="en-US" altLang="zh-CN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》</a:t>
            </a:r>
            <a:r>
              <a:rPr kumimoji="0" lang="zh-CN" altLang="en-US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。坚持用旧韵，是“尊古体”之意</a:t>
            </a:r>
            <a:r>
              <a:rPr kumimoji="0" lang="en-US" altLang="zh-CN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,</a:t>
            </a:r>
            <a:r>
              <a:rPr kumimoji="0" lang="zh-CN" altLang="en-US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可以使一种具有文化“化石”性质的经典文学体式一直为人们熟知并且使用。而主张用新韵，是与时俱进之意。我认为用旧韵还是新韵，这是诗人选择的自由。但必须明确一个原则：在一首格律诗词中，不能新韵、旧韵混用，只能选用一种</a:t>
            </a:r>
            <a:r>
              <a:rPr kumimoji="0" lang="zh-CN" altLang="en-US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。</a:t>
            </a:r>
            <a:endParaRPr kumimoji="0" lang="en-US" altLang="zh-CN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R="0" lvl="0" indent="266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1100" dirty="0" smtClean="0">
              <a:latin typeface="+mn-ea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100" b="1" dirty="0" smtClean="0">
                <a:latin typeface="+mn-ea"/>
                <a:cs typeface="Times New Roman" pitchFamily="18" charset="0"/>
              </a:rPr>
              <a:t>5.</a:t>
            </a:r>
            <a:r>
              <a:rPr lang="zh-CN" altLang="en-US" sz="1100" b="1" dirty="0" smtClean="0">
                <a:latin typeface="+mn-ea"/>
                <a:cs typeface="Times New Roman" pitchFamily="18" charset="0"/>
              </a:rPr>
              <a:t>联须对仗</a:t>
            </a:r>
            <a:endParaRPr lang="zh-CN" altLang="en-US" sz="1100" b="1" dirty="0" smtClean="0">
              <a:latin typeface="+mn-ea"/>
              <a:cs typeface="宋体" pitchFamily="2" charset="-122"/>
            </a:endParaRPr>
          </a:p>
          <a:p>
            <a:pPr lvl="0" indent="306388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 smtClean="0">
                <a:latin typeface="+mn-ea"/>
                <a:cs typeface="Times New Roman" pitchFamily="18" charset="0"/>
              </a:rPr>
              <a:t>这是指律诗的中间两联（即颔联和颈联）必须对仗。</a:t>
            </a:r>
            <a:endParaRPr lang="en-US" altLang="zh-CN" sz="1100" dirty="0" smtClean="0">
              <a:latin typeface="+mn-ea"/>
              <a:cs typeface="Times New Roman" pitchFamily="18" charset="0"/>
            </a:endParaRPr>
          </a:p>
          <a:p>
            <a:pPr marR="0" lvl="0" indent="266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R="0" lvl="0" indent="266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5" name="Picture 2" descr="D:\小QQ秘密花园\诗词网络课程\格律诗词写作\吟诗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142990"/>
            <a:ext cx="1968441" cy="342902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988534"/>
            <a:ext cx="5500726" cy="297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266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marL="0" marR="0" lvl="0" indent="306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marL="0" marR="0" lvl="0" indent="306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严格的格律诗是唐代定型的，唐代人称之为“今体诗”，宋以后称之为“近体诗”或格律诗。因此就把唐代以前形成的各种诗歌体式称之为“古体”。</a:t>
            </a:r>
            <a:endParaRPr kumimoji="0" lang="zh-CN" altLang="en-US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marL="0" marR="0" lvl="0" indent="306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1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古体诗与近体格律诗比较，自由度大很多，可以称之为“古代的自由诗”。但与现代自由诗比，还是有格律限制的。格律诗的五要素，古体诗至少具备两个：句、韵。</a:t>
            </a:r>
            <a:endParaRPr kumimoji="0" lang="en-US" altLang="zh-CN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indent="306388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 smtClean="0">
                <a:latin typeface="+mn-ea"/>
                <a:cs typeface="Times New Roman" pitchFamily="18" charset="0"/>
              </a:rPr>
              <a:t>古体诗的句式：最早以四言为主，如</a:t>
            </a:r>
            <a:r>
              <a:rPr lang="en-US" altLang="zh-CN" sz="1100" dirty="0" smtClean="0">
                <a:latin typeface="+mn-ea"/>
                <a:cs typeface="Times New Roman" pitchFamily="18" charset="0"/>
              </a:rPr>
              <a:t>《</a:t>
            </a:r>
            <a:r>
              <a:rPr lang="zh-CN" altLang="en-US" sz="1100" dirty="0" smtClean="0">
                <a:latin typeface="+mn-ea"/>
                <a:cs typeface="Times New Roman" pitchFamily="18" charset="0"/>
              </a:rPr>
              <a:t>诗经</a:t>
            </a:r>
            <a:r>
              <a:rPr lang="en-US" altLang="zh-CN" sz="1100" dirty="0" smtClean="0">
                <a:latin typeface="+mn-ea"/>
                <a:cs typeface="Times New Roman" pitchFamily="18" charset="0"/>
              </a:rPr>
              <a:t>》</a:t>
            </a:r>
            <a:r>
              <a:rPr lang="zh-CN" altLang="en-US" sz="1100" dirty="0" smtClean="0">
                <a:latin typeface="+mn-ea"/>
                <a:cs typeface="Times New Roman" pitchFamily="18" charset="0"/>
              </a:rPr>
              <a:t>。后来有“骚体”，汉代以后逐渐以五、七言为主。也有三言、六言、杂言等等。</a:t>
            </a:r>
          </a:p>
          <a:p>
            <a:pPr indent="306388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 smtClean="0">
                <a:latin typeface="+mn-ea"/>
                <a:cs typeface="Times New Roman" pitchFamily="18" charset="0"/>
              </a:rPr>
              <a:t>古体诗押韵比格律诗自由一些，可平可仄可换。但偶句尾字押韵是通常的规律。</a:t>
            </a:r>
          </a:p>
          <a:p>
            <a:pPr indent="306388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 smtClean="0">
                <a:latin typeface="+mn-ea"/>
                <a:cs typeface="Times New Roman" pitchFamily="18" charset="0"/>
              </a:rPr>
              <a:t>篇幅、平仄、对仗这三条没有严格限制</a:t>
            </a:r>
            <a:r>
              <a:rPr lang="en-US" altLang="en-US" sz="1100" dirty="0" smtClean="0">
                <a:latin typeface="+mn-ea"/>
                <a:cs typeface="Times New Roman" pitchFamily="18" charset="0"/>
              </a:rPr>
              <a:t>,</a:t>
            </a:r>
            <a:r>
              <a:rPr lang="zh-CN" altLang="en-US" sz="1100" dirty="0" smtClean="0">
                <a:latin typeface="+mn-ea"/>
                <a:cs typeface="Times New Roman" pitchFamily="18" charset="0"/>
              </a:rPr>
              <a:t>或者说比较自由。</a:t>
            </a:r>
          </a:p>
          <a:p>
            <a:pPr indent="306388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 smtClean="0">
                <a:latin typeface="+mn-ea"/>
                <a:cs typeface="Times New Roman" pitchFamily="18" charset="0"/>
              </a:rPr>
              <a:t>古体诗并未因近体诗的出现而消失。二者一直并存。二十世纪新体自由诗歌形成以来，古今各体同时存在。自由诗词与格律诗词并存，这是汉语诗歌永远的格局。</a:t>
            </a:r>
          </a:p>
          <a:p>
            <a:pPr indent="306388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 smtClean="0">
                <a:latin typeface="+mn-ea"/>
                <a:cs typeface="Times New Roman" pitchFamily="18" charset="0"/>
              </a:rPr>
              <a:t>自由体诗词方兴未艾，其形式体制风格等等还有许多不成熟之处，百年历史其实是百年探索。相比之下，经过三千多年文化淬炼，汉语格律诗词已经定型为十分稳定、宽容并且具备充分适应性的经典文体样式。它可以表现任何时代的文化生活、人类情感，因此具有永恒的生命活力。</a:t>
            </a:r>
          </a:p>
          <a:p>
            <a:pPr marL="0" marR="0" lvl="0" indent="306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1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3" name="Picture 2" descr="D:\小QQ秘密花园\诗词网络课程\格律诗词写作\吟诗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1071552"/>
            <a:ext cx="1968441" cy="342902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1538" y="357172"/>
            <a:ext cx="6215106" cy="714380"/>
          </a:xfrm>
        </p:spPr>
        <p:txBody>
          <a:bodyPr>
            <a:noAutofit/>
          </a:bodyPr>
          <a:lstStyle/>
          <a:p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三</a:t>
            </a:r>
            <a:r>
              <a:rPr lang="en-US" sz="2400" dirty="0" smtClean="0">
                <a:latin typeface="华文楷体" pitchFamily="2" charset="-122"/>
                <a:ea typeface="华文楷体" pitchFamily="2" charset="-122"/>
              </a:rPr>
              <a:t>.</a:t>
            </a:r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格律诗的写作</a:t>
            </a:r>
            <a:endParaRPr lang="zh-CN" altLang="en-US" sz="24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1143001"/>
            <a:ext cx="3500433" cy="37862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1800" b="1" dirty="0" smtClean="0"/>
              <a:t>案例</a:t>
            </a:r>
            <a:r>
              <a:rPr lang="en-US" sz="1800" b="1" dirty="0" smtClean="0"/>
              <a:t>1.</a:t>
            </a:r>
          </a:p>
          <a:p>
            <a:pPr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            绿岛夜朦胧</a:t>
            </a:r>
          </a:p>
          <a:p>
            <a:pPr>
              <a:buNone/>
            </a:pPr>
            <a:r>
              <a:rPr lang="zh-CN" alt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仄仄仄平平</a:t>
            </a:r>
            <a:r>
              <a:rPr 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平平仄仄平</a:t>
            </a:r>
          </a:p>
          <a:p>
            <a:pPr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绿岛夜朦胧。寒鸦绕碧丛。</a:t>
            </a:r>
          </a:p>
          <a:p>
            <a:pPr>
              <a:buNone/>
            </a:pPr>
            <a:r>
              <a:rPr lang="zh-CN" alt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平平平仄仄</a:t>
            </a:r>
            <a:r>
              <a:rPr 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仄仄仄平平</a:t>
            </a:r>
            <a:endParaRPr lang="en-US" altLang="zh-CN" sz="18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徘徊思汉土，惆怅觅蓑翁。</a:t>
            </a:r>
            <a:endParaRPr lang="en-US" altLang="zh-CN" sz="1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仄仄平平仄</a:t>
            </a:r>
            <a:r>
              <a:rPr 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平平仄仄平</a:t>
            </a:r>
          </a:p>
          <a:p>
            <a:pPr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兴废千秋事，沧桑一令中。</a:t>
            </a:r>
            <a:endParaRPr lang="en-US" altLang="zh-CN" sz="18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平平平仄仄</a:t>
            </a:r>
            <a:r>
              <a:rPr 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8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仄仄仄平平</a:t>
            </a:r>
            <a:endParaRPr lang="en-US" altLang="zh-CN" sz="18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唯有天上月，依旧照南亭。</a:t>
            </a:r>
            <a:endParaRPr lang="zh-CN" altLang="en-US" sz="1800" b="1" dirty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5601" name="Picture 1" descr="D:\小QQ秘密花园\诗词网络课程\格律诗词写作\绿岛夜朦胧.jpg"/>
          <p:cNvPicPr>
            <a:picLocks noChangeAspect="1" noChangeArrowheads="1"/>
          </p:cNvPicPr>
          <p:nvPr/>
        </p:nvPicPr>
        <p:blipFill>
          <a:blip r:embed="rId2"/>
          <a:srcRect b="21552"/>
          <a:stretch>
            <a:fillRect/>
          </a:stretch>
        </p:blipFill>
        <p:spPr bwMode="auto">
          <a:xfrm>
            <a:off x="4071934" y="1857370"/>
            <a:ext cx="3763964" cy="221457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714362"/>
            <a:ext cx="7858151" cy="37862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1800" b="1" dirty="0" smtClean="0"/>
              <a:t>案例</a:t>
            </a:r>
            <a:r>
              <a:rPr lang="en-US" sz="1800" b="1" dirty="0" smtClean="0"/>
              <a:t>2.</a:t>
            </a:r>
          </a:p>
          <a:p>
            <a:pPr marL="0" indent="266700">
              <a:buNone/>
            </a:pPr>
            <a:r>
              <a:rPr lang="zh-CN" altLang="en-US" sz="1200" dirty="0" smtClean="0">
                <a:latin typeface="华文楷体" pitchFamily="2" charset="-122"/>
                <a:ea typeface="华文楷体" pitchFamily="2" charset="-122"/>
              </a:rPr>
              <a:t>仓央嘉措（</a:t>
            </a:r>
            <a:r>
              <a:rPr lang="en-US" sz="1200" dirty="0" smtClean="0">
                <a:latin typeface="华文楷体" pitchFamily="2" charset="-122"/>
                <a:ea typeface="华文楷体" pitchFamily="2" charset="-122"/>
              </a:rPr>
              <a:t>1683—1706</a:t>
            </a:r>
            <a:r>
              <a:rPr lang="zh-CN" altLang="en-US" sz="1200" dirty="0" smtClean="0">
                <a:latin typeface="华文楷体" pitchFamily="2" charset="-122"/>
                <a:ea typeface="华文楷体" pitchFamily="2" charset="-122"/>
              </a:rPr>
              <a:t>年）诗：“好多年了，你一直在我的伤口中幽居，我放下过天地，却从未放下过你，我生命中的千山万水，任你一一告别。世间事除了生死，哪一桩不是闲事。”仓央嘉措诗原著为藏文，有</a:t>
            </a:r>
            <a:r>
              <a:rPr lang="en-US" altLang="en-US" sz="1200" dirty="0" smtClean="0">
                <a:latin typeface="华文楷体" pitchFamily="2" charset="-122"/>
                <a:ea typeface="华文楷体" pitchFamily="2" charset="-122"/>
              </a:rPr>
              <a:t>手抄本</a:t>
            </a:r>
            <a:r>
              <a:rPr lang="zh-CN" altLang="en-US" sz="1200" dirty="0" smtClean="0">
                <a:latin typeface="华文楷体" pitchFamily="2" charset="-122"/>
                <a:ea typeface="华文楷体" pitchFamily="2" charset="-122"/>
              </a:rPr>
              <a:t>，有木刻版，有人译为汉语格律诗，今又有人译为汉语自由体诗。这一首译得真好！兹据其诗意，作七律一首。</a:t>
            </a:r>
            <a:endParaRPr lang="en-US" altLang="zh-CN" sz="1200" dirty="0" smtClean="0"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endParaRPr lang="en-US" altLang="zh-CN" sz="16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平平仄仄仄平平</a:t>
            </a:r>
            <a:r>
              <a:rPr 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仄仄平平仄仄平</a:t>
            </a:r>
            <a:endParaRPr lang="zh-CN" altLang="en-US" sz="1600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每从月下忆当初。裂肺剖肝任汝居。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仄仄平平平仄仄</a:t>
            </a:r>
            <a:r>
              <a:rPr 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平平仄仄仄平平</a:t>
            </a:r>
            <a:endParaRPr lang="zh-CN" altLang="en-US" sz="1600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天地可随心性放，丹诚难被阻隔疏。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平平仄仄平平仄</a:t>
            </a:r>
            <a:r>
              <a:rPr 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仄仄平平仄仄平</a:t>
            </a:r>
            <a:endParaRPr lang="zh-CN" altLang="en-US" sz="1600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山程水驿匆匆日，幻梦痴怀寂寂庐。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仄仄平平平仄仄</a:t>
            </a:r>
            <a:r>
              <a:rPr 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平平仄仄仄平平</a:t>
            </a:r>
            <a:endParaRPr lang="zh-CN" altLang="en-US" sz="1600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纵使浮生唯欠死，忍将心事葬荒墟。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endParaRPr lang="zh-CN" altLang="en-US" sz="1200" dirty="0" smtClean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4577" name="Picture 1" descr="D:\小QQ秘密花园\诗词网络课程\格律诗词写作\仓央嘉措2.jpg"/>
          <p:cNvPicPr>
            <a:picLocks noChangeAspect="1" noChangeArrowheads="1"/>
          </p:cNvPicPr>
          <p:nvPr/>
        </p:nvPicPr>
        <p:blipFill>
          <a:blip r:embed="rId2"/>
          <a:srcRect b="4255"/>
          <a:stretch>
            <a:fillRect/>
          </a:stretch>
        </p:blipFill>
        <p:spPr bwMode="auto">
          <a:xfrm>
            <a:off x="4565105" y="1857370"/>
            <a:ext cx="3578795" cy="23574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714362"/>
            <a:ext cx="4071937" cy="37862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1800" b="1" dirty="0" smtClean="0"/>
              <a:t>案例</a:t>
            </a:r>
            <a:r>
              <a:rPr lang="en-US" sz="1800" b="1" dirty="0" smtClean="0"/>
              <a:t>3.</a:t>
            </a:r>
            <a:endParaRPr lang="en-US" sz="1800" b="1" dirty="0" smtClean="0"/>
          </a:p>
          <a:p>
            <a:pPr marL="0" indent="0" algn="ctr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负笈珠海</a:t>
            </a:r>
          </a:p>
          <a:p>
            <a:pPr marL="0" indent="0">
              <a:buNone/>
            </a:pPr>
            <a:r>
              <a:rPr lang="en-US" sz="1600" b="1" dirty="0" smtClean="0">
                <a:latin typeface="华文楷体" pitchFamily="2" charset="-122"/>
                <a:ea typeface="华文楷体" pitchFamily="2" charset="-122"/>
              </a:rPr>
              <a:t>2008</a:t>
            </a: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年春在珠海授课，命诸生以“唯将岁月酬书卷，长慰春风作育人”句作七律，予亦现场拟作。</a:t>
            </a:r>
          </a:p>
          <a:p>
            <a:pPr indent="19050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仄仄平平仄仄平</a:t>
            </a:r>
            <a:r>
              <a:rPr 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平平仄仄仄平平</a:t>
            </a:r>
            <a:endParaRPr lang="en-US" altLang="zh-CN" sz="16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负笈南来又一春，名黉问道复修身。</a:t>
            </a:r>
          </a:p>
          <a:p>
            <a:pPr indent="19050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平平仄仄平平仄     仄仄平平仄仄平</a:t>
            </a:r>
            <a:endParaRPr lang="en-US" altLang="zh-CN" sz="16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三千弱水风流远，十万图书理念深。</a:t>
            </a:r>
          </a:p>
          <a:p>
            <a:pPr indent="19050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仄仄平平平仄仄</a:t>
            </a:r>
            <a:r>
              <a:rPr 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平平仄仄仄平平</a:t>
            </a:r>
            <a:endParaRPr lang="en-US" altLang="zh-CN" sz="16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敢效贤达存傲骨，更期学术励精神。</a:t>
            </a:r>
          </a:p>
          <a:p>
            <a:pPr indent="19050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平平仄仄平平仄</a:t>
            </a:r>
            <a:r>
              <a:rPr 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仄仄平平仄仄平</a:t>
            </a:r>
            <a:endParaRPr lang="en-US" altLang="zh-CN" sz="16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indent="1905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唯将岁月酬书卷，长慰春风作育人。</a:t>
            </a:r>
          </a:p>
          <a:p>
            <a:pPr marL="0" indent="266700">
              <a:buNone/>
            </a:pPr>
            <a:endParaRPr lang="zh-CN" altLang="en-US" sz="1200" dirty="0" smtClean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2529" name="Picture 1" descr="D:\小QQ秘密花园\诗词网络课程\格律诗词写作\书卷.jpg"/>
          <p:cNvPicPr>
            <a:picLocks noChangeAspect="1" noChangeArrowheads="1"/>
          </p:cNvPicPr>
          <p:nvPr/>
        </p:nvPicPr>
        <p:blipFill>
          <a:blip r:embed="rId2"/>
          <a:srcRect l="7218" r="7970"/>
          <a:stretch>
            <a:fillRect/>
          </a:stretch>
        </p:blipFill>
        <p:spPr bwMode="auto">
          <a:xfrm>
            <a:off x="5000628" y="1785932"/>
            <a:ext cx="3357586" cy="2500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1214414" y="714362"/>
            <a:ext cx="2428863" cy="37862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1800" b="1" dirty="0" smtClean="0"/>
              <a:t>案例</a:t>
            </a:r>
            <a:r>
              <a:rPr lang="en-US" sz="1800" b="1" dirty="0" smtClean="0"/>
              <a:t>4.</a:t>
            </a:r>
            <a:endParaRPr lang="en-US" sz="1800" b="1" dirty="0" smtClean="0"/>
          </a:p>
          <a:p>
            <a:pPr marL="0" indent="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友人之作：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 algn="ctr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雨中登将军岭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marL="893763" indent="-53181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古柏森森风雨侵。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893763" indent="-53181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当年曾作虎龙吟。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893763" indent="-53181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岭前莫问将军事，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893763" indent="-53181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但感男儿震夕今。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marL="893763" indent="-531813">
              <a:buNone/>
            </a:pP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893763" indent="-89376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修改：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marL="893763" indent="-53181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岭前未问将军事，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893763" indent="-53181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但为苍生问古今。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0">
              <a:buNone/>
            </a:pPr>
            <a:endParaRPr lang="zh-CN" altLang="en-US" sz="1200" dirty="0" smtClean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1505" name="Picture 1" descr="D:\小QQ秘密花园\兼职+工作\唐诗宋词PPt\课件\辛、姜\q\1-13041Q0193Y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1428742"/>
            <a:ext cx="2714644" cy="26149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714362"/>
            <a:ext cx="4214813" cy="37862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1800" b="1" dirty="0" smtClean="0"/>
              <a:t>案例</a:t>
            </a:r>
            <a:r>
              <a:rPr lang="en-US" sz="1800" b="1" dirty="0" smtClean="0"/>
              <a:t>5.</a:t>
            </a:r>
            <a:endParaRPr lang="en-US" sz="1800" b="1" dirty="0" smtClean="0"/>
          </a:p>
          <a:p>
            <a:pPr marL="0" indent="0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台北故宫博物院谒中山先生坐像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仄仄平平仄仄平</a:t>
            </a:r>
            <a:endParaRPr lang="zh-CN" altLang="en-US" sz="1600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隔岸和风浅浅吹。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平平仄仄仄平平</a:t>
            </a:r>
            <a:endParaRPr lang="en-US" altLang="zh-CN" sz="16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长图覆膝望天陲。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平平仄仄平平仄</a:t>
            </a:r>
            <a:endParaRPr lang="en-US" altLang="zh-CN" sz="16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r>
              <a:rPr lang="zh-CN" altLang="en-US" sz="1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只缘</a:t>
            </a: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一抹清粼水，</a:t>
            </a:r>
            <a:r>
              <a:rPr lang="en-US" altLang="zh-CN" sz="1600" b="1" dirty="0" smtClean="0">
                <a:latin typeface="华文楷体" pitchFamily="2" charset="-122"/>
                <a:ea typeface="华文楷体" pitchFamily="2" charset="-122"/>
              </a:rPr>
              <a:t>      </a:t>
            </a: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问题：缘何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r>
              <a:rPr lang="zh-CN" altLang="en-US" sz="16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仄仄平平仄仄平</a:t>
            </a:r>
            <a:endParaRPr lang="en-US" altLang="zh-CN" sz="1600" b="1" dirty="0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犹使先生锁瘦眉。</a:t>
            </a: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627063">
              <a:buNone/>
            </a:pPr>
            <a:endParaRPr lang="zh-CN" altLang="en-US" sz="1600" dirty="0" smtClean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0481" name="Picture 1" descr="D:\小QQ秘密花园\诗词网络课程\格律诗词写作\台北故宫中山坐像.jpg"/>
          <p:cNvPicPr>
            <a:picLocks noChangeAspect="1" noChangeArrowheads="1"/>
          </p:cNvPicPr>
          <p:nvPr/>
        </p:nvPicPr>
        <p:blipFill>
          <a:blip r:embed="rId2"/>
          <a:srcRect b="11838"/>
          <a:stretch>
            <a:fillRect/>
          </a:stretch>
        </p:blipFill>
        <p:spPr bwMode="auto">
          <a:xfrm>
            <a:off x="4714876" y="1500180"/>
            <a:ext cx="3676663" cy="242889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1538" y="357172"/>
            <a:ext cx="6215106" cy="714380"/>
          </a:xfrm>
        </p:spPr>
        <p:txBody>
          <a:bodyPr>
            <a:noAutofit/>
          </a:bodyPr>
          <a:lstStyle/>
          <a:p>
            <a:r>
              <a:rPr lang="zh-CN" altLang="en-US" sz="2400" dirty="0" smtClean="0">
                <a:latin typeface="华文楷体" pitchFamily="2" charset="-122"/>
                <a:ea typeface="华文楷体" pitchFamily="2" charset="-122"/>
              </a:rPr>
              <a:t>四．格律词的写作</a:t>
            </a:r>
            <a:endParaRPr lang="zh-CN" altLang="en-US" sz="24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1143001"/>
            <a:ext cx="4357689" cy="3786203"/>
          </a:xfrm>
        </p:spPr>
        <p:txBody>
          <a:bodyPr>
            <a:normAutofit/>
          </a:bodyPr>
          <a:lstStyle/>
          <a:p>
            <a:pPr marL="0" indent="266700">
              <a:buNone/>
            </a:pPr>
            <a:r>
              <a:rPr lang="zh-CN" altLang="en-US" sz="1200" dirty="0" smtClean="0"/>
              <a:t>词本来是歌词。但二十世纪自由诗出现后，歌词也分别为格律体歌词和自由体歌词两种。先举一个自由词的例子：</a:t>
            </a:r>
            <a:endParaRPr lang="en-US" altLang="zh-CN" sz="1200" dirty="0" smtClean="0"/>
          </a:p>
          <a:p>
            <a:pPr marL="0" indent="803275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发如雪（方文山词</a:t>
            </a:r>
            <a:r>
              <a:rPr lang="en-US" sz="1200" b="1" dirty="0" smtClean="0">
                <a:latin typeface="华文楷体" pitchFamily="2" charset="-122"/>
                <a:ea typeface="华文楷体" pitchFamily="2" charset="-122"/>
              </a:rPr>
              <a:t>  </a:t>
            </a: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周杰伦曲）</a:t>
            </a: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狼牙月，伊人憔悴。我举杯饮尽了风雪。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是谁打翻前世柜，惹尘埃是非。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缘字诀，几番轮回？你锁眉，哭红颜唤不回。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纵然青史已经成灰，我爱不灭。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繁华如三千东流水，我只取一瓢爱了解。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只恋你化身的蝶。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你发如雪，凄美了离别。我焚香感动了谁？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邀明月， 让回忆皎洁，爱在月光下完美。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你发如雪，纷飞了眼泪。我等待苍老了谁？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红尘醉， 微醺的岁月，我用无悔，刻永世爱你的碑。</a:t>
            </a:r>
            <a:endParaRPr lang="en-US" altLang="zh-CN" sz="1200" b="1" dirty="0" smtClean="0">
              <a:latin typeface="华文楷体" pitchFamily="2" charset="-122"/>
              <a:ea typeface="华文楷体" pitchFamily="2" charset="-122"/>
            </a:endParaRPr>
          </a:p>
          <a:p>
            <a:pPr marL="0" indent="266700">
              <a:buNone/>
            </a:pPr>
            <a:r>
              <a:rPr lang="en-US" altLang="zh-CN" sz="1200" b="1" dirty="0" smtClean="0">
                <a:latin typeface="华文楷体" pitchFamily="2" charset="-122"/>
                <a:ea typeface="华文楷体" pitchFamily="2" charset="-122"/>
              </a:rPr>
              <a:t>……</a:t>
            </a:r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铜镜映无邪扎马尾，你若撒野，今生我把酒奉陪。</a:t>
            </a:r>
          </a:p>
          <a:p>
            <a:pPr marL="0" indent="266700">
              <a:buNone/>
            </a:pPr>
            <a:endParaRPr lang="zh-CN" altLang="en-US" sz="12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0066" y="43577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200" dirty="0" smtClean="0"/>
              <a:t>这里讴歌的是一种超越得失的、高度审美化的、充分诗意的爱，真实的个体生活中比较少见，但它是人类对爱情的诗性理解，因而具有普世的审美意义。</a:t>
            </a:r>
          </a:p>
        </p:txBody>
      </p:sp>
      <p:pic>
        <p:nvPicPr>
          <p:cNvPr id="19457" name="Picture 1" descr="D:\小QQ秘密花园\诗词网络课程\格律诗词写作\发如雪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714494"/>
            <a:ext cx="3128576" cy="228601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1143001"/>
            <a:ext cx="4214813" cy="37862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800" dirty="0" smtClean="0">
                <a:latin typeface="+mn-ea"/>
              </a:rPr>
              <a:t>格律诗的五大要素，用来体会词文体也可以，只是词的格律有其特殊性：</a:t>
            </a:r>
          </a:p>
          <a:p>
            <a:pPr marL="0" indent="266700"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篇有定句</a:t>
            </a:r>
          </a:p>
          <a:p>
            <a:pPr marL="0" indent="266700"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句有定字（不整齐，长短句）</a:t>
            </a:r>
          </a:p>
          <a:p>
            <a:pPr marL="0" indent="266700"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字讲平仄</a:t>
            </a:r>
          </a:p>
          <a:p>
            <a:pPr marL="0" indent="266700"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韵依词牌</a:t>
            </a:r>
          </a:p>
          <a:p>
            <a:pPr marL="0" indent="266700"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对仗特殊</a:t>
            </a:r>
          </a:p>
        </p:txBody>
      </p:sp>
      <p:pic>
        <p:nvPicPr>
          <p:cNvPr id="18434" name="Picture 2" descr="D:\小QQ秘密花园\诗词网络课程\格律诗词写作\吟诗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500180"/>
            <a:ext cx="2625980" cy="31432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34" y="785800"/>
            <a:ext cx="7143771" cy="107155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zh-CN" altLang="en-US" sz="1800" b="1" dirty="0" smtClean="0"/>
              <a:t>案例</a:t>
            </a:r>
            <a:r>
              <a:rPr lang="en-US" sz="1800" b="1" dirty="0" smtClean="0"/>
              <a:t>1.</a:t>
            </a:r>
          </a:p>
          <a:p>
            <a:pPr marL="0" indent="361950" algn="just">
              <a:buNone/>
            </a:pPr>
            <a:r>
              <a:rPr lang="zh-CN" altLang="en-US" sz="1200" dirty="0" smtClean="0"/>
              <a:t>比如</a:t>
            </a:r>
            <a:r>
              <a:rPr lang="en-US" altLang="zh-CN" sz="1200" dirty="0" smtClean="0"/>
              <a:t>《</a:t>
            </a:r>
            <a:r>
              <a:rPr lang="zh-CN" altLang="en-US" sz="1200" dirty="0" smtClean="0"/>
              <a:t>临江仙</a:t>
            </a:r>
            <a:r>
              <a:rPr lang="en-US" altLang="zh-CN" sz="1200" dirty="0" smtClean="0"/>
              <a:t>》</a:t>
            </a:r>
            <a:r>
              <a:rPr lang="zh-CN" altLang="en-US" sz="1200" dirty="0" smtClean="0"/>
              <a:t>这个词牌，</a:t>
            </a:r>
            <a:r>
              <a:rPr lang="en-US" altLang="zh-CN" sz="1200" dirty="0" smtClean="0"/>
              <a:t>《</a:t>
            </a:r>
            <a:r>
              <a:rPr lang="zh-CN" altLang="en-US" sz="1200" dirty="0" smtClean="0"/>
              <a:t>钦定词谱</a:t>
            </a:r>
            <a:r>
              <a:rPr lang="en-US" altLang="zh-CN" sz="1200" dirty="0" smtClean="0"/>
              <a:t>》</a:t>
            </a:r>
            <a:r>
              <a:rPr lang="zh-CN" altLang="en-US" sz="1200" dirty="0" smtClean="0"/>
              <a:t>称：唐教坊曲名。唐詞多緣題赋水仙。李煜詞名</a:t>
            </a:r>
            <a:r>
              <a:rPr lang="en-US" altLang="zh-CN" sz="1200" dirty="0" smtClean="0"/>
              <a:t>《</a:t>
            </a:r>
            <a:r>
              <a:rPr lang="zh-CN" altLang="en-US" sz="1200" dirty="0" smtClean="0"/>
              <a:t>謝新恩</a:t>
            </a:r>
            <a:r>
              <a:rPr lang="en-US" altLang="zh-CN" sz="1200" dirty="0" smtClean="0"/>
              <a:t>》</a:t>
            </a:r>
            <a:r>
              <a:rPr lang="zh-CN" altLang="en-US" sz="1200" dirty="0" smtClean="0"/>
              <a:t>，賀鑄詞名</a:t>
            </a:r>
            <a:r>
              <a:rPr lang="en-US" altLang="zh-CN" sz="1200" dirty="0" smtClean="0"/>
              <a:t>《</a:t>
            </a:r>
            <a:r>
              <a:rPr lang="zh-CN" altLang="en-US" sz="1200" dirty="0" smtClean="0"/>
              <a:t>雁後歸</a:t>
            </a:r>
            <a:r>
              <a:rPr lang="en-US" altLang="zh-CN" sz="1200" dirty="0" smtClean="0"/>
              <a:t>》</a:t>
            </a:r>
            <a:r>
              <a:rPr lang="zh-CN" altLang="en-US" sz="1200" dirty="0" smtClean="0"/>
              <a:t>，韓淲詞名</a:t>
            </a:r>
            <a:r>
              <a:rPr lang="en-US" altLang="zh-CN" sz="1200" dirty="0" smtClean="0"/>
              <a:t>《</a:t>
            </a:r>
            <a:r>
              <a:rPr lang="zh-CN" altLang="en-US" sz="1200" dirty="0" smtClean="0"/>
              <a:t>畫屏春</a:t>
            </a:r>
            <a:r>
              <a:rPr lang="en-US" altLang="zh-CN" sz="1200" dirty="0" smtClean="0"/>
              <a:t>》</a:t>
            </a:r>
            <a:r>
              <a:rPr lang="zh-CN" altLang="en-US" sz="1200" dirty="0" smtClean="0"/>
              <a:t>，李清照詞名</a:t>
            </a:r>
            <a:r>
              <a:rPr lang="en-US" altLang="zh-CN" sz="1200" dirty="0" smtClean="0"/>
              <a:t>《</a:t>
            </a:r>
            <a:r>
              <a:rPr lang="zh-CN" altLang="en-US" sz="1200" dirty="0" smtClean="0"/>
              <a:t>庭院深深</a:t>
            </a:r>
            <a:r>
              <a:rPr lang="en-US" altLang="zh-CN" sz="1200" dirty="0" smtClean="0"/>
              <a:t>》</a:t>
            </a:r>
            <a:r>
              <a:rPr lang="zh-CN" altLang="en-US" sz="1200" dirty="0" smtClean="0"/>
              <a:t>。有</a:t>
            </a:r>
            <a:r>
              <a:rPr lang="en-US" sz="1200" dirty="0" smtClean="0"/>
              <a:t>54</a:t>
            </a:r>
            <a:r>
              <a:rPr lang="zh-CN" altLang="en-US" sz="1200" dirty="0" smtClean="0"/>
              <a:t>字、</a:t>
            </a:r>
            <a:r>
              <a:rPr lang="en-US" sz="1200" dirty="0" smtClean="0"/>
              <a:t>56</a:t>
            </a:r>
            <a:r>
              <a:rPr lang="zh-CN" altLang="en-US" sz="1200" dirty="0" smtClean="0"/>
              <a:t>字、</a:t>
            </a:r>
            <a:r>
              <a:rPr lang="en-US" sz="1200" dirty="0" smtClean="0"/>
              <a:t>58</a:t>
            </a:r>
            <a:r>
              <a:rPr lang="zh-CN" altLang="en-US" sz="1200" dirty="0" smtClean="0"/>
              <a:t>字</a:t>
            </a:r>
            <a:r>
              <a:rPr lang="en-US" sz="1200" dirty="0" smtClean="0"/>
              <a:t>59</a:t>
            </a:r>
            <a:r>
              <a:rPr lang="zh-CN" altLang="en-US" sz="1200" dirty="0" smtClean="0"/>
              <a:t>字、</a:t>
            </a:r>
            <a:r>
              <a:rPr lang="en-US" sz="1200" dirty="0" smtClean="0"/>
              <a:t>60</a:t>
            </a:r>
            <a:r>
              <a:rPr lang="zh-CN" altLang="en-US" sz="1200" dirty="0" smtClean="0"/>
              <a:t>字、</a:t>
            </a:r>
            <a:r>
              <a:rPr lang="en-US" sz="1200" dirty="0" smtClean="0"/>
              <a:t>74</a:t>
            </a:r>
            <a:r>
              <a:rPr lang="zh-CN" altLang="en-US" sz="1200" dirty="0" smtClean="0"/>
              <a:t>字、</a:t>
            </a:r>
            <a:r>
              <a:rPr lang="en-US" sz="1200" dirty="0" smtClean="0"/>
              <a:t>93</a:t>
            </a:r>
            <a:r>
              <a:rPr lang="zh-CN" altLang="en-US" sz="1200" dirty="0" smtClean="0"/>
              <a:t>字各體</a:t>
            </a:r>
            <a:r>
              <a:rPr lang="zh-CN" altLang="en-US" sz="1200" dirty="0" smtClean="0"/>
              <a:t>。</a:t>
            </a:r>
            <a:endParaRPr lang="en-US" altLang="zh-CN" sz="1200" dirty="0" smtClean="0"/>
          </a:p>
          <a:p>
            <a:pPr marL="0" indent="361950" algn="just">
              <a:buNone/>
            </a:pPr>
            <a:r>
              <a:rPr lang="zh-CN" altLang="en-US" sz="1200" dirty="0" smtClean="0"/>
              <a:t>举例</a:t>
            </a:r>
            <a:r>
              <a:rPr lang="zh-CN" altLang="en-US" sz="1200" dirty="0" smtClean="0"/>
              <a:t>：</a:t>
            </a:r>
            <a:endParaRPr lang="zh-CN" altLang="en-US" sz="1200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642910" y="1785932"/>
            <a:ext cx="385765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熊东遨</a:t>
            </a:r>
            <a:r>
              <a:rPr kumimoji="0" lang="zh-CN" alt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《</a:t>
            </a: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临江仙</a:t>
            </a:r>
            <a:r>
              <a:rPr kumimoji="0" lang="zh-CN" alt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·</a:t>
            </a: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南园望雪步诸公联玉寄人</a:t>
            </a:r>
            <a:r>
              <a:rPr kumimoji="0" lang="zh-CN" alt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》</a:t>
            </a:r>
            <a:endParaRPr kumimoji="0" lang="zh-CN" alt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华文楷体" pitchFamily="2" charset="-122"/>
              <a:ea typeface="华文楷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守到年关犹未见，相思叠若层冰。</a:t>
            </a:r>
            <a:endParaRPr kumimoji="0" lang="en-US" altLang="zh-CN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华文楷体" pitchFamily="2" charset="-122"/>
              <a:ea typeface="华文楷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溪山不语自多情。竹云飞片片，泉石响丁丁。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琼影醉来醒复渺，何曾一刻消停。</a:t>
            </a:r>
            <a:endParaRPr kumimoji="0" lang="en-US" altLang="zh-CN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华文楷体" pitchFamily="2" charset="-122"/>
              <a:ea typeface="华文楷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小梅当户月当庭。写形鸿迹远，踏意梦痕轻。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642910" y="3258457"/>
            <a:ext cx="377539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张海鸥步熊东遨韵</a:t>
            </a:r>
            <a:r>
              <a:rPr kumimoji="0" lang="zh-CN" alt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《</a:t>
            </a: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临江仙</a:t>
            </a:r>
            <a:r>
              <a:rPr kumimoji="0" lang="zh-CN" alt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·</a:t>
            </a: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梦雪</a:t>
            </a:r>
            <a:r>
              <a:rPr kumimoji="0" lang="zh-CN" alt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》</a:t>
            </a:r>
            <a:endParaRPr kumimoji="0" lang="en-US" alt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谁信洪荒开辟后，此间无雪无冰。</a:t>
            </a:r>
            <a:endParaRPr kumimoji="0" lang="en-US" alt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林中难觅海棠情。飞鸿何寂寂，伐木自丁丁。</a:t>
            </a:r>
            <a:endParaRPr kumimoji="0" lang="zh-CN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我最魂萦南极雪，舟车若到堪停。</a:t>
            </a:r>
            <a:endParaRPr kumimoji="0" lang="en-US" alt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许将肝胆照当庭。冰心随月远，雪梦趁云轻。</a:t>
            </a:r>
            <a:endParaRPr kumimoji="0" lang="zh-CN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</p:txBody>
      </p:sp>
      <p:pic>
        <p:nvPicPr>
          <p:cNvPr id="17411" name="Picture 3" descr="D:\小QQ秘密花园\诗词网络课程\格律诗词写作\雪2.jpg"/>
          <p:cNvPicPr>
            <a:picLocks noChangeAspect="1" noChangeArrowheads="1"/>
          </p:cNvPicPr>
          <p:nvPr/>
        </p:nvPicPr>
        <p:blipFill>
          <a:blip r:embed="rId2"/>
          <a:srcRect l="3893" t="15331" r="3650" b="21167"/>
          <a:stretch>
            <a:fillRect/>
          </a:stretch>
        </p:blipFill>
        <p:spPr bwMode="auto">
          <a:xfrm>
            <a:off x="4643438" y="2000246"/>
            <a:ext cx="3897950" cy="200026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1143001"/>
            <a:ext cx="6643705" cy="20716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1800" b="1" dirty="0" smtClean="0"/>
              <a:t>写作过程：</a:t>
            </a:r>
            <a:endParaRPr lang="zh-CN" altLang="en-US" sz="1800" dirty="0" smtClean="0"/>
          </a:p>
          <a:p>
            <a:pPr>
              <a:buNone/>
            </a:pPr>
            <a:r>
              <a:rPr lang="zh-CN" altLang="en-US" sz="14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搜韵网</a:t>
            </a:r>
            <a:r>
              <a:rPr lang="en-US" altLang="zh-CN" sz="14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14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词谱</a:t>
            </a:r>
            <a:r>
              <a:rPr lang="en-US" altLang="zh-CN" sz="14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14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临江仙</a:t>
            </a:r>
          </a:p>
          <a:p>
            <a:pPr>
              <a:buNone/>
            </a:pPr>
            <a:r>
              <a:rPr lang="zh-CN" altLang="en-US" sz="14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又一体</a:t>
            </a:r>
            <a:r>
              <a:rPr lang="en-US" sz="1400" b="1" dirty="0" smtClean="0">
                <a:latin typeface="华文楷体" pitchFamily="2" charset="-122"/>
                <a:ea typeface="华文楷体" pitchFamily="2" charset="-122"/>
              </a:rPr>
              <a:t> </a:t>
            </a:r>
            <a:r>
              <a:rPr lang="zh-CN" altLang="en-US" sz="1400" b="1" dirty="0" smtClean="0">
                <a:solidFill>
                  <a:schemeClr val="accent6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双调六十字，前后段各五句、三平韵</a:t>
            </a:r>
            <a:r>
              <a:rPr lang="en-US" sz="1400" b="1" dirty="0" smtClean="0">
                <a:latin typeface="华文楷体" pitchFamily="2" charset="-122"/>
                <a:ea typeface="华文楷体" pitchFamily="2" charset="-122"/>
              </a:rPr>
              <a:t> </a:t>
            </a:r>
            <a:r>
              <a:rPr lang="zh-CN" altLang="en-US" sz="14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贺铸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巧剪合欢罗胜子　钗头春意翩翩　艳歌浅笑拜嫣然　愿郎宜此酒　行乐驻华年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中中中中平中仄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句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平平中仄平平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中平中仄仄平平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仄平中仄仄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句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中仄仄平平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未至文园多病客　幽襟凄断堪怜　旧游梦挂碧云天　人归落雁后　思发在花前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中中中中平中仄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句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中平平仄平平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中平中仄仄平平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中平中仄仄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句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中仄仄平平</a:t>
            </a:r>
            <a:r>
              <a:rPr lang="zh-CN" altLang="en-US" sz="1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endParaRPr lang="zh-CN" altLang="en-US" sz="140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7649" name="Picture 1" descr="D:\小QQ秘密花园\诗词网络课程\格律诗词写作\罗胜子.jpg"/>
          <p:cNvPicPr>
            <a:picLocks noChangeAspect="1" noChangeArrowheads="1"/>
          </p:cNvPicPr>
          <p:nvPr/>
        </p:nvPicPr>
        <p:blipFill>
          <a:blip r:embed="rId2"/>
          <a:srcRect l="2587" t="2315" r="2586" b="5866"/>
          <a:stretch>
            <a:fillRect/>
          </a:stretch>
        </p:blipFill>
        <p:spPr bwMode="auto">
          <a:xfrm>
            <a:off x="4000496" y="3143254"/>
            <a:ext cx="3857620" cy="161319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1143001"/>
            <a:ext cx="6643705" cy="157162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zh-CN" altLang="en-US" sz="1800" b="1" dirty="0" smtClean="0">
                <a:solidFill>
                  <a:srgbClr val="0070C0"/>
                </a:solidFill>
                <a:latin typeface="华文楷体" pitchFamily="2" charset="-122"/>
                <a:ea typeface="华文楷体" pitchFamily="2" charset="-122"/>
              </a:rPr>
              <a:t>守到年关犹未见，相思叠若层冰。溪山不语自多情。竹云飞片片，泉石响丁丁。</a:t>
            </a:r>
            <a:endParaRPr lang="zh-CN" altLang="en-US" sz="1800" dirty="0" smtClean="0">
              <a:solidFill>
                <a:srgbClr val="0070C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◎◎◎⊙○◎●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，</a:t>
            </a: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○○⊙●○</a:t>
            </a:r>
            <a:r>
              <a:rPr lang="en-US" sz="18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○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。</a:t>
            </a: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◎○◎○●○</a:t>
            </a:r>
            <a:r>
              <a:rPr lang="en-US" sz="18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○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。</a:t>
            </a: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●○⊙●●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，</a:t>
            </a: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⊙●●○</a:t>
            </a:r>
            <a:r>
              <a:rPr lang="en-US" sz="18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○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1800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谁信洪荒开辟后，此间无雪无冰。林中难觅海棠情。飞鸿何寂寂，伐木自丁丁。</a:t>
            </a:r>
            <a:endParaRPr lang="zh-CN" altLang="en-US" sz="1800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800" b="1" dirty="0" smtClean="0">
                <a:solidFill>
                  <a:srgbClr val="0070C0"/>
                </a:solidFill>
                <a:latin typeface="华文楷体" pitchFamily="2" charset="-122"/>
                <a:ea typeface="华文楷体" pitchFamily="2" charset="-122"/>
              </a:rPr>
              <a:t>琼影醉来醒复渺，何曾一刻消停。小梅当户月当庭。写形鸿迹远，踏意梦痕轻。</a:t>
            </a:r>
            <a:endParaRPr lang="zh-CN" altLang="en-US" sz="1800" dirty="0" smtClean="0">
              <a:solidFill>
                <a:srgbClr val="0070C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◎◎⊙◎○◎●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，</a:t>
            </a: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⊙○○●○</a:t>
            </a:r>
            <a:r>
              <a:rPr lang="en-US" sz="18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○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。</a:t>
            </a: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◎○◎●●○</a:t>
            </a:r>
            <a:r>
              <a:rPr lang="en-US" sz="18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○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。</a:t>
            </a: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⊙○◎●●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，</a:t>
            </a:r>
            <a:r>
              <a:rPr lang="en-US" sz="1800" b="1" dirty="0" smtClean="0">
                <a:latin typeface="华文楷体" pitchFamily="2" charset="-122"/>
                <a:ea typeface="华文楷体" pitchFamily="2" charset="-122"/>
              </a:rPr>
              <a:t>◎●●○</a:t>
            </a:r>
            <a:r>
              <a:rPr lang="en-US" sz="18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○</a:t>
            </a: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1800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800" b="1" dirty="0" smtClean="0">
                <a:latin typeface="华文楷体" pitchFamily="2" charset="-122"/>
                <a:ea typeface="华文楷体" pitchFamily="2" charset="-122"/>
              </a:rPr>
              <a:t>我最魂萦南极雪，舟车若到堪停。许将肝胆照当庭。冰心随月远，雪梦趁云轻。</a:t>
            </a:r>
            <a:endParaRPr lang="zh-CN" altLang="en-US" sz="18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500034" y="2686054"/>
            <a:ext cx="657229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写作格律诗词，在创作动因、思维习惯、意象元素、语汇选择等方面都须追求文化意蕴尽可能深厚，艺术品质尽可能纯粹优美。</a:t>
            </a:r>
            <a:endParaRPr kumimoji="0" lang="zh-CN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pic>
        <p:nvPicPr>
          <p:cNvPr id="26626" name="Picture 2" descr="D:\小QQ秘密花园\诗词网络课程\格律诗词写作\雪.jpg"/>
          <p:cNvPicPr>
            <a:picLocks noChangeAspect="1" noChangeArrowheads="1"/>
          </p:cNvPicPr>
          <p:nvPr/>
        </p:nvPicPr>
        <p:blipFill>
          <a:blip r:embed="rId2"/>
          <a:srcRect l="3289" t="6982" r="3532" b="6905"/>
          <a:stretch>
            <a:fillRect/>
          </a:stretch>
        </p:blipFill>
        <p:spPr bwMode="auto">
          <a:xfrm>
            <a:off x="3714744" y="3071816"/>
            <a:ext cx="3857652" cy="16792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714362"/>
            <a:ext cx="7358085" cy="10715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1800" b="1" dirty="0" smtClean="0"/>
              <a:t>案例</a:t>
            </a:r>
            <a:r>
              <a:rPr lang="en-US" sz="1800" b="1" dirty="0" smtClean="0"/>
              <a:t>2.</a:t>
            </a:r>
          </a:p>
          <a:p>
            <a:pPr marL="0" indent="266700" algn="just">
              <a:buNone/>
            </a:pPr>
            <a:r>
              <a:rPr lang="en-US" sz="1200" dirty="0" smtClean="0"/>
              <a:t>2012</a:t>
            </a:r>
            <a:r>
              <a:rPr lang="zh-CN" altLang="en-US" sz="1200" dirty="0" smtClean="0"/>
              <a:t>年</a:t>
            </a:r>
            <a:r>
              <a:rPr lang="en-US" sz="1200" dirty="0" smtClean="0"/>
              <a:t>5</a:t>
            </a:r>
            <a:r>
              <a:rPr lang="zh-CN" altLang="en-US" sz="1200" dirty="0" smtClean="0"/>
              <a:t>月，凤凰花季一如既往地来了。中山大学爱好诗词的师生们以凤凰花为题次第唱和，创作了一组</a:t>
            </a:r>
            <a:r>
              <a:rPr lang="en-US" altLang="zh-CN" sz="1200" dirty="0" smtClean="0"/>
              <a:t>《</a:t>
            </a:r>
            <a:r>
              <a:rPr lang="zh-CN" altLang="en-US" sz="1200" dirty="0" smtClean="0"/>
              <a:t>蝶恋花</a:t>
            </a:r>
            <a:r>
              <a:rPr lang="en-US" altLang="zh-CN" sz="1200" dirty="0" smtClean="0"/>
              <a:t>》</a:t>
            </a:r>
            <a:r>
              <a:rPr lang="zh-CN" altLang="en-US" sz="1200" dirty="0" smtClean="0"/>
              <a:t>词，为美丽的康乐园林、美丽的凤凰花季、美丽的校园诗词文化点染出一番别开生面的雅趣。</a:t>
            </a:r>
            <a:endParaRPr lang="zh-CN" altLang="en-US" sz="1200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071538" y="1785932"/>
            <a:ext cx="40005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彭玉平</a:t>
            </a: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教授</a:t>
            </a:r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1600" b="1" dirty="0" smtClean="0">
                <a:latin typeface="华文楷体" pitchFamily="2" charset="-122"/>
                <a:ea typeface="华文楷体" pitchFamily="2" charset="-122"/>
              </a:rPr>
              <a:t>《</a:t>
            </a: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蝶恋花</a:t>
            </a:r>
            <a:r>
              <a:rPr lang="en-US" altLang="zh-CN" sz="1600" b="1" dirty="0" smtClean="0">
                <a:latin typeface="华文楷体" pitchFamily="2" charset="-122"/>
                <a:ea typeface="华文楷体" pitchFamily="2" charset="-122"/>
              </a:rPr>
              <a:t>·</a:t>
            </a: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赠别中文系</a:t>
            </a:r>
            <a:r>
              <a:rPr lang="en-US" sz="1600" b="1" dirty="0" smtClean="0">
                <a:latin typeface="华文楷体" pitchFamily="2" charset="-122"/>
                <a:ea typeface="华文楷体" pitchFamily="2" charset="-122"/>
              </a:rPr>
              <a:t>2008</a:t>
            </a:r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级本科生</a:t>
            </a:r>
            <a:r>
              <a:rPr lang="en-US" altLang="zh-CN" sz="1600" b="1" dirty="0" smtClean="0">
                <a:latin typeface="华文楷体" pitchFamily="2" charset="-122"/>
                <a:ea typeface="华文楷体" pitchFamily="2" charset="-122"/>
              </a:rPr>
              <a:t>》</a:t>
            </a:r>
          </a:p>
          <a:p>
            <a:pPr indent="266700"/>
            <a:endParaRPr lang="en-US" altLang="zh-CN" sz="1600" b="1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五月凤凰花似酒。醉在枝头，一任东风诱。才道柳绵轻拂袖。朱颜一霎凭栏后。</a:t>
            </a:r>
          </a:p>
          <a:p>
            <a:r>
              <a:rPr lang="zh-CN" altLang="en-US" sz="1600" b="1" dirty="0" smtClean="0">
                <a:latin typeface="华文楷体" pitchFamily="2" charset="-122"/>
                <a:ea typeface="华文楷体" pitchFamily="2" charset="-122"/>
              </a:rPr>
              <a:t>谁会疏狂风雨骤。元宋余音，细数方通透。料是年年铺锦绣。春心检点君知否。</a:t>
            </a:r>
            <a:endParaRPr lang="zh-CN" altLang="en-US" sz="1600" b="1" dirty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8674" name="Picture 2" descr="D:\小QQ秘密花园\诗词网络课程\格律诗词写作\凤凰花3.jpg"/>
          <p:cNvPicPr>
            <a:picLocks noChangeAspect="1" noChangeArrowheads="1"/>
          </p:cNvPicPr>
          <p:nvPr/>
        </p:nvPicPr>
        <p:blipFill>
          <a:blip r:embed="rId2" cstate="print"/>
          <a:srcRect l="1357" t="2326" r="26744" b="2326"/>
          <a:stretch>
            <a:fillRect/>
          </a:stretch>
        </p:blipFill>
        <p:spPr bwMode="auto">
          <a:xfrm>
            <a:off x="6286512" y="2000246"/>
            <a:ext cx="2493360" cy="19288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500034" y="1000114"/>
            <a:ext cx="557075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/>
              <a:t>和作一首：</a:t>
            </a:r>
            <a:endParaRPr lang="en-US" altLang="zh-CN" sz="1200" dirty="0" smtClean="0"/>
          </a:p>
          <a:p>
            <a:r>
              <a:rPr lang="zh-CN" altLang="en-US" sz="12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搜韵网</a:t>
            </a:r>
            <a:r>
              <a:rPr lang="en-US" altLang="zh-CN" sz="12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12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词谱</a:t>
            </a:r>
            <a:r>
              <a:rPr lang="en-US" altLang="zh-CN" sz="12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1200" b="1" dirty="0" smtClean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蝶恋花</a:t>
            </a:r>
          </a:p>
          <a:p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双调六十字，前后段各五句、四仄韵</a:t>
            </a:r>
          </a:p>
          <a:p>
            <a:r>
              <a:rPr lang="zh-CN" altLang="en-US" sz="1200" b="1" dirty="0" smtClean="0">
                <a:latin typeface="华文楷体" pitchFamily="2" charset="-122"/>
                <a:ea typeface="华文楷体" pitchFamily="2" charset="-122"/>
              </a:rPr>
              <a:t>冯延巳</a:t>
            </a:r>
            <a:r>
              <a:rPr lang="en-US" sz="1200" b="1" dirty="0" smtClean="0">
                <a:latin typeface="华文楷体" pitchFamily="2" charset="-122"/>
                <a:ea typeface="华文楷体" pitchFamily="2" charset="-122"/>
              </a:rPr>
              <a:t> </a:t>
            </a:r>
            <a:endParaRPr lang="zh-CN" altLang="en-US" sz="1200" b="1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楷体" pitchFamily="2" charset="-122"/>
                <a:ea typeface="华文楷体" pitchFamily="2" charset="-122"/>
              </a:rPr>
              <a:t>六曲阑干偎碧树　杨柳风轻　展尽黄金缕　谁把钿筝移玉柱　穿帘海燕双飞去</a:t>
            </a:r>
          </a:p>
          <a:p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中仄中平平仄仄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中仄平平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句</a:t>
            </a:r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中仄平平仄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中仄中平平仄仄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中平中仄平平仄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</a:p>
          <a:p>
            <a:r>
              <a:rPr lang="zh-CN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楷体" pitchFamily="2" charset="-122"/>
                <a:ea typeface="华文楷体" pitchFamily="2" charset="-122"/>
              </a:rPr>
              <a:t>满眼游丝兼落絮　红杏开时　一霎清明雨　浓睡觉来莺乱语　惊残好梦无寻处</a:t>
            </a:r>
          </a:p>
          <a:p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中仄中平平仄仄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中仄平平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句</a:t>
            </a:r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中仄平平仄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中仄中平平仄仄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  <a:r>
              <a:rPr lang="zh-CN" altLang="en-US" sz="1200" b="1" dirty="0" smtClean="0">
                <a:solidFill>
                  <a:schemeClr val="accent2">
                    <a:lumMod val="75000"/>
                  </a:schemeClr>
                </a:solidFill>
                <a:latin typeface="华文楷体" pitchFamily="2" charset="-122"/>
                <a:ea typeface="华文楷体" pitchFamily="2" charset="-122"/>
              </a:rPr>
              <a:t>中平中仄平平仄</a:t>
            </a:r>
            <a:r>
              <a:rPr lang="zh-CN" altLang="en-US" sz="1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韵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00034" y="2714626"/>
            <a:ext cx="564357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200" b="1" i="0" u="none" strike="noStrike" cap="none" normalizeH="0" baseline="0" dirty="0" smtClean="0">
                <a:ln>
                  <a:noFill/>
                </a:ln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燕云子：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中仄中平平仄仄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韵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中仄平平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句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中仄平平仄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韵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中仄中平平仄仄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韵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中平中仄平平仄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五月凤凰花似酒。酝酿千秋，馥郁浑如旧。必是天公裁锦绣。妖娆独许春红后。</a:t>
            </a:r>
            <a:endParaRPr kumimoji="0" lang="zh-CN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中仄中平平仄仄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韵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中仄平平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句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中仄平平仄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韵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中仄中平平仄仄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韵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中平中仄平平仄</a:t>
            </a: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华文楷体" pitchFamily="2" charset="-122"/>
                <a:ea typeface="华文楷体" pitchFamily="2" charset="-122"/>
                <a:cs typeface="宋体" pitchFamily="2" charset="-122"/>
              </a:rPr>
              <a:t>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持弄弦歌邻户牖。共此芳华，道艺相期守。且放疏狂轻紫绶。素心人远风怀久。</a:t>
            </a:r>
            <a:endParaRPr kumimoji="0" lang="zh-CN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itchFamily="2" charset="-122"/>
              <a:ea typeface="华文楷体" pitchFamily="2" charset="-122"/>
              <a:cs typeface="宋体" pitchFamily="2" charset="-122"/>
            </a:endParaRPr>
          </a:p>
        </p:txBody>
      </p:sp>
      <p:pic>
        <p:nvPicPr>
          <p:cNvPr id="28674" name="Picture 2" descr="D:\小QQ秘密花园\诗词网络课程\格律诗词写作\凤凰花3.jpg"/>
          <p:cNvPicPr>
            <a:picLocks noChangeAspect="1" noChangeArrowheads="1"/>
          </p:cNvPicPr>
          <p:nvPr/>
        </p:nvPicPr>
        <p:blipFill>
          <a:blip r:embed="rId2" cstate="print"/>
          <a:srcRect l="1357" t="2326" r="26744" b="2326"/>
          <a:stretch>
            <a:fillRect/>
          </a:stretch>
        </p:blipFill>
        <p:spPr bwMode="auto">
          <a:xfrm>
            <a:off x="6286512" y="2000246"/>
            <a:ext cx="2493360" cy="19288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1143001"/>
            <a:ext cx="6643705" cy="207169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一年之后，陈永正教授忽然赓续三首“凤凰花似酒”的</a:t>
            </a:r>
            <a:r>
              <a:rPr lang="en-US" altLang="zh-CN" sz="1400" b="1" dirty="0" smtClean="0">
                <a:latin typeface="华文楷体" pitchFamily="2" charset="-122"/>
                <a:ea typeface="华文楷体" pitchFamily="2" charset="-122"/>
              </a:rPr>
              <a:t>《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蝶恋花</a:t>
            </a:r>
            <a:r>
              <a:rPr lang="en-US" altLang="zh-CN" sz="1400" b="1" dirty="0" smtClean="0">
                <a:latin typeface="华文楷体" pitchFamily="2" charset="-122"/>
                <a:ea typeface="华文楷体" pitchFamily="2" charset="-122"/>
              </a:rPr>
              <a:t>》</a:t>
            </a: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：</a:t>
            </a:r>
            <a:endParaRPr lang="en-US" altLang="zh-CN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endParaRPr lang="zh-CN" altLang="en-US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五月凤凰花似酒，楼际晴霞，映日光初透。一片浓情君记否，相期况是春归后。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莫道孤高难领受，每到芳时，只许心魂守。一任明朝风雨骤，新枝已在千林首。</a:t>
            </a:r>
            <a:endParaRPr lang="en-US" altLang="zh-CN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endParaRPr lang="en-US" altLang="zh-CN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六月凤凰花似酒，不醉花开，只醉花开后。神血已凝香未透，成丹化碧终难久。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持醉问天天醉否，不梦天涯，只梦天涯友。海未成田根已朽，心中风雨年年又。</a:t>
            </a:r>
          </a:p>
          <a:p>
            <a:pPr>
              <a:buNone/>
            </a:pPr>
            <a:r>
              <a:rPr lang="en-US" sz="1400" b="1" dirty="0" smtClean="0">
                <a:latin typeface="华文楷体" pitchFamily="2" charset="-122"/>
                <a:ea typeface="华文楷体" pitchFamily="2" charset="-122"/>
              </a:rPr>
              <a:t> </a:t>
            </a:r>
            <a:endParaRPr lang="zh-CN" altLang="en-US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七月凤凰花似酒，酒到将阑，更觉难禁受。醉里飞花萦左右，多情欲近君怀袖。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况值山倾河改后，不复飘零，满地残红绣。坐待秋风吹白首，无花可落情依旧。</a:t>
            </a:r>
          </a:p>
          <a:p>
            <a:pPr>
              <a:buNone/>
            </a:pPr>
            <a:endParaRPr lang="zh-CN" altLang="en-US" sz="1400" b="1" dirty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9698" name="Picture 2" descr="D:\小QQ秘密花园\诗词网络课程\格律诗词写作\凤凰花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3214692"/>
            <a:ext cx="3421053" cy="17105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4294967295"/>
          </p:nvPr>
        </p:nvSpPr>
        <p:spPr>
          <a:xfrm>
            <a:off x="500063" y="1143001"/>
            <a:ext cx="6643705" cy="207169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又一年后，岭南诗词研习社请授社课，燕云子续作三首：</a:t>
            </a:r>
            <a:endParaRPr lang="en-US" altLang="zh-CN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endParaRPr lang="zh-CN" altLang="en-US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五月凤凰花似酒。醉了相逢，又醉分携后。楼外烟霞谁守候。年年此际铺红绉。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蝶梦盈盈君记否。梦遇天台，梦醒茶依旧。夜色阑珊风雨骤。明朝忍顾伊人瘦。</a:t>
            </a:r>
          </a:p>
          <a:p>
            <a:pPr>
              <a:buNone/>
            </a:pPr>
            <a:r>
              <a:rPr lang="en-US" sz="1400" b="1" dirty="0" smtClean="0">
                <a:latin typeface="华文楷体" pitchFamily="2" charset="-122"/>
                <a:ea typeface="华文楷体" pitchFamily="2" charset="-122"/>
              </a:rPr>
              <a:t> </a:t>
            </a:r>
            <a:endParaRPr lang="zh-CN" altLang="en-US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五月凤凰花似酒。一别经年，血色萦新牖。莫道川原浑碧透，妖娆一树苍天佑。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意自孤高心自厚。自在园林，自在君怀袖。一任千秋风雨骤，诗魂总伴芳魂秀。</a:t>
            </a:r>
          </a:p>
          <a:p>
            <a:pPr>
              <a:buNone/>
            </a:pPr>
            <a:r>
              <a:rPr lang="en-US" sz="1400" b="1" dirty="0" smtClean="0">
                <a:latin typeface="华文楷体" pitchFamily="2" charset="-122"/>
                <a:ea typeface="华文楷体" pitchFamily="2" charset="-122"/>
              </a:rPr>
              <a:t> </a:t>
            </a:r>
            <a:endParaRPr lang="zh-CN" altLang="en-US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五月凤凰花似酒。大美无言，愿共人长久。不趁春风织锦绣。泼红染碧春归后。</a:t>
            </a:r>
          </a:p>
          <a:p>
            <a:pPr>
              <a:buNone/>
            </a:pPr>
            <a:r>
              <a:rPr lang="zh-CN" altLang="en-US" sz="1400" b="1" dirty="0" smtClean="0">
                <a:latin typeface="华文楷体" pitchFamily="2" charset="-122"/>
                <a:ea typeface="华文楷体" pitchFamily="2" charset="-122"/>
              </a:rPr>
              <a:t>已惯白云常变狗。无虑无营，我意君然否。岁岁芸窗勤问候。何辞小隐终林薮。</a:t>
            </a:r>
          </a:p>
          <a:p>
            <a:pPr>
              <a:buNone/>
            </a:pPr>
            <a:endParaRPr lang="zh-CN" altLang="en-US" sz="14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None/>
            </a:pPr>
            <a:endParaRPr lang="zh-CN" altLang="en-US" sz="1400" b="1" dirty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30722" name="Picture 2" descr="D:\小QQ秘密花园\诗词网络课程\格律诗词写作\凤凰花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286130"/>
            <a:ext cx="4786346" cy="161242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127355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682</TotalTime>
  <Words>2543</Words>
  <Application>Microsoft Office PowerPoint</Application>
  <PresentationFormat>全屏显示(16:9)</PresentationFormat>
  <Paragraphs>193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暗香扑面</vt:lpstr>
      <vt:lpstr>格律诗词写作</vt:lpstr>
      <vt:lpstr>幻灯片 2</vt:lpstr>
      <vt:lpstr>一．名称的意味</vt:lpstr>
      <vt:lpstr>二.格律诗的五大格律要素</vt:lpstr>
      <vt:lpstr>幻灯片 5</vt:lpstr>
      <vt:lpstr>幻灯片 6</vt:lpstr>
      <vt:lpstr>幻灯片 7</vt:lpstr>
      <vt:lpstr>三.格律诗的写作</vt:lpstr>
      <vt:lpstr>幻灯片 9</vt:lpstr>
      <vt:lpstr>幻灯片 10</vt:lpstr>
      <vt:lpstr>幻灯片 11</vt:lpstr>
      <vt:lpstr>幻灯片 12</vt:lpstr>
      <vt:lpstr>四．格律词的写作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课程名称</dc:title>
  <dc:creator>cqq</dc:creator>
  <cp:lastModifiedBy>Sky123.Org</cp:lastModifiedBy>
  <cp:revision>52</cp:revision>
  <dcterms:created xsi:type="dcterms:W3CDTF">2015-04-15T07:18:30Z</dcterms:created>
  <dcterms:modified xsi:type="dcterms:W3CDTF">2016-12-05T15:13:17Z</dcterms:modified>
</cp:coreProperties>
</file>