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Override PartName="/customXml/itemProps39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media/image14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sldIdLst>
    <p:sldId id="256" r:id="rId3"/>
    <p:sldId id="313" r:id="rId4"/>
    <p:sldId id="314" r:id="rId5"/>
    <p:sldId id="347" r:id="rId6"/>
    <p:sldId id="348" r:id="rId7"/>
    <p:sldId id="349" r:id="rId8"/>
    <p:sldId id="350" r:id="rId9"/>
    <p:sldId id="351" r:id="rId10"/>
    <p:sldId id="352" r:id="rId11"/>
    <p:sldId id="353" r:id="rId12"/>
    <p:sldId id="354" r:id="rId13"/>
    <p:sldId id="355" r:id="rId14"/>
    <p:sldId id="356" r:id="rId15"/>
    <p:sldId id="357" r:id="rId16"/>
    <p:sldId id="358" r:id="rId17"/>
    <p:sldId id="359" r:id="rId18"/>
    <p:sldId id="360" r:id="rId19"/>
    <p:sldId id="361" r:id="rId20"/>
    <p:sldId id="362" r:id="rId21"/>
    <p:sldId id="363" r:id="rId22"/>
    <p:sldId id="364" r:id="rId23"/>
    <p:sldId id="365" r:id="rId24"/>
    <p:sldId id="366" r:id="rId25"/>
    <p:sldId id="317" r:id="rId26"/>
    <p:sldId id="281" r:id="rId27"/>
    <p:sldId id="282" r:id="rId28"/>
    <p:sldId id="311" r:id="rId29"/>
    <p:sldId id="307" r:id="rId31"/>
    <p:sldId id="338" r:id="rId32"/>
    <p:sldId id="339" r:id="rId33"/>
    <p:sldId id="343" r:id="rId34"/>
    <p:sldId id="345" r:id="rId35"/>
  </p:sldIdLst>
  <p:sldSz cx="9144000" cy="6858000" type="screen4x3"/>
  <p:notesSz cx="6858000" cy="9144000"/>
  <p:custDataLst>
    <p:tags r:id="rId42"/>
  </p:custDataLst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新课标第一网" initials="" lastIdx="1" clrIdx="0"/>
  <p:cmAuthor id="1" name="xkb1.com" initials="" lastIdx="4" clrIdx="1"/>
  <p:cmAuthor id="3" name="poppy" initials="p" lastIdx="2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66"/>
    <a:srgbClr val="FF3300"/>
    <a:srgbClr val="D60093"/>
    <a:srgbClr val="4D4D4D"/>
    <a:srgbClr val="FF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32786"/>
    <p:restoredTop sz="90928"/>
  </p:normalViewPr>
  <p:slideViewPr>
    <p:cSldViewPr showGuides="1">
      <p:cViewPr varScale="1">
        <p:scale>
          <a:sx n="67" d="100"/>
          <a:sy n="67" d="100"/>
        </p:scale>
        <p:origin x="-234" y="-108"/>
      </p:cViewPr>
      <p:guideLst>
        <p:guide orient="horz" pos="2133"/>
        <p:guide pos="286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7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2" Type="http://schemas.openxmlformats.org/officeDocument/2006/relationships/tags" Target="tags/tag40.xml"/><Relationship Id="rId41" Type="http://schemas.openxmlformats.org/officeDocument/2006/relationships/customXml" Target="../customXml/item1.xml"/><Relationship Id="rId40" Type="http://schemas.openxmlformats.org/officeDocument/2006/relationships/customXmlProps" Target="../customXml/itemProps39.xml"/><Relationship Id="rId4" Type="http://schemas.openxmlformats.org/officeDocument/2006/relationships/slide" Target="slides/slide2.xml"/><Relationship Id="rId39" Type="http://schemas.openxmlformats.org/officeDocument/2006/relationships/commentAuthors" Target="commentAuthors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B6B2B95-8AB5-469A-A7DD-65F4A25AF140}" type="datetimeFigureOut">
              <a:rPr kumimoji="1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7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0"/>
            <a:r>
              <a:rPr lang="zh-CN" altLang="en-US" dirty="0"/>
              <a:t>第二级</a:t>
            </a:r>
            <a:endParaRPr lang="zh-CN" altLang="en-US" dirty="0"/>
          </a:p>
          <a:p>
            <a:pPr lvl="2" indent="0"/>
            <a:r>
              <a:rPr lang="zh-CN" altLang="en-US" dirty="0"/>
              <a:t>第三级</a:t>
            </a:r>
            <a:endParaRPr lang="zh-CN" altLang="en-US" dirty="0"/>
          </a:p>
          <a:p>
            <a:pPr lvl="3" indent="0"/>
            <a:r>
              <a:rPr lang="zh-CN" altLang="en-US" dirty="0"/>
              <a:t>第四级</a:t>
            </a:r>
            <a:endParaRPr lang="zh-CN" altLang="en-US" dirty="0"/>
          </a:p>
          <a:p>
            <a:pPr lvl="4" indent="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fontAlgn="base" hangingPunct="1">
              <a:buNone/>
            </a:pPr>
            <a:fld id="{9A0DB2DC-4C9A-4742-B13C-FB6460FD3503}" type="slidenum">
              <a:rPr lang="zh-CN" altLang="en-US" sz="12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662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2662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867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2867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showMasterSp="0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150938" y="214313"/>
            <a:ext cx="7804150" cy="59182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9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>
              <a:buNone/>
            </a:pPr>
            <a:fld id="{9A0DB2DC-4C9A-4742-B13C-FB6460FD3503}" type="slidenum">
              <a:rPr lang="en-US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Sp="0">
  <p:cSld name="1_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1.png"/><Relationship Id="rId14" Type="http://schemas.openxmlformats.org/officeDocument/2006/relationships/slide" Target="../slides/slide26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kumimoji="0"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kumimoji="0"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pic>
        <p:nvPicPr>
          <p:cNvPr id="1031" name="Picture 7" descr="D:\下载文件\中学化学网上教学资源中心-其它资源.files\interest.files\blebul1a.gif">
            <a:hlinkClick r:id="rId14" action="ppaction://hlinksldjump"/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8534400" y="6248400"/>
            <a:ext cx="533400" cy="533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2" name="Picture 8" descr="D:\下载文件\中学化学网上教学资源中心-其它资源.files\interest.files\blebul1a.gif">
            <a:hlinkClick r:id="rId14" action="ppaction://hlinksldjump"/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76200" y="0"/>
            <a:ext cx="533400" cy="5334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GIF"/><Relationship Id="rId1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1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tags" Target="../tags/tag2.xml"/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8.png"/><Relationship Id="rId3" Type="http://schemas.openxmlformats.org/officeDocument/2006/relationships/image" Target="../media/image17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tags" Target="../tags/tag6.xml"/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tags" Target="../tags/tag27.xml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tags" Target="../tags/tag3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097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r>
              <a:rPr lang="zh-CN" altLang="en-US" dirty="0">
                <a:latin typeface="Times New Roman" panose="02020603050405020304" pitchFamily="18" charset="0"/>
              </a:rPr>
              <a:t>是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428625"/>
            <a:ext cx="9144000" cy="2209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课题2    </a:t>
            </a:r>
            <a:endParaRPr kumimoji="0" lang="en-US" altLang="zh-CN" sz="6000" b="1" i="0" u="none" strike="noStrike" kern="1200" cap="none" spc="0" normalizeH="0" baseline="0" noProof="0" dirty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如何正确书写化学方程式</a:t>
            </a:r>
            <a:endParaRPr kumimoji="0" lang="zh-CN" altLang="en-US" sz="6000" b="1" i="0" u="none" strike="noStrike" kern="1200" cap="none" spc="0" normalizeH="0" baseline="0" noProof="0" dirty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pic>
        <p:nvPicPr>
          <p:cNvPr id="4099" name="Picture 13" descr="D:\初三教案\新教材教案及课件2002学年\第五单元  方程式\课题2  化学方程式的书写课件\book9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57438" y="2786063"/>
            <a:ext cx="2667000" cy="2209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15" descr="D:\初三教案\新教材教案及课件2002学年\第五单元  方程式\课题2  化学方程式的书写课件\q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688" y="2786063"/>
            <a:ext cx="1600200" cy="1116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1" name="TextBox 7"/>
          <p:cNvSpPr txBox="1"/>
          <p:nvPr/>
        </p:nvSpPr>
        <p:spPr>
          <a:xfrm>
            <a:off x="1071563" y="5857875"/>
            <a:ext cx="6615112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40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广州市中大附中    方贵贤</a:t>
            </a:r>
            <a:endParaRPr lang="zh-CN" altLang="en-US" sz="4000" b="1" dirty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9154" name="Text Box 2"/>
          <p:cNvSpPr txBox="1"/>
          <p:nvPr/>
        </p:nvSpPr>
        <p:spPr>
          <a:xfrm>
            <a:off x="611188" y="5132388"/>
            <a:ext cx="5257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</a:pPr>
            <a:r>
              <a:rPr lang="en-US" altLang="zh-CN" b="1" dirty="0">
                <a:latin typeface="宋体" panose="02010600030101010101" pitchFamily="2" charset="-122"/>
              </a:rPr>
              <a:t>4. </a:t>
            </a:r>
            <a:r>
              <a:rPr lang="zh-CN" altLang="en-US" b="1" dirty="0">
                <a:latin typeface="宋体" panose="02010600030101010101" pitchFamily="2" charset="-122"/>
              </a:rPr>
              <a:t>化学方程式指的是什么？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49155" name="Text Box 3"/>
          <p:cNvSpPr txBox="1"/>
          <p:nvPr/>
        </p:nvSpPr>
        <p:spPr>
          <a:xfrm>
            <a:off x="971550" y="5708650"/>
            <a:ext cx="69850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</a:pPr>
            <a:r>
              <a:rPr lang="zh-CN" altLang="en-US" b="1" dirty="0">
                <a:latin typeface="宋体" panose="02010600030101010101" pitchFamily="2" charset="-122"/>
              </a:rPr>
              <a:t>用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化学式</a:t>
            </a:r>
            <a:r>
              <a:rPr lang="zh-CN" altLang="en-US" b="1" dirty="0">
                <a:latin typeface="宋体" panose="02010600030101010101" pitchFamily="2" charset="-122"/>
              </a:rPr>
              <a:t>来表示化学反应的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式子</a:t>
            </a:r>
            <a:r>
              <a:rPr lang="zh-CN" altLang="en-US" b="1" dirty="0">
                <a:latin typeface="宋体" panose="02010600030101010101" pitchFamily="2" charset="-122"/>
              </a:rPr>
              <a:t>叫做化学方程式。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grpSp>
        <p:nvGrpSpPr>
          <p:cNvPr id="49156" name="Group 4"/>
          <p:cNvGrpSpPr/>
          <p:nvPr/>
        </p:nvGrpSpPr>
        <p:grpSpPr>
          <a:xfrm>
            <a:off x="684213" y="2781300"/>
            <a:ext cx="8135937" cy="1254125"/>
            <a:chOff x="340" y="1752"/>
            <a:chExt cx="5125" cy="790"/>
          </a:xfrm>
        </p:grpSpPr>
        <p:sp>
          <p:nvSpPr>
            <p:cNvPr id="5124" name="Text Box 5"/>
            <p:cNvSpPr txBox="1"/>
            <p:nvPr/>
          </p:nvSpPr>
          <p:spPr>
            <a:xfrm>
              <a:off x="340" y="1752"/>
              <a:ext cx="403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</a:pPr>
              <a:r>
                <a:rPr lang="en-US" altLang="zh-CN" b="1" dirty="0">
                  <a:latin typeface="宋体" panose="02010600030101010101" pitchFamily="2" charset="-122"/>
                </a:rPr>
                <a:t>2. </a:t>
              </a:r>
              <a:r>
                <a:rPr lang="zh-CN" altLang="en-US" b="1" dirty="0">
                  <a:latin typeface="宋体" panose="02010600030101010101" pitchFamily="2" charset="-122"/>
                </a:rPr>
                <a:t>化学反应遵循质量守恒定律的原因是：</a:t>
              </a:r>
              <a:endParaRPr lang="zh-CN" altLang="en-US" dirty="0">
                <a:latin typeface="宋体" panose="02010600030101010101" pitchFamily="2" charset="-122"/>
              </a:endParaRPr>
            </a:p>
          </p:txBody>
        </p:sp>
        <p:sp>
          <p:nvSpPr>
            <p:cNvPr id="5125" name="Rectangle 6"/>
            <p:cNvSpPr/>
            <p:nvPr/>
          </p:nvSpPr>
          <p:spPr>
            <a:xfrm>
              <a:off x="612" y="2024"/>
              <a:ext cx="4853" cy="5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b="1" dirty="0">
                  <a:latin typeface="宋体" panose="02010600030101010101" pitchFamily="2" charset="-122"/>
                </a:rPr>
                <a:t>参加反应的原子</a:t>
              </a:r>
              <a:r>
                <a:rPr lang="zh-CN" altLang="en-US" b="1" u="sng" dirty="0">
                  <a:latin typeface="宋体" panose="02010600030101010101" pitchFamily="2" charset="-122"/>
                </a:rPr>
                <a:t>      </a:t>
              </a:r>
              <a:r>
                <a:rPr lang="zh-CN" altLang="en-US" b="1" dirty="0">
                  <a:latin typeface="宋体" panose="02010600030101010101" pitchFamily="2" charset="-122"/>
                </a:rPr>
                <a:t>不变；</a:t>
              </a:r>
              <a:r>
                <a:rPr lang="zh-CN" altLang="en-US" b="1" u="sng" dirty="0">
                  <a:latin typeface="宋体" panose="02010600030101010101" pitchFamily="2" charset="-122"/>
                </a:rPr>
                <a:t>      </a:t>
              </a:r>
              <a:r>
                <a:rPr lang="zh-CN" altLang="en-US" b="1" dirty="0">
                  <a:latin typeface="宋体" panose="02010600030101010101" pitchFamily="2" charset="-122"/>
                </a:rPr>
                <a:t>不变；</a:t>
              </a:r>
              <a:r>
                <a:rPr lang="zh-CN" altLang="en-US" b="1" u="sng" dirty="0">
                  <a:latin typeface="宋体" panose="02010600030101010101" pitchFamily="2" charset="-122"/>
                </a:rPr>
                <a:t>    </a:t>
              </a:r>
              <a:r>
                <a:rPr lang="zh-CN" altLang="en-US" b="1" dirty="0">
                  <a:latin typeface="宋体" panose="02010600030101010101" pitchFamily="2" charset="-122"/>
                </a:rPr>
                <a:t>不变；</a:t>
              </a:r>
              <a:endParaRPr lang="zh-CN" altLang="en-US" b="1" dirty="0">
                <a:latin typeface="宋体" panose="02010600030101010101" pitchFamily="2" charset="-122"/>
              </a:endParaRPr>
            </a:p>
            <a:p>
              <a:r>
                <a:rPr lang="zh-CN" altLang="en-US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但是反应物的</a:t>
              </a:r>
              <a:r>
                <a:rPr lang="zh-CN" altLang="en-US" b="1" u="sng" dirty="0">
                  <a:solidFill>
                    <a:srgbClr val="0000FF"/>
                  </a:solidFill>
                  <a:latin typeface="宋体" panose="02010600030101010101" pitchFamily="2" charset="-122"/>
                </a:rPr>
                <a:t>            </a:t>
              </a:r>
              <a:r>
                <a:rPr lang="zh-CN" altLang="en-US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一定改变。</a:t>
              </a:r>
              <a:endParaRPr lang="zh-CN" altLang="en-US" b="1" dirty="0">
                <a:solidFill>
                  <a:srgbClr val="0000FF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5126" name="Text Box 7"/>
          <p:cNvSpPr txBox="1"/>
          <p:nvPr/>
        </p:nvSpPr>
        <p:spPr>
          <a:xfrm>
            <a:off x="755650" y="1916113"/>
            <a:ext cx="7993063" cy="822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342900" indent="-342900">
              <a:buAutoNum type="arabicPeriod"/>
            </a:pPr>
            <a:r>
              <a:rPr lang="zh-CN" altLang="en-US" b="1" dirty="0">
                <a:latin typeface="宋体" panose="02010600030101010101" pitchFamily="2" charset="-122"/>
              </a:rPr>
              <a:t>质量守恒定律是：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参加</a:t>
            </a:r>
            <a:r>
              <a:rPr lang="zh-CN" altLang="en-US" b="1" dirty="0">
                <a:latin typeface="宋体" panose="02010600030101010101" pitchFamily="2" charset="-122"/>
              </a:rPr>
              <a:t>化学反应的</a:t>
            </a:r>
            <a:r>
              <a:rPr lang="zh-CN" altLang="en-US" b="1" u="sng" dirty="0">
                <a:latin typeface="宋体" panose="02010600030101010101" pitchFamily="2" charset="-122"/>
              </a:rPr>
              <a:t>            </a:t>
            </a:r>
            <a:r>
              <a:rPr lang="zh-CN" altLang="en-US" b="1" dirty="0">
                <a:latin typeface="宋体" panose="02010600030101010101" pitchFamily="2" charset="-122"/>
              </a:rPr>
              <a:t>的质量总和等于</a:t>
            </a:r>
            <a:r>
              <a:rPr lang="en-US" altLang="zh-CN" b="1" u="sng" dirty="0">
                <a:latin typeface="宋体" panose="02010600030101010101" pitchFamily="2" charset="-122"/>
              </a:rPr>
              <a:t>____________________</a:t>
            </a:r>
            <a:r>
              <a:rPr lang="zh-CN" altLang="en-US" b="1" dirty="0">
                <a:latin typeface="宋体" panose="02010600030101010101" pitchFamily="2" charset="-122"/>
              </a:rPr>
              <a:t>。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5127" name="WordArt 8"/>
          <p:cNvSpPr>
            <a:spLocks noTextEdit="1"/>
          </p:cNvSpPr>
          <p:nvPr/>
        </p:nvSpPr>
        <p:spPr>
          <a:xfrm>
            <a:off x="3565525" y="1054100"/>
            <a:ext cx="2743200" cy="574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【复习提问】</a:t>
            </a:r>
            <a:endParaRPr lang="zh-CN" altLang="en-US" sz="360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9161" name="Text Box 9"/>
          <p:cNvSpPr txBox="1"/>
          <p:nvPr/>
        </p:nvSpPr>
        <p:spPr>
          <a:xfrm>
            <a:off x="6061075" y="1916113"/>
            <a:ext cx="160655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各反应物</a:t>
            </a:r>
            <a:endParaRPr lang="zh-CN" altLang="en-US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9162" name="Text Box 10"/>
          <p:cNvSpPr txBox="1"/>
          <p:nvPr/>
        </p:nvSpPr>
        <p:spPr>
          <a:xfrm>
            <a:off x="2411413" y="2276475"/>
            <a:ext cx="309721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各生成物的质量总和</a:t>
            </a:r>
            <a:endParaRPr lang="zh-CN" altLang="en-US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9163" name="Text Box 11"/>
          <p:cNvSpPr txBox="1"/>
          <p:nvPr/>
        </p:nvSpPr>
        <p:spPr>
          <a:xfrm>
            <a:off x="3343275" y="3187700"/>
            <a:ext cx="136207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种类</a:t>
            </a:r>
            <a:endParaRPr lang="zh-CN" altLang="en-US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9164" name="Text Box 12"/>
          <p:cNvSpPr txBox="1"/>
          <p:nvPr/>
        </p:nvSpPr>
        <p:spPr>
          <a:xfrm>
            <a:off x="5143500" y="3141663"/>
            <a:ext cx="1255713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数目</a:t>
            </a:r>
            <a:endParaRPr lang="zh-CN" altLang="en-US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9165" name="Text Box 13"/>
          <p:cNvSpPr txBox="1"/>
          <p:nvPr/>
        </p:nvSpPr>
        <p:spPr>
          <a:xfrm>
            <a:off x="6943725" y="3187700"/>
            <a:ext cx="115252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质量</a:t>
            </a:r>
            <a:endParaRPr lang="zh-CN" altLang="en-US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9166" name="Text Box 14"/>
          <p:cNvSpPr txBox="1"/>
          <p:nvPr/>
        </p:nvSpPr>
        <p:spPr>
          <a:xfrm>
            <a:off x="3275013" y="3573463"/>
            <a:ext cx="1354137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种类</a:t>
            </a:r>
            <a:endParaRPr lang="zh-CN" altLang="en-US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9167" name="Text Box 15"/>
          <p:cNvSpPr txBox="1"/>
          <p:nvPr/>
        </p:nvSpPr>
        <p:spPr>
          <a:xfrm>
            <a:off x="684213" y="4221163"/>
            <a:ext cx="8208962" cy="822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b="1" dirty="0">
                <a:latin typeface="宋体" panose="02010600030101010101" pitchFamily="2" charset="-122"/>
              </a:rPr>
              <a:t>3</a:t>
            </a:r>
            <a:r>
              <a:rPr lang="zh-CN" altLang="en-US" b="1" dirty="0">
                <a:latin typeface="宋体" panose="02010600030101010101" pitchFamily="2" charset="-122"/>
              </a:rPr>
              <a:t>、化学反应的实质是：构成物质的</a:t>
            </a:r>
            <a:r>
              <a:rPr lang="en-US" altLang="zh-CN" b="1" dirty="0">
                <a:latin typeface="宋体" panose="02010600030101010101" pitchFamily="2" charset="-122"/>
              </a:rPr>
              <a:t>______</a:t>
            </a:r>
            <a:r>
              <a:rPr lang="zh-CN" altLang="en-US" b="1" dirty="0">
                <a:latin typeface="宋体" panose="02010600030101010101" pitchFamily="2" charset="-122"/>
              </a:rPr>
              <a:t>分裂成</a:t>
            </a:r>
            <a:r>
              <a:rPr lang="en-US" altLang="zh-CN" b="1" dirty="0">
                <a:latin typeface="宋体" panose="02010600030101010101" pitchFamily="2" charset="-122"/>
              </a:rPr>
              <a:t>_____</a:t>
            </a:r>
            <a:r>
              <a:rPr lang="zh-CN" altLang="en-US" b="1" dirty="0">
                <a:latin typeface="宋体" panose="02010600030101010101" pitchFamily="2" charset="-122"/>
              </a:rPr>
              <a:t>，</a:t>
            </a:r>
            <a:endParaRPr lang="zh-CN" altLang="en-US" b="1" dirty="0">
              <a:latin typeface="宋体" panose="02010600030101010101" pitchFamily="2" charset="-122"/>
            </a:endParaRPr>
          </a:p>
          <a:p>
            <a:r>
              <a:rPr lang="zh-CN" altLang="en-US" b="1" dirty="0">
                <a:latin typeface="宋体" panose="02010600030101010101" pitchFamily="2" charset="-122"/>
              </a:rPr>
              <a:t>   而</a:t>
            </a:r>
            <a:r>
              <a:rPr lang="en-US" altLang="zh-CN" b="1" dirty="0">
                <a:latin typeface="宋体" panose="02010600030101010101" pitchFamily="2" charset="-122"/>
              </a:rPr>
              <a:t>________</a:t>
            </a:r>
            <a:r>
              <a:rPr lang="zh-CN" altLang="en-US" b="1" dirty="0">
                <a:latin typeface="宋体" panose="02010600030101010101" pitchFamily="2" charset="-122"/>
              </a:rPr>
              <a:t>又重新组合成</a:t>
            </a:r>
            <a:r>
              <a:rPr lang="en-US" altLang="zh-CN" b="1" dirty="0">
                <a:latin typeface="宋体" panose="02010600030101010101" pitchFamily="2" charset="-122"/>
              </a:rPr>
              <a:t>____________</a:t>
            </a:r>
            <a:r>
              <a:rPr lang="zh-CN" altLang="en-US" b="1" dirty="0">
                <a:latin typeface="宋体" panose="02010600030101010101" pitchFamily="2" charset="-122"/>
              </a:rPr>
              <a:t>的过程。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49168" name="Text Box 16"/>
          <p:cNvSpPr txBox="1"/>
          <p:nvPr/>
        </p:nvSpPr>
        <p:spPr>
          <a:xfrm>
            <a:off x="5580063" y="4195763"/>
            <a:ext cx="115252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分子</a:t>
            </a:r>
            <a:endParaRPr lang="zh-CN" altLang="en-US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9169" name="Text Box 17"/>
          <p:cNvSpPr txBox="1"/>
          <p:nvPr/>
        </p:nvSpPr>
        <p:spPr>
          <a:xfrm>
            <a:off x="7380288" y="4195763"/>
            <a:ext cx="115252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原子</a:t>
            </a:r>
            <a:endParaRPr lang="zh-CN" altLang="en-US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9170" name="Text Box 18"/>
          <p:cNvSpPr txBox="1"/>
          <p:nvPr/>
        </p:nvSpPr>
        <p:spPr>
          <a:xfrm>
            <a:off x="1836738" y="4581525"/>
            <a:ext cx="115252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原子</a:t>
            </a:r>
            <a:endParaRPr lang="zh-CN" altLang="en-US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9171" name="Text Box 19"/>
          <p:cNvSpPr txBox="1"/>
          <p:nvPr/>
        </p:nvSpPr>
        <p:spPr>
          <a:xfrm>
            <a:off x="4716463" y="4581525"/>
            <a:ext cx="203835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新的分子</a:t>
            </a:r>
            <a:endParaRPr lang="zh-CN" altLang="en-US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9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49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9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49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49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49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49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49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7" dur="2000"/>
                                        <p:tgtEl>
                                          <p:spTgt spid="49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2000"/>
                                        <p:tgtEl>
                                          <p:spTgt spid="49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  <p:bldP spid="49155" grpId="0"/>
      <p:bldP spid="49161" grpId="0"/>
      <p:bldP spid="49162" grpId="0"/>
      <p:bldP spid="49163" grpId="0"/>
      <p:bldP spid="49164" grpId="0"/>
      <p:bldP spid="49165" grpId="0"/>
      <p:bldP spid="49166" grpId="0"/>
      <p:bldP spid="49167" grpId="0"/>
      <p:bldP spid="49168" grpId="0"/>
      <p:bldP spid="49169" grpId="0"/>
      <p:bldP spid="49170" grpId="0"/>
      <p:bldP spid="4917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145" name="Text Box 7"/>
          <p:cNvSpPr txBox="1"/>
          <p:nvPr/>
        </p:nvSpPr>
        <p:spPr>
          <a:xfrm>
            <a:off x="1280478" y="188595"/>
            <a:ext cx="72009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</a:pPr>
            <a:r>
              <a:rPr lang="zh-CN" altLang="en-US" sz="2800" b="1" dirty="0">
                <a:latin typeface="Times New Roman" panose="02020603050405020304" pitchFamily="18" charset="0"/>
              </a:rPr>
              <a:t>氢气在空气中燃烧的反应过程是怎样的呢？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50202" name="Rectangle 26"/>
          <p:cNvSpPr/>
          <p:nvPr/>
        </p:nvSpPr>
        <p:spPr>
          <a:xfrm>
            <a:off x="765810" y="2636838"/>
            <a:ext cx="7345363" cy="557212"/>
          </a:xfrm>
          <a:prstGeom prst="rect">
            <a:avLst/>
          </a:prstGeom>
          <a:solidFill>
            <a:srgbClr val="FF0000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哪种猜想对呢？你又是如何证明它的产物？</a:t>
            </a:r>
            <a:endParaRPr lang="zh-CN" altLang="en-US" sz="2800" b="1" dirty="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0208" name="Rectangle 32"/>
          <p:cNvSpPr/>
          <p:nvPr/>
        </p:nvSpPr>
        <p:spPr>
          <a:xfrm>
            <a:off x="467678" y="980758"/>
            <a:ext cx="1644650" cy="557212"/>
          </a:xfrm>
          <a:prstGeom prst="rect">
            <a:avLst/>
          </a:prstGeom>
          <a:solidFill>
            <a:srgbClr val="FF0000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猜想</a:t>
            </a:r>
            <a:r>
              <a:rPr lang="en-US" altLang="zh-CN" sz="28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： </a:t>
            </a:r>
            <a:endParaRPr lang="zh-CN" altLang="en-US" sz="2800" b="1" dirty="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0209" name="Rectangle 33"/>
          <p:cNvSpPr/>
          <p:nvPr/>
        </p:nvSpPr>
        <p:spPr>
          <a:xfrm>
            <a:off x="467678" y="1963420"/>
            <a:ext cx="1652587" cy="557213"/>
          </a:xfrm>
          <a:prstGeom prst="rect">
            <a:avLst/>
          </a:prstGeom>
          <a:solidFill>
            <a:srgbClr val="FF0000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猜想</a:t>
            </a:r>
            <a:r>
              <a:rPr lang="en-US" altLang="zh-CN" sz="28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： </a:t>
            </a:r>
            <a:endParaRPr lang="zh-CN" altLang="en-US" sz="2800" b="1" dirty="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50218" name="Picture 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64778" y="836613"/>
            <a:ext cx="3527425" cy="6429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0219" name="Picture 4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4778" y="1844358"/>
            <a:ext cx="3371850" cy="666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4970" y="765175"/>
            <a:ext cx="1661160" cy="1947545"/>
          </a:xfrm>
          <a:prstGeom prst="rect">
            <a:avLst/>
          </a:prstGeom>
        </p:spPr>
      </p:pic>
      <p:graphicFrame>
        <p:nvGraphicFramePr>
          <p:cNvPr id="7" name="表格 6"/>
          <p:cNvGraphicFramePr/>
          <p:nvPr>
            <p:custDataLst>
              <p:tags r:id="rId4"/>
            </p:custDataLst>
          </p:nvPr>
        </p:nvGraphicFramePr>
        <p:xfrm>
          <a:off x="395605" y="3573145"/>
          <a:ext cx="8220710" cy="2892425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{93296810-A885-4BE3-A3E7-6D5BEEA58F35}</a:tableStyleId>
              </a:tblPr>
              <a:tblGrid>
                <a:gridCol w="4110355"/>
                <a:gridCol w="4110355"/>
              </a:tblGrid>
              <a:tr h="99631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latin typeface="楷体" panose="02010609060101010101" charset="-122"/>
                          <a:ea typeface="楷体" panose="02010609060101010101" charset="-122"/>
                        </a:rPr>
                        <a:t>实验操作</a:t>
                      </a:r>
                      <a:endParaRPr lang="zh-CN" altLang="en-US" sz="280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latin typeface="楷体" panose="02010609060101010101" charset="-122"/>
                          <a:ea typeface="楷体" panose="02010609060101010101" charset="-122"/>
                        </a:rPr>
                        <a:t>预计发生的现象以及由现象得出的结论</a:t>
                      </a:r>
                      <a:endParaRPr lang="zh-CN" altLang="en-US" sz="280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/>
                </a:tc>
              </a:tr>
              <a:tr h="1896110"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  <a:p>
                      <a:pPr>
                        <a:buNone/>
                      </a:pPr>
                      <a:endParaRPr lang="zh-CN" altLang="en-US" sz="280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  <a:p>
                      <a:pPr>
                        <a:buNone/>
                      </a:pPr>
                      <a:endParaRPr lang="zh-CN" altLang="en-US" sz="280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  <a:p>
                      <a:pPr>
                        <a:buNone/>
                      </a:pPr>
                      <a:endParaRPr lang="zh-CN" altLang="en-US" sz="280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67995" y="4797425"/>
            <a:ext cx="389636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取少量反应后的产物于试管中，加入少量二氧化锰，观察实验现象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756785" y="4582160"/>
            <a:ext cx="372491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若试管中由气泡产生，则生成物是过氧化氢；若试管中无气泡产生，则生成物是水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156325" y="1927860"/>
            <a:ext cx="54546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>
                <a:solidFill>
                  <a:srgbClr val="FF0000"/>
                </a:solidFill>
                <a:sym typeface="Wingdings" panose="05000000000000000000" charset="0"/>
              </a:rPr>
              <a:t></a:t>
            </a:r>
            <a:endParaRPr lang="zh-CN" altLang="en-US" sz="3200">
              <a:solidFill>
                <a:srgbClr val="FF0000"/>
              </a:solidFill>
              <a:sym typeface="Wingdings" panose="0500000000000000000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0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0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02" grpId="0" bldLvl="0" animBg="1"/>
      <p:bldP spid="50208" grpId="0" bldLvl="0" animBg="1"/>
      <p:bldP spid="50209" grpId="0" bldLvl="0" animBg="1"/>
      <p:bldP spid="13" grpId="0"/>
      <p:bldP spid="13" grpId="1"/>
      <p:bldP spid="14" grpId="0"/>
      <p:bldP spid="14" grpId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Text Box 7"/>
          <p:cNvSpPr txBox="1"/>
          <p:nvPr/>
        </p:nvSpPr>
        <p:spPr>
          <a:xfrm>
            <a:off x="1280478" y="188595"/>
            <a:ext cx="72009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</a:pPr>
            <a:r>
              <a:rPr lang="zh-CN" altLang="en-US" sz="2800" b="1" dirty="0">
                <a:latin typeface="Times New Roman" panose="02020603050405020304" pitchFamily="18" charset="0"/>
              </a:rPr>
              <a:t>氢气在空气中燃烧的反应过程是怎样的呢？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50208" name="Rectangle 32"/>
          <p:cNvSpPr/>
          <p:nvPr/>
        </p:nvSpPr>
        <p:spPr>
          <a:xfrm>
            <a:off x="467678" y="980758"/>
            <a:ext cx="1644650" cy="557212"/>
          </a:xfrm>
          <a:prstGeom prst="rect">
            <a:avLst/>
          </a:prstGeom>
          <a:solidFill>
            <a:srgbClr val="FF0000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猜想</a:t>
            </a:r>
            <a:r>
              <a:rPr lang="en-US" altLang="zh-CN" sz="28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： </a:t>
            </a:r>
            <a:endParaRPr lang="zh-CN" altLang="en-US" sz="2800" b="1" dirty="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0209" name="Rectangle 33"/>
          <p:cNvSpPr/>
          <p:nvPr/>
        </p:nvSpPr>
        <p:spPr>
          <a:xfrm>
            <a:off x="467678" y="1963420"/>
            <a:ext cx="1652587" cy="557213"/>
          </a:xfrm>
          <a:prstGeom prst="rect">
            <a:avLst/>
          </a:prstGeom>
          <a:solidFill>
            <a:srgbClr val="FF0000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猜想</a:t>
            </a:r>
            <a:r>
              <a:rPr lang="en-US" altLang="zh-CN" sz="28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： </a:t>
            </a:r>
            <a:endParaRPr lang="zh-CN" altLang="en-US" sz="2800" b="1" dirty="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50218" name="Picture 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64778" y="836613"/>
            <a:ext cx="3527425" cy="6429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0219" name="Picture 4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4778" y="1844358"/>
            <a:ext cx="3371850" cy="666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6156325" y="1927860"/>
            <a:ext cx="54546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>
                <a:solidFill>
                  <a:srgbClr val="FF0000"/>
                </a:solidFill>
                <a:sym typeface="Wingdings" panose="05000000000000000000" charset="0"/>
              </a:rPr>
              <a:t></a:t>
            </a:r>
            <a:endParaRPr lang="zh-CN" altLang="en-US" sz="3200">
              <a:solidFill>
                <a:srgbClr val="FF0000"/>
              </a:solidFill>
              <a:sym typeface="Wingdings" panose="05000000000000000000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192520" y="836930"/>
            <a:ext cx="54546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dirty="0">
                <a:solidFill>
                  <a:srgbClr val="7030A0"/>
                </a:solidFill>
                <a:sym typeface="Wingdings" panose="05000000000000000000" charset="0"/>
              </a:rPr>
              <a:t></a:t>
            </a:r>
            <a:endParaRPr lang="zh-CN" altLang="en-US" sz="3200" dirty="0">
              <a:solidFill>
                <a:srgbClr val="7030A0"/>
              </a:solidFill>
              <a:sym typeface="Wingdings" panose="05000000000000000000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348355" y="2781300"/>
            <a:ext cx="24536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违背客观事实</a:t>
            </a:r>
            <a:endParaRPr lang="zh-CN" altLang="en-US" sz="28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2334895" y="3573145"/>
            <a:ext cx="4032250" cy="72009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以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客观事实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为基础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" name="左弧形箭头 11"/>
          <p:cNvSpPr/>
          <p:nvPr/>
        </p:nvSpPr>
        <p:spPr>
          <a:xfrm>
            <a:off x="1548130" y="3933190"/>
            <a:ext cx="635000" cy="871220"/>
          </a:xfrm>
          <a:prstGeom prst="curved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484120" y="4725035"/>
            <a:ext cx="4008755" cy="953135"/>
          </a:xfrm>
          <a:prstGeom prst="rect">
            <a:avLst/>
          </a:prstGeom>
          <a:noFill/>
          <a:ln w="38100">
            <a:solidFill>
              <a:srgbClr val="D60093"/>
            </a:solidFill>
          </a:ln>
        </p:spPr>
        <p:txBody>
          <a:bodyPr wrap="square" rtlCol="0">
            <a:spAutoFit/>
          </a:bodyPr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不能凭空臆造事实上不存在的物质和化学反应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15" grpId="0"/>
      <p:bldP spid="4" grpId="0" bldLvl="0" animBg="1"/>
      <p:bldP spid="12" grpId="0" bldLvl="0" animBg="1"/>
      <p:bldP spid="5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3"/>
          <p:cNvGrpSpPr/>
          <p:nvPr/>
        </p:nvGrpSpPr>
        <p:grpSpPr bwMode="auto">
          <a:xfrm>
            <a:off x="647065" y="405130"/>
            <a:ext cx="1642745" cy="460590"/>
            <a:chOff x="1076" y="1998"/>
            <a:chExt cx="7440" cy="968"/>
          </a:xfrm>
        </p:grpSpPr>
        <p:sp>
          <p:nvSpPr>
            <p:cNvPr id="5" name="流程图: 文档 4"/>
            <p:cNvSpPr/>
            <p:nvPr/>
          </p:nvSpPr>
          <p:spPr>
            <a:xfrm>
              <a:off x="1076" y="2071"/>
              <a:ext cx="2632" cy="715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solidFill>
                  <a:schemeClr val="tx1"/>
                </a:solidFill>
              </a:endParaRPr>
            </a:p>
          </p:txBody>
        </p:sp>
        <p:sp>
          <p:nvSpPr>
            <p:cNvPr id="6" name="文本框 4101"/>
            <p:cNvSpPr txBox="1"/>
            <p:nvPr/>
          </p:nvSpPr>
          <p:spPr>
            <a:xfrm>
              <a:off x="1076" y="1998"/>
              <a:ext cx="7440" cy="96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24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回顾旧知</a:t>
              </a:r>
              <a:endParaRPr lang="zh-CN" altLang="en-US" sz="2400" b="1" dirty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16389" name="AutoShape 15"/>
          <p:cNvSpPr>
            <a:spLocks noChangeArrowheads="1"/>
          </p:cNvSpPr>
          <p:nvPr/>
        </p:nvSpPr>
        <p:spPr bwMode="auto">
          <a:xfrm>
            <a:off x="646749" y="2204721"/>
            <a:ext cx="7850187" cy="3051572"/>
          </a:xfrm>
          <a:prstGeom prst="foldedCorner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文本框 18"/>
              <p:cNvSpPr txBox="1"/>
              <p:nvPr/>
            </p:nvSpPr>
            <p:spPr>
              <a:xfrm>
                <a:off x="467360" y="1298575"/>
                <a:ext cx="4849495" cy="1250950"/>
              </a:xfrm>
              <a:prstGeom prst="rect">
                <a:avLst/>
              </a:prstGeom>
              <a:noFill/>
              <a:ln w="38100">
                <a:solidFill>
                  <a:schemeClr val="tx1"/>
                </a:solidFill>
              </a:ln>
            </p:spPr>
            <p:txBody>
              <a:bodyPr wrap="none" rtlCol="0" anchor="t">
                <a:no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>
                              <a:solidFill>
                                <a:schemeClr val="tx1"/>
                              </a:solidFill>
                              <a:uFillTx/>
                              <a:latin typeface="Cambria Math" panose="02040503050406030204" pitchFamily="18" charset="0"/>
                              <a:ea typeface="微软雅黑" panose="020B0503020204020204" charset="-122"/>
                              <a:cs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200">
                              <a:solidFill>
                                <a:schemeClr val="tx1"/>
                              </a:solidFill>
                              <a:uFillTx/>
                              <a:latin typeface="Cambria Math" panose="02040503050406030204" pitchFamily="18" charset="0"/>
                              <a:ea typeface="微软雅黑" panose="020B0503020204020204" charset="-122"/>
                              <a:cs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3200">
                              <a:solidFill>
                                <a:schemeClr val="tx1"/>
                              </a:solidFill>
                              <a:uFillTx/>
                              <a:latin typeface="Cambria Math" panose="02040503050406030204" pitchFamily="18" charset="0"/>
                              <a:ea typeface="微软雅黑" panose="020B0503020204020204" charset="-122"/>
                              <a:cs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3200">
                          <a:solidFill>
                            <a:schemeClr val="tx1"/>
                          </a:solidFill>
                          <a:uFillTx/>
                          <a:latin typeface="Cambria Math" panose="02040503050406030204" pitchFamily="18" charset="0"/>
                          <a:ea typeface="微软雅黑" panose="020B0503020204020204" charset="-122"/>
                          <a:cs typeface="Cambria Math" panose="02040503050406030204" pitchFamily="18" charset="0"/>
                        </a:rPr>
                        <m:t>O</m:t>
                      </m:r>
                      <m:r>
                        <a:rPr lang="en-US" altLang="zh-CN" sz="3200">
                          <a:solidFill>
                            <a:schemeClr val="tx1"/>
                          </a:solidFill>
                          <a:uFillTx/>
                          <a:latin typeface="Cambria Math" panose="02040503050406030204" pitchFamily="18" charset="0"/>
                          <a:ea typeface="微软雅黑" panose="020B0503020204020204" charset="-122"/>
                          <a:cs typeface="Cambria Math" panose="02040503050406030204" pitchFamily="18" charset="0"/>
                        </a:rPr>
                        <m:t> </m:t>
                      </m:r>
                      <m:box>
                        <m:boxPr>
                          <m:noBreak m:val="on"/>
                          <m:ctrlPr>
                            <a:rPr lang="en-US" altLang="zh-CN" sz="3200" i="1">
                              <a:solidFill>
                                <a:schemeClr val="tx1"/>
                              </a:solidFill>
                              <a:uFillTx/>
                              <a:latin typeface="Cambria Math" panose="02040503050406030204" pitchFamily="18" charset="0"/>
                              <a:ea typeface="微软雅黑" panose="020B0503020204020204" charset="-122"/>
                              <a:cs typeface="Cambria Math" panose="02040503050406030204" pitchFamily="18" charset="0"/>
                            </a:rPr>
                          </m:ctrlPr>
                        </m:boxPr>
                        <m:e>
                          <m:groupChr>
                            <m:groupChrPr>
                              <m:chr m:val="→"/>
                              <m:vertJc m:val="bot"/>
                              <m:ctrlPr>
                                <a:rPr lang="en-US" altLang="zh-CN" sz="3200" i="1">
                                  <a:solidFill>
                                    <a:schemeClr val="tx1"/>
                                  </a:solidFill>
                                  <a:uFillTx/>
                                  <a:latin typeface="Cambria Math" panose="02040503050406030204" pitchFamily="18" charset="0"/>
                                  <a:ea typeface="微软雅黑" panose="020B0503020204020204" charset="-122"/>
                                  <a:cs typeface="Cambria Math" panose="02040503050406030204" pitchFamily="18" charset="0"/>
                                </a:rPr>
                              </m:ctrlPr>
                            </m:groupChrPr>
                            <m:e>
                              <m:r>
                                <a:rPr lang="zh-CN" altLang="en-US" sz="3200">
                                  <a:solidFill>
                                    <a:schemeClr val="tx1"/>
                                  </a:solidFill>
                                  <a:uFillTx/>
                                  <a:latin typeface="Cambria Math" panose="02040503050406030204" pitchFamily="18" charset="0"/>
                                  <a:ea typeface="微软雅黑" panose="020B0503020204020204" charset="-122"/>
                                  <a:cs typeface="Cambria Math" panose="02040503050406030204" pitchFamily="18" charset="0"/>
                                </a:rPr>
                                <m:t>通电</m:t>
                              </m:r>
                            </m:e>
                          </m:groupChr>
                        </m:e>
                      </m:box>
                      <m:r>
                        <a:rPr lang="en-US" altLang="zh-CN" sz="3200">
                          <a:solidFill>
                            <a:schemeClr val="tx1"/>
                          </a:solidFill>
                          <a:uFillTx/>
                          <a:latin typeface="Cambria Math" panose="02040503050406030204" pitchFamily="18" charset="0"/>
                          <a:ea typeface="微软雅黑" panose="020B0503020204020204" charset="-122"/>
                          <a:cs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altLang="zh-CN" sz="3200" i="1">
                              <a:solidFill>
                                <a:schemeClr val="tx1"/>
                              </a:solidFill>
                              <a:uFillTx/>
                              <a:latin typeface="Cambria Math" panose="02040503050406030204" pitchFamily="18" charset="0"/>
                              <a:ea typeface="微软雅黑" panose="020B0503020204020204" charset="-122"/>
                              <a:cs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200">
                              <a:solidFill>
                                <a:schemeClr val="tx1"/>
                              </a:solidFill>
                              <a:uFillTx/>
                              <a:latin typeface="Cambria Math" panose="02040503050406030204" pitchFamily="18" charset="0"/>
                              <a:ea typeface="微软雅黑" panose="020B0503020204020204" charset="-122"/>
                              <a:cs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3200">
                              <a:solidFill>
                                <a:schemeClr val="tx1"/>
                              </a:solidFill>
                              <a:uFillTx/>
                              <a:latin typeface="Cambria Math" panose="02040503050406030204" pitchFamily="18" charset="0"/>
                              <a:ea typeface="微软雅黑" panose="020B0503020204020204" charset="-122"/>
                              <a:cs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3200">
                          <a:solidFill>
                            <a:schemeClr val="tx1"/>
                          </a:solidFill>
                          <a:uFillTx/>
                          <a:latin typeface="Cambria Math" panose="02040503050406030204" pitchFamily="18" charset="0"/>
                          <a:ea typeface="微软雅黑" panose="020B0503020204020204" charset="-122"/>
                          <a:cs typeface="Cambria Math" panose="02040503050406030204" pitchFamily="18" charset="0"/>
                        </a:rPr>
                        <m:t>↑</m:t>
                      </m:r>
                      <m:r>
                        <a:rPr lang="en-US" altLang="zh-CN" sz="3200">
                          <a:solidFill>
                            <a:schemeClr val="tx1"/>
                          </a:solidFill>
                          <a:uFillTx/>
                          <a:latin typeface="Cambria Math" panose="02040503050406030204" pitchFamily="18" charset="0"/>
                          <a:ea typeface="微软雅黑" panose="020B0503020204020204" charset="-122"/>
                          <a:cs typeface="Cambria Math" panose="02040503050406030204" pitchFamily="18" charset="0"/>
                        </a:rPr>
                        <m:t> + </m:t>
                      </m:r>
                      <m:sSub>
                        <m:sSubPr>
                          <m:ctrlPr>
                            <a:rPr lang="en-US" altLang="zh-CN" sz="3200" i="1">
                              <a:solidFill>
                                <a:schemeClr val="tx1"/>
                              </a:solidFill>
                              <a:uFillTx/>
                              <a:latin typeface="Cambria Math" panose="02040503050406030204" pitchFamily="18" charset="0"/>
                              <a:ea typeface="微软雅黑" panose="020B0503020204020204" charset="-122"/>
                              <a:cs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200">
                              <a:solidFill>
                                <a:schemeClr val="tx1"/>
                              </a:solidFill>
                              <a:uFillTx/>
                              <a:latin typeface="Cambria Math" panose="02040503050406030204" pitchFamily="18" charset="0"/>
                              <a:ea typeface="微软雅黑" panose="020B0503020204020204" charset="-122"/>
                              <a:cs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sz="3200">
                              <a:solidFill>
                                <a:schemeClr val="tx1"/>
                              </a:solidFill>
                              <a:uFillTx/>
                              <a:latin typeface="Cambria Math" panose="02040503050406030204" pitchFamily="18" charset="0"/>
                              <a:ea typeface="微软雅黑" panose="020B0503020204020204" charset="-122"/>
                              <a:cs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3200">
                          <a:solidFill>
                            <a:schemeClr val="tx1"/>
                          </a:solidFill>
                          <a:uFillTx/>
                          <a:latin typeface="Cambria Math" panose="02040503050406030204" pitchFamily="18" charset="0"/>
                          <a:ea typeface="微软雅黑" panose="020B0503020204020204" charset="-122"/>
                          <a:cs typeface="Cambria Math" panose="02040503050406030204" pitchFamily="18" charset="0"/>
                        </a:rPr>
                        <m:t>↑</m:t>
                      </m:r>
                    </m:oMath>
                  </m:oMathPara>
                </a14:m>
                <a:endParaRPr lang="en-US" altLang="zh-CN" sz="3200">
                  <a:solidFill>
                    <a:schemeClr val="tx1"/>
                  </a:solidFill>
                  <a:uFillTx/>
                  <a:latin typeface="Cambria Math" panose="02040503050406030204" pitchFamily="18" charset="0"/>
                  <a:ea typeface="微软雅黑" panose="020B0503020204020204" charset="-122"/>
                  <a:cs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19" name="文本框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360" y="1298575"/>
                <a:ext cx="4849495" cy="1250950"/>
              </a:xfrm>
              <a:prstGeom prst="rect">
                <a:avLst/>
              </a:prstGeom>
              <a:blipFill rotWithShape="1">
                <a:blip r:embed="rId1"/>
                <a:stretch>
                  <a:fillRect l="-393" t="-1523" r="-393" b="-1523"/>
                </a:stretch>
              </a:blipFill>
              <a:ln w="381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11848" y="3122295"/>
            <a:ext cx="2016125" cy="225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右箭头 27"/>
          <p:cNvSpPr>
            <a:spLocks noChangeArrowheads="1"/>
          </p:cNvSpPr>
          <p:nvPr/>
        </p:nvSpPr>
        <p:spPr bwMode="auto">
          <a:xfrm>
            <a:off x="3116580" y="4149090"/>
            <a:ext cx="1692000" cy="658374"/>
          </a:xfrm>
          <a:prstGeom prst="rightArrow">
            <a:avLst>
              <a:gd name="adj1" fmla="val 50000"/>
              <a:gd name="adj2" fmla="val 49931"/>
            </a:avLst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endParaRPr lang="zh-CN" altLang="en-US"/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2927985" y="3463925"/>
            <a:ext cx="216027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楷体" panose="02010609060101010101" charset="-122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楷体" panose="02010609060101010101" charset="-122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楷体" panose="02010609060101010101" charset="-122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楷体" panose="02010609060101010101" charset="-122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楷体" panose="02010609060101010101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楷体" panose="02010609060101010101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楷体" panose="02010609060101010101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楷体" panose="02010609060101010101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楷体" panose="02010609060101010101" charset="-122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/>
              <a:t> </a:t>
            </a:r>
            <a:r>
              <a:rPr lang="zh-CN" altLang="en-US" sz="4000"/>
              <a:t>通电</a:t>
            </a:r>
            <a:endParaRPr lang="zh-CN" altLang="en-US" sz="400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193665" y="4373880"/>
            <a:ext cx="1991360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44478" y="3122295"/>
            <a:ext cx="141605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 descr="C:\Users\lenovo009\Desktop\图片1_副本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85280" y="1298575"/>
            <a:ext cx="1700530" cy="866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:\Users\lenovo009\Desktop\图片2_副本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52870" y="2228215"/>
            <a:ext cx="240093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bldLvl="0" animBg="1"/>
      <p:bldP spid="28" grpId="1" animBg="1"/>
      <p:bldP spid="30" grpId="0"/>
      <p:bldP spid="3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3"/>
          <p:cNvGrpSpPr/>
          <p:nvPr/>
        </p:nvGrpSpPr>
        <p:grpSpPr bwMode="auto">
          <a:xfrm>
            <a:off x="323215" y="1124585"/>
            <a:ext cx="1642745" cy="460590"/>
            <a:chOff x="1076" y="1998"/>
            <a:chExt cx="7440" cy="968"/>
          </a:xfrm>
        </p:grpSpPr>
        <p:sp>
          <p:nvSpPr>
            <p:cNvPr id="5" name="流程图: 文档 4"/>
            <p:cNvSpPr/>
            <p:nvPr/>
          </p:nvSpPr>
          <p:spPr>
            <a:xfrm>
              <a:off x="1076" y="2071"/>
              <a:ext cx="2632" cy="715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solidFill>
                  <a:schemeClr val="tx1"/>
                </a:solidFill>
              </a:endParaRPr>
            </a:p>
          </p:txBody>
        </p:sp>
        <p:sp>
          <p:nvSpPr>
            <p:cNvPr id="6" name="文本框 4101"/>
            <p:cNvSpPr txBox="1"/>
            <p:nvPr/>
          </p:nvSpPr>
          <p:spPr>
            <a:xfrm>
              <a:off x="1076" y="1998"/>
              <a:ext cx="7440" cy="96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24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回顾旧知</a:t>
              </a:r>
              <a:endParaRPr lang="zh-CN" altLang="en-US" sz="2400" b="1" dirty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16389" name="AutoShape 15"/>
          <p:cNvSpPr>
            <a:spLocks noChangeArrowheads="1"/>
          </p:cNvSpPr>
          <p:nvPr/>
        </p:nvSpPr>
        <p:spPr bwMode="auto">
          <a:xfrm>
            <a:off x="5219384" y="4509136"/>
            <a:ext cx="7850187" cy="3051572"/>
          </a:xfrm>
          <a:prstGeom prst="foldedCorner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41" name="61704547-3176-4FA0-AAD0-7DF1A1D1964B-1" descr="C:/Users/86182/AppData/Local/Temp/wpp.dHopbNwpp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908810" y="3212465"/>
            <a:ext cx="1025525" cy="536575"/>
          </a:xfrm>
          <a:prstGeom prst="rect">
            <a:avLst/>
          </a:prstGeom>
        </p:spPr>
      </p:pic>
      <p:sp>
        <p:nvSpPr>
          <p:cNvPr id="45" name="矩形 44"/>
          <p:cNvSpPr/>
          <p:nvPr/>
        </p:nvSpPr>
        <p:spPr>
          <a:xfrm>
            <a:off x="971550" y="4580890"/>
            <a:ext cx="3474720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/>
                <a:latin typeface="Arial Black" panose="020B0A04020102020204" charset="0"/>
                <a:ea typeface="黑体" panose="02010609060101010101" pitchFamily="2" charset="-122"/>
              </a:rPr>
              <a:t>化学方程式</a:t>
            </a:r>
            <a:endParaRPr lang="zh-CN" altLang="en-US" sz="3200" b="1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/>
              <a:latin typeface="Arial Black" panose="020B0A04020102020204" charset="0"/>
              <a:ea typeface="黑体" panose="02010609060101010101" pitchFamily="2" charset="-122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rcRect l="-988" t="4076" r="37006" b="9056"/>
          <a:stretch>
            <a:fillRect/>
          </a:stretch>
        </p:blipFill>
        <p:spPr>
          <a:xfrm>
            <a:off x="6083935" y="2924810"/>
            <a:ext cx="2721610" cy="3161665"/>
          </a:xfrm>
          <a:prstGeom prst="rect">
            <a:avLst/>
          </a:prstGeom>
        </p:spPr>
      </p:pic>
      <p:pic>
        <p:nvPicPr>
          <p:cNvPr id="16387" name="Picture 2" descr="C:\Users\lenovo009\Desktop\图片1.pn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056323"/>
            <a:ext cx="895350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697865" y="3381375"/>
            <a:ext cx="12820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2H</a:t>
            </a:r>
            <a:r>
              <a:rPr lang="en-US" altLang="zh-CN" sz="3200" baseline="-250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en-US" altLang="zh-CN" sz="32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O</a:t>
            </a:r>
            <a:endParaRPr lang="en-US" altLang="zh-CN" sz="3200"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905760" y="3364865"/>
            <a:ext cx="25361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2H</a:t>
            </a:r>
            <a:r>
              <a:rPr lang="en-US" altLang="zh-CN" sz="3200" baseline="-250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en-US" altLang="zh-CN" sz="32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</a:t>
            </a:r>
            <a:r>
              <a:rPr lang="en-US" altLang="zh-CN" sz="3200">
                <a:ea typeface="微软雅黑" panose="020B0503020204020204" charset="-122"/>
                <a:cs typeface="Arial" panose="020B0604020202020204" pitchFamily="34" charset="0"/>
              </a:rPr>
              <a:t>↑</a:t>
            </a:r>
            <a:r>
              <a:rPr lang="en-US" altLang="zh-CN" sz="32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+ O</a:t>
            </a:r>
            <a:r>
              <a:rPr lang="en-US" altLang="zh-CN" sz="3200" baseline="-250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en-US" altLang="zh-CN" sz="3200">
                <a:ea typeface="微软雅黑" panose="020B0503020204020204" charset="-122"/>
                <a:cs typeface="Arial" panose="020B0604020202020204" pitchFamily="34" charset="0"/>
              </a:rPr>
              <a:t>↑</a:t>
            </a:r>
            <a:endParaRPr lang="en-US" altLang="zh-CN" sz="3200">
              <a:ea typeface="微软雅黑" panose="020B050302020402020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" grpId="0"/>
      <p:bldP spid="3" grpId="1"/>
      <p:bldP spid="4" grpId="0"/>
      <p:bldP spid="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3"/>
          <p:cNvGrpSpPr/>
          <p:nvPr/>
        </p:nvGrpSpPr>
        <p:grpSpPr bwMode="auto">
          <a:xfrm>
            <a:off x="395688" y="332145"/>
            <a:ext cx="4936737" cy="591436"/>
            <a:chOff x="814" y="1543"/>
            <a:chExt cx="9018" cy="1243"/>
          </a:xfrm>
        </p:grpSpPr>
        <p:sp>
          <p:nvSpPr>
            <p:cNvPr id="5" name="流程图: 文档 4"/>
            <p:cNvSpPr/>
            <p:nvPr/>
          </p:nvSpPr>
          <p:spPr>
            <a:xfrm>
              <a:off x="1076" y="2071"/>
              <a:ext cx="2632" cy="715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solidFill>
                  <a:schemeClr val="tx1"/>
                </a:solidFill>
              </a:endParaRPr>
            </a:p>
          </p:txBody>
        </p:sp>
        <p:sp>
          <p:nvSpPr>
            <p:cNvPr id="6" name="文本框 4101"/>
            <p:cNvSpPr txBox="1"/>
            <p:nvPr/>
          </p:nvSpPr>
          <p:spPr>
            <a:xfrm>
              <a:off x="814" y="1543"/>
              <a:ext cx="9018" cy="1226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32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化学方程式的书写原则</a:t>
              </a:r>
              <a:endParaRPr lang="zh-CN" altLang="en-US" sz="3200" b="1" dirty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16389" name="AutoShape 15"/>
          <p:cNvSpPr>
            <a:spLocks noChangeArrowheads="1"/>
          </p:cNvSpPr>
          <p:nvPr/>
        </p:nvSpPr>
        <p:spPr bwMode="auto">
          <a:xfrm>
            <a:off x="5219384" y="4509136"/>
            <a:ext cx="7850187" cy="3051572"/>
          </a:xfrm>
          <a:prstGeom prst="foldedCorner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41" name="61704547-3176-4FA0-AAD0-7DF1A1D1964B-2" descr="C:/Users/86182/AppData/Local/Temp/wpp.dHopbNwpp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909445" y="1310640"/>
            <a:ext cx="976630" cy="51181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2" name="文本框 41"/>
              <p:cNvSpPr txBox="1"/>
              <p:nvPr/>
            </p:nvSpPr>
            <p:spPr>
              <a:xfrm>
                <a:off x="743585" y="1474470"/>
                <a:ext cx="1316355" cy="1037590"/>
              </a:xfrm>
              <a:prstGeom prst="rect">
                <a:avLst/>
              </a:prstGeom>
              <a:noFill/>
            </p:spPr>
            <p:txBody>
              <a:bodyPr wrap="none" rtlCol="0" anchor="t">
                <a:no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>
                              <a:solidFill>
                                <a:schemeClr val="tx1"/>
                              </a:solidFill>
                              <a:uFillTx/>
                              <a:latin typeface="Cambria Math" panose="02040503050406030204" pitchFamily="18" charset="0"/>
                              <a:ea typeface="黑体" panose="02010609060101010101" pitchFamily="2" charset="-122"/>
                              <a:cs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>
                              <a:solidFill>
                                <a:schemeClr val="tx1"/>
                              </a:solidFill>
                              <a:uFillTx/>
                              <a:latin typeface="Cambria Math" panose="02040503050406030204" pitchFamily="18" charset="0"/>
                              <a:ea typeface="黑体" panose="02010609060101010101" pitchFamily="2" charset="-122"/>
                              <a:cs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3200">
                              <a:solidFill>
                                <a:schemeClr val="tx1"/>
                              </a:solidFill>
                              <a:uFillTx/>
                              <a:latin typeface="Cambria Math" panose="02040503050406030204" pitchFamily="18" charset="0"/>
                              <a:ea typeface="黑体" panose="02010609060101010101" pitchFamily="2" charset="-122"/>
                              <a:cs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3200">
                              <a:solidFill>
                                <a:schemeClr val="tx1"/>
                              </a:solidFill>
                              <a:uFillTx/>
                              <a:latin typeface="Cambria Math" panose="02040503050406030204" pitchFamily="18" charset="0"/>
                              <a:ea typeface="MS Mincho" panose="02020609040205080304" charset="-128"/>
                              <a:cs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3200">
                          <a:solidFill>
                            <a:schemeClr val="tx1"/>
                          </a:solidFill>
                          <a:uFillTx/>
                          <a:latin typeface="Cambria Math" panose="02040503050406030204" pitchFamily="18" charset="0"/>
                          <a:ea typeface="黑体" panose="02010609060101010101" pitchFamily="2" charset="-122"/>
                          <a:cs typeface="Cambria Math" panose="02040503050406030204" pitchFamily="18" charset="0"/>
                        </a:rPr>
                        <m:t>O</m:t>
                      </m:r>
                    </m:oMath>
                  </m:oMathPara>
                </a14:m>
                <a:endParaRPr lang="en-US" altLang="zh-CN" sz="3200">
                  <a:solidFill>
                    <a:schemeClr val="tx1"/>
                  </a:solidFill>
                  <a:uFillTx/>
                  <a:latin typeface="Cambria Math" panose="02040503050406030204" pitchFamily="18" charset="0"/>
                  <a:ea typeface="黑体" panose="02010609060101010101" pitchFamily="2" charset="-122"/>
                  <a:cs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42" name="文本框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3585" y="1474470"/>
                <a:ext cx="1316355" cy="103759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3" name="文本框 42"/>
              <p:cNvSpPr txBox="1"/>
              <p:nvPr/>
            </p:nvSpPr>
            <p:spPr>
              <a:xfrm>
                <a:off x="2917825" y="1474470"/>
                <a:ext cx="3921760" cy="1037590"/>
              </a:xfrm>
              <a:prstGeom prst="rect">
                <a:avLst/>
              </a:prstGeom>
              <a:noFill/>
            </p:spPr>
            <p:txBody>
              <a:bodyPr wrap="none" rtlCol="0" anchor="t">
                <a:noAutofit/>
              </a:bodyPr>
              <a:lstStyle/>
              <a:p>
                <a:pPr algn="l"/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3200" i="1">
                            <a:solidFill>
                              <a:schemeClr val="tx1"/>
                            </a:solidFill>
                            <a:uFillTx/>
                            <a:latin typeface="Cambria Math" panose="02040503050406030204" pitchFamily="18" charset="0"/>
                            <a:ea typeface="黑体" panose="02010609060101010101" pitchFamily="2" charset="-122"/>
                            <a:cs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3200">
                            <a:solidFill>
                              <a:schemeClr val="tx1"/>
                            </a:solidFill>
                            <a:uFillTx/>
                            <a:latin typeface="Cambria Math" panose="02040503050406030204" pitchFamily="18" charset="0"/>
                            <a:ea typeface="MS Mincho" panose="02020609040205080304" charset="-128"/>
                            <a:cs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altLang="zh-CN" sz="3200">
                            <a:solidFill>
                              <a:schemeClr val="tx1"/>
                            </a:solidFill>
                            <a:uFillTx/>
                            <a:latin typeface="Cambria Math" panose="02040503050406030204" pitchFamily="18" charset="0"/>
                            <a:ea typeface="黑体" panose="02010609060101010101" pitchFamily="2" charset="-122"/>
                            <a:cs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3200">
                            <a:solidFill>
                              <a:schemeClr val="tx1"/>
                            </a:solidFill>
                            <a:uFillTx/>
                            <a:latin typeface="Cambria Math" panose="02040503050406030204" pitchFamily="18" charset="0"/>
                            <a:ea typeface="MS Mincho" panose="02020609040205080304" charset="-128"/>
                            <a:cs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3200">
                        <a:solidFill>
                          <a:schemeClr val="tx1"/>
                        </a:solidFill>
                        <a:uFillTx/>
                        <a:latin typeface="Cambria Math" panose="02040503050406030204" pitchFamily="18" charset="0"/>
                        <a:ea typeface="MS Mincho" panose="02020609040205080304" charset="-128"/>
                        <a:cs typeface="Cambria Math" panose="02040503050406030204" pitchFamily="18" charset="0"/>
                      </a:rPr>
                      <m:t>↑</m:t>
                    </m:r>
                  </m:oMath>
                </a14:m>
                <a:r>
                  <a:rPr lang="en-US" altLang="zh-CN" sz="3200">
                    <a:solidFill>
                      <a:schemeClr val="tx1"/>
                    </a:solidFill>
                    <a:uFillTx/>
                    <a:latin typeface="黑体" panose="02010609060101010101" pitchFamily="2" charset="-122"/>
                    <a:ea typeface="黑体" panose="02010609060101010101" pitchFamily="2" charset="-122"/>
                    <a:cs typeface="Arial" panose="020B0604020202020204" pitchFamily="34" charset="0"/>
                  </a:rPr>
                  <a:t> 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3200" i="1">
                            <a:solidFill>
                              <a:schemeClr val="tx1"/>
                            </a:solidFill>
                            <a:uFillTx/>
                            <a:latin typeface="Cambria Math" panose="02040503050406030204" pitchFamily="18" charset="0"/>
                            <a:ea typeface="黑体" panose="02010609060101010101" pitchFamily="2" charset="-122"/>
                            <a:cs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3200">
                            <a:solidFill>
                              <a:schemeClr val="tx1"/>
                            </a:solidFill>
                            <a:uFillTx/>
                            <a:latin typeface="Cambria Math" panose="02040503050406030204" pitchFamily="18" charset="0"/>
                            <a:ea typeface="黑体" panose="02010609060101010101" pitchFamily="2" charset="-122"/>
                            <a:cs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3200">
                            <a:solidFill>
                              <a:schemeClr val="tx1"/>
                            </a:solidFill>
                            <a:uFillTx/>
                            <a:latin typeface="Cambria Math" panose="02040503050406030204" pitchFamily="18" charset="0"/>
                            <a:ea typeface="MS Mincho" panose="02020609040205080304" charset="-128"/>
                            <a:cs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3200">
                        <a:solidFill>
                          <a:schemeClr val="tx1"/>
                        </a:solidFill>
                        <a:uFillTx/>
                        <a:latin typeface="Cambria Math" panose="02040503050406030204" pitchFamily="18" charset="0"/>
                        <a:ea typeface="MS Mincho" panose="02020609040205080304" charset="-128"/>
                        <a:cs typeface="Cambria Math" panose="02040503050406030204" pitchFamily="18" charset="0"/>
                      </a:rPr>
                      <m:t>↑</m:t>
                    </m:r>
                  </m:oMath>
                </a14:m>
                <a:r>
                  <a:rPr lang="en-US" altLang="zh-CN" sz="3200">
                    <a:solidFill>
                      <a:schemeClr val="tx1"/>
                    </a:solidFill>
                    <a:uFillTx/>
                    <a:latin typeface="黑体" panose="02010609060101010101" pitchFamily="2" charset="-122"/>
                    <a:ea typeface="黑体" panose="02010609060101010101" pitchFamily="2" charset="-122"/>
                    <a:cs typeface="Arial" panose="020B0604020202020204" pitchFamily="34" charset="0"/>
                  </a:rPr>
                  <a:t> </a:t>
                </a:r>
                <a:endParaRPr lang="en-US" altLang="zh-CN" sz="3200">
                  <a:solidFill>
                    <a:schemeClr val="tx1"/>
                  </a:solidFill>
                  <a:uFillTx/>
                  <a:latin typeface="黑体" panose="02010609060101010101" pitchFamily="2" charset="-122"/>
                  <a:ea typeface="黑体" panose="0201060906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43" name="文本框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7825" y="1474470"/>
                <a:ext cx="3921760" cy="103759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圆角矩形 14"/>
          <p:cNvSpPr/>
          <p:nvPr/>
        </p:nvSpPr>
        <p:spPr>
          <a:xfrm>
            <a:off x="4427855" y="2276475"/>
            <a:ext cx="4032250" cy="72009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遵循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质量守恒定律</a:t>
            </a:r>
            <a:endParaRPr lang="zh-CN" altLang="en-US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" name="左弧形箭头 15"/>
          <p:cNvSpPr/>
          <p:nvPr/>
        </p:nvSpPr>
        <p:spPr>
          <a:xfrm>
            <a:off x="3203575" y="2636520"/>
            <a:ext cx="913130" cy="1141095"/>
          </a:xfrm>
          <a:prstGeom prst="curved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572000" y="3356610"/>
            <a:ext cx="3488055" cy="953135"/>
          </a:xfrm>
          <a:prstGeom prst="rect">
            <a:avLst/>
          </a:prstGeom>
          <a:noFill/>
          <a:ln w="28575">
            <a:gradFill>
              <a:gsLst>
                <a:gs pos="0">
                  <a:srgbClr val="7B32B2"/>
                </a:gs>
                <a:gs pos="100000">
                  <a:srgbClr val="401A5D"/>
                </a:gs>
              </a:gsLst>
            </a:gra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等号两边各个原子的种类与数目必须相等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283" name="Text Box 19"/>
          <p:cNvSpPr txBox="1"/>
          <p:nvPr/>
        </p:nvSpPr>
        <p:spPr>
          <a:xfrm>
            <a:off x="358775" y="4652645"/>
            <a:ext cx="8425815" cy="1568450"/>
          </a:xfrm>
          <a:prstGeom prst="rect">
            <a:avLst/>
          </a:prstGeom>
          <a:noFill/>
          <a:ln w="38100">
            <a:solidFill>
              <a:schemeClr val="accent5">
                <a:lumMod val="50000"/>
              </a:schemeClr>
            </a:solidFill>
          </a:ln>
        </p:spPr>
        <p:txBody>
          <a:bodyPr wrap="square" anchor="t" anchorCtr="0">
            <a:spAutoFit/>
          </a:bodyPr>
          <a:p>
            <a:r>
              <a:rPr lang="en-US" altLang="zh-CN" sz="3200" b="1" dirty="0">
                <a:solidFill>
                  <a:srgbClr val="FF33CC"/>
                </a:solidFill>
                <a:latin typeface="Times New Roman" panose="02020603050405020304" pitchFamily="18" charset="0"/>
              </a:rPr>
              <a:t>         </a:t>
            </a:r>
            <a:r>
              <a:rPr lang="zh-CN" altLang="en-US" sz="3200" b="1" dirty="0">
                <a:solidFill>
                  <a:srgbClr val="FF33CC"/>
                </a:solidFill>
                <a:latin typeface="Times New Roman" panose="02020603050405020304" pitchFamily="18" charset="0"/>
              </a:rPr>
              <a:t>这时为使式子两边的每一种元素原子的总数相等</a:t>
            </a:r>
            <a:r>
              <a:rPr lang="en-US" altLang="zh-CN" sz="3200" b="1" dirty="0">
                <a:solidFill>
                  <a:srgbClr val="FF33CC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3200" b="1" dirty="0">
                <a:solidFill>
                  <a:srgbClr val="FF33CC"/>
                </a:solidFill>
                <a:latin typeface="Times New Roman" panose="02020603050405020304" pitchFamily="18" charset="0"/>
              </a:rPr>
              <a:t>就需要配平</a:t>
            </a:r>
            <a:r>
              <a:rPr lang="en-US" altLang="zh-CN" sz="3200" b="1" dirty="0">
                <a:solidFill>
                  <a:srgbClr val="FF33CC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3200" b="1" dirty="0">
                <a:solidFill>
                  <a:srgbClr val="FF33CC"/>
                </a:solidFill>
                <a:latin typeface="Times New Roman" panose="02020603050405020304" pitchFamily="18" charset="0"/>
              </a:rPr>
              <a:t>即在式子两边的化学式  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前面  </a:t>
            </a:r>
            <a:r>
              <a:rPr lang="zh-CN" altLang="en-US" sz="3200" b="1" dirty="0">
                <a:solidFill>
                  <a:srgbClr val="FF33CC"/>
                </a:solidFill>
                <a:latin typeface="Times New Roman" panose="02020603050405020304" pitchFamily="18" charset="0"/>
              </a:rPr>
              <a:t> 配上适当的  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化学计量数 </a:t>
            </a:r>
            <a:r>
              <a:rPr lang="zh-CN" altLang="en-US" sz="3200" b="1" dirty="0">
                <a:solidFill>
                  <a:srgbClr val="FF33CC"/>
                </a:solidFill>
                <a:latin typeface="Times New Roman" panose="02020603050405020304" pitchFamily="18" charset="0"/>
              </a:rPr>
              <a:t>。</a:t>
            </a:r>
            <a:endParaRPr lang="zh-CN" altLang="en-US" sz="3200" b="1" dirty="0">
              <a:solidFill>
                <a:srgbClr val="FF33CC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8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28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83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83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16" grpId="0" bldLvl="0" animBg="1"/>
      <p:bldP spid="17" grpId="0" bldLvl="0" animBg="1"/>
      <p:bldP spid="11283" grpId="0" uiExpand="1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235856" y="1832744"/>
            <a:ext cx="8555892" cy="737235"/>
          </a:xfrm>
          <a:prstGeom prst="rect">
            <a:avLst/>
          </a:prstGeom>
        </p:spPr>
        <p:txBody>
          <a:bodyPr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800" kern="1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1</a:t>
            </a:r>
            <a:r>
              <a:rPr lang="zh-CN" altLang="en-US" sz="2800" kern="1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）</a:t>
            </a:r>
            <a:r>
              <a:rPr lang="en-US" altLang="zh-CN" sz="2800" b="1" kern="1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4Fe</a:t>
            </a:r>
            <a:r>
              <a:rPr lang="zh-CN" altLang="zh-CN" sz="2800" kern="1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 kern="1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3O</a:t>
            </a:r>
            <a:r>
              <a:rPr lang="en-US" altLang="zh-CN" sz="2800" b="1" kern="100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             </a:t>
            </a:r>
            <a:r>
              <a:rPr lang="en-US" altLang="zh-CN" sz="2800" b="1" kern="1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2Fe</a:t>
            </a:r>
            <a:r>
              <a:rPr lang="en-US" altLang="zh-CN" sz="2800" b="1" kern="100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kern="1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O</a:t>
            </a:r>
            <a:r>
              <a:rPr lang="en-US" altLang="zh-CN" sz="2800" b="1" kern="100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3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楷体" panose="02010609060101010101" charset="-122"/>
              <a:cs typeface="Courier New" panose="02070309020205020404" pitchFamily="49" charset="0"/>
            </a:endParaRPr>
          </a:p>
        </p:txBody>
      </p:sp>
      <p:sp>
        <p:nvSpPr>
          <p:cNvPr id="11" name="TextBox 21"/>
          <p:cNvSpPr txBox="1"/>
          <p:nvPr/>
        </p:nvSpPr>
        <p:spPr>
          <a:xfrm>
            <a:off x="2850576" y="1711800"/>
            <a:ext cx="91795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  <a:ea typeface="楷体" panose="02010609060101010101" charset="-122"/>
              </a:rPr>
              <a:t>点燃</a:t>
            </a:r>
            <a:endParaRPr lang="zh-CN" altLang="en-US" sz="2800" dirty="0">
              <a:latin typeface="Times New Roman" panose="02020603050405020304" pitchFamily="18" charset="0"/>
              <a:ea typeface="楷体" panose="020106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35856" y="3832042"/>
            <a:ext cx="8607813" cy="737235"/>
          </a:xfrm>
          <a:prstGeom prst="rect">
            <a:avLst/>
          </a:prstGeom>
        </p:spPr>
        <p:txBody>
          <a:bodyPr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800" kern="1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（</a:t>
            </a:r>
            <a:r>
              <a:rPr lang="en-US" altLang="zh-CN" sz="2800" kern="1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</a:t>
            </a:r>
            <a:r>
              <a:rPr lang="zh-CN" altLang="en-US" sz="2800" kern="1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）</a:t>
            </a:r>
            <a:r>
              <a:rPr lang="en-US" altLang="zh-CN" sz="2800" kern="1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 kern="1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C</a:t>
            </a:r>
            <a:r>
              <a:rPr lang="zh-CN" altLang="zh-CN" sz="2800" kern="1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 kern="1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O</a:t>
            </a:r>
            <a:r>
              <a:rPr lang="en-US" altLang="zh-CN" sz="2800" b="1" kern="100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                 </a:t>
            </a:r>
            <a:r>
              <a:rPr lang="en-US" altLang="zh-CN" sz="2800" b="1" kern="1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CO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楷体" panose="02010609060101010101" charset="-122"/>
              <a:cs typeface="Courier New" panose="02070309020205020404" pitchFamily="49" charset="0"/>
            </a:endParaRPr>
          </a:p>
        </p:txBody>
      </p:sp>
      <p:sp>
        <p:nvSpPr>
          <p:cNvPr id="15" name="Line 8"/>
          <p:cNvSpPr>
            <a:spLocks noChangeShapeType="1"/>
          </p:cNvSpPr>
          <p:nvPr/>
        </p:nvSpPr>
        <p:spPr bwMode="auto">
          <a:xfrm flipV="1">
            <a:off x="2405177" y="4356205"/>
            <a:ext cx="730830" cy="105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</p:spPr>
        <p:txBody>
          <a:bodyPr wrap="none"/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21"/>
          <p:cNvSpPr txBox="1"/>
          <p:nvPr/>
        </p:nvSpPr>
        <p:spPr>
          <a:xfrm>
            <a:off x="2311822" y="3616165"/>
            <a:ext cx="91795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  <a:ea typeface="楷体" panose="02010609060101010101" charset="-122"/>
              </a:rPr>
              <a:t>点燃</a:t>
            </a:r>
            <a:endParaRPr lang="zh-CN" altLang="en-US" sz="2800" dirty="0">
              <a:latin typeface="Times New Roman" panose="02020603050405020304" pitchFamily="18" charset="0"/>
              <a:ea typeface="楷体" panose="02010609060101010101" charset="-122"/>
            </a:endParaRPr>
          </a:p>
        </p:txBody>
      </p:sp>
      <p:sp>
        <p:nvSpPr>
          <p:cNvPr id="17" name="Line 8"/>
          <p:cNvSpPr>
            <a:spLocks noChangeShapeType="1"/>
          </p:cNvSpPr>
          <p:nvPr/>
        </p:nvSpPr>
        <p:spPr bwMode="auto">
          <a:xfrm flipV="1">
            <a:off x="2405177" y="4241698"/>
            <a:ext cx="730830" cy="105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</p:spPr>
        <p:txBody>
          <a:bodyPr wrap="none"/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Line 8"/>
          <p:cNvSpPr>
            <a:spLocks noChangeShapeType="1"/>
          </p:cNvSpPr>
          <p:nvPr/>
        </p:nvSpPr>
        <p:spPr bwMode="auto">
          <a:xfrm flipV="1">
            <a:off x="2944140" y="2233774"/>
            <a:ext cx="730830" cy="105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</p:spPr>
        <p:txBody>
          <a:bodyPr wrap="none"/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Line 8"/>
          <p:cNvSpPr>
            <a:spLocks noChangeShapeType="1"/>
          </p:cNvSpPr>
          <p:nvPr/>
        </p:nvSpPr>
        <p:spPr bwMode="auto">
          <a:xfrm flipV="1">
            <a:off x="2944495" y="2313940"/>
            <a:ext cx="730885" cy="1143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</p:spPr>
        <p:txBody>
          <a:bodyPr wrap="none"/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35856" y="1155179"/>
            <a:ext cx="8253518" cy="737235"/>
          </a:xfrm>
          <a:prstGeom prst="rect">
            <a:avLst/>
          </a:prstGeom>
        </p:spPr>
        <p:txBody>
          <a:bodyPr wrap="square">
            <a:spAutoFit/>
          </a:bodyPr>
          <a:p>
            <a:pPr algn="just">
              <a:lnSpc>
                <a:spcPct val="150000"/>
              </a:lnSpc>
              <a:spcAft>
                <a:spcPts val="1000"/>
              </a:spcAft>
              <a:tabLst>
                <a:tab pos="198120" algn="l"/>
              </a:tabLst>
            </a:pPr>
            <a:r>
              <a:rPr lang="zh-CN" altLang="en-US" sz="2800" dirty="0">
                <a:latin typeface="Times New Roman" panose="02020603050405020304" pitchFamily="18" charset="0"/>
                <a:ea typeface="楷体" panose="02010609060101010101" charset="-122"/>
              </a:rPr>
              <a:t>   </a:t>
            </a:r>
            <a:endParaRPr lang="zh-CN" altLang="en-US" sz="2800" kern="100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00710" y="2720340"/>
            <a:ext cx="5161280" cy="52197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 anchor="t">
            <a:spAutoFit/>
          </a:bodyPr>
          <a:p>
            <a:r>
              <a:rPr lang="zh-CN" altLang="zh-CN" sz="2800" kern="1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违背了以客观事实为基础的原则</a:t>
            </a:r>
            <a:endParaRPr lang="zh-CN" altLang="zh-CN" sz="2800" kern="100" dirty="0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79780" y="4791710"/>
            <a:ext cx="4345305" cy="604520"/>
          </a:xfrm>
          <a:prstGeom prst="rect">
            <a:avLst/>
          </a:prstGeom>
          <a:noFill/>
          <a:ln w="28575">
            <a:solidFill>
              <a:srgbClr val="993366"/>
            </a:solidFill>
          </a:ln>
        </p:spPr>
        <p:txBody>
          <a:bodyPr wrap="none" rtlCol="0" anchor="t">
            <a:noAutofit/>
          </a:bodyPr>
          <a:p>
            <a:r>
              <a:rPr lang="zh-CN" altLang="zh-CN" sz="2800" kern="1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违背了质量守恒定律原则</a:t>
            </a:r>
            <a:endParaRPr lang="zh-CN" altLang="zh-CN" sz="2800" kern="100" dirty="0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034915" y="1947545"/>
            <a:ext cx="10350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×</a:t>
            </a:r>
            <a:endParaRPr lang="zh-CN" altLang="en-US" sz="32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30040" y="3978910"/>
            <a:ext cx="10350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×</a:t>
            </a:r>
            <a:endParaRPr lang="zh-CN" altLang="en-US" sz="32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39750" y="765175"/>
            <a:ext cx="5695950" cy="52197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p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【例】判断下列化学方程式的正误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3" grpId="1"/>
      <p:bldP spid="5" grpId="0" bldLvl="0" animBg="1"/>
      <p:bldP spid="5" grpId="1"/>
      <p:bldP spid="6" grpId="0"/>
      <p:bldP spid="6" grpId="1"/>
      <p:bldP spid="7" grpId="0"/>
      <p:bldP spid="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3"/>
          <p:cNvGrpSpPr/>
          <p:nvPr/>
        </p:nvGrpSpPr>
        <p:grpSpPr bwMode="auto">
          <a:xfrm>
            <a:off x="539115" y="404495"/>
            <a:ext cx="4307205" cy="583254"/>
            <a:chOff x="1076" y="1998"/>
            <a:chExt cx="7440" cy="838"/>
          </a:xfrm>
        </p:grpSpPr>
        <p:sp>
          <p:nvSpPr>
            <p:cNvPr id="5" name="流程图: 文档 4"/>
            <p:cNvSpPr/>
            <p:nvPr/>
          </p:nvSpPr>
          <p:spPr>
            <a:xfrm>
              <a:off x="1076" y="2071"/>
              <a:ext cx="2632" cy="715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solidFill>
                  <a:schemeClr val="tx1"/>
                </a:solidFill>
              </a:endParaRPr>
            </a:p>
          </p:txBody>
        </p:sp>
        <p:sp>
          <p:nvSpPr>
            <p:cNvPr id="6" name="文本框 4101"/>
            <p:cNvSpPr txBox="1"/>
            <p:nvPr/>
          </p:nvSpPr>
          <p:spPr>
            <a:xfrm>
              <a:off x="1076" y="1998"/>
              <a:ext cx="7440" cy="83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32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化学方程式的书写步骤</a:t>
              </a:r>
              <a:endParaRPr lang="zh-CN" altLang="en-US" sz="3200" b="1" dirty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16389" name="AutoShape 15"/>
          <p:cNvSpPr>
            <a:spLocks noChangeArrowheads="1"/>
          </p:cNvSpPr>
          <p:nvPr/>
        </p:nvSpPr>
        <p:spPr bwMode="auto">
          <a:xfrm>
            <a:off x="5219384" y="4509136"/>
            <a:ext cx="7850187" cy="3051572"/>
          </a:xfrm>
          <a:prstGeom prst="foldedCorner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0" name="组合 9"/>
          <p:cNvGrpSpPr/>
          <p:nvPr>
            <p:custDataLst>
              <p:tags r:id="rId1"/>
            </p:custDataLst>
          </p:nvPr>
        </p:nvGrpSpPr>
        <p:grpSpPr>
          <a:xfrm>
            <a:off x="920750" y="2071370"/>
            <a:ext cx="7926705" cy="1899285"/>
            <a:chOff x="1992313" y="2585719"/>
            <a:chExt cx="10199687" cy="2334261"/>
          </a:xfrm>
        </p:grpSpPr>
        <p:sp>
          <p:nvSpPr>
            <p:cNvPr id="12" name="矩形 11"/>
            <p:cNvSpPr/>
            <p:nvPr>
              <p:custDataLst>
                <p:tags r:id="rId2"/>
              </p:custDataLst>
            </p:nvPr>
          </p:nvSpPr>
          <p:spPr>
            <a:xfrm>
              <a:off x="1992313" y="2636838"/>
              <a:ext cx="10199687" cy="223202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9096" name="Rectangle 8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3838608" y="2585719"/>
              <a:ext cx="7777211" cy="2334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pPr eaLnBrk="1" hangingPunct="1">
                <a:lnSpc>
                  <a:spcPct val="14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左边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写</a:t>
              </a:r>
              <a:r>
                <a:rPr lang="zh-CN" altLang="en-US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反应物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的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化学式</a:t>
              </a:r>
              <a:endParaRPr lang="zh-CN" altLang="en-US" dirty="0">
                <a:latin typeface="微软雅黑" panose="020B0503020204020204" charset="-122"/>
                <a:ea typeface="微软雅黑" panose="020B0503020204020204" charset="-122"/>
              </a:endParaRPr>
            </a:p>
            <a:p>
              <a:pPr eaLnBrk="1" hangingPunct="1">
                <a:lnSpc>
                  <a:spcPct val="14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右边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写</a:t>
              </a:r>
              <a:r>
                <a:rPr lang="zh-CN" altLang="en-US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生成物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的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化学式</a:t>
              </a:r>
              <a:endParaRPr lang="zh-CN" altLang="en-US" dirty="0">
                <a:latin typeface="微软雅黑" panose="020B0503020204020204" charset="-122"/>
                <a:ea typeface="微软雅黑" panose="020B0503020204020204" charset="-122"/>
              </a:endParaRPr>
            </a:p>
            <a:p>
              <a:pPr eaLnBrk="1" hangingPunct="1">
                <a:lnSpc>
                  <a:spcPct val="14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式子两边用一条</a:t>
              </a:r>
              <a:r>
                <a:rPr lang="zh-CN" altLang="en-US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短线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连接</a:t>
              </a:r>
              <a:endParaRPr lang="zh-CN" altLang="en-US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0245" name="组合 6"/>
          <p:cNvGrpSpPr/>
          <p:nvPr>
            <p:custDataLst>
              <p:tags r:id="rId4"/>
            </p:custDataLst>
          </p:nvPr>
        </p:nvGrpSpPr>
        <p:grpSpPr>
          <a:xfrm>
            <a:off x="179705" y="2132330"/>
            <a:ext cx="1804670" cy="1816100"/>
            <a:chOff x="1028133" y="2101609"/>
            <a:chExt cx="2232061" cy="2232061"/>
          </a:xfrm>
        </p:grpSpPr>
        <p:sp>
          <p:nvSpPr>
            <p:cNvPr id="18" name="椭圆 17"/>
            <p:cNvSpPr/>
            <p:nvPr>
              <p:custDataLst>
                <p:tags r:id="rId5"/>
              </p:custDataLst>
            </p:nvPr>
          </p:nvSpPr>
          <p:spPr>
            <a:xfrm>
              <a:off x="1028133" y="2101609"/>
              <a:ext cx="2232061" cy="2232061"/>
            </a:xfrm>
            <a:prstGeom prst="ellipse">
              <a:avLst/>
            </a:prstGeom>
            <a:solidFill>
              <a:srgbClr val="4793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248" name="文本框 2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1784124" y="2861953"/>
              <a:ext cx="720080" cy="792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r>
                <a:rPr lang="zh-CN" altLang="en-US" sz="36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写</a:t>
              </a:r>
              <a:endParaRPr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5" name="Group 12"/>
          <p:cNvGrpSpPr/>
          <p:nvPr/>
        </p:nvGrpSpPr>
        <p:grpSpPr bwMode="auto">
          <a:xfrm>
            <a:off x="1229021" y="4286764"/>
            <a:ext cx="6737351" cy="528638"/>
            <a:chOff x="717" y="3283"/>
            <a:chExt cx="4244" cy="333"/>
          </a:xfrm>
        </p:grpSpPr>
        <p:sp>
          <p:nvSpPr>
            <p:cNvPr id="16" name="Text Box 4"/>
            <p:cNvSpPr txBox="1">
              <a:spLocks noChangeArrowheads="1"/>
            </p:cNvSpPr>
            <p:nvPr/>
          </p:nvSpPr>
          <p:spPr bwMode="auto">
            <a:xfrm>
              <a:off x="717" y="3283"/>
              <a:ext cx="1462" cy="32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latin typeface="Times New Roman" panose="02020603050405020304" pitchFamily="18" charset="0"/>
                  <a:ea typeface="楷体" panose="02010609060101010101" charset="-122"/>
                  <a:cs typeface="Times New Roman" panose="02020603050405020304" pitchFamily="18" charset="0"/>
                </a:rPr>
                <a:t>KMnO</a:t>
              </a:r>
              <a:r>
                <a:rPr lang="en-US" altLang="zh-CN" sz="2800" b="1" baseline="-25000" dirty="0">
                  <a:latin typeface="Times New Roman" panose="02020603050405020304" pitchFamily="18" charset="0"/>
                  <a:ea typeface="楷体" panose="02010609060101010101" charset="-122"/>
                  <a:cs typeface="Times New Roman" panose="02020603050405020304" pitchFamily="18" charset="0"/>
                </a:rPr>
                <a:t>4</a:t>
              </a:r>
              <a:endPara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endParaRPr>
            </a:p>
          </p:txBody>
        </p:sp>
        <p:sp>
          <p:nvSpPr>
            <p:cNvPr id="19" name="Text Box 7"/>
            <p:cNvSpPr txBox="1">
              <a:spLocks noChangeArrowheads="1"/>
            </p:cNvSpPr>
            <p:nvPr/>
          </p:nvSpPr>
          <p:spPr bwMode="auto">
            <a:xfrm>
              <a:off x="2596" y="3287"/>
              <a:ext cx="2365" cy="32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square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latin typeface="Times New Roman" panose="02020603050405020304" pitchFamily="18" charset="0"/>
                  <a:ea typeface="楷体" panose="02010609060101010101" charset="-122"/>
                  <a:cs typeface="Times New Roman" panose="02020603050405020304" pitchFamily="18" charset="0"/>
                </a:rPr>
                <a:t>K</a:t>
              </a:r>
              <a:r>
                <a:rPr lang="en-US" altLang="zh-CN" sz="2800" b="1" baseline="-25000" dirty="0">
                  <a:latin typeface="Times New Roman" panose="02020603050405020304" pitchFamily="18" charset="0"/>
                  <a:ea typeface="楷体" panose="02010609060101010101" charset="-122"/>
                  <a:cs typeface="Times New Roman" panose="02020603050405020304" pitchFamily="18" charset="0"/>
                </a:rPr>
                <a:t>2</a:t>
              </a:r>
              <a:r>
                <a:rPr lang="en-US" altLang="zh-CN" sz="2800" b="1" dirty="0">
                  <a:latin typeface="Times New Roman" panose="02020603050405020304" pitchFamily="18" charset="0"/>
                  <a:ea typeface="楷体" panose="02010609060101010101" charset="-122"/>
                  <a:cs typeface="Times New Roman" panose="02020603050405020304" pitchFamily="18" charset="0"/>
                </a:rPr>
                <a:t>MnO</a:t>
              </a:r>
              <a:r>
                <a:rPr lang="en-US" altLang="zh-CN" sz="2800" b="1" baseline="-25000" dirty="0">
                  <a:latin typeface="Times New Roman" panose="02020603050405020304" pitchFamily="18" charset="0"/>
                  <a:ea typeface="楷体" panose="02010609060101010101" charset="-122"/>
                  <a:cs typeface="Times New Roman" panose="02020603050405020304" pitchFamily="18" charset="0"/>
                </a:rPr>
                <a:t>4 </a:t>
              </a:r>
              <a:r>
                <a:rPr lang="en-US" altLang="zh-CN" sz="2800" b="1" dirty="0">
                  <a:latin typeface="Times New Roman" panose="02020603050405020304" pitchFamily="18" charset="0"/>
                  <a:ea typeface="楷体" panose="02010609060101010101" charset="-122"/>
                  <a:cs typeface="Times New Roman" panose="02020603050405020304" pitchFamily="18" charset="0"/>
                </a:rPr>
                <a:t>+ MnO</a:t>
              </a:r>
              <a:r>
                <a:rPr lang="en-US" altLang="zh-CN" sz="2800" b="1" baseline="-25000" dirty="0">
                  <a:latin typeface="Times New Roman" panose="02020603050405020304" pitchFamily="18" charset="0"/>
                  <a:ea typeface="楷体" panose="02010609060101010101" charset="-122"/>
                  <a:cs typeface="Times New Roman" panose="02020603050405020304" pitchFamily="18" charset="0"/>
                </a:rPr>
                <a:t>2 </a:t>
              </a:r>
              <a:r>
                <a:rPr lang="en-US" altLang="zh-CN" sz="2800" b="1" dirty="0">
                  <a:latin typeface="Times New Roman" panose="02020603050405020304" pitchFamily="18" charset="0"/>
                  <a:ea typeface="楷体" panose="02010609060101010101" charset="-122"/>
                  <a:cs typeface="Times New Roman" panose="02020603050405020304" pitchFamily="18" charset="0"/>
                </a:rPr>
                <a:t>+ O</a:t>
              </a:r>
              <a:r>
                <a:rPr lang="en-US" altLang="zh-CN" sz="2800" b="1" baseline="-25000" dirty="0">
                  <a:latin typeface="Times New Roman" panose="02020603050405020304" pitchFamily="18" charset="0"/>
                  <a:ea typeface="楷体" panose="02010609060101010101" charset="-122"/>
                  <a:cs typeface="Times New Roman" panose="02020603050405020304" pitchFamily="18" charset="0"/>
                </a:rPr>
                <a:t>2</a:t>
              </a:r>
              <a:endPara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endParaRPr>
            </a:p>
          </p:txBody>
        </p:sp>
        <p:sp>
          <p:nvSpPr>
            <p:cNvPr id="20" name="Line 8"/>
            <p:cNvSpPr>
              <a:spLocks noChangeShapeType="1"/>
            </p:cNvSpPr>
            <p:nvPr/>
          </p:nvSpPr>
          <p:spPr bwMode="auto">
            <a:xfrm>
              <a:off x="1734" y="3451"/>
              <a:ext cx="77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  <a:effectLst/>
          </p:spPr>
          <p:txBody>
            <a:bodyPr wrap="none"/>
            <a:p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467360" y="1268730"/>
            <a:ext cx="65417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以高锰酸钾分解制取氧气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为例：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1619250" y="5229225"/>
            <a:ext cx="5744845" cy="72009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zh-CN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特别注意：化学式写错了全没分了。</a:t>
            </a:r>
            <a:endParaRPr lang="zh-CN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AutoShape 15"/>
          <p:cNvSpPr>
            <a:spLocks noChangeArrowheads="1"/>
          </p:cNvSpPr>
          <p:nvPr/>
        </p:nvSpPr>
        <p:spPr bwMode="auto">
          <a:xfrm>
            <a:off x="5219384" y="4509136"/>
            <a:ext cx="7850187" cy="3051572"/>
          </a:xfrm>
          <a:prstGeom prst="foldedCorner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0" name="组合 9"/>
          <p:cNvGrpSpPr/>
          <p:nvPr>
            <p:custDataLst>
              <p:tags r:id="rId1"/>
            </p:custDataLst>
          </p:nvPr>
        </p:nvGrpSpPr>
        <p:grpSpPr>
          <a:xfrm>
            <a:off x="179705" y="1484313"/>
            <a:ext cx="8237855" cy="1816100"/>
            <a:chOff x="1992313" y="2636838"/>
            <a:chExt cx="10199687" cy="2232025"/>
          </a:xfrm>
        </p:grpSpPr>
        <p:sp>
          <p:nvSpPr>
            <p:cNvPr id="12" name="矩形 11"/>
            <p:cNvSpPr/>
            <p:nvPr>
              <p:custDataLst>
                <p:tags r:id="rId2"/>
              </p:custDataLst>
            </p:nvPr>
          </p:nvSpPr>
          <p:spPr>
            <a:xfrm>
              <a:off x="1992313" y="2636838"/>
              <a:ext cx="10199687" cy="223202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9096" name="Rectangle 8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2482371" y="2905304"/>
              <a:ext cx="7777211" cy="15936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pPr eaLnBrk="1" hangingPunct="1">
                <a:lnSpc>
                  <a:spcPct val="14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配平化学方程式，使左右两边的原子种类和数目</a:t>
              </a:r>
              <a:r>
                <a:rPr lang="zh-CN" altLang="en-US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相等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0245" name="组合 6"/>
          <p:cNvGrpSpPr/>
          <p:nvPr>
            <p:custDataLst>
              <p:tags r:id="rId4"/>
            </p:custDataLst>
          </p:nvPr>
        </p:nvGrpSpPr>
        <p:grpSpPr>
          <a:xfrm>
            <a:off x="7339330" y="1484630"/>
            <a:ext cx="1804670" cy="1816100"/>
            <a:chOff x="1028133" y="2101609"/>
            <a:chExt cx="2232061" cy="2232061"/>
          </a:xfrm>
        </p:grpSpPr>
        <p:sp>
          <p:nvSpPr>
            <p:cNvPr id="18" name="椭圆 17"/>
            <p:cNvSpPr/>
            <p:nvPr>
              <p:custDataLst>
                <p:tags r:id="rId5"/>
              </p:custDataLst>
            </p:nvPr>
          </p:nvSpPr>
          <p:spPr>
            <a:xfrm>
              <a:off x="1028133" y="2101609"/>
              <a:ext cx="2232061" cy="2232061"/>
            </a:xfrm>
            <a:prstGeom prst="ellipse">
              <a:avLst/>
            </a:prstGeom>
            <a:solidFill>
              <a:srgbClr val="4793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248" name="文本框 2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1784458" y="2861758"/>
              <a:ext cx="788525" cy="792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r>
                <a:rPr lang="zh-CN" altLang="en-US" sz="36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配</a:t>
              </a:r>
              <a:endParaRPr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1240769" y="3988314"/>
            <a:ext cx="2320925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KMnO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4</a:t>
            </a:r>
            <a:endParaRPr lang="en-US" altLang="zh-CN" sz="2800" b="1" baseline="-25000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4139544" y="3987361"/>
            <a:ext cx="3754438" cy="52197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K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MnO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4 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+ MnO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 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+ O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</a:t>
            </a:r>
            <a:endParaRPr lang="en-US" altLang="zh-CN" sz="2800" b="1" baseline="-25000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20" name="Line 8"/>
          <p:cNvSpPr>
            <a:spLocks noChangeShapeType="1"/>
          </p:cNvSpPr>
          <p:nvPr/>
        </p:nvSpPr>
        <p:spPr bwMode="auto">
          <a:xfrm>
            <a:off x="2806044" y="4249299"/>
            <a:ext cx="122396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</p:spPr>
        <p:txBody>
          <a:bodyPr wrap="none"/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39165" y="3970655"/>
            <a:ext cx="3860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2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grpSp>
        <p:nvGrpSpPr>
          <p:cNvPr id="3" name="组合 3"/>
          <p:cNvGrpSpPr/>
          <p:nvPr/>
        </p:nvGrpSpPr>
        <p:grpSpPr bwMode="auto">
          <a:xfrm>
            <a:off x="539115" y="404495"/>
            <a:ext cx="4307205" cy="583254"/>
            <a:chOff x="1076" y="1998"/>
            <a:chExt cx="7440" cy="838"/>
          </a:xfrm>
        </p:grpSpPr>
        <p:sp>
          <p:nvSpPr>
            <p:cNvPr id="4" name="流程图: 文档 3"/>
            <p:cNvSpPr/>
            <p:nvPr/>
          </p:nvSpPr>
          <p:spPr>
            <a:xfrm>
              <a:off x="1076" y="2071"/>
              <a:ext cx="2632" cy="715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endParaRPr lang="zh-CN" altLang="en-US" sz="1400">
                <a:solidFill>
                  <a:schemeClr val="tx1"/>
                </a:solidFill>
              </a:endParaRPr>
            </a:p>
          </p:txBody>
        </p:sp>
        <p:sp>
          <p:nvSpPr>
            <p:cNvPr id="7" name="文本框 4101"/>
            <p:cNvSpPr txBox="1"/>
            <p:nvPr/>
          </p:nvSpPr>
          <p:spPr>
            <a:xfrm>
              <a:off x="1076" y="1998"/>
              <a:ext cx="7440" cy="83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p>
              <a:pPr>
                <a:defRPr/>
              </a:pPr>
              <a:r>
                <a:rPr lang="zh-CN" altLang="en-US" sz="32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化学方程式的书写步骤</a:t>
              </a:r>
              <a:endParaRPr lang="zh-CN" altLang="en-US" sz="3200" b="1" dirty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  <p:bldP spid="16" grpId="1" animBg="1"/>
      <p:bldP spid="19" grpId="0" bldLvl="0" animBg="1"/>
      <p:bldP spid="19" grpId="1" animBg="1"/>
      <p:bldP spid="2" grpId="0"/>
      <p:bldP spid="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AutoShape 15"/>
          <p:cNvSpPr>
            <a:spLocks noChangeArrowheads="1"/>
          </p:cNvSpPr>
          <p:nvPr/>
        </p:nvSpPr>
        <p:spPr bwMode="auto">
          <a:xfrm>
            <a:off x="5219384" y="4509136"/>
            <a:ext cx="7850187" cy="3051572"/>
          </a:xfrm>
          <a:prstGeom prst="foldedCorner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89585" y="1877060"/>
            <a:ext cx="6698615" cy="1168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latinLnBrk="0" hangingPunct="1">
              <a:lnSpc>
                <a:spcPct val="125000"/>
              </a:lnSpc>
            </a:pP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就是在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各化学式前面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配上适当的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化学计量数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，使左右两边各种元素的原子个数相等。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59840" y="3068955"/>
            <a:ext cx="6972935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1" latinLnBrk="0" hangingPunct="1">
              <a:lnSpc>
                <a:spcPct val="125000"/>
              </a:lnSpc>
              <a:buNone/>
            </a:pPr>
            <a:r>
              <a:rPr lang="zh-CN" altLang="en-US" sz="24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配平时只能在各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化学式前</a:t>
            </a:r>
            <a:r>
              <a:rPr lang="zh-CN" altLang="en-US" sz="24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加化学计量数，</a:t>
            </a:r>
            <a:endParaRPr lang="zh-CN" altLang="en-US" sz="2400" b="1" dirty="0">
              <a:solidFill>
                <a:srgbClr val="00206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  <a:p>
            <a:pPr eaLnBrk="1" latinLnBrk="0" hangingPunct="1">
              <a:lnSpc>
                <a:spcPct val="125000"/>
              </a:lnSpc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不能改动元素符号右下方的小数字</a:t>
            </a:r>
            <a:r>
              <a:rPr lang="zh-CN" altLang="en-US" sz="24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； 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  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467360" y="3284855"/>
            <a:ext cx="615315" cy="62992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headEnd type="none" w="med" len="med"/>
            <a:tailEnd type="none" w="med" len="med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lvl="0" indent="0" algn="l" eaLnBrk="1" hangingPunct="1">
              <a:spcBef>
                <a:spcPct val="50000"/>
              </a:spcBef>
              <a:buNone/>
            </a:pPr>
            <a:r>
              <a:rPr lang="en-US" altLang="zh-CN" sz="21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1</a:t>
            </a:r>
            <a:endParaRPr lang="en-US" altLang="zh-CN" sz="2100" b="1" dirty="0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59840" y="4292600"/>
            <a:ext cx="6382385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1" latinLnBrk="0" hangingPunct="1">
              <a:lnSpc>
                <a:spcPct val="125000"/>
              </a:lnSpc>
              <a:buNone/>
            </a:pPr>
            <a:r>
              <a:rPr lang="zh-CN" altLang="en-US" sz="24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各化学计量数之间为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最简整数比</a:t>
            </a:r>
            <a:r>
              <a:rPr lang="zh-CN" altLang="en-US" sz="24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，不能是分数，不能有约数</a:t>
            </a:r>
            <a:r>
              <a:rPr lang="zh-CN" altLang="en-US" sz="24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。</a:t>
            </a:r>
            <a:endParaRPr lang="zh-CN" altLang="en-US" sz="2400" b="1" dirty="0">
              <a:solidFill>
                <a:srgbClr val="00206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89585" y="4364990"/>
            <a:ext cx="615315" cy="62992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headEnd type="none" w="med" len="med"/>
            <a:tailEnd type="none" w="med" len="med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lvl="0" indent="0" algn="l" eaLnBrk="1" hangingPunct="1">
              <a:spcBef>
                <a:spcPct val="50000"/>
              </a:spcBef>
              <a:buNone/>
            </a:pPr>
            <a:r>
              <a:rPr lang="en-US" altLang="zh-CN" sz="21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2</a:t>
            </a:r>
            <a:endParaRPr lang="en-US" altLang="zh-CN" sz="2100" b="1" dirty="0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  <p:grpSp>
        <p:nvGrpSpPr>
          <p:cNvPr id="9" name="组合 3"/>
          <p:cNvGrpSpPr/>
          <p:nvPr/>
        </p:nvGrpSpPr>
        <p:grpSpPr bwMode="auto">
          <a:xfrm>
            <a:off x="539115" y="404495"/>
            <a:ext cx="4307205" cy="583254"/>
            <a:chOff x="1076" y="1998"/>
            <a:chExt cx="7440" cy="838"/>
          </a:xfrm>
        </p:grpSpPr>
        <p:sp>
          <p:nvSpPr>
            <p:cNvPr id="10" name="流程图: 文档 9"/>
            <p:cNvSpPr/>
            <p:nvPr/>
          </p:nvSpPr>
          <p:spPr>
            <a:xfrm>
              <a:off x="1076" y="2071"/>
              <a:ext cx="2632" cy="715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endParaRPr lang="zh-CN" altLang="en-US" sz="1400">
                <a:solidFill>
                  <a:schemeClr val="tx1"/>
                </a:solidFill>
              </a:endParaRPr>
            </a:p>
          </p:txBody>
        </p:sp>
        <p:sp>
          <p:nvSpPr>
            <p:cNvPr id="11" name="文本框 4101"/>
            <p:cNvSpPr txBox="1"/>
            <p:nvPr/>
          </p:nvSpPr>
          <p:spPr>
            <a:xfrm>
              <a:off x="1076" y="1998"/>
              <a:ext cx="7440" cy="83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p>
              <a:pPr>
                <a:defRPr/>
              </a:pPr>
              <a:r>
                <a:rPr lang="zh-CN" altLang="en-US" sz="32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化学方程式的书写步骤</a:t>
              </a:r>
              <a:endParaRPr lang="zh-CN" altLang="en-US" sz="3200" b="1" dirty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ldLvl="0" animBg="1"/>
      <p:bldP spid="7" grpId="0"/>
      <p:bldP spid="8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AutoShape 15"/>
          <p:cNvSpPr>
            <a:spLocks noChangeArrowheads="1"/>
          </p:cNvSpPr>
          <p:nvPr/>
        </p:nvSpPr>
        <p:spPr bwMode="auto">
          <a:xfrm>
            <a:off x="5219384" y="4509136"/>
            <a:ext cx="7850187" cy="3051572"/>
          </a:xfrm>
          <a:prstGeom prst="foldedCorner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0" name="组合 9"/>
          <p:cNvGrpSpPr/>
          <p:nvPr>
            <p:custDataLst>
              <p:tags r:id="rId1"/>
            </p:custDataLst>
          </p:nvPr>
        </p:nvGrpSpPr>
        <p:grpSpPr>
          <a:xfrm>
            <a:off x="906145" y="2555875"/>
            <a:ext cx="7926705" cy="1899285"/>
            <a:chOff x="1992313" y="2585719"/>
            <a:chExt cx="10199687" cy="2334261"/>
          </a:xfrm>
        </p:grpSpPr>
        <p:sp>
          <p:nvSpPr>
            <p:cNvPr id="12" name="矩形 11"/>
            <p:cNvSpPr/>
            <p:nvPr>
              <p:custDataLst>
                <p:tags r:id="rId2"/>
              </p:custDataLst>
            </p:nvPr>
          </p:nvSpPr>
          <p:spPr>
            <a:xfrm>
              <a:off x="1992313" y="2636838"/>
              <a:ext cx="10199687" cy="223202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9096" name="Rectangle 8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3838608" y="2585719"/>
              <a:ext cx="7777211" cy="2334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pPr eaLnBrk="1" hangingPunct="1">
                <a:lnSpc>
                  <a:spcPct val="14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注明</a:t>
              </a:r>
              <a:r>
                <a:rPr lang="zh-CN" altLang="en-US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反应条件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，如加热（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常用“△”表示）、点燃、高温、催化剂等，将短线改为等号。            </a:t>
              </a:r>
              <a:endParaRPr lang="en-US" altLang="zh-CN" dirty="0"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10245" name="组合 6"/>
          <p:cNvGrpSpPr/>
          <p:nvPr>
            <p:custDataLst>
              <p:tags r:id="rId4"/>
            </p:custDataLst>
          </p:nvPr>
        </p:nvGrpSpPr>
        <p:grpSpPr>
          <a:xfrm>
            <a:off x="0" y="2564765"/>
            <a:ext cx="1804670" cy="1816100"/>
            <a:chOff x="1028133" y="2101609"/>
            <a:chExt cx="2232061" cy="2232061"/>
          </a:xfrm>
        </p:grpSpPr>
        <p:sp>
          <p:nvSpPr>
            <p:cNvPr id="18" name="椭圆 17"/>
            <p:cNvSpPr/>
            <p:nvPr>
              <p:custDataLst>
                <p:tags r:id="rId5"/>
              </p:custDataLst>
            </p:nvPr>
          </p:nvSpPr>
          <p:spPr>
            <a:xfrm>
              <a:off x="1028133" y="2101609"/>
              <a:ext cx="2232061" cy="2232061"/>
            </a:xfrm>
            <a:prstGeom prst="ellipse">
              <a:avLst/>
            </a:prstGeom>
            <a:solidFill>
              <a:srgbClr val="4793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248" name="文本框 2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1784124" y="2861953"/>
              <a:ext cx="720080" cy="792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r>
                <a:rPr lang="zh-CN" altLang="en-US" sz="36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注</a:t>
              </a:r>
              <a:endParaRPr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1840844" y="4904619"/>
            <a:ext cx="2320925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KMnO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4</a:t>
            </a:r>
            <a:endParaRPr lang="en-US" altLang="zh-CN" sz="2800" b="1" baseline="-25000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4774544" y="4890331"/>
            <a:ext cx="3754438" cy="52197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K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MnO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4 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+ MnO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 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+ O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</a:t>
            </a:r>
            <a:endParaRPr lang="en-US" altLang="zh-CN" sz="2800" b="1" baseline="-25000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2" name="Line 8"/>
          <p:cNvSpPr>
            <a:spLocks noChangeShapeType="1"/>
          </p:cNvSpPr>
          <p:nvPr/>
        </p:nvSpPr>
        <p:spPr bwMode="auto">
          <a:xfrm>
            <a:off x="3441044" y="5152269"/>
            <a:ext cx="122396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</p:spPr>
        <p:txBody>
          <a:bodyPr wrap="none"/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74165" y="4873625"/>
            <a:ext cx="3860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2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>
            <a:off x="3425804" y="5250694"/>
            <a:ext cx="122396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</p:spPr>
        <p:txBody>
          <a:bodyPr wrap="none"/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692525" y="4745355"/>
            <a:ext cx="72072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dirty="0">
                <a:latin typeface="Times New Roman" panose="02020603050405020304" pitchFamily="18" charset="0"/>
                <a:ea typeface="楷体" panose="02010609060101010101" charset="-122"/>
                <a:sym typeface="+mn-ea"/>
              </a:rPr>
              <a:t>△</a:t>
            </a:r>
            <a:endParaRPr lang="zh-CN" altLang="en-US" sz="2400" dirty="0">
              <a:latin typeface="Times New Roman" panose="02020603050405020304" pitchFamily="18" charset="0"/>
              <a:ea typeface="楷体" panose="02010609060101010101" charset="-122"/>
              <a:sym typeface="+mn-ea"/>
            </a:endParaRPr>
          </a:p>
        </p:txBody>
      </p:sp>
      <p:grpSp>
        <p:nvGrpSpPr>
          <p:cNvPr id="4" name="组合 3"/>
          <p:cNvGrpSpPr/>
          <p:nvPr/>
        </p:nvGrpSpPr>
        <p:grpSpPr bwMode="auto">
          <a:xfrm>
            <a:off x="539115" y="404495"/>
            <a:ext cx="4307205" cy="583254"/>
            <a:chOff x="1076" y="1998"/>
            <a:chExt cx="7440" cy="838"/>
          </a:xfrm>
        </p:grpSpPr>
        <p:sp>
          <p:nvSpPr>
            <p:cNvPr id="8" name="流程图: 文档 7"/>
            <p:cNvSpPr/>
            <p:nvPr/>
          </p:nvSpPr>
          <p:spPr>
            <a:xfrm>
              <a:off x="1076" y="2071"/>
              <a:ext cx="2632" cy="715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endParaRPr lang="zh-CN" altLang="en-US" sz="1400">
                <a:solidFill>
                  <a:schemeClr val="tx1"/>
                </a:solidFill>
              </a:endParaRPr>
            </a:p>
          </p:txBody>
        </p:sp>
        <p:sp>
          <p:nvSpPr>
            <p:cNvPr id="9" name="文本框 4101"/>
            <p:cNvSpPr txBox="1"/>
            <p:nvPr/>
          </p:nvSpPr>
          <p:spPr>
            <a:xfrm>
              <a:off x="1076" y="1998"/>
              <a:ext cx="7440" cy="83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p>
              <a:pPr>
                <a:defRPr/>
              </a:pPr>
              <a:r>
                <a:rPr lang="zh-CN" altLang="en-US" sz="32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化学方程式的书写步骤</a:t>
              </a:r>
              <a:endParaRPr lang="zh-CN" altLang="en-US" sz="3200" b="1" dirty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  <p:bldP spid="16" grpId="1" animBg="1"/>
      <p:bldP spid="19" grpId="0" bldLvl="0" animBg="1"/>
      <p:bldP spid="19" grpId="1" animBg="1"/>
      <p:bldP spid="3" grpId="0"/>
      <p:bldP spid="3" grpId="1"/>
      <p:bldP spid="11" grpId="0"/>
      <p:bldP spid="11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81610" y="1195705"/>
            <a:ext cx="64668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注意题目中给出的反应条件信息</a:t>
            </a:r>
            <a:endParaRPr lang="zh-CN" altLang="en-US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3685" y="1971040"/>
            <a:ext cx="49961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在催化剂加热的条件下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" name="Line 8"/>
          <p:cNvSpPr>
            <a:spLocks noChangeShapeType="1"/>
          </p:cNvSpPr>
          <p:nvPr/>
        </p:nvSpPr>
        <p:spPr bwMode="auto">
          <a:xfrm>
            <a:off x="4855845" y="2134870"/>
            <a:ext cx="1630680" cy="63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</p:spPr>
        <p:txBody>
          <a:bodyPr wrap="none"/>
          <a:lstStyle/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4855845" y="2248535"/>
            <a:ext cx="1630680" cy="63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</p:spPr>
        <p:txBody>
          <a:bodyPr wrap="none"/>
          <a:lstStyle/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959350" y="1766570"/>
            <a:ext cx="14922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latin typeface="黑体" panose="02010609060101010101" pitchFamily="2" charset="-122"/>
                <a:ea typeface="黑体" panose="02010609060101010101" pitchFamily="2" charset="-122"/>
              </a:rPr>
              <a:t>催化剂</a:t>
            </a:r>
            <a:endParaRPr lang="zh-CN" altLang="en-US" sz="20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55235" y="2198370"/>
            <a:ext cx="96012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△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26390" y="2725420"/>
            <a:ext cx="40843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加热到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1000℃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4247515" y="2955925"/>
            <a:ext cx="1630680" cy="63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</p:spPr>
        <p:txBody>
          <a:bodyPr wrap="none"/>
          <a:lstStyle/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>
            <a:off x="4247515" y="3069590"/>
            <a:ext cx="1630680" cy="63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</p:spPr>
        <p:txBody>
          <a:bodyPr wrap="none"/>
          <a:lstStyle/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351020" y="2587625"/>
            <a:ext cx="14922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latin typeface="黑体" panose="02010609060101010101" pitchFamily="2" charset="-122"/>
                <a:ea typeface="黑体" panose="02010609060101010101" pitchFamily="2" charset="-122"/>
              </a:rPr>
              <a:t>1000℃</a:t>
            </a:r>
            <a:endParaRPr lang="en-US" altLang="zh-CN" sz="20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23850" y="3490595"/>
            <a:ext cx="63944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真空、熔融、通电、光照……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26390" y="4255135"/>
            <a:ext cx="63944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加热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≠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高温、点燃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≠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燃烧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11" grpId="0"/>
      <p:bldP spid="11" grpId="1"/>
      <p:bldP spid="12" grpId="0"/>
      <p:bldP spid="12" grpId="1"/>
      <p:bldP spid="14" grpId="0"/>
      <p:bldP spid="14" grpId="1"/>
      <p:bldP spid="16" grpId="0"/>
      <p:bldP spid="16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AutoShape 15"/>
          <p:cNvSpPr>
            <a:spLocks noChangeArrowheads="1"/>
          </p:cNvSpPr>
          <p:nvPr/>
        </p:nvSpPr>
        <p:spPr bwMode="auto">
          <a:xfrm>
            <a:off x="5219384" y="4509136"/>
            <a:ext cx="7850187" cy="3051572"/>
          </a:xfrm>
          <a:prstGeom prst="foldedCorner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0" name="组合 9"/>
          <p:cNvGrpSpPr/>
          <p:nvPr>
            <p:custDataLst>
              <p:tags r:id="rId1"/>
            </p:custDataLst>
          </p:nvPr>
        </p:nvGrpSpPr>
        <p:grpSpPr>
          <a:xfrm>
            <a:off x="251460" y="1628458"/>
            <a:ext cx="7894320" cy="1816100"/>
            <a:chOff x="2417660" y="2636838"/>
            <a:chExt cx="9774340" cy="2232025"/>
          </a:xfrm>
        </p:grpSpPr>
        <p:sp>
          <p:nvSpPr>
            <p:cNvPr id="12" name="矩形 11"/>
            <p:cNvSpPr/>
            <p:nvPr>
              <p:custDataLst>
                <p:tags r:id="rId2"/>
              </p:custDataLst>
            </p:nvPr>
          </p:nvSpPr>
          <p:spPr>
            <a:xfrm>
              <a:off x="2417660" y="2636838"/>
              <a:ext cx="9774340" cy="223202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9096" name="Rectangle 8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2482371" y="2905304"/>
              <a:ext cx="7777211" cy="15936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pPr eaLnBrk="1" hangingPunct="1">
                <a:lnSpc>
                  <a:spcPct val="14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标明生成物状态，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气体用“↑”符号，沉淀物质用“↓”符号表示。</a:t>
              </a:r>
              <a:endParaRPr lang="en-US" altLang="zh-CN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0245" name="组合 6"/>
          <p:cNvGrpSpPr/>
          <p:nvPr>
            <p:custDataLst>
              <p:tags r:id="rId4"/>
            </p:custDataLst>
          </p:nvPr>
        </p:nvGrpSpPr>
        <p:grpSpPr>
          <a:xfrm>
            <a:off x="7339330" y="1628775"/>
            <a:ext cx="1804670" cy="1816100"/>
            <a:chOff x="1028133" y="2101609"/>
            <a:chExt cx="2232061" cy="2232061"/>
          </a:xfrm>
        </p:grpSpPr>
        <p:sp>
          <p:nvSpPr>
            <p:cNvPr id="18" name="椭圆 17"/>
            <p:cNvSpPr/>
            <p:nvPr>
              <p:custDataLst>
                <p:tags r:id="rId5"/>
              </p:custDataLst>
            </p:nvPr>
          </p:nvSpPr>
          <p:spPr>
            <a:xfrm>
              <a:off x="1028133" y="2101609"/>
              <a:ext cx="2232061" cy="2232061"/>
            </a:xfrm>
            <a:prstGeom prst="ellipse">
              <a:avLst/>
            </a:prstGeom>
            <a:solidFill>
              <a:srgbClr val="4793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248" name="文本框 2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1784458" y="2861758"/>
              <a:ext cx="788525" cy="792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r>
                <a:rPr lang="zh-CN" altLang="en-US" sz="36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标</a:t>
              </a:r>
              <a:endParaRPr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1262359" y="4379474"/>
            <a:ext cx="2320925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KMnO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4</a:t>
            </a:r>
            <a:endParaRPr lang="en-US" altLang="zh-CN" sz="2800" b="1" baseline="-25000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4196059" y="4365186"/>
            <a:ext cx="3754438" cy="52197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K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MnO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4 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+ MnO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 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+ O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</a:t>
            </a:r>
            <a:endParaRPr lang="en-US" altLang="zh-CN" sz="2800" b="1" baseline="-25000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>
            <a:off x="2862559" y="4627124"/>
            <a:ext cx="122396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</p:spPr>
        <p:txBody>
          <a:bodyPr wrap="none"/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95680" y="4348480"/>
            <a:ext cx="3860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2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2847319" y="4725549"/>
            <a:ext cx="122396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</p:spPr>
        <p:txBody>
          <a:bodyPr wrap="none"/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114040" y="4220210"/>
            <a:ext cx="72072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dirty="0">
                <a:latin typeface="Times New Roman" panose="02020603050405020304" pitchFamily="18" charset="0"/>
                <a:ea typeface="楷体" panose="02010609060101010101" charset="-122"/>
                <a:sym typeface="+mn-ea"/>
              </a:rPr>
              <a:t>△</a:t>
            </a:r>
            <a:endParaRPr lang="zh-CN" altLang="en-US" sz="2400" dirty="0">
              <a:latin typeface="Times New Roman" panose="02020603050405020304" pitchFamily="18" charset="0"/>
              <a:ea typeface="楷体" panose="02010609060101010101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519670" y="4344035"/>
            <a:ext cx="5715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↑</a:t>
            </a:r>
            <a:endParaRPr lang="zh-CN" altLang="en-US" sz="28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 bwMode="auto">
          <a:xfrm>
            <a:off x="539115" y="404495"/>
            <a:ext cx="4307205" cy="583254"/>
            <a:chOff x="1076" y="1998"/>
            <a:chExt cx="7440" cy="838"/>
          </a:xfrm>
        </p:grpSpPr>
        <p:sp>
          <p:nvSpPr>
            <p:cNvPr id="2" name="流程图: 文档 1"/>
            <p:cNvSpPr/>
            <p:nvPr/>
          </p:nvSpPr>
          <p:spPr>
            <a:xfrm>
              <a:off x="1076" y="2071"/>
              <a:ext cx="2632" cy="715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endParaRPr lang="zh-CN" altLang="en-US" sz="1400">
                <a:solidFill>
                  <a:schemeClr val="tx1"/>
                </a:solidFill>
              </a:endParaRPr>
            </a:p>
          </p:txBody>
        </p:sp>
        <p:sp>
          <p:nvSpPr>
            <p:cNvPr id="3" name="文本框 4101"/>
            <p:cNvSpPr txBox="1"/>
            <p:nvPr/>
          </p:nvSpPr>
          <p:spPr>
            <a:xfrm>
              <a:off x="1076" y="1998"/>
              <a:ext cx="7440" cy="83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p>
              <a:pPr>
                <a:defRPr/>
              </a:pPr>
              <a:r>
                <a:rPr lang="zh-CN" altLang="en-US" sz="32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化学方程式的书写步骤</a:t>
              </a:r>
              <a:endParaRPr lang="zh-CN" altLang="en-US" sz="3200" b="1" dirty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  <p:bldP spid="16" grpId="1" animBg="1"/>
      <p:bldP spid="19" grpId="0" bldLvl="0" animBg="1"/>
      <p:bldP spid="19" grpId="1" animBg="1"/>
      <p:bldP spid="8" grpId="0"/>
      <p:bldP spid="8" grpId="1"/>
      <p:bldP spid="11" grpId="0"/>
      <p:bldP spid="11" grpId="1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导入资料\负责系列\2016-2017\全练\教师素材2016.2.20\教师素材\5化学1.pn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178753" y="3212386"/>
            <a:ext cx="1750464" cy="1098709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文本框 7"/>
          <p:cNvSpPr txBox="1"/>
          <p:nvPr/>
        </p:nvSpPr>
        <p:spPr>
          <a:xfrm>
            <a:off x="1929130" y="1701800"/>
            <a:ext cx="6868160" cy="2675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如果反应物中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无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气体，生成物中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有气体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，在气体物质的化学式右边要注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“↑”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，溶液中的反应如果反应物中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无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固体，生成物中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有固体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，在固体物质的化学式右边要注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“↓”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9092" name="Rectangle 4"/>
          <p:cNvSpPr/>
          <p:nvPr/>
        </p:nvSpPr>
        <p:spPr>
          <a:xfrm>
            <a:off x="1558925" y="4324668"/>
            <a:ext cx="67691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Na</a:t>
            </a:r>
            <a:r>
              <a:rPr lang="en-US" altLang="zh-CN" sz="1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CO</a:t>
            </a:r>
            <a:r>
              <a:rPr lang="en-US" altLang="zh-CN" sz="1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+ 2HCl           2NaCl + H</a:t>
            </a:r>
            <a:r>
              <a:rPr lang="en-US" altLang="zh-CN" sz="1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O+CO</a:t>
            </a:r>
            <a:r>
              <a:rPr lang="en-US" altLang="zh-CN" sz="1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en-US" altLang="zh-CN" sz="14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89094" name="Group 6"/>
          <p:cNvGrpSpPr/>
          <p:nvPr/>
        </p:nvGrpSpPr>
        <p:grpSpPr>
          <a:xfrm>
            <a:off x="3790950" y="4683443"/>
            <a:ext cx="631825" cy="76200"/>
            <a:chOff x="4200" y="2784"/>
            <a:chExt cx="336" cy="48"/>
          </a:xfrm>
        </p:grpSpPr>
        <p:sp>
          <p:nvSpPr>
            <p:cNvPr id="27673" name="Line 7"/>
            <p:cNvSpPr/>
            <p:nvPr/>
          </p:nvSpPr>
          <p:spPr>
            <a:xfrm>
              <a:off x="4200" y="2784"/>
              <a:ext cx="336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4" name="Line 8"/>
            <p:cNvSpPr/>
            <p:nvPr/>
          </p:nvSpPr>
          <p:spPr>
            <a:xfrm>
              <a:off x="4200" y="2832"/>
              <a:ext cx="336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89117" name="Text Box 29"/>
          <p:cNvSpPr txBox="1"/>
          <p:nvPr/>
        </p:nvSpPr>
        <p:spPr>
          <a:xfrm>
            <a:off x="6815138" y="4467543"/>
            <a:ext cx="5048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</a:rPr>
              <a:t>↑</a:t>
            </a:r>
            <a:endParaRPr lang="en-US" altLang="zh-CN" sz="2400" b="1" dirty="0">
              <a:solidFill>
                <a:srgbClr val="FF0000"/>
              </a:solidFill>
              <a:latin typeface="楷体_GB2312" pitchFamily="49" charset="-122"/>
            </a:endParaRPr>
          </a:p>
        </p:txBody>
      </p:sp>
      <p:sp>
        <p:nvSpPr>
          <p:cNvPr id="2" name="Rectangle 10"/>
          <p:cNvSpPr/>
          <p:nvPr/>
        </p:nvSpPr>
        <p:spPr>
          <a:xfrm>
            <a:off x="1452245" y="4924743"/>
            <a:ext cx="577215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CuSO</a:t>
            </a:r>
            <a:r>
              <a:rPr lang="en-US" altLang="zh-CN" sz="2400" b="1" baseline="-30000" dirty="0">
                <a:latin typeface="Times New Roman" panose="02020603050405020304" pitchFamily="18" charset="0"/>
                <a:ea typeface="黑体" panose="02010609060101010101" pitchFamily="2" charset="-122"/>
              </a:rPr>
              <a:t>4 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＋ 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2NaOH 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　　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Na</a:t>
            </a:r>
            <a:r>
              <a:rPr lang="en-US" altLang="zh-CN" sz="2400" b="1" baseline="-30000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SO</a:t>
            </a:r>
            <a:r>
              <a:rPr lang="en-US" altLang="zh-CN" sz="2400" b="1" baseline="-30000" dirty="0">
                <a:latin typeface="Times New Roman" panose="02020603050405020304" pitchFamily="18" charset="0"/>
                <a:ea typeface="黑体" panose="02010609060101010101" pitchFamily="2" charset="-122"/>
              </a:rPr>
              <a:t>4 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＋ 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Cu(OH)</a:t>
            </a:r>
            <a:r>
              <a:rPr lang="en-US" altLang="zh-CN" sz="2400" b="1" baseline="-30000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" name="Line 12"/>
          <p:cNvSpPr/>
          <p:nvPr/>
        </p:nvSpPr>
        <p:spPr>
          <a:xfrm>
            <a:off x="3947795" y="5267643"/>
            <a:ext cx="533400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" name="Line 13"/>
          <p:cNvSpPr/>
          <p:nvPr/>
        </p:nvSpPr>
        <p:spPr>
          <a:xfrm>
            <a:off x="3947795" y="5343843"/>
            <a:ext cx="533400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" name="文本框 6"/>
          <p:cNvSpPr txBox="1"/>
          <p:nvPr/>
        </p:nvSpPr>
        <p:spPr>
          <a:xfrm>
            <a:off x="7113270" y="4843145"/>
            <a:ext cx="58547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↓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+mn-ea"/>
            </a:endParaRPr>
          </a:p>
        </p:txBody>
      </p:sp>
      <p:grpSp>
        <p:nvGrpSpPr>
          <p:cNvPr id="9" name="组合 8"/>
          <p:cNvGrpSpPr/>
          <p:nvPr/>
        </p:nvGrpSpPr>
        <p:grpSpPr bwMode="auto">
          <a:xfrm>
            <a:off x="539115" y="404495"/>
            <a:ext cx="4307205" cy="583254"/>
            <a:chOff x="1076" y="1998"/>
            <a:chExt cx="7440" cy="838"/>
          </a:xfrm>
        </p:grpSpPr>
        <p:sp>
          <p:nvSpPr>
            <p:cNvPr id="10" name="流程图: 文档 9"/>
            <p:cNvSpPr/>
            <p:nvPr/>
          </p:nvSpPr>
          <p:spPr>
            <a:xfrm>
              <a:off x="1076" y="2071"/>
              <a:ext cx="2632" cy="715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endParaRPr lang="zh-CN" altLang="en-US" sz="1400">
                <a:solidFill>
                  <a:schemeClr val="tx1"/>
                </a:solidFill>
              </a:endParaRPr>
            </a:p>
          </p:txBody>
        </p:sp>
        <p:sp>
          <p:nvSpPr>
            <p:cNvPr id="11" name="文本框 4101"/>
            <p:cNvSpPr txBox="1"/>
            <p:nvPr/>
          </p:nvSpPr>
          <p:spPr>
            <a:xfrm>
              <a:off x="1076" y="1998"/>
              <a:ext cx="7440" cy="83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p>
              <a:pPr>
                <a:defRPr/>
              </a:pPr>
              <a:r>
                <a:rPr lang="zh-CN" altLang="en-US" sz="32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化学方程式的书写步骤</a:t>
              </a:r>
              <a:endParaRPr lang="zh-CN" altLang="en-US" sz="3200" b="1" dirty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9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9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2" grpId="0"/>
      <p:bldP spid="89092" grpId="1"/>
      <p:bldP spid="89117" grpId="0"/>
      <p:bldP spid="89117" grpId="1"/>
      <p:bldP spid="2" grpId="0"/>
      <p:bldP spid="2" grpId="1"/>
      <p:bldP spid="7" grpId="0"/>
      <p:bldP spid="7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4101"/>
          <p:cNvSpPr txBox="1"/>
          <p:nvPr/>
        </p:nvSpPr>
        <p:spPr>
          <a:xfrm>
            <a:off x="323850" y="476250"/>
            <a:ext cx="3309620" cy="58356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标明生成物状态</a:t>
            </a:r>
            <a:endParaRPr lang="zh-CN" altLang="en-US" sz="3200" b="1" dirty="0">
              <a:solidFill>
                <a:srgbClr val="FFFFFF"/>
              </a:solidFill>
              <a:latin typeface="宋体" panose="02010600030101010101" pitchFamily="2" charset="-122"/>
              <a:ea typeface="幼圆" panose="02010509060101010101" pitchFamily="49" charset="-122"/>
            </a:endParaRPr>
          </a:p>
        </p:txBody>
      </p:sp>
      <p:pic>
        <p:nvPicPr>
          <p:cNvPr id="1027" name="Picture 3" descr="E:\导入资料\负责系列\2016-2017\全练\教师素材2016.2.20\教师素材\5化学1.pn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178753" y="3212386"/>
            <a:ext cx="1750464" cy="1098709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文本框 7"/>
          <p:cNvSpPr txBox="1"/>
          <p:nvPr/>
        </p:nvSpPr>
        <p:spPr>
          <a:xfrm>
            <a:off x="1929130" y="2060575"/>
            <a:ext cx="686816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如果反应物和生成物中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都有气体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，气体生成物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不注“↑”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。同理，溶液中反应如果反应物和生成物中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都有固体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，固体生成物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不注“↓”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圆角矩形标注 1"/>
          <p:cNvSpPr/>
          <p:nvPr/>
        </p:nvSpPr>
        <p:spPr>
          <a:xfrm>
            <a:off x="3923665" y="1101725"/>
            <a:ext cx="2663190" cy="725805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Segoe UI Semilight" panose="020B0402040204020203" charset="0"/>
              </a:rPr>
              <a:t>无中生有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Segoe UI Semilight" panose="020B0402040204020203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2700481" y="3645204"/>
            <a:ext cx="4242928" cy="747713"/>
            <a:chOff x="1717678" y="2508255"/>
            <a:chExt cx="2327278" cy="747713"/>
          </a:xfrm>
        </p:grpSpPr>
        <p:grpSp>
          <p:nvGrpSpPr>
            <p:cNvPr id="27" name="Group 67"/>
            <p:cNvGrpSpPr/>
            <p:nvPr/>
          </p:nvGrpSpPr>
          <p:grpSpPr bwMode="auto">
            <a:xfrm>
              <a:off x="1717678" y="2508255"/>
              <a:ext cx="2327278" cy="747713"/>
              <a:chOff x="945" y="1898"/>
              <a:chExt cx="1466" cy="471"/>
            </a:xfrm>
          </p:grpSpPr>
          <p:sp>
            <p:nvSpPr>
              <p:cNvPr id="30" name="Text Box 38"/>
              <p:cNvSpPr txBox="1">
                <a:spLocks noChangeArrowheads="1"/>
              </p:cNvSpPr>
              <p:nvPr/>
            </p:nvSpPr>
            <p:spPr bwMode="auto">
              <a:xfrm>
                <a:off x="945" y="2013"/>
                <a:ext cx="1466" cy="356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  <a:effectLst/>
            </p:spPr>
            <p:txBody>
              <a:bodyPr wrap="square">
                <a:spAutoFit/>
              </a:bodyPr>
              <a:p>
                <a:pPr>
                  <a:lnSpc>
                    <a:spcPct val="110000"/>
                  </a:lnSpc>
                </a:pPr>
                <a:r>
                  <a:rPr lang="zh-CN" altLang="en-US" sz="2800" dirty="0">
                    <a:solidFill>
                      <a:srgbClr val="C00000"/>
                    </a:solidFill>
                    <a:latin typeface="Times New Roman" panose="02020603050405020304" pitchFamily="18" charset="0"/>
                    <a:ea typeface="楷体" panose="02010609060101010101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b="1" dirty="0">
                    <a:latin typeface="Times New Roman" panose="02020603050405020304" pitchFamily="18" charset="0"/>
                    <a:ea typeface="楷体" panose="02010609060101010101" charset="-122"/>
                    <a:cs typeface="Times New Roman" panose="02020603050405020304" pitchFamily="18" charset="0"/>
                  </a:rPr>
                  <a:t>S  +  O</a:t>
                </a:r>
                <a:r>
                  <a:rPr lang="en-US" altLang="zh-CN" sz="2800" b="1" baseline="-25000" dirty="0">
                    <a:latin typeface="Times New Roman" panose="02020603050405020304" pitchFamily="18" charset="0"/>
                    <a:ea typeface="楷体" panose="02010609060101010101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b="1" dirty="0">
                    <a:latin typeface="Times New Roman" panose="02020603050405020304" pitchFamily="18" charset="0"/>
                    <a:ea typeface="楷体" panose="02010609060101010101" charset="-122"/>
                    <a:cs typeface="Times New Roman" panose="02020603050405020304" pitchFamily="18" charset="0"/>
                  </a:rPr>
                  <a:t>                SO</a:t>
                </a:r>
                <a:r>
                  <a:rPr lang="en-US" altLang="zh-CN" sz="2800" b="1" baseline="-25000" dirty="0">
                    <a:latin typeface="Times New Roman" panose="02020603050405020304" pitchFamily="18" charset="0"/>
                    <a:ea typeface="楷体" panose="02010609060101010101" charset="-122"/>
                    <a:cs typeface="Times New Roman" panose="02020603050405020304" pitchFamily="18" charset="0"/>
                  </a:rPr>
                  <a:t>2</a:t>
                </a:r>
                <a:endParaRPr lang="en-US" altLang="zh-CN" sz="2800" b="1" baseline="-25000" dirty="0">
                  <a:latin typeface="Times New Roman" panose="02020603050405020304" pitchFamily="18" charset="0"/>
                  <a:ea typeface="楷体" panose="02010609060101010101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31" name="Text Box 61"/>
              <p:cNvSpPr txBox="1">
                <a:spLocks noChangeArrowheads="1"/>
              </p:cNvSpPr>
              <p:nvPr/>
            </p:nvSpPr>
            <p:spPr bwMode="auto">
              <a:xfrm>
                <a:off x="1497" y="1898"/>
                <a:ext cx="309" cy="356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  <a:effectLst/>
            </p:spPr>
            <p:txBody>
              <a:bodyPr wrap="none">
                <a:spAutoFit/>
              </a:bodyPr>
              <a:p>
                <a:pPr>
                  <a:lnSpc>
                    <a:spcPct val="110000"/>
                  </a:lnSpc>
                </a:pPr>
                <a:r>
                  <a:rPr lang="zh-CN" altLang="en-US" sz="2800" dirty="0">
                    <a:latin typeface="Times New Roman" panose="02020603050405020304" pitchFamily="18" charset="0"/>
                    <a:ea typeface="楷体" panose="02010609060101010101" charset="-122"/>
                  </a:rPr>
                  <a:t>点燃</a:t>
                </a:r>
                <a:endParaRPr lang="zh-CN" altLang="en-US" sz="2800" dirty="0">
                  <a:latin typeface="Times New Roman" panose="02020603050405020304" pitchFamily="18" charset="0"/>
                  <a:ea typeface="楷体" panose="02010609060101010101" charset="-122"/>
                </a:endParaRPr>
              </a:p>
            </p:txBody>
          </p:sp>
        </p:grpSp>
        <p:cxnSp>
          <p:nvCxnSpPr>
            <p:cNvPr id="28" name="直接连接符 27"/>
            <p:cNvCxnSpPr/>
            <p:nvPr/>
          </p:nvCxnSpPr>
          <p:spPr>
            <a:xfrm>
              <a:off x="2581132" y="2971592"/>
              <a:ext cx="571504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2581132" y="3050890"/>
              <a:ext cx="571504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4"/>
          <p:cNvGrpSpPr/>
          <p:nvPr/>
        </p:nvGrpSpPr>
        <p:grpSpPr>
          <a:xfrm>
            <a:off x="2700338" y="4502151"/>
            <a:ext cx="5073650" cy="736599"/>
            <a:chOff x="1237" y="2835"/>
            <a:chExt cx="3196" cy="464"/>
          </a:xfrm>
        </p:grpSpPr>
        <p:sp>
          <p:nvSpPr>
            <p:cNvPr id="4" name="Rectangle 25"/>
            <p:cNvSpPr/>
            <p:nvPr/>
          </p:nvSpPr>
          <p:spPr>
            <a:xfrm>
              <a:off x="1237" y="2835"/>
              <a:ext cx="3196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lnSpc>
                  <a:spcPct val="150000"/>
                </a:lnSpc>
              </a:pPr>
              <a:r>
                <a:rPr lang="en-US" altLang="zh-CN" sz="28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Fe </a:t>
              </a:r>
              <a:r>
                <a:rPr lang="zh-CN" altLang="en-US" sz="28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＋ </a:t>
              </a:r>
              <a:r>
                <a:rPr lang="en-US" altLang="zh-CN" sz="28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CuSO</a:t>
              </a:r>
              <a:r>
                <a:rPr lang="en-US" altLang="zh-CN" sz="2800" b="1" baseline="-30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r>
                <a:rPr lang="en-US" altLang="zh-CN" sz="28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zh-CN" altLang="en-US" sz="28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　　 </a:t>
              </a:r>
              <a:r>
                <a:rPr lang="en-US" altLang="zh-CN" sz="28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Cu </a:t>
              </a:r>
              <a:r>
                <a:rPr lang="zh-CN" altLang="en-US" sz="28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＋ </a:t>
              </a:r>
              <a:r>
                <a:rPr lang="en-US" altLang="zh-CN" sz="28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FeSO</a:t>
              </a:r>
              <a:r>
                <a:rPr lang="en-US" altLang="zh-CN" sz="2800" b="1" baseline="-30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r>
                <a:rPr lang="en-US" altLang="zh-CN" sz="28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 </a:t>
              </a:r>
              <a:endPara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grpSp>
          <p:nvGrpSpPr>
            <p:cNvPr id="7" name="Group 26"/>
            <p:cNvGrpSpPr/>
            <p:nvPr/>
          </p:nvGrpSpPr>
          <p:grpSpPr>
            <a:xfrm>
              <a:off x="2592" y="3084"/>
              <a:ext cx="336" cy="48"/>
              <a:chOff x="4200" y="2784"/>
              <a:chExt cx="336" cy="48"/>
            </a:xfrm>
          </p:grpSpPr>
          <p:sp>
            <p:nvSpPr>
              <p:cNvPr id="10" name="Line 27"/>
              <p:cNvSpPr/>
              <p:nvPr/>
            </p:nvSpPr>
            <p:spPr>
              <a:xfrm>
                <a:off x="4200" y="2784"/>
                <a:ext cx="33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" name="Line 28"/>
              <p:cNvSpPr/>
              <p:nvPr/>
            </p:nvSpPr>
            <p:spPr>
              <a:xfrm>
                <a:off x="4200" y="2832"/>
                <a:ext cx="336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12" name="文本框 11"/>
          <p:cNvSpPr txBox="1"/>
          <p:nvPr/>
        </p:nvSpPr>
        <p:spPr>
          <a:xfrm>
            <a:off x="611505" y="5301615"/>
            <a:ext cx="82086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晶体析出暗指固体；xx蒸气、水蒸气等都是指气体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  <p:bldP spid="12" grpId="2"/>
      <p:bldP spid="2" grpId="0" bldLvl="0" animBg="1"/>
      <p:bldP spid="2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3"/>
          <p:cNvGrpSpPr/>
          <p:nvPr/>
        </p:nvGrpSpPr>
        <p:grpSpPr bwMode="auto">
          <a:xfrm>
            <a:off x="395646" y="431828"/>
            <a:ext cx="4752252" cy="583347"/>
            <a:chOff x="945" y="845"/>
            <a:chExt cx="8681" cy="1226"/>
          </a:xfrm>
        </p:grpSpPr>
        <p:sp>
          <p:nvSpPr>
            <p:cNvPr id="5" name="流程图: 文档 4"/>
            <p:cNvSpPr/>
            <p:nvPr/>
          </p:nvSpPr>
          <p:spPr>
            <a:xfrm>
              <a:off x="1076" y="1101"/>
              <a:ext cx="2632" cy="715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solidFill>
                  <a:schemeClr val="tx1"/>
                </a:solidFill>
              </a:endParaRPr>
            </a:p>
          </p:txBody>
        </p:sp>
        <p:sp>
          <p:nvSpPr>
            <p:cNvPr id="6" name="文本框 4101"/>
            <p:cNvSpPr txBox="1"/>
            <p:nvPr/>
          </p:nvSpPr>
          <p:spPr>
            <a:xfrm>
              <a:off x="945" y="845"/>
              <a:ext cx="8681" cy="1226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32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化学方程式的书写步骤</a:t>
              </a:r>
              <a:endParaRPr lang="zh-CN" altLang="en-US" sz="3200" b="1" dirty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16389" name="AutoShape 15"/>
          <p:cNvSpPr>
            <a:spLocks noChangeArrowheads="1"/>
          </p:cNvSpPr>
          <p:nvPr/>
        </p:nvSpPr>
        <p:spPr bwMode="auto">
          <a:xfrm>
            <a:off x="5219384" y="4509136"/>
            <a:ext cx="7850187" cy="3051572"/>
          </a:xfrm>
          <a:prstGeom prst="foldedCorner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0" name="组合 9"/>
          <p:cNvGrpSpPr/>
          <p:nvPr>
            <p:custDataLst>
              <p:tags r:id="rId1"/>
            </p:custDataLst>
          </p:nvPr>
        </p:nvGrpSpPr>
        <p:grpSpPr>
          <a:xfrm>
            <a:off x="899795" y="2564765"/>
            <a:ext cx="7956550" cy="1899285"/>
            <a:chOff x="1992313" y="2585719"/>
            <a:chExt cx="10199687" cy="2334261"/>
          </a:xfrm>
        </p:grpSpPr>
        <p:sp>
          <p:nvSpPr>
            <p:cNvPr id="12" name="矩形 11"/>
            <p:cNvSpPr/>
            <p:nvPr>
              <p:custDataLst>
                <p:tags r:id="rId2"/>
              </p:custDataLst>
            </p:nvPr>
          </p:nvSpPr>
          <p:spPr>
            <a:xfrm>
              <a:off x="1992313" y="2636838"/>
              <a:ext cx="10199687" cy="223202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9096" name="Rectangle 8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3838608" y="2585719"/>
              <a:ext cx="7777211" cy="2334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pPr eaLnBrk="1" hangingPunct="1">
                <a:lnSpc>
                  <a:spcPct val="14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检查</a:t>
              </a:r>
              <a:r>
                <a:rPr lang="zh-CN" altLang="en-US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化学式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是否写错，化学方程式是否</a:t>
              </a:r>
              <a:r>
                <a:rPr lang="zh-CN" altLang="en-US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配平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，条件和物质状态标注</a:t>
              </a:r>
              <a:r>
                <a:rPr lang="zh-CN" altLang="en-US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是否标了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，</a:t>
              </a:r>
              <a:r>
                <a:rPr lang="zh-CN" altLang="en-US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标了是否恰当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0245" name="组合 6"/>
          <p:cNvGrpSpPr/>
          <p:nvPr>
            <p:custDataLst>
              <p:tags r:id="rId4"/>
            </p:custDataLst>
          </p:nvPr>
        </p:nvGrpSpPr>
        <p:grpSpPr>
          <a:xfrm>
            <a:off x="0" y="2564765"/>
            <a:ext cx="1804670" cy="1816100"/>
            <a:chOff x="1028133" y="2101609"/>
            <a:chExt cx="2232061" cy="2232061"/>
          </a:xfrm>
        </p:grpSpPr>
        <p:sp>
          <p:nvSpPr>
            <p:cNvPr id="18" name="椭圆 17"/>
            <p:cNvSpPr/>
            <p:nvPr>
              <p:custDataLst>
                <p:tags r:id="rId5"/>
              </p:custDataLst>
            </p:nvPr>
          </p:nvSpPr>
          <p:spPr>
            <a:xfrm>
              <a:off x="1028133" y="2101609"/>
              <a:ext cx="2232061" cy="2232061"/>
            </a:xfrm>
            <a:prstGeom prst="ellipse">
              <a:avLst/>
            </a:prstGeom>
            <a:solidFill>
              <a:srgbClr val="4793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248" name="文本框 2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1784124" y="2861953"/>
              <a:ext cx="720080" cy="792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r>
                <a:rPr lang="zh-CN" altLang="en-US" sz="36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查</a:t>
              </a:r>
              <a:endParaRPr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739879" y="4845564"/>
            <a:ext cx="2320925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KMnO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4</a:t>
            </a:r>
            <a:endParaRPr lang="en-US" altLang="zh-CN" sz="2800" b="1" baseline="-25000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4673579" y="4831276"/>
            <a:ext cx="3754438" cy="52197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K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MnO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4 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+ MnO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 </a:t>
            </a:r>
            <a:r>
              <a:rPr lang="en-US" altLang="zh-CN" sz="2800" b="1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+ O</a:t>
            </a:r>
            <a:r>
              <a:rPr lang="en-US" altLang="zh-CN" sz="2800" b="1" baseline="-250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2</a:t>
            </a:r>
            <a:endParaRPr lang="en-US" altLang="zh-CN" sz="2800" b="1" baseline="-25000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2" name="Line 8"/>
          <p:cNvSpPr>
            <a:spLocks noChangeShapeType="1"/>
          </p:cNvSpPr>
          <p:nvPr/>
        </p:nvSpPr>
        <p:spPr bwMode="auto">
          <a:xfrm>
            <a:off x="3340079" y="5093214"/>
            <a:ext cx="122396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</p:spPr>
        <p:txBody>
          <a:bodyPr wrap="none"/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73200" y="4814570"/>
            <a:ext cx="3860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2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8" name="Line 8"/>
          <p:cNvSpPr>
            <a:spLocks noChangeShapeType="1"/>
          </p:cNvSpPr>
          <p:nvPr/>
        </p:nvSpPr>
        <p:spPr bwMode="auto">
          <a:xfrm>
            <a:off x="3324839" y="5191639"/>
            <a:ext cx="122396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</p:spPr>
        <p:txBody>
          <a:bodyPr wrap="none"/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91560" y="4686300"/>
            <a:ext cx="72072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dirty="0">
                <a:latin typeface="Times New Roman" panose="02020603050405020304" pitchFamily="18" charset="0"/>
                <a:ea typeface="楷体" panose="02010609060101010101" charset="-122"/>
                <a:sym typeface="+mn-ea"/>
              </a:rPr>
              <a:t>△</a:t>
            </a:r>
            <a:endParaRPr lang="zh-CN" altLang="en-US" sz="2400" dirty="0">
              <a:latin typeface="Times New Roman" panose="02020603050405020304" pitchFamily="18" charset="0"/>
              <a:ea typeface="楷体" panose="02010609060101010101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097520" y="4823460"/>
            <a:ext cx="5715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↑</a:t>
            </a:r>
            <a:endParaRPr lang="zh-CN" altLang="en-US" sz="28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7" grpId="0"/>
      <p:bldP spid="11" grpId="0"/>
      <p:bldP spid="9" grpId="0"/>
      <p:bldP spid="3" grpId="1" animBg="1"/>
      <p:bldP spid="4" grpId="1" animBg="1"/>
      <p:bldP spid="7" grpId="1"/>
      <p:bldP spid="11" grpId="1"/>
      <p:bldP spid="9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3"/>
          <p:cNvGrpSpPr/>
          <p:nvPr/>
        </p:nvGrpSpPr>
        <p:grpSpPr bwMode="auto">
          <a:xfrm>
            <a:off x="301625" y="332105"/>
            <a:ext cx="5171585" cy="583347"/>
            <a:chOff x="1076" y="1998"/>
            <a:chExt cx="9447" cy="1226"/>
          </a:xfrm>
        </p:grpSpPr>
        <p:sp>
          <p:nvSpPr>
            <p:cNvPr id="5" name="流程图: 文档 4"/>
            <p:cNvSpPr/>
            <p:nvPr/>
          </p:nvSpPr>
          <p:spPr>
            <a:xfrm>
              <a:off x="1076" y="2071"/>
              <a:ext cx="2632" cy="715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solidFill>
                  <a:schemeClr val="tx1"/>
                </a:solidFill>
              </a:endParaRPr>
            </a:p>
          </p:txBody>
        </p:sp>
        <p:sp>
          <p:nvSpPr>
            <p:cNvPr id="6" name="文本框 4101"/>
            <p:cNvSpPr txBox="1"/>
            <p:nvPr/>
          </p:nvSpPr>
          <p:spPr>
            <a:xfrm>
              <a:off x="1076" y="1998"/>
              <a:ext cx="9447" cy="1226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32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化学方程式的配平方法</a:t>
              </a:r>
              <a:endParaRPr lang="zh-CN" altLang="en-US" sz="3200" b="1" dirty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16389" name="AutoShape 15"/>
          <p:cNvSpPr>
            <a:spLocks noChangeArrowheads="1"/>
          </p:cNvSpPr>
          <p:nvPr/>
        </p:nvSpPr>
        <p:spPr bwMode="auto">
          <a:xfrm>
            <a:off x="5220019" y="4509136"/>
            <a:ext cx="7850187" cy="3051572"/>
          </a:xfrm>
          <a:prstGeom prst="foldedCorner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580" name="Text Box 5"/>
          <p:cNvSpPr txBox="1">
            <a:spLocks noChangeArrowheads="1"/>
          </p:cNvSpPr>
          <p:nvPr/>
        </p:nvSpPr>
        <p:spPr bwMode="auto">
          <a:xfrm>
            <a:off x="395605" y="1268730"/>
            <a:ext cx="1894840" cy="583565"/>
          </a:xfrm>
          <a:prstGeom prst="rect">
            <a:avLst/>
          </a:prstGeom>
          <a:noFill/>
          <a:ln w="28575"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66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1.</a:t>
            </a:r>
            <a:r>
              <a:rPr lang="zh-CN" altLang="en-US" sz="3200">
                <a:solidFill>
                  <a:srgbClr val="0066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观察法</a:t>
            </a:r>
            <a:endParaRPr lang="zh-CN" altLang="en-US" sz="3200">
              <a:solidFill>
                <a:srgbClr val="0066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3190" name="Rectangle 6"/>
          <p:cNvSpPr>
            <a:spLocks noChangeArrowheads="1"/>
          </p:cNvSpPr>
          <p:nvPr/>
        </p:nvSpPr>
        <p:spPr bwMode="auto">
          <a:xfrm>
            <a:off x="395661" y="2222191"/>
            <a:ext cx="8064500" cy="1124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       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最基本、常用的配平方法。对于一些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比较简单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的化学反应，配平时可直接观察看出结果。</a:t>
            </a:r>
            <a:endParaRPr lang="zh-CN" altLang="en-US" sz="2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83895" y="3416300"/>
            <a:ext cx="7538085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zh-CN" sz="28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   CuO  +  C              Cu  +  CO</a:t>
            </a:r>
            <a:r>
              <a:rPr lang="en-US" altLang="zh-CN" sz="2800" baseline="-250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2</a:t>
            </a:r>
            <a:endParaRPr lang="en-US" altLang="zh-CN" sz="2800" baseline="-25000"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algn="l" eaLnBrk="1" hangingPunct="1">
              <a:lnSpc>
                <a:spcPct val="100000"/>
              </a:lnSpc>
              <a:buClrTx/>
              <a:buSzTx/>
              <a:buFontTx/>
              <a:buNone/>
            </a:pPr>
            <a:endParaRPr lang="en-US" altLang="zh-CN" sz="2800"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algn="l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zh-CN" sz="28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  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 C  +  O</a:t>
            </a:r>
            <a:r>
              <a:rPr lang="en-US" altLang="zh-CN" sz="2800" baseline="-250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              CO</a:t>
            </a:r>
            <a:endParaRPr lang="en-US" altLang="zh-CN" sz="2800"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algn="l" eaLnBrk="1" hangingPunct="1">
              <a:lnSpc>
                <a:spcPct val="100000"/>
              </a:lnSpc>
              <a:buClrTx/>
              <a:buSzTx/>
              <a:buFontTx/>
              <a:buNone/>
            </a:pPr>
            <a:endParaRPr lang="en-US" altLang="zh-CN" sz="2800"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algn="l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zh-CN" sz="28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  Mg  +  O</a:t>
            </a:r>
            <a:r>
              <a:rPr lang="en-US" altLang="zh-CN" sz="2800" baseline="-250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            MgO  </a:t>
            </a:r>
            <a:endParaRPr lang="en-US" altLang="zh-CN" sz="2800" baseline="-25000"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cxnSp>
        <p:nvCxnSpPr>
          <p:cNvPr id="4" name="直接连接符 3"/>
          <p:cNvCxnSpPr/>
          <p:nvPr>
            <p:custDataLst>
              <p:tags r:id="rId1"/>
            </p:custDataLst>
          </p:nvPr>
        </p:nvCxnSpPr>
        <p:spPr>
          <a:xfrm flipV="1">
            <a:off x="2705100" y="3631565"/>
            <a:ext cx="806450" cy="444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>
            <p:custDataLst>
              <p:tags r:id="rId2"/>
            </p:custDataLst>
          </p:nvPr>
        </p:nvCxnSpPr>
        <p:spPr>
          <a:xfrm flipV="1">
            <a:off x="2560320" y="5323205"/>
            <a:ext cx="806450" cy="444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 flipV="1">
            <a:off x="2484120" y="4507865"/>
            <a:ext cx="806450" cy="444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>
            <p:custDataLst>
              <p:tags r:id="rId4"/>
            </p:custDataLst>
          </p:nvPr>
        </p:nvCxnSpPr>
        <p:spPr>
          <a:xfrm flipV="1">
            <a:off x="2673985" y="3738245"/>
            <a:ext cx="806450" cy="444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2627630" y="3212465"/>
            <a:ext cx="9448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高温</a:t>
            </a: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2484120" y="4873625"/>
            <a:ext cx="9448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点燃</a:t>
            </a:r>
            <a:endParaRPr lang="zh-CN" altLang="en-US"/>
          </a:p>
        </p:txBody>
      </p:sp>
      <p:cxnSp>
        <p:nvCxnSpPr>
          <p:cNvPr id="19" name="直接连接符 18"/>
          <p:cNvCxnSpPr/>
          <p:nvPr>
            <p:custDataLst>
              <p:tags r:id="rId5"/>
            </p:custDataLst>
          </p:nvPr>
        </p:nvCxnSpPr>
        <p:spPr>
          <a:xfrm flipV="1">
            <a:off x="2484120" y="4629785"/>
            <a:ext cx="806450" cy="444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2484120" y="4022090"/>
            <a:ext cx="9448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点燃</a:t>
            </a:r>
            <a:endParaRPr lang="zh-CN" altLang="en-US"/>
          </a:p>
        </p:txBody>
      </p:sp>
      <p:cxnSp>
        <p:nvCxnSpPr>
          <p:cNvPr id="25" name="直接连接符 24"/>
          <p:cNvCxnSpPr/>
          <p:nvPr>
            <p:custDataLst>
              <p:tags r:id="rId6"/>
            </p:custDataLst>
          </p:nvPr>
        </p:nvCxnSpPr>
        <p:spPr>
          <a:xfrm flipV="1">
            <a:off x="2553335" y="5439410"/>
            <a:ext cx="806450" cy="444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755650" y="3464560"/>
            <a:ext cx="4267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>
                <a:solidFill>
                  <a:srgbClr val="FF0000"/>
                </a:solidFill>
              </a:rPr>
              <a:t>2</a:t>
            </a:r>
            <a:endParaRPr lang="en-US" altLang="zh-CN" sz="2400">
              <a:solidFill>
                <a:srgbClr val="FF0000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290570" y="4302760"/>
            <a:ext cx="4267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>
                <a:solidFill>
                  <a:srgbClr val="FF0000"/>
                </a:solidFill>
              </a:rPr>
              <a:t>2</a:t>
            </a:r>
            <a:endParaRPr lang="en-US" altLang="zh-CN" sz="2400">
              <a:solidFill>
                <a:srgbClr val="FF0000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393055" y="3372485"/>
            <a:ext cx="5715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↑</a:t>
            </a:r>
            <a:endParaRPr lang="zh-CN" altLang="en-US" sz="28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33425" y="4316095"/>
            <a:ext cx="4267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>
                <a:solidFill>
                  <a:srgbClr val="FF0000"/>
                </a:solidFill>
              </a:rPr>
              <a:t>2</a:t>
            </a:r>
            <a:endParaRPr lang="en-US" altLang="zh-CN" sz="2400">
              <a:solidFill>
                <a:srgbClr val="FF0000"/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290570" y="5156200"/>
            <a:ext cx="4267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>
                <a:solidFill>
                  <a:srgbClr val="FF0000"/>
                </a:solidFill>
              </a:rPr>
              <a:t>2</a:t>
            </a:r>
            <a:endParaRPr lang="en-US" altLang="zh-CN" sz="2400">
              <a:solidFill>
                <a:srgbClr val="FF0000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33425" y="5167630"/>
            <a:ext cx="4267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>
                <a:solidFill>
                  <a:srgbClr val="FF0000"/>
                </a:solidFill>
              </a:rPr>
              <a:t>2</a:t>
            </a:r>
            <a:endParaRPr lang="en-US" altLang="zh-CN" sz="240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465830" y="3448050"/>
            <a:ext cx="4267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>
                <a:solidFill>
                  <a:srgbClr val="FF0000"/>
                </a:solidFill>
              </a:rPr>
              <a:t>2</a:t>
            </a:r>
            <a:endParaRPr lang="en-US" altLang="zh-CN" sz="240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784475" y="1306195"/>
            <a:ext cx="3286760" cy="521970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square" rtlCol="0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“</a:t>
            </a:r>
            <a:r>
              <a:rPr lang="zh-CN" altLang="en-US" sz="2800">
                <a:solidFill>
                  <a:srgbClr val="FF0000"/>
                </a:solidFill>
              </a:rPr>
              <a:t>哪里不等配哪里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charset="-122"/>
                <a:sym typeface="+mn-ea"/>
              </a:rPr>
              <a:t>”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  <p:bldP spid="16" grpId="1"/>
      <p:bldP spid="20" grpId="0"/>
      <p:bldP spid="20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8" grpId="0"/>
      <p:bldP spid="8" grpId="1"/>
      <p:bldP spid="9" grpId="0" bldLvl="0" animBg="1"/>
      <p:bldP spid="9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643755" y="4221480"/>
            <a:ext cx="1728470" cy="50419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389" name="AutoShape 15"/>
          <p:cNvSpPr>
            <a:spLocks noChangeArrowheads="1"/>
          </p:cNvSpPr>
          <p:nvPr/>
        </p:nvSpPr>
        <p:spPr bwMode="auto">
          <a:xfrm>
            <a:off x="5219384" y="4509136"/>
            <a:ext cx="7850187" cy="3051572"/>
          </a:xfrm>
          <a:prstGeom prst="foldedCorner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3190" name="Rectangle 6"/>
          <p:cNvSpPr>
            <a:spLocks noChangeArrowheads="1"/>
          </p:cNvSpPr>
          <p:nvPr/>
        </p:nvSpPr>
        <p:spPr bwMode="auto">
          <a:xfrm>
            <a:off x="494030" y="1312545"/>
            <a:ext cx="5793740" cy="879475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2.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遇到原子团：一般作为整体考虑。 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83895" y="2709545"/>
            <a:ext cx="6943090" cy="2450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Na</a:t>
            </a:r>
            <a:r>
              <a:rPr lang="en-US" altLang="zh-CN" sz="28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OH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+ Cu</a:t>
            </a:r>
            <a:r>
              <a:rPr lang="en-US" altLang="zh-CN" sz="28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SO</a:t>
            </a:r>
            <a:r>
              <a:rPr lang="en-US" altLang="zh-CN" sz="2800" baseline="-250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en-US" altLang="zh-CN" sz="2800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Na</a:t>
            </a:r>
            <a:r>
              <a:rPr lang="en-US" altLang="zh-CN" sz="2800" baseline="-250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SO</a:t>
            </a:r>
            <a:r>
              <a:rPr lang="en-US" altLang="zh-CN" sz="2800" baseline="-250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en-US" altLang="zh-CN" sz="2800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+ Cu(</a:t>
            </a:r>
            <a:r>
              <a:rPr lang="en-US" altLang="zh-CN" sz="28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OH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r>
              <a:rPr lang="en-US" altLang="zh-CN" sz="2800" baseline="-250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solidFill>
                  <a:schemeClr val="tx1"/>
                </a:solidFill>
                <a:ea typeface="黑体" panose="02010609060101010101" pitchFamily="2" charset="-122"/>
                <a:cs typeface="Arial" panose="020B0604020202020204" pitchFamily="34" charset="0"/>
              </a:rPr>
              <a:t>↓</a:t>
            </a:r>
            <a:endParaRPr lang="en-US" altLang="zh-CN" sz="2800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Na</a:t>
            </a:r>
            <a:r>
              <a:rPr lang="en-US" altLang="zh-CN" sz="2800" baseline="-250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CO</a:t>
            </a:r>
            <a:r>
              <a:rPr lang="en-US" altLang="zh-CN" sz="2800" baseline="-250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+ Ca(</a:t>
            </a:r>
            <a:r>
              <a:rPr lang="en-US" altLang="zh-CN" sz="28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OH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r>
              <a:rPr lang="en-US" altLang="zh-CN" sz="2800" baseline="-250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Ca</a:t>
            </a:r>
            <a:r>
              <a:rPr lang="en-US" altLang="zh-CN" sz="28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CO</a:t>
            </a:r>
            <a:r>
              <a:rPr lang="en-US" altLang="zh-CN" sz="2800" baseline="-250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en-US" altLang="zh-CN" sz="2800" dirty="0">
                <a:solidFill>
                  <a:schemeClr val="tx1"/>
                </a:solidFill>
                <a:ea typeface="黑体" panose="02010609060101010101" pitchFamily="2" charset="-122"/>
                <a:cs typeface="Arial" panose="020B0604020202020204" pitchFamily="34" charset="0"/>
              </a:rPr>
              <a:t>↓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+ Na</a:t>
            </a:r>
            <a:r>
              <a:rPr lang="en-US" altLang="zh-CN" sz="28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OH</a:t>
            </a:r>
            <a:endParaRPr lang="en-US" altLang="zh-CN" sz="2800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Na</a:t>
            </a:r>
            <a:r>
              <a:rPr lang="en-US" altLang="zh-CN" sz="2800" baseline="-250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CO</a:t>
            </a:r>
            <a:r>
              <a:rPr lang="en-US" altLang="zh-CN" sz="2800" baseline="-250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+ HCl     NaCl+ H</a:t>
            </a:r>
            <a:r>
              <a:rPr lang="en-US" altLang="zh-CN" sz="2800" baseline="-250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O + CO</a:t>
            </a:r>
            <a:r>
              <a:rPr lang="en-US" altLang="zh-CN" sz="2800" baseline="-250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solidFill>
                  <a:schemeClr val="tx1"/>
                </a:solidFill>
                <a:ea typeface="黑体" panose="02010609060101010101" pitchFamily="2" charset="-122"/>
                <a:cs typeface="Arial" panose="020B0604020202020204" pitchFamily="34" charset="0"/>
              </a:rPr>
              <a:t>↑</a:t>
            </a:r>
            <a:endParaRPr lang="en-US" altLang="zh-CN" sz="2800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2800" baseline="-25000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516370" y="4221480"/>
            <a:ext cx="11112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H</a:t>
            </a:r>
            <a:r>
              <a:rPr lang="en-US" altLang="zh-CN" sz="2800" baseline="-2500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CO</a:t>
            </a:r>
            <a:r>
              <a:rPr lang="en-US" altLang="zh-CN" sz="2800" baseline="-2500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endParaRPr lang="en-US" altLang="zh-CN" sz="2800" baseline="-2500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94030" y="2926080"/>
            <a:ext cx="2616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lang="en-US" altLang="zh-CN" sz="24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787390" y="3555365"/>
            <a:ext cx="2616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lang="en-US" altLang="zh-CN" sz="24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3388360" y="4220845"/>
            <a:ext cx="2616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lang="en-US" altLang="zh-CN" sz="24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984375" y="4201160"/>
            <a:ext cx="2616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lang="en-US" altLang="zh-CN" sz="24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89094" name="Group 6"/>
          <p:cNvGrpSpPr/>
          <p:nvPr/>
        </p:nvGrpSpPr>
        <p:grpSpPr>
          <a:xfrm>
            <a:off x="2884170" y="3094038"/>
            <a:ext cx="631825" cy="76200"/>
            <a:chOff x="4200" y="2784"/>
            <a:chExt cx="336" cy="48"/>
          </a:xfrm>
        </p:grpSpPr>
        <p:sp>
          <p:nvSpPr>
            <p:cNvPr id="27673" name="Line 7"/>
            <p:cNvSpPr/>
            <p:nvPr/>
          </p:nvSpPr>
          <p:spPr>
            <a:xfrm>
              <a:off x="4200" y="2784"/>
              <a:ext cx="336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4" name="Line 8"/>
            <p:cNvSpPr/>
            <p:nvPr/>
          </p:nvSpPr>
          <p:spPr>
            <a:xfrm>
              <a:off x="4200" y="2832"/>
              <a:ext cx="336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4" name="Group 6"/>
          <p:cNvGrpSpPr/>
          <p:nvPr/>
        </p:nvGrpSpPr>
        <p:grpSpPr>
          <a:xfrm>
            <a:off x="2828290" y="4394518"/>
            <a:ext cx="631825" cy="76200"/>
            <a:chOff x="4200" y="2784"/>
            <a:chExt cx="336" cy="48"/>
          </a:xfrm>
        </p:grpSpPr>
        <p:sp>
          <p:nvSpPr>
            <p:cNvPr id="2" name="Line 7"/>
            <p:cNvSpPr/>
            <p:nvPr/>
          </p:nvSpPr>
          <p:spPr>
            <a:xfrm>
              <a:off x="4200" y="2784"/>
              <a:ext cx="336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" name="Line 8"/>
            <p:cNvSpPr/>
            <p:nvPr/>
          </p:nvSpPr>
          <p:spPr>
            <a:xfrm>
              <a:off x="4200" y="2832"/>
              <a:ext cx="336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7" name="Group 6"/>
          <p:cNvGrpSpPr/>
          <p:nvPr/>
        </p:nvGrpSpPr>
        <p:grpSpPr>
          <a:xfrm>
            <a:off x="3561080" y="3788093"/>
            <a:ext cx="631825" cy="76200"/>
            <a:chOff x="4200" y="2784"/>
            <a:chExt cx="336" cy="48"/>
          </a:xfrm>
        </p:grpSpPr>
        <p:sp>
          <p:nvSpPr>
            <p:cNvPr id="9" name="Line 7"/>
            <p:cNvSpPr/>
            <p:nvPr/>
          </p:nvSpPr>
          <p:spPr>
            <a:xfrm>
              <a:off x="4200" y="2784"/>
              <a:ext cx="336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" name="Line 8"/>
            <p:cNvSpPr/>
            <p:nvPr/>
          </p:nvSpPr>
          <p:spPr>
            <a:xfrm>
              <a:off x="4200" y="2832"/>
              <a:ext cx="336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2" name="文本框 4101"/>
          <p:cNvSpPr txBox="1"/>
          <p:nvPr/>
        </p:nvSpPr>
        <p:spPr>
          <a:xfrm>
            <a:off x="301625" y="332105"/>
            <a:ext cx="5171585" cy="58334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p>
            <a:pPr>
              <a:defRPr/>
            </a:pPr>
            <a:r>
              <a:rPr lang="zh-CN" altLang="en-US" sz="3200" b="1" dirty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化学方程式的配平方法</a:t>
            </a:r>
            <a:endParaRPr lang="zh-CN" altLang="en-US" sz="3200" b="1" dirty="0">
              <a:solidFill>
                <a:srgbClr val="FFFFFF"/>
              </a:solidFill>
              <a:latin typeface="宋体" panose="02010600030101010101" pitchFamily="2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8" grpId="0"/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899795" y="4794250"/>
            <a:ext cx="4680585" cy="52197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389" name="AutoShape 15"/>
          <p:cNvSpPr>
            <a:spLocks noChangeArrowheads="1"/>
          </p:cNvSpPr>
          <p:nvPr/>
        </p:nvSpPr>
        <p:spPr bwMode="auto">
          <a:xfrm>
            <a:off x="5219384" y="4509136"/>
            <a:ext cx="7850187" cy="3051572"/>
          </a:xfrm>
          <a:prstGeom prst="foldedCorner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580" name="Text Box 5"/>
          <p:cNvSpPr txBox="1">
            <a:spLocks noChangeArrowheads="1"/>
          </p:cNvSpPr>
          <p:nvPr/>
        </p:nvSpPr>
        <p:spPr bwMode="auto">
          <a:xfrm>
            <a:off x="395605" y="1210945"/>
            <a:ext cx="2512695" cy="521970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66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3.</a:t>
            </a:r>
            <a:r>
              <a:rPr lang="zh-CN" altLang="en-US" sz="2800">
                <a:solidFill>
                  <a:srgbClr val="0066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奇数配偶法</a:t>
            </a:r>
            <a:endParaRPr lang="zh-CN" altLang="en-US" sz="2800">
              <a:solidFill>
                <a:srgbClr val="0066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3190" name="Rectangle 6"/>
          <p:cNvSpPr>
            <a:spLocks noChangeArrowheads="1"/>
          </p:cNvSpPr>
          <p:nvPr/>
        </p:nvSpPr>
        <p:spPr bwMode="auto">
          <a:xfrm>
            <a:off x="395661" y="2132656"/>
            <a:ext cx="8064500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   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在化学方程式中有一种元素在多种物质中出现，且式子两边该元素的原子数目为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一奇一偶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，先变奇数为偶数，再观察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配平。 </a:t>
            </a:r>
            <a:endParaRPr lang="zh-CN" altLang="en-US" sz="2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115695" y="4203065"/>
            <a:ext cx="54933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NH</a:t>
            </a:r>
            <a:r>
              <a:rPr lang="en-US" altLang="zh-CN" sz="2800" baseline="-25000">
                <a:latin typeface="黑体" panose="02010609060101010101" pitchFamily="2" charset="-122"/>
                <a:ea typeface="黑体" panose="02010609060101010101" pitchFamily="2" charset="-122"/>
              </a:rPr>
              <a:t>3 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+   O</a:t>
            </a:r>
            <a:r>
              <a:rPr lang="en-US" altLang="zh-CN" sz="2800" baseline="-2500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 ——  NO +  H</a:t>
            </a:r>
            <a:r>
              <a:rPr lang="en-US" altLang="zh-CN" sz="2800" baseline="-2500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O</a:t>
            </a:r>
            <a:endParaRPr lang="en-US" altLang="zh-CN" sz="2800" baseline="-250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83285" y="4205605"/>
            <a:ext cx="3213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676650" y="4205605"/>
            <a:ext cx="351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54880" y="4205605"/>
            <a:ext cx="3213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" name="左弧形箭头 8"/>
          <p:cNvSpPr/>
          <p:nvPr/>
        </p:nvSpPr>
        <p:spPr>
          <a:xfrm>
            <a:off x="323850" y="4507865"/>
            <a:ext cx="575945" cy="72009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99795" y="4794250"/>
            <a:ext cx="50577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NH</a:t>
            </a:r>
            <a:r>
              <a:rPr lang="en-US" altLang="zh-CN" sz="2800" baseline="-25000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 + 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O</a:t>
            </a:r>
            <a:r>
              <a:rPr lang="en-US" altLang="zh-CN" sz="2800" baseline="-250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 —— 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NO + 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6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H</a:t>
            </a:r>
            <a:r>
              <a:rPr lang="en-US" altLang="zh-CN" sz="2800" baseline="-250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O</a:t>
            </a:r>
            <a:endParaRPr lang="en-US" altLang="zh-CN" sz="2800" baseline="-250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" name="TextBox 21"/>
          <p:cNvSpPr txBox="1"/>
          <p:nvPr/>
        </p:nvSpPr>
        <p:spPr>
          <a:xfrm>
            <a:off x="2713329" y="4610797"/>
            <a:ext cx="91795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  <a:ea typeface="楷体" panose="02010609060101010101" charset="-122"/>
              </a:rPr>
              <a:t>点燃</a:t>
            </a:r>
            <a:endParaRPr lang="zh-CN" altLang="en-US" sz="2800" dirty="0">
              <a:latin typeface="Times New Roman" panose="02020603050405020304" pitchFamily="18" charset="0"/>
              <a:ea typeface="楷体" panose="02010609060101010101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V="1">
            <a:off x="2827655" y="5131435"/>
            <a:ext cx="68072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9" name="图片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08200" y="4174490"/>
            <a:ext cx="388620" cy="600710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3131820" y="1179830"/>
            <a:ext cx="2771140" cy="52197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先配最大奇数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4101"/>
          <p:cNvSpPr txBox="1"/>
          <p:nvPr/>
        </p:nvSpPr>
        <p:spPr>
          <a:xfrm>
            <a:off x="301625" y="332105"/>
            <a:ext cx="5171585" cy="58334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p>
            <a:pPr>
              <a:defRPr/>
            </a:pPr>
            <a:r>
              <a:rPr lang="zh-CN" altLang="en-US" sz="3200" b="1" dirty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化学方程式的配平方法</a:t>
            </a:r>
            <a:endParaRPr lang="zh-CN" altLang="en-US" sz="3200" b="1" dirty="0">
              <a:solidFill>
                <a:srgbClr val="FFFFFF"/>
              </a:solidFill>
              <a:latin typeface="宋体" panose="02010600030101010101" pitchFamily="2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2" grpId="0"/>
      <p:bldP spid="3" grpId="0"/>
      <p:bldP spid="4" grpId="0"/>
      <p:bldP spid="9" grpId="0" bldLvl="0" animBg="1"/>
      <p:bldP spid="10" grpId="0"/>
      <p:bldP spid="12" grpId="0"/>
      <p:bldP spid="12" grpId="1"/>
      <p:bldP spid="23" grpId="0" bldLvl="0" animBg="1"/>
      <p:bldP spid="23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/>
        </p:nvSpPr>
        <p:spPr>
          <a:xfrm>
            <a:off x="971550" y="4496435"/>
            <a:ext cx="4999355" cy="49974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187450" y="2770505"/>
            <a:ext cx="56584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CO +  Fe</a:t>
            </a:r>
            <a:r>
              <a:rPr lang="en-US" altLang="zh-CN" sz="2800" baseline="-2500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O</a:t>
            </a:r>
            <a:r>
              <a:rPr lang="en-US" altLang="zh-CN" sz="2800" baseline="-2500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       Fe +  CO</a:t>
            </a:r>
            <a:r>
              <a:rPr lang="en-US" altLang="zh-CN" sz="2800" baseline="-2500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en-US" altLang="zh-CN" sz="2800" baseline="-250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55040" y="2770505"/>
            <a:ext cx="3213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84375" y="2784475"/>
            <a:ext cx="3213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069080" y="2784475"/>
            <a:ext cx="3213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endParaRPr lang="en-US" altLang="zh-CN" sz="28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" name="左弧形箭头 8"/>
          <p:cNvSpPr/>
          <p:nvPr/>
        </p:nvSpPr>
        <p:spPr>
          <a:xfrm>
            <a:off x="323215" y="3001010"/>
            <a:ext cx="575945" cy="72009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100320" y="2753995"/>
            <a:ext cx="3213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170940" y="3328035"/>
            <a:ext cx="56584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CO + 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Fe</a:t>
            </a:r>
            <a:r>
              <a:rPr lang="en-US" altLang="zh-CN" sz="2800" baseline="-250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O</a:t>
            </a:r>
            <a:r>
              <a:rPr lang="en-US" altLang="zh-CN" sz="2800" baseline="-25000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Fe +  CO</a:t>
            </a:r>
            <a:r>
              <a:rPr lang="en-US" altLang="zh-CN" sz="2800" baseline="-250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en-US" altLang="zh-CN" sz="2800" baseline="-250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38530" y="3328035"/>
            <a:ext cx="3213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083810" y="3311525"/>
            <a:ext cx="3213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" name="左弧形箭头 16"/>
          <p:cNvSpPr/>
          <p:nvPr/>
        </p:nvSpPr>
        <p:spPr>
          <a:xfrm>
            <a:off x="306705" y="3486785"/>
            <a:ext cx="575945" cy="72009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154430" y="3885565"/>
            <a:ext cx="56584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CO + 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Fe</a:t>
            </a:r>
            <a:r>
              <a:rPr lang="en-US" altLang="zh-CN" sz="2800" baseline="-250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O</a:t>
            </a:r>
            <a:r>
              <a:rPr lang="en-US" altLang="zh-CN" sz="2800" baseline="-25000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Fe +  CO</a:t>
            </a:r>
            <a:r>
              <a:rPr lang="en-US" altLang="zh-CN" sz="2800" baseline="-250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en-US" altLang="zh-CN" sz="2800" baseline="-250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38530" y="3830320"/>
            <a:ext cx="3213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6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083810" y="3885565"/>
            <a:ext cx="3213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6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" name="左弧形箭头 24"/>
          <p:cNvSpPr/>
          <p:nvPr/>
        </p:nvSpPr>
        <p:spPr>
          <a:xfrm>
            <a:off x="290195" y="3972560"/>
            <a:ext cx="575945" cy="72009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22655" y="4514850"/>
            <a:ext cx="56584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CO + Fe</a:t>
            </a:r>
            <a:r>
              <a:rPr lang="en-US" altLang="zh-CN" sz="2800" baseline="-250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O</a:t>
            </a:r>
            <a:r>
              <a:rPr lang="en-US" altLang="zh-CN" sz="2800" baseline="-25000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Fe + 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CO</a:t>
            </a:r>
            <a:r>
              <a:rPr lang="en-US" altLang="zh-CN" sz="2800" baseline="-250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en-US" altLang="zh-CN" sz="2800" baseline="-250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3206672" y="3675965"/>
            <a:ext cx="8853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3190162" y="3085415"/>
            <a:ext cx="8853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3182542" y="4135070"/>
            <a:ext cx="8853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2991407" y="4895800"/>
            <a:ext cx="8853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2880360" y="4451350"/>
            <a:ext cx="13011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  </a:t>
            </a:r>
            <a:r>
              <a:rPr lang="zh-CN" altLang="en-US"/>
              <a:t>高温</a:t>
            </a:r>
            <a:endParaRPr lang="zh-CN" altLang="en-US"/>
          </a:p>
        </p:txBody>
      </p:sp>
      <p:cxnSp>
        <p:nvCxnSpPr>
          <p:cNvPr id="30" name="直接连接符 29"/>
          <p:cNvCxnSpPr/>
          <p:nvPr/>
        </p:nvCxnSpPr>
        <p:spPr>
          <a:xfrm>
            <a:off x="2967277" y="4780865"/>
            <a:ext cx="8853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669925" y="1697355"/>
            <a:ext cx="2512695" cy="521970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66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3.</a:t>
            </a:r>
            <a:r>
              <a:rPr lang="zh-CN" altLang="en-US" sz="2800">
                <a:solidFill>
                  <a:srgbClr val="0066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奇数配偶法</a:t>
            </a:r>
            <a:endParaRPr lang="zh-CN" altLang="en-US" sz="2800">
              <a:solidFill>
                <a:srgbClr val="0066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" name="文本框 4101"/>
          <p:cNvSpPr txBox="1"/>
          <p:nvPr/>
        </p:nvSpPr>
        <p:spPr>
          <a:xfrm>
            <a:off x="323215" y="691515"/>
            <a:ext cx="5171585" cy="58334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p>
            <a:pPr>
              <a:defRPr/>
            </a:pPr>
            <a:r>
              <a:rPr lang="zh-CN" altLang="en-US" sz="3200" b="1" dirty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化学方程式的配平方法</a:t>
            </a:r>
            <a:endParaRPr lang="zh-CN" altLang="en-US" sz="3200" b="1" dirty="0">
              <a:solidFill>
                <a:srgbClr val="FFFFFF"/>
              </a:solidFill>
              <a:latin typeface="宋体" panose="02010600030101010101" pitchFamily="2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bldLvl="0" animBg="1"/>
      <p:bldP spid="2" grpId="0"/>
      <p:bldP spid="3" grpId="0"/>
      <p:bldP spid="4" grpId="0"/>
      <p:bldP spid="9" grpId="0" bldLvl="0" animBg="1"/>
      <p:bldP spid="11" grpId="0"/>
      <p:bldP spid="12" grpId="0"/>
      <p:bldP spid="13" grpId="0"/>
      <p:bldP spid="16" grpId="0"/>
      <p:bldP spid="17" grpId="0" bldLvl="0" animBg="1"/>
      <p:bldP spid="18" grpId="0"/>
      <p:bldP spid="19" grpId="0"/>
      <p:bldP spid="23" grpId="0"/>
      <p:bldP spid="25" grpId="0" bldLvl="0" animBg="1"/>
      <p:bldP spid="26" grpId="0"/>
      <p:bldP spid="29" grpId="0"/>
      <p:bldP spid="29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3"/>
          <p:cNvGrpSpPr/>
          <p:nvPr/>
        </p:nvGrpSpPr>
        <p:grpSpPr bwMode="auto">
          <a:xfrm>
            <a:off x="323850" y="1089660"/>
            <a:ext cx="1199461" cy="460394"/>
            <a:chOff x="1076" y="1998"/>
            <a:chExt cx="2051" cy="968"/>
          </a:xfrm>
        </p:grpSpPr>
        <p:sp>
          <p:nvSpPr>
            <p:cNvPr id="5" name="流程图: 文档 4"/>
            <p:cNvSpPr/>
            <p:nvPr/>
          </p:nvSpPr>
          <p:spPr>
            <a:xfrm>
              <a:off x="1076" y="2071"/>
              <a:ext cx="2051" cy="716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solidFill>
                  <a:schemeClr val="tx1"/>
                </a:solidFill>
              </a:endParaRPr>
            </a:p>
          </p:txBody>
        </p:sp>
        <p:sp>
          <p:nvSpPr>
            <p:cNvPr id="6" name="文本框 4101"/>
            <p:cNvSpPr txBox="1"/>
            <p:nvPr/>
          </p:nvSpPr>
          <p:spPr>
            <a:xfrm>
              <a:off x="1076" y="1998"/>
              <a:ext cx="1949" cy="96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24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练习</a:t>
              </a:r>
              <a:r>
                <a:rPr lang="en-US" altLang="zh-CN" sz="24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1</a:t>
              </a:r>
              <a:endParaRPr lang="en-US" altLang="zh-CN" sz="2400" b="1" dirty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16389" name="AutoShape 15"/>
          <p:cNvSpPr>
            <a:spLocks noChangeArrowheads="1"/>
          </p:cNvSpPr>
          <p:nvPr/>
        </p:nvSpPr>
        <p:spPr bwMode="auto">
          <a:xfrm>
            <a:off x="5219384" y="4509136"/>
            <a:ext cx="7850187" cy="3051572"/>
          </a:xfrm>
          <a:prstGeom prst="foldedCorner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539750" y="1718945"/>
            <a:ext cx="68046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配平下列化学方程式：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11505" y="2179320"/>
            <a:ext cx="680466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>
                <a:latin typeface="微软雅黑" panose="020B0503020204020204" charset="-122"/>
                <a:ea typeface="微软雅黑" panose="020B0503020204020204" charset="-122"/>
              </a:rPr>
              <a:t>(1) 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KClO</a:t>
            </a:r>
            <a:r>
              <a:rPr lang="en-US" altLang="zh-CN" sz="2400" baseline="-2500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  —— KCl + O</a:t>
            </a:r>
            <a:r>
              <a:rPr lang="en-US" altLang="zh-CN" sz="2400" baseline="-25000"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lang="en-US" altLang="zh-CN" sz="240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(2) Al + O</a:t>
            </a:r>
            <a:r>
              <a:rPr lang="en-US" altLang="zh-CN" sz="2400" baseline="-2500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 —— Al</a:t>
            </a:r>
            <a:r>
              <a:rPr lang="en-US" altLang="zh-CN" sz="2400" baseline="-2500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O</a:t>
            </a:r>
            <a:r>
              <a:rPr lang="en-US" altLang="zh-CN" sz="2400" baseline="-25000">
                <a:latin typeface="微软雅黑" panose="020B0503020204020204" charset="-122"/>
                <a:ea typeface="微软雅黑" panose="020B0503020204020204" charset="-122"/>
              </a:rPr>
              <a:t>3</a:t>
            </a:r>
            <a:endParaRPr lang="en-US" altLang="zh-CN" sz="240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(3) 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Segoe UI Semilight" panose="020B0402040204020203" charset="0"/>
                <a:sym typeface="+mn-ea"/>
              </a:rPr>
              <a:t>FeS</a:t>
            </a:r>
            <a:r>
              <a:rPr lang="en-US" altLang="zh-CN" sz="2400" baseline="-25000">
                <a:latin typeface="微软雅黑" panose="020B0503020204020204" charset="-122"/>
                <a:ea typeface="微软雅黑" panose="020B0503020204020204" charset="-122"/>
                <a:cs typeface="Segoe UI Semilight" panose="020B0402040204020203" charset="0"/>
                <a:sym typeface="+mn-ea"/>
              </a:rPr>
              <a:t>2 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Segoe UI Semilight" panose="020B0402040204020203" charset="0"/>
                <a:sym typeface="+mn-ea"/>
              </a:rPr>
              <a:t>+ O</a:t>
            </a:r>
            <a:r>
              <a:rPr lang="en-US" altLang="zh-CN" sz="2400" baseline="-25000">
                <a:latin typeface="微软雅黑" panose="020B0503020204020204" charset="-122"/>
                <a:ea typeface="微软雅黑" panose="020B0503020204020204" charset="-122"/>
                <a:cs typeface="Segoe UI Semilight" panose="020B0402040204020203" charset="0"/>
                <a:sym typeface="+mn-ea"/>
              </a:rPr>
              <a:t>2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Segoe UI Semilight" panose="020B0402040204020203" charset="0"/>
                <a:sym typeface="+mn-ea"/>
              </a:rPr>
              <a:t> —— Fe</a:t>
            </a:r>
            <a:r>
              <a:rPr lang="en-US" altLang="zh-CN" sz="2400" baseline="-25000">
                <a:latin typeface="微软雅黑" panose="020B0503020204020204" charset="-122"/>
                <a:ea typeface="微软雅黑" panose="020B0503020204020204" charset="-122"/>
                <a:cs typeface="Segoe UI Semilight" panose="020B0402040204020203" charset="0"/>
                <a:sym typeface="+mn-ea"/>
              </a:rPr>
              <a:t>2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Segoe UI Semilight" panose="020B0402040204020203" charset="0"/>
                <a:sym typeface="+mn-ea"/>
              </a:rPr>
              <a:t>O</a:t>
            </a:r>
            <a:r>
              <a:rPr lang="en-US" altLang="zh-CN" sz="2400" baseline="-25000">
                <a:latin typeface="微软雅黑" panose="020B0503020204020204" charset="-122"/>
                <a:ea typeface="微软雅黑" panose="020B0503020204020204" charset="-122"/>
                <a:cs typeface="Segoe UI Semilight" panose="020B0402040204020203" charset="0"/>
                <a:sym typeface="+mn-ea"/>
              </a:rPr>
              <a:t>3 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Segoe UI Semilight" panose="020B0402040204020203" charset="0"/>
                <a:sym typeface="+mn-ea"/>
              </a:rPr>
              <a:t> + SO</a:t>
            </a:r>
            <a:r>
              <a:rPr lang="en-US" altLang="zh-CN" sz="2400" baseline="-25000">
                <a:latin typeface="微软雅黑" panose="020B0503020204020204" charset="-122"/>
                <a:ea typeface="微软雅黑" panose="020B0503020204020204" charset="-122"/>
                <a:cs typeface="Segoe UI Semilight" panose="020B0402040204020203" charset="0"/>
                <a:sym typeface="+mn-ea"/>
              </a:rPr>
              <a:t>2</a:t>
            </a:r>
            <a:endParaRPr lang="en-US" altLang="zh-CN" sz="2400" baseline="-25000">
              <a:latin typeface="微软雅黑" panose="020B0503020204020204" charset="-122"/>
              <a:ea typeface="微软雅黑" panose="020B0503020204020204" charset="-122"/>
              <a:cs typeface="Segoe UI Semilight" panose="020B0402040204020203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(4) CO + Fe</a:t>
            </a:r>
            <a:r>
              <a:rPr lang="en-US" altLang="zh-CN" sz="2400" baseline="-2500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O</a:t>
            </a:r>
            <a:r>
              <a:rPr lang="en-US" altLang="zh-CN" sz="2400" baseline="-25000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 —— Fe + CO</a:t>
            </a:r>
            <a:r>
              <a:rPr lang="en-US" altLang="zh-CN" sz="2400" baseline="-25000"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lang="en-US" altLang="zh-CN" sz="2400" baseline="-250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4101"/>
          <p:cNvSpPr txBox="1"/>
          <p:nvPr/>
        </p:nvSpPr>
        <p:spPr>
          <a:xfrm>
            <a:off x="395605" y="332105"/>
            <a:ext cx="5114925" cy="58356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化学方程式的配平方法</a:t>
            </a:r>
            <a:endParaRPr lang="zh-CN" altLang="en-US" sz="3200" b="1" dirty="0">
              <a:solidFill>
                <a:srgbClr val="FFFFFF"/>
              </a:solidFill>
              <a:latin typeface="宋体" panose="02010600030101010101" pitchFamily="2" charset="-122"/>
              <a:ea typeface="幼圆" panose="02010509060101010101" pitchFamily="49" charset="-122"/>
            </a:endParaRPr>
          </a:p>
        </p:txBody>
      </p:sp>
      <p:sp>
        <p:nvSpPr>
          <p:cNvPr id="16389" name="AutoShape 15"/>
          <p:cNvSpPr>
            <a:spLocks noChangeArrowheads="1"/>
          </p:cNvSpPr>
          <p:nvPr/>
        </p:nvSpPr>
        <p:spPr bwMode="auto">
          <a:xfrm>
            <a:off x="5219384" y="4509136"/>
            <a:ext cx="7850187" cy="3051572"/>
          </a:xfrm>
          <a:prstGeom prst="foldedCorner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580" name="Text Box 5"/>
          <p:cNvSpPr txBox="1">
            <a:spLocks noChangeArrowheads="1"/>
          </p:cNvSpPr>
          <p:nvPr/>
        </p:nvSpPr>
        <p:spPr bwMode="auto">
          <a:xfrm>
            <a:off x="539115" y="1268730"/>
            <a:ext cx="2024380" cy="583565"/>
          </a:xfrm>
          <a:prstGeom prst="rect">
            <a:avLst/>
          </a:prstGeom>
          <a:noFill/>
          <a:ln w="9525">
            <a:solidFill>
              <a:srgbClr val="993366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solidFill>
                  <a:srgbClr val="0066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4.</a:t>
            </a:r>
            <a:r>
              <a:rPr lang="zh-CN" altLang="en-US" sz="3200">
                <a:solidFill>
                  <a:srgbClr val="0066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归一法</a:t>
            </a:r>
            <a:endParaRPr lang="zh-CN" altLang="en-US" sz="3200">
              <a:solidFill>
                <a:srgbClr val="0066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245870" y="3429000"/>
            <a:ext cx="53873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en-US" altLang="zh-CN" sz="2800" baseline="-250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H</a:t>
            </a:r>
            <a:r>
              <a:rPr lang="en-US" altLang="zh-CN" sz="2800" baseline="-25000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 +  O</a:t>
            </a:r>
            <a:r>
              <a:rPr lang="en-US" altLang="zh-CN" sz="2800" baseline="-250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 ——  CO</a:t>
            </a:r>
            <a:r>
              <a:rPr lang="en-US" altLang="zh-CN" sz="2800" baseline="-250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 +  H</a:t>
            </a:r>
            <a:r>
              <a:rPr lang="en-US" altLang="zh-CN" sz="2800" baseline="-250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O</a:t>
            </a:r>
            <a:endParaRPr lang="en-US" altLang="zh-CN" sz="2800" baseline="-250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24560" y="3383280"/>
            <a:ext cx="3213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51672" y="3389630"/>
            <a:ext cx="3213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076443" y="3428769"/>
            <a:ext cx="3213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267744" y="3428925"/>
            <a:ext cx="3213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" name="Line 8"/>
          <p:cNvSpPr>
            <a:spLocks noChangeShapeType="1"/>
          </p:cNvSpPr>
          <p:nvPr/>
        </p:nvSpPr>
        <p:spPr bwMode="auto">
          <a:xfrm flipV="1">
            <a:off x="3059430" y="3796665"/>
            <a:ext cx="734060" cy="101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</p:spPr>
        <p:txBody>
          <a:bodyPr wrap="none"/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2967329" y="3284917"/>
            <a:ext cx="91795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  <a:ea typeface="楷体" panose="02010609060101010101" charset="-122"/>
              </a:rPr>
              <a:t>点燃</a:t>
            </a:r>
            <a:endParaRPr lang="zh-CN" altLang="en-US" sz="2800" dirty="0">
              <a:latin typeface="Times New Roman" panose="02020603050405020304" pitchFamily="18" charset="0"/>
              <a:ea typeface="楷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915920" y="1325880"/>
            <a:ext cx="4826635" cy="52197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适用于有机物（碳氢化合物）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16865" y="1988820"/>
            <a:ext cx="8706485" cy="107632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</a:ln>
          <a:effectLst/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方法</a:t>
            </a:r>
            <a:r>
              <a:rPr kumimoji="1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:</a:t>
            </a:r>
            <a:r>
              <a:rPr kumimoji="1" 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归</a:t>
            </a:r>
            <a:r>
              <a:rPr kumimoji="1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“1”</a:t>
            </a:r>
            <a:r>
              <a:rPr kumimoji="1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法，设碳氢化合物的系数为</a:t>
            </a:r>
            <a:r>
              <a:rPr kumimoji="1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</a:t>
            </a:r>
            <a:r>
              <a:rPr kumimoji="1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，接着配</a:t>
            </a:r>
            <a:r>
              <a:rPr kumimoji="1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</a:t>
            </a:r>
            <a:r>
              <a:rPr kumimoji="1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和</a:t>
            </a:r>
            <a:r>
              <a:rPr kumimoji="1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</a:t>
            </a:r>
            <a:r>
              <a:rPr kumimoji="1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，再配</a:t>
            </a:r>
            <a:r>
              <a:rPr kumimoji="1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</a:t>
            </a:r>
            <a:r>
              <a:rPr kumimoji="1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，检查看是否要约分。</a:t>
            </a:r>
            <a:endParaRPr kumimoji="1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467360" y="4292600"/>
            <a:ext cx="828198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4400" b="0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</a:t>
            </a:r>
            <a:r>
              <a:rPr kumimoji="1" lang="en-US" altLang="zh-CN" sz="4400" b="0" i="0" u="none" strike="noStrike" kern="1200" cap="none" spc="0" normalizeH="0" baseline="-2500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8</a:t>
            </a:r>
            <a:r>
              <a:rPr kumimoji="1" lang="en-US" altLang="zh-CN" sz="4400" b="0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</a:t>
            </a:r>
            <a:r>
              <a:rPr kumimoji="1" lang="en-US" altLang="zh-CN" sz="4400" b="0" i="0" u="none" strike="noStrike" kern="1200" cap="none" spc="0" normalizeH="0" baseline="-2500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18 </a:t>
            </a:r>
            <a:r>
              <a:rPr kumimoji="1" lang="en-US" altLang="zh-CN" sz="4400" b="0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   O</a:t>
            </a:r>
            <a:r>
              <a:rPr kumimoji="1" lang="en-US" altLang="zh-CN" sz="4400" b="0" i="0" u="none" strike="noStrike" kern="1200" cap="none" spc="0" normalizeH="0" baseline="-25000" noProof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kumimoji="1" lang="en-US" altLang="zh-CN" sz="4400" b="0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</a:t>
            </a:r>
            <a:r>
              <a:rPr kumimoji="1" lang="en-US" altLang="zh-CN" sz="4400" b="1" i="0" u="none" strike="noStrike" kern="1200" cap="none" spc="0" normalizeH="0" baseline="30000" noProof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_</a:t>
            </a:r>
            <a:r>
              <a:rPr kumimoji="1" lang="zh-CN" altLang="en-US" sz="4400" b="1" i="0" u="none" strike="noStrike" kern="1200" cap="none" spc="0" normalizeH="0" baseline="30000" noProof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点燃</a:t>
            </a:r>
            <a:r>
              <a:rPr kumimoji="1" lang="en-US" altLang="zh-CN" sz="4400" b="1" i="0" u="none" strike="noStrike" kern="1200" cap="none" spc="0" normalizeH="0" baseline="30000" noProof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__</a:t>
            </a:r>
            <a:r>
              <a:rPr kumimoji="1" lang="en-US" altLang="zh-CN" sz="4400" b="1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</a:t>
            </a:r>
            <a:r>
              <a:rPr kumimoji="1" lang="en-US" altLang="zh-CN" sz="4400" b="0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CO</a:t>
            </a:r>
            <a:r>
              <a:rPr kumimoji="1" lang="en-US" altLang="zh-CN" sz="4400" b="0" i="0" u="none" strike="noStrike" kern="1200" cap="none" spc="0" normalizeH="0" baseline="-2500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   </a:t>
            </a:r>
            <a:r>
              <a:rPr kumimoji="1" lang="en-US" altLang="zh-CN" sz="4400" b="0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  H</a:t>
            </a:r>
            <a:r>
              <a:rPr kumimoji="1" lang="en-US" altLang="zh-CN" sz="4400" b="0" i="0" u="none" strike="noStrike" kern="1200" cap="none" spc="0" normalizeH="0" baseline="-2500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kumimoji="1" lang="en-US" altLang="zh-CN" sz="4400" b="0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</a:t>
            </a:r>
            <a:endParaRPr kumimoji="1" lang="zh-CN" altLang="en-US" sz="4400" b="0" i="0" u="none" strike="noStrike" kern="1200" cap="none" spc="0" normalizeH="0" baseline="0" noProof="0" smtClean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6" grpId="0"/>
      <p:bldP spid="21" grpId="1"/>
      <p:bldP spid="2" grpId="0"/>
      <p:bldP spid="2" grpId="1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5361" name="Text Box 2"/>
          <p:cNvSpPr txBox="1"/>
          <p:nvPr/>
        </p:nvSpPr>
        <p:spPr>
          <a:xfrm>
            <a:off x="971550" y="188913"/>
            <a:ext cx="2232025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ahoma" panose="020B0604030504040204" pitchFamily="34" charset="0"/>
                <a:ea typeface="隶书" panose="02010509060101010101" pitchFamily="49" charset="-122"/>
              </a:rPr>
              <a:t>课堂反馈</a:t>
            </a:r>
            <a:endParaRPr lang="en-US" altLang="zh-CN" sz="3200" b="1" dirty="0">
              <a:latin typeface="Tahom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15362" name="Text Box 3"/>
          <p:cNvSpPr txBox="1"/>
          <p:nvPr/>
        </p:nvSpPr>
        <p:spPr>
          <a:xfrm>
            <a:off x="827088" y="836613"/>
            <a:ext cx="6875462" cy="822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latin typeface="Tahoma" panose="020B0604030504040204" pitchFamily="34" charset="0"/>
              </a:rPr>
              <a:t>根据已学知识判断下列反应方程式的书写是</a:t>
            </a:r>
            <a:endParaRPr lang="zh-CN" altLang="en-US" b="1" dirty="0">
              <a:latin typeface="Tahoma" panose="020B0604030504040204" pitchFamily="34" charset="0"/>
            </a:endParaRPr>
          </a:p>
          <a:p>
            <a:r>
              <a:rPr lang="zh-CN" altLang="en-US" b="1" dirty="0">
                <a:latin typeface="Tahoma" panose="020B0604030504040204" pitchFamily="34" charset="0"/>
              </a:rPr>
              <a:t>否正确。如有错误，请指出错误，并改正。</a:t>
            </a:r>
            <a:endParaRPr lang="zh-CN" altLang="en-US" b="1" dirty="0">
              <a:latin typeface="Tahoma" panose="020B0604030504040204" pitchFamily="34" charset="0"/>
            </a:endParaRPr>
          </a:p>
        </p:txBody>
      </p:sp>
      <p:sp>
        <p:nvSpPr>
          <p:cNvPr id="15363" name="Text Box 5"/>
          <p:cNvSpPr txBox="1"/>
          <p:nvPr/>
        </p:nvSpPr>
        <p:spPr>
          <a:xfrm>
            <a:off x="971550" y="4221163"/>
            <a:ext cx="6769100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</a:rPr>
              <a:t>◇  </a:t>
            </a:r>
            <a:r>
              <a:rPr lang="en-US" altLang="zh-CN" sz="2800" b="1" dirty="0">
                <a:latin typeface="Times New Roman" panose="02020603050405020304" pitchFamily="18" charset="0"/>
              </a:rPr>
              <a:t>2 Fe  + 3 CuSO</a:t>
            </a:r>
            <a:r>
              <a:rPr lang="en-US" altLang="zh-CN" sz="2800" b="1" baseline="-25000" dirty="0">
                <a:latin typeface="Times New Roman" panose="02020603050405020304" pitchFamily="18" charset="0"/>
              </a:rPr>
              <a:t>4</a:t>
            </a:r>
            <a:r>
              <a:rPr lang="en-US" altLang="zh-CN" sz="2800" b="1" dirty="0">
                <a:latin typeface="Times New Roman" panose="02020603050405020304" pitchFamily="18" charset="0"/>
              </a:rPr>
              <a:t> = 3Cu   +   Fe</a:t>
            </a:r>
            <a:r>
              <a:rPr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lang="en-US" altLang="zh-CN" sz="2800" b="1" dirty="0">
                <a:latin typeface="Times New Roman" panose="02020603050405020304" pitchFamily="18" charset="0"/>
              </a:rPr>
              <a:t>(SO</a:t>
            </a:r>
            <a:r>
              <a:rPr lang="en-US" altLang="zh-CN" sz="2800" b="1" baseline="-25000" dirty="0">
                <a:latin typeface="Times New Roman" panose="02020603050405020304" pitchFamily="18" charset="0"/>
              </a:rPr>
              <a:t>4</a:t>
            </a:r>
            <a:r>
              <a:rPr lang="en-US" altLang="zh-CN" sz="2800" b="1" dirty="0">
                <a:latin typeface="Times New Roman" panose="02020603050405020304" pitchFamily="18" charset="0"/>
              </a:rPr>
              <a:t>)</a:t>
            </a:r>
            <a:r>
              <a:rPr lang="en-US" altLang="zh-CN" sz="2800" b="1" baseline="-25000" dirty="0">
                <a:latin typeface="Times New Roman" panose="02020603050405020304" pitchFamily="18" charset="0"/>
              </a:rPr>
              <a:t>3</a:t>
            </a:r>
            <a:endParaRPr lang="en-US" altLang="zh-CN" sz="2800" b="1" baseline="-25000" dirty="0">
              <a:latin typeface="Times New Roman" panose="02020603050405020304" pitchFamily="18" charset="0"/>
            </a:endParaRPr>
          </a:p>
        </p:txBody>
      </p:sp>
      <p:grpSp>
        <p:nvGrpSpPr>
          <p:cNvPr id="15364" name="Group 6"/>
          <p:cNvGrpSpPr/>
          <p:nvPr/>
        </p:nvGrpSpPr>
        <p:grpSpPr>
          <a:xfrm>
            <a:off x="971550" y="3284538"/>
            <a:ext cx="4751388" cy="625475"/>
            <a:chOff x="703" y="3218"/>
            <a:chExt cx="2903" cy="394"/>
          </a:xfrm>
        </p:grpSpPr>
        <p:sp>
          <p:nvSpPr>
            <p:cNvPr id="15365" name="Text Box 7"/>
            <p:cNvSpPr txBox="1"/>
            <p:nvPr/>
          </p:nvSpPr>
          <p:spPr>
            <a:xfrm>
              <a:off x="2154" y="3218"/>
              <a:ext cx="363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</a:pPr>
              <a:r>
                <a:rPr lang="zh-CN" altLang="en-US" sz="1600" b="1" dirty="0">
                  <a:latin typeface="Times New Roman" panose="02020603050405020304" pitchFamily="18" charset="0"/>
                </a:rPr>
                <a:t>点燃</a:t>
              </a:r>
              <a:endParaRPr lang="zh-CN" altLang="en-US" sz="16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5366" name="Text Box 8"/>
            <p:cNvSpPr txBox="1"/>
            <p:nvPr/>
          </p:nvSpPr>
          <p:spPr>
            <a:xfrm>
              <a:off x="703" y="3285"/>
              <a:ext cx="290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latin typeface="Times New Roman" panose="02020603050405020304" pitchFamily="18" charset="0"/>
                </a:rPr>
                <a:t>◇    </a:t>
              </a:r>
              <a:r>
                <a:rPr lang="en-US" altLang="zh-CN" sz="2800" b="1" dirty="0">
                  <a:latin typeface="Times New Roman" panose="02020603050405020304" pitchFamily="18" charset="0"/>
                </a:rPr>
                <a:t>S  + O</a:t>
              </a:r>
              <a:r>
                <a:rPr lang="en-US" altLang="zh-CN" sz="2800" b="1" baseline="-25000" dirty="0">
                  <a:latin typeface="Times New Roman" panose="02020603050405020304" pitchFamily="18" charset="0"/>
                </a:rPr>
                <a:t>2 </a:t>
              </a:r>
              <a:r>
                <a:rPr lang="en-US" altLang="zh-CN" b="1" dirty="0">
                  <a:latin typeface="Tahoma" panose="020B0604030504040204" pitchFamily="34" charset="0"/>
                </a:rPr>
                <a:t>↑</a:t>
              </a:r>
              <a:r>
                <a:rPr lang="en-US" altLang="zh-CN" sz="2800" b="1" dirty="0">
                  <a:latin typeface="Times New Roman" panose="02020603050405020304" pitchFamily="18" charset="0"/>
                </a:rPr>
                <a:t>==== SO</a:t>
              </a:r>
              <a:r>
                <a:rPr lang="en-US" altLang="zh-CN" sz="2800" b="1" baseline="-25000" dirty="0">
                  <a:latin typeface="Times New Roman" panose="02020603050405020304" pitchFamily="18" charset="0"/>
                </a:rPr>
                <a:t>2 </a:t>
              </a:r>
              <a:r>
                <a:rPr lang="en-US" altLang="zh-CN" b="1" dirty="0">
                  <a:latin typeface="Tahoma" panose="020B0604030504040204" pitchFamily="34" charset="0"/>
                </a:rPr>
                <a:t>↑</a:t>
              </a:r>
              <a:endParaRPr lang="en-US" altLang="zh-CN" b="1" dirty="0">
                <a:latin typeface="Tahoma" panose="020B0604030504040204" pitchFamily="34" charset="0"/>
              </a:endParaRPr>
            </a:p>
          </p:txBody>
        </p:sp>
      </p:grpSp>
      <p:pic>
        <p:nvPicPr>
          <p:cNvPr id="15367" name="Picture 9" descr="blebul1a"/>
          <p:cNvPicPr>
            <a:picLocks noGrp="1" noChangeAspect="1"/>
          </p:cNvPicPr>
          <p:nvPr>
            <p:ph/>
          </p:nvPr>
        </p:nvPicPr>
        <p:blipFill>
          <a:blip r:embed="rId1"/>
          <a:stretch>
            <a:fillRect/>
          </a:stretch>
        </p:blipFill>
        <p:spPr>
          <a:xfrm>
            <a:off x="8532813" y="5995988"/>
            <a:ext cx="431800" cy="457200"/>
          </a:xfrm>
        </p:spPr>
      </p:pic>
      <p:sp>
        <p:nvSpPr>
          <p:cNvPr id="15368" name="Text Box 10"/>
          <p:cNvSpPr txBox="1"/>
          <p:nvPr/>
        </p:nvSpPr>
        <p:spPr>
          <a:xfrm>
            <a:off x="1042988" y="2636838"/>
            <a:ext cx="4321175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</a:rPr>
              <a:t>◇   </a:t>
            </a:r>
            <a:r>
              <a:rPr lang="en-US" altLang="zh-CN" sz="2800" b="1" dirty="0">
                <a:latin typeface="Times New Roman" panose="02020603050405020304" pitchFamily="18" charset="0"/>
              </a:rPr>
              <a:t>2HgO =2 Hg   +    O</a:t>
            </a:r>
            <a:r>
              <a:rPr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lang="en-US" altLang="zh-CN" b="1" dirty="0">
                <a:latin typeface="Tahoma" panose="020B0604030504040204" pitchFamily="34" charset="0"/>
              </a:rPr>
              <a:t>↑</a:t>
            </a:r>
            <a:endParaRPr lang="en-US" altLang="zh-CN" b="1" dirty="0">
              <a:latin typeface="Tahoma" panose="020B0604030504040204" pitchFamily="34" charset="0"/>
            </a:endParaRPr>
          </a:p>
        </p:txBody>
      </p:sp>
      <p:grpSp>
        <p:nvGrpSpPr>
          <p:cNvPr id="15369" name="Group 12"/>
          <p:cNvGrpSpPr/>
          <p:nvPr/>
        </p:nvGrpSpPr>
        <p:grpSpPr>
          <a:xfrm>
            <a:off x="1187450" y="1844675"/>
            <a:ext cx="5545138" cy="625475"/>
            <a:chOff x="703" y="3218"/>
            <a:chExt cx="2903" cy="394"/>
          </a:xfrm>
        </p:grpSpPr>
        <p:sp>
          <p:nvSpPr>
            <p:cNvPr id="15370" name="Text Box 13"/>
            <p:cNvSpPr txBox="1"/>
            <p:nvPr/>
          </p:nvSpPr>
          <p:spPr>
            <a:xfrm>
              <a:off x="2154" y="3218"/>
              <a:ext cx="311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</a:pPr>
              <a:r>
                <a:rPr lang="zh-CN" altLang="en-US" sz="1600" b="1" dirty="0">
                  <a:latin typeface="Times New Roman" panose="02020603050405020304" pitchFamily="18" charset="0"/>
                </a:rPr>
                <a:t>点燃</a:t>
              </a:r>
              <a:endParaRPr lang="zh-CN" altLang="en-US" sz="16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5371" name="Text Box 14"/>
            <p:cNvSpPr txBox="1"/>
            <p:nvPr/>
          </p:nvSpPr>
          <p:spPr>
            <a:xfrm>
              <a:off x="703" y="3285"/>
              <a:ext cx="290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latin typeface="Times New Roman" panose="02020603050405020304" pitchFamily="18" charset="0"/>
                </a:rPr>
                <a:t>◇   </a:t>
              </a:r>
              <a:r>
                <a:rPr lang="en-US" altLang="zh-CN" sz="2800" b="1" dirty="0">
                  <a:latin typeface="Times New Roman" panose="02020603050405020304" pitchFamily="18" charset="0"/>
                </a:rPr>
                <a:t>4 Fe  +   3O</a:t>
              </a:r>
              <a:r>
                <a:rPr lang="en-US" altLang="zh-CN" sz="2800" b="1" baseline="-25000" dirty="0">
                  <a:latin typeface="Times New Roman" panose="02020603050405020304" pitchFamily="18" charset="0"/>
                </a:rPr>
                <a:t>2 </a:t>
              </a:r>
              <a:r>
                <a:rPr lang="en-US" altLang="zh-CN" sz="2800" b="1" dirty="0">
                  <a:latin typeface="Times New Roman" panose="02020603050405020304" pitchFamily="18" charset="0"/>
                </a:rPr>
                <a:t>====  2 Fe</a:t>
              </a:r>
              <a:r>
                <a:rPr lang="en-US" altLang="zh-CN" sz="2800" b="1" baseline="-25000" dirty="0">
                  <a:latin typeface="Times New Roman" panose="02020603050405020304" pitchFamily="18" charset="0"/>
                </a:rPr>
                <a:t>2</a:t>
              </a:r>
              <a:r>
                <a:rPr lang="en-US" altLang="zh-CN" sz="2800" b="1" dirty="0">
                  <a:latin typeface="Times New Roman" panose="02020603050405020304" pitchFamily="18" charset="0"/>
                </a:rPr>
                <a:t>O</a:t>
              </a:r>
              <a:r>
                <a:rPr lang="en-US" altLang="zh-CN" sz="2800" b="1" baseline="-25000" dirty="0">
                  <a:latin typeface="Times New Roman" panose="02020603050405020304" pitchFamily="18" charset="0"/>
                </a:rPr>
                <a:t>3</a:t>
              </a:r>
              <a:endParaRPr lang="en-US" altLang="zh-CN" b="1" dirty="0">
                <a:latin typeface="Tahoma" panose="020B0604030504040204" pitchFamily="34" charset="0"/>
              </a:endParaRPr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529" name="Text Box 2"/>
          <p:cNvSpPr txBox="1"/>
          <p:nvPr/>
        </p:nvSpPr>
        <p:spPr>
          <a:xfrm>
            <a:off x="107315" y="1124585"/>
            <a:ext cx="8534400" cy="243014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 b="1" dirty="0"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</a:rPr>
              <a:t>．下列四个反应中的生成物都是</a:t>
            </a:r>
            <a:r>
              <a:rPr lang="en-US" altLang="zh-CN" sz="2800" b="1" dirty="0">
                <a:latin typeface="宋体" panose="02010600030101010101" pitchFamily="2" charset="-122"/>
              </a:rPr>
              <a:t>C，</a:t>
            </a:r>
            <a:r>
              <a:rPr lang="zh-CN" altLang="en-US" sz="2800" b="1" dirty="0">
                <a:latin typeface="宋体" panose="02010600030101010101" pitchFamily="2" charset="-122"/>
              </a:rPr>
              <a:t>若</a:t>
            </a:r>
            <a:r>
              <a:rPr lang="en-US" altLang="zh-CN" sz="2800" b="1" dirty="0">
                <a:latin typeface="宋体" panose="02010600030101010101" pitchFamily="2" charset="-122"/>
              </a:rPr>
              <a:t>C</a:t>
            </a:r>
            <a:r>
              <a:rPr lang="zh-CN" altLang="en-US" sz="2800" b="1" dirty="0">
                <a:latin typeface="宋体" panose="02010600030101010101" pitchFamily="2" charset="-122"/>
              </a:rPr>
              <a:t>的化学式为</a:t>
            </a:r>
            <a:r>
              <a:rPr lang="en-US" altLang="zh-CN" sz="2800" b="1" dirty="0">
                <a:latin typeface="宋体" panose="02010600030101010101" pitchFamily="2" charset="-122"/>
              </a:rPr>
              <a:t>AB</a:t>
            </a:r>
            <a:r>
              <a:rPr lang="en-US" altLang="zh-CN" sz="2800" b="1" baseline="-30000" dirty="0">
                <a:latin typeface="宋体" panose="02010600030101010101" pitchFamily="2" charset="-122"/>
              </a:rPr>
              <a:t>2</a:t>
            </a:r>
            <a:r>
              <a:rPr lang="en-US" altLang="zh-CN" sz="2800" b="1" dirty="0">
                <a:latin typeface="宋体" panose="02010600030101010101" pitchFamily="2" charset="-122"/>
              </a:rPr>
              <a:t>，</a:t>
            </a:r>
            <a:r>
              <a:rPr lang="zh-CN" altLang="en-US" sz="2800" b="1" dirty="0">
                <a:latin typeface="宋体" panose="02010600030101010101" pitchFamily="2" charset="-122"/>
              </a:rPr>
              <a:t>则该反应的化学方程式是（     ）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r>
              <a:rPr lang="en-US" altLang="zh-CN" sz="2800" b="1" dirty="0">
                <a:latin typeface="宋体" panose="02010600030101010101" pitchFamily="2" charset="-122"/>
              </a:rPr>
              <a:t>A．3AB</a:t>
            </a:r>
            <a:r>
              <a:rPr lang="en-US" altLang="zh-CN" sz="2800" b="1" baseline="-30000" dirty="0">
                <a:latin typeface="宋体" panose="02010600030101010101" pitchFamily="2" charset="-122"/>
              </a:rPr>
              <a:t>2</a:t>
            </a:r>
            <a:r>
              <a:rPr lang="en-US" altLang="zh-CN" sz="2800" b="1" dirty="0">
                <a:latin typeface="宋体" panose="02010600030101010101" pitchFamily="2" charset="-122"/>
              </a:rPr>
              <a:t>＋B</a:t>
            </a:r>
            <a:r>
              <a:rPr lang="en-US" altLang="zh-CN" sz="2800" b="1" baseline="-30000" dirty="0">
                <a:latin typeface="宋体" panose="02010600030101010101" pitchFamily="2" charset="-122"/>
              </a:rPr>
              <a:t>2</a:t>
            </a:r>
            <a:r>
              <a:rPr lang="en-US" altLang="zh-CN" sz="2800" b="1" dirty="0">
                <a:latin typeface="宋体" panose="02010600030101010101" pitchFamily="2" charset="-122"/>
              </a:rPr>
              <a:t>===2C	  B．2AB＋2B</a:t>
            </a:r>
            <a:r>
              <a:rPr lang="en-US" altLang="zh-CN" sz="2800" b="1" baseline="-30000" dirty="0">
                <a:latin typeface="宋体" panose="02010600030101010101" pitchFamily="2" charset="-122"/>
              </a:rPr>
              <a:t>2</a:t>
            </a:r>
            <a:r>
              <a:rPr lang="en-US" altLang="zh-CN" sz="2800" b="1" dirty="0">
                <a:latin typeface="宋体" panose="02010600030101010101" pitchFamily="2" charset="-122"/>
              </a:rPr>
              <a:t>===2C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endParaRPr lang="en-US" altLang="zh-CN" sz="1200" b="1" dirty="0">
              <a:latin typeface="宋体" panose="02010600030101010101" pitchFamily="2" charset="-122"/>
            </a:endParaRPr>
          </a:p>
          <a:p>
            <a:r>
              <a:rPr lang="en-US" altLang="zh-CN" sz="2800" b="1" dirty="0">
                <a:latin typeface="宋体" panose="02010600030101010101" pitchFamily="2" charset="-122"/>
              </a:rPr>
              <a:t>C．2AB＋B</a:t>
            </a:r>
            <a:r>
              <a:rPr lang="en-US" altLang="zh-CN" sz="2800" b="1" baseline="-30000" dirty="0">
                <a:latin typeface="宋体" panose="02010600030101010101" pitchFamily="2" charset="-122"/>
              </a:rPr>
              <a:t>2</a:t>
            </a:r>
            <a:r>
              <a:rPr lang="en-US" altLang="zh-CN" sz="2800" b="1" dirty="0">
                <a:latin typeface="宋体" panose="02010600030101010101" pitchFamily="2" charset="-122"/>
              </a:rPr>
              <a:t>===2C	       D．AB</a:t>
            </a:r>
            <a:r>
              <a:rPr lang="en-US" altLang="zh-CN" sz="2800" b="1" baseline="-30000" dirty="0">
                <a:latin typeface="宋体" panose="02010600030101010101" pitchFamily="2" charset="-122"/>
              </a:rPr>
              <a:t>2</a:t>
            </a:r>
            <a:r>
              <a:rPr lang="en-US" altLang="zh-CN" sz="2800" b="1" dirty="0">
                <a:latin typeface="宋体" panose="02010600030101010101" pitchFamily="2" charset="-122"/>
              </a:rPr>
              <a:t>＋2B</a:t>
            </a:r>
            <a:r>
              <a:rPr lang="en-US" altLang="zh-CN" sz="2800" b="1" baseline="-30000" dirty="0">
                <a:latin typeface="宋体" panose="02010600030101010101" pitchFamily="2" charset="-122"/>
              </a:rPr>
              <a:t>2</a:t>
            </a:r>
            <a:r>
              <a:rPr lang="en-US" altLang="zh-CN" sz="2800" b="1" dirty="0">
                <a:latin typeface="宋体" panose="02010600030101010101" pitchFamily="2" charset="-122"/>
              </a:rPr>
              <a:t>===2C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22531" name="Text Box 5"/>
          <p:cNvSpPr txBox="1"/>
          <p:nvPr/>
        </p:nvSpPr>
        <p:spPr>
          <a:xfrm>
            <a:off x="107315" y="3717290"/>
            <a:ext cx="9067800" cy="2676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</a:rPr>
              <a:t>．西班牙的瑞奥汀托河是一条酸河．经调查发现是由于上游河床含有的某种物质</a:t>
            </a:r>
            <a:r>
              <a:rPr lang="en-US" altLang="zh-CN" sz="2800" b="1" dirty="0">
                <a:latin typeface="Times New Roman" panose="02020603050405020304" pitchFamily="18" charset="0"/>
              </a:rPr>
              <a:t>R</a:t>
            </a:r>
            <a:r>
              <a:rPr lang="zh-CN" altLang="en-US" sz="2800" b="1" dirty="0">
                <a:latin typeface="Times New Roman" panose="02020603050405020304" pitchFamily="18" charset="0"/>
              </a:rPr>
              <a:t>在水中氧的作用下发生反应所致，其反应的化学方程式为：2</a:t>
            </a:r>
            <a:r>
              <a:rPr lang="en-US" altLang="zh-CN" sz="2800" b="1" dirty="0">
                <a:latin typeface="Times New Roman" panose="02020603050405020304" pitchFamily="18" charset="0"/>
              </a:rPr>
              <a:t>R＋2H</a:t>
            </a:r>
            <a:r>
              <a:rPr lang="en-US" altLang="zh-CN" sz="2800" b="1" baseline="-30000" dirty="0">
                <a:latin typeface="Times New Roman" panose="02020603050405020304" pitchFamily="18" charset="0"/>
              </a:rPr>
              <a:t>2</a:t>
            </a:r>
            <a:r>
              <a:rPr lang="en-US" altLang="zh-CN" sz="2800" b="1" dirty="0">
                <a:latin typeface="Times New Roman" panose="02020603050405020304" pitchFamily="18" charset="0"/>
              </a:rPr>
              <a:t>O＋7O</a:t>
            </a:r>
            <a:r>
              <a:rPr lang="en-US" altLang="zh-CN" sz="2800" b="1" baseline="-30000" dirty="0">
                <a:latin typeface="Times New Roman" panose="02020603050405020304" pitchFamily="18" charset="0"/>
              </a:rPr>
              <a:t>2</a:t>
            </a:r>
            <a:r>
              <a:rPr lang="en-US" altLang="zh-CN" sz="2800" b="1" dirty="0">
                <a:latin typeface="Times New Roman" panose="02020603050405020304" pitchFamily="18" charset="0"/>
              </a:rPr>
              <a:t>===2FeSO</a:t>
            </a:r>
            <a:r>
              <a:rPr lang="en-US" altLang="zh-CN" sz="2800" b="1" baseline="-30000" dirty="0">
                <a:latin typeface="Times New Roman" panose="02020603050405020304" pitchFamily="18" charset="0"/>
              </a:rPr>
              <a:t>4</a:t>
            </a:r>
            <a:r>
              <a:rPr lang="en-US" altLang="zh-CN" sz="2800" b="1" dirty="0">
                <a:latin typeface="Times New Roman" panose="02020603050405020304" pitchFamily="18" charset="0"/>
              </a:rPr>
              <a:t>＋2H</a:t>
            </a:r>
            <a:r>
              <a:rPr lang="en-US" altLang="zh-CN" sz="2800" b="1" baseline="-30000" dirty="0">
                <a:latin typeface="Times New Roman" panose="02020603050405020304" pitchFamily="18" charset="0"/>
              </a:rPr>
              <a:t>2</a:t>
            </a:r>
            <a:r>
              <a:rPr lang="en-US" altLang="zh-CN" sz="2800" b="1" dirty="0">
                <a:latin typeface="Times New Roman" panose="02020603050405020304" pitchFamily="18" charset="0"/>
              </a:rPr>
              <a:t>SO</a:t>
            </a:r>
            <a:r>
              <a:rPr lang="en-US" altLang="zh-CN" sz="2800" b="1" baseline="-30000" dirty="0">
                <a:latin typeface="Times New Roman" panose="02020603050405020304" pitchFamily="18" charset="0"/>
              </a:rPr>
              <a:t>4</a:t>
            </a:r>
            <a:r>
              <a:rPr lang="en-US" altLang="zh-CN" sz="2800" b="1" dirty="0">
                <a:latin typeface="Times New Roman" panose="02020603050405020304" pitchFamily="18" charset="0"/>
              </a:rPr>
              <a:t>，</a:t>
            </a:r>
            <a:r>
              <a:rPr lang="zh-CN" altLang="en-US" sz="2800" b="1" dirty="0">
                <a:latin typeface="Times New Roman" panose="02020603050405020304" pitchFamily="18" charset="0"/>
              </a:rPr>
              <a:t>则</a:t>
            </a:r>
            <a:r>
              <a:rPr lang="en-US" altLang="zh-CN" sz="2800" b="1" dirty="0">
                <a:latin typeface="Times New Roman" panose="02020603050405020304" pitchFamily="18" charset="0"/>
              </a:rPr>
              <a:t>R</a:t>
            </a:r>
            <a:r>
              <a:rPr lang="zh-CN" altLang="en-US" sz="2800" b="1" dirty="0">
                <a:latin typeface="Times New Roman" panose="02020603050405020304" pitchFamily="18" charset="0"/>
              </a:rPr>
              <a:t>的化学式为（          ）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r>
              <a:rPr lang="en-US" altLang="zh-CN" sz="2800" b="1" dirty="0">
                <a:latin typeface="Times New Roman" panose="02020603050405020304" pitchFamily="18" charset="0"/>
              </a:rPr>
              <a:t>A．FeS	    B．Fe</a:t>
            </a:r>
            <a:r>
              <a:rPr lang="en-US" altLang="zh-CN" sz="2800" b="1" baseline="-30000" dirty="0">
                <a:latin typeface="Times New Roman" panose="02020603050405020304" pitchFamily="18" charset="0"/>
              </a:rPr>
              <a:t>2</a:t>
            </a:r>
            <a:r>
              <a:rPr lang="en-US" altLang="zh-CN" sz="2800" b="1" dirty="0">
                <a:latin typeface="Times New Roman" panose="02020603050405020304" pitchFamily="18" charset="0"/>
              </a:rPr>
              <a:t>S</a:t>
            </a:r>
            <a:r>
              <a:rPr lang="en-US" altLang="zh-CN" sz="2800" b="1" baseline="-30000" dirty="0">
                <a:latin typeface="Times New Roman" panose="02020603050405020304" pitchFamily="18" charset="0"/>
              </a:rPr>
              <a:t>3               </a:t>
            </a:r>
            <a:r>
              <a:rPr lang="en-US" altLang="zh-CN" sz="2800" b="1" dirty="0">
                <a:latin typeface="Times New Roman" panose="02020603050405020304" pitchFamily="18" charset="0"/>
              </a:rPr>
              <a:t>C．FeO	    D．FeS</a:t>
            </a:r>
            <a:r>
              <a:rPr lang="en-US" altLang="zh-CN" sz="2800" b="1" baseline="-30000" dirty="0">
                <a:latin typeface="Times New Roman" panose="02020603050405020304" pitchFamily="18" charset="0"/>
              </a:rPr>
              <a:t>2</a:t>
            </a:r>
            <a:endParaRPr lang="en-US" altLang="zh-CN" sz="2800" b="1" dirty="0">
              <a:latin typeface="Times New Roman" panose="02020603050405020304" pitchFamily="18" charset="0"/>
            </a:endParaRPr>
          </a:p>
          <a:p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40966" name="Text Box 6"/>
          <p:cNvSpPr txBox="1"/>
          <p:nvPr/>
        </p:nvSpPr>
        <p:spPr>
          <a:xfrm>
            <a:off x="5435600" y="1557020"/>
            <a:ext cx="57785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C </a:t>
            </a:r>
            <a:endParaRPr lang="en-US" altLang="zh-CN" sz="32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68" name="Text Box 8"/>
          <p:cNvSpPr txBox="1"/>
          <p:nvPr/>
        </p:nvSpPr>
        <p:spPr>
          <a:xfrm>
            <a:off x="7307898" y="4797108"/>
            <a:ext cx="57785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D </a:t>
            </a:r>
            <a:endParaRPr lang="en-US" altLang="zh-CN" sz="32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6386" name="组合 3"/>
          <p:cNvGrpSpPr/>
          <p:nvPr/>
        </p:nvGrpSpPr>
        <p:grpSpPr bwMode="auto">
          <a:xfrm>
            <a:off x="251460" y="260985"/>
            <a:ext cx="1851025" cy="460256"/>
            <a:chOff x="1076" y="1998"/>
            <a:chExt cx="2051" cy="1393"/>
          </a:xfrm>
        </p:grpSpPr>
        <p:sp>
          <p:nvSpPr>
            <p:cNvPr id="5" name="流程图: 文档 4"/>
            <p:cNvSpPr/>
            <p:nvPr/>
          </p:nvSpPr>
          <p:spPr>
            <a:xfrm>
              <a:off x="1076" y="2071"/>
              <a:ext cx="2051" cy="716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" name="文本框 4101"/>
            <p:cNvSpPr txBox="1"/>
            <p:nvPr/>
          </p:nvSpPr>
          <p:spPr>
            <a:xfrm>
              <a:off x="1076" y="1998"/>
              <a:ext cx="1949" cy="1393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24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课堂练习</a:t>
              </a:r>
              <a:endPara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幼圆" panose="020105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/>
      <p:bldP spid="4096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3553" name="Text Box 2"/>
          <p:cNvSpPr txBox="1"/>
          <p:nvPr/>
        </p:nvSpPr>
        <p:spPr>
          <a:xfrm>
            <a:off x="467360" y="981075"/>
            <a:ext cx="8458200" cy="224536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</a:rPr>
              <a:t>．在化学方程式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en-US" altLang="zh-CN" sz="2800" b="1" dirty="0">
                <a:latin typeface="Times New Roman" panose="02020603050405020304" pitchFamily="18" charset="0"/>
              </a:rPr>
              <a:t>C</a:t>
            </a:r>
            <a:r>
              <a:rPr lang="en-US" altLang="zh-CN" sz="2800" b="1" baseline="-30000" dirty="0">
                <a:latin typeface="Times New Roman" panose="02020603050405020304" pitchFamily="18" charset="0"/>
              </a:rPr>
              <a:t>2</a:t>
            </a:r>
            <a:r>
              <a:rPr lang="en-US" altLang="zh-CN" sz="2800" b="1" dirty="0">
                <a:latin typeface="Times New Roman" panose="02020603050405020304" pitchFamily="18" charset="0"/>
              </a:rPr>
              <a:t>H</a:t>
            </a:r>
            <a:r>
              <a:rPr lang="en-US" altLang="zh-CN" sz="2800" b="1" baseline="-30000" dirty="0">
                <a:latin typeface="Times New Roman" panose="02020603050405020304" pitchFamily="18" charset="0"/>
              </a:rPr>
              <a:t>6</a:t>
            </a:r>
            <a:r>
              <a:rPr lang="en-US" altLang="zh-CN" sz="2800" b="1" dirty="0">
                <a:latin typeface="Times New Roman" panose="02020603050405020304" pitchFamily="18" charset="0"/>
              </a:rPr>
              <a:t>＋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b</a:t>
            </a:r>
            <a:r>
              <a:rPr lang="en-US" altLang="zh-CN" sz="2800" b="1" dirty="0">
                <a:latin typeface="Times New Roman" panose="02020603050405020304" pitchFamily="18" charset="0"/>
              </a:rPr>
              <a:t>O</a:t>
            </a:r>
            <a:r>
              <a:rPr lang="en-US" altLang="zh-CN" sz="2800" b="1" baseline="-30000" dirty="0">
                <a:latin typeface="Times New Roman" panose="02020603050405020304" pitchFamily="18" charset="0"/>
              </a:rPr>
              <a:t>2 </a:t>
            </a:r>
            <a:r>
              <a:rPr lang="en-US" altLang="zh-CN" sz="2800" b="1" dirty="0">
                <a:latin typeface="Times New Roman" panose="02020603050405020304" pitchFamily="18" charset="0"/>
              </a:rPr>
              <a:t>＝</a:t>
            </a:r>
            <a:r>
              <a:rPr lang="en-US" altLang="zh-CN" sz="2800" b="1" baseline="-30000" dirty="0">
                <a:latin typeface="Times New Roman" panose="02020603050405020304" pitchFamily="18" charset="0"/>
              </a:rPr>
              <a:t> 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m</a:t>
            </a:r>
            <a:r>
              <a:rPr lang="en-US" altLang="zh-CN" sz="2800" b="1" dirty="0">
                <a:latin typeface="Times New Roman" panose="02020603050405020304" pitchFamily="18" charset="0"/>
              </a:rPr>
              <a:t>CO</a:t>
            </a:r>
            <a:r>
              <a:rPr lang="en-US" altLang="zh-CN" sz="2800" b="1" baseline="-30000" dirty="0">
                <a:latin typeface="Times New Roman" panose="02020603050405020304" pitchFamily="18" charset="0"/>
              </a:rPr>
              <a:t>2</a:t>
            </a:r>
            <a:r>
              <a:rPr lang="en-US" altLang="zh-CN" sz="2800" b="1" dirty="0">
                <a:latin typeface="Times New Roman" panose="02020603050405020304" pitchFamily="18" charset="0"/>
              </a:rPr>
              <a:t>＋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n</a:t>
            </a:r>
            <a:r>
              <a:rPr lang="en-US" altLang="zh-CN" sz="2800" b="1" dirty="0">
                <a:latin typeface="Times New Roman" panose="02020603050405020304" pitchFamily="18" charset="0"/>
              </a:rPr>
              <a:t>H</a:t>
            </a:r>
            <a:r>
              <a:rPr lang="en-US" altLang="zh-CN" sz="2800" b="1" baseline="-30000" dirty="0">
                <a:latin typeface="Times New Roman" panose="02020603050405020304" pitchFamily="18" charset="0"/>
              </a:rPr>
              <a:t>2</a:t>
            </a:r>
            <a:r>
              <a:rPr lang="en-US" altLang="zh-CN" sz="2800" b="1" dirty="0">
                <a:latin typeface="Times New Roman" panose="02020603050405020304" pitchFamily="18" charset="0"/>
              </a:rPr>
              <a:t>O</a:t>
            </a:r>
            <a:r>
              <a:rPr lang="zh-CN" altLang="en-US" sz="2800" b="1" dirty="0">
                <a:latin typeface="Times New Roman" panose="02020603050405020304" pitchFamily="18" charset="0"/>
              </a:rPr>
              <a:t>中，各化学式系数之间的关系正确的是</a:t>
            </a:r>
            <a:r>
              <a:rPr lang="zh-CN" altLang="en-US" sz="2800" b="1" dirty="0">
                <a:latin typeface="宋体" panose="02010600030101010101" pitchFamily="2" charset="-122"/>
              </a:rPr>
              <a:t>（     ）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r>
              <a:rPr lang="en-US" altLang="zh-CN" sz="2800" b="1" dirty="0">
                <a:latin typeface="Times New Roman" panose="02020603050405020304" pitchFamily="18" charset="0"/>
              </a:rPr>
              <a:t>A．2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m</a:t>
            </a:r>
            <a:r>
              <a:rPr lang="en-US" altLang="zh-CN" sz="2800" b="1" dirty="0">
                <a:latin typeface="Times New Roman" panose="02020603050405020304" pitchFamily="18" charset="0"/>
              </a:rPr>
              <a:t>＝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			</a:t>
            </a:r>
            <a:r>
              <a:rPr lang="en-US" altLang="zh-CN" sz="2800" b="1" dirty="0">
                <a:latin typeface="Times New Roman" panose="02020603050405020304" pitchFamily="18" charset="0"/>
              </a:rPr>
              <a:t>B．3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en-US" altLang="zh-CN" sz="2800" b="1" dirty="0">
                <a:latin typeface="Times New Roman" panose="02020603050405020304" pitchFamily="18" charset="0"/>
              </a:rPr>
              <a:t>＝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n</a:t>
            </a:r>
            <a:endParaRPr lang="en-US" altLang="zh-CN" sz="2800" b="1" dirty="0">
              <a:latin typeface="Times New Roman" panose="02020603050405020304" pitchFamily="18" charset="0"/>
            </a:endParaRPr>
          </a:p>
          <a:p>
            <a:r>
              <a:rPr lang="en-US" altLang="zh-CN" sz="2800" b="1" dirty="0">
                <a:latin typeface="Times New Roman" panose="02020603050405020304" pitchFamily="18" charset="0"/>
              </a:rPr>
              <a:t>C．3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m</a:t>
            </a:r>
            <a:r>
              <a:rPr lang="en-US" altLang="zh-CN" sz="2800" b="1" dirty="0">
                <a:latin typeface="Times New Roman" panose="02020603050405020304" pitchFamily="18" charset="0"/>
              </a:rPr>
              <a:t>＝2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n			</a:t>
            </a:r>
            <a:r>
              <a:rPr lang="en-US" altLang="zh-CN" sz="2800" b="1" dirty="0">
                <a:latin typeface="Times New Roman" panose="02020603050405020304" pitchFamily="18" charset="0"/>
              </a:rPr>
              <a:t>D．2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b</a:t>
            </a:r>
            <a:r>
              <a:rPr lang="en-US" altLang="zh-CN" sz="2800" b="1" dirty="0">
                <a:latin typeface="Times New Roman" panose="02020603050405020304" pitchFamily="18" charset="0"/>
              </a:rPr>
              <a:t>＝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m</a:t>
            </a:r>
            <a:r>
              <a:rPr lang="en-US" altLang="zh-CN" sz="2800" b="1" dirty="0">
                <a:latin typeface="Times New Roman" panose="02020603050405020304" pitchFamily="18" charset="0"/>
              </a:rPr>
              <a:t>＋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n</a:t>
            </a:r>
            <a:endParaRPr lang="en-US" altLang="zh-CN" sz="2800" b="1" dirty="0">
              <a:latin typeface="Times New Roman" panose="02020603050405020304" pitchFamily="18" charset="0"/>
            </a:endParaRPr>
          </a:p>
          <a:p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41987" name="Text Box 3"/>
          <p:cNvSpPr txBox="1"/>
          <p:nvPr/>
        </p:nvSpPr>
        <p:spPr>
          <a:xfrm>
            <a:off x="6083618" y="1412875"/>
            <a:ext cx="8489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B C</a:t>
            </a:r>
            <a:endParaRPr lang="en-US" altLang="zh-CN" sz="32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5" name="矩形 5"/>
          <p:cNvSpPr/>
          <p:nvPr/>
        </p:nvSpPr>
        <p:spPr>
          <a:xfrm>
            <a:off x="456883" y="3212783"/>
            <a:ext cx="8072437" cy="181483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</a:rPr>
              <a:t>4. </a:t>
            </a:r>
            <a:r>
              <a:rPr lang="zh-CN" altLang="en-US" sz="3200" b="1" dirty="0">
                <a:latin typeface="宋体" panose="02010600030101010101" pitchFamily="2" charset="-122"/>
              </a:rPr>
              <a:t>在化学反应：</a:t>
            </a:r>
            <a:r>
              <a:rPr lang="en-US" altLang="zh-CN" sz="3200" b="1" dirty="0">
                <a:latin typeface="宋体" panose="02010600030101010101" pitchFamily="2" charset="-122"/>
              </a:rPr>
              <a:t>2X</a:t>
            </a:r>
            <a:r>
              <a:rPr lang="en-US" altLang="zh-CN" sz="3200" b="1" baseline="-25000" dirty="0">
                <a:latin typeface="宋体" panose="02010600030101010101" pitchFamily="2" charset="-122"/>
              </a:rPr>
              <a:t>2</a:t>
            </a:r>
            <a:r>
              <a:rPr lang="en-US" altLang="zh-CN" sz="3200" b="1" dirty="0">
                <a:latin typeface="宋体" panose="02010600030101010101" pitchFamily="2" charset="-122"/>
              </a:rPr>
              <a:t> + 3Y</a:t>
            </a:r>
            <a:r>
              <a:rPr lang="en-US" altLang="zh-CN" sz="3200" b="1" baseline="-25000" dirty="0">
                <a:latin typeface="宋体" panose="02010600030101010101" pitchFamily="2" charset="-122"/>
              </a:rPr>
              <a:t>2</a:t>
            </a:r>
            <a:r>
              <a:rPr lang="en-US" altLang="zh-CN" sz="3200" b="1" dirty="0">
                <a:latin typeface="宋体" panose="02010600030101010101" pitchFamily="2" charset="-122"/>
              </a:rPr>
              <a:t> === 2R</a:t>
            </a:r>
            <a:r>
              <a:rPr lang="zh-CN" altLang="en-US" sz="3200" b="1" dirty="0">
                <a:latin typeface="宋体" panose="02010600030101010101" pitchFamily="2" charset="-122"/>
              </a:rPr>
              <a:t>中，用</a:t>
            </a:r>
            <a:r>
              <a:rPr lang="en-US" altLang="zh-CN" sz="3200" b="1" dirty="0">
                <a:latin typeface="宋体" panose="02010600030101010101" pitchFamily="2" charset="-122"/>
              </a:rPr>
              <a:t>X</a:t>
            </a:r>
            <a:r>
              <a:rPr lang="zh-CN" altLang="en-US" sz="3200" b="1" dirty="0">
                <a:latin typeface="宋体" panose="02010600030101010101" pitchFamily="2" charset="-122"/>
              </a:rPr>
              <a:t>、</a:t>
            </a:r>
            <a:r>
              <a:rPr lang="en-US" altLang="zh-CN" sz="3200" b="1" dirty="0">
                <a:latin typeface="宋体" panose="02010600030101010101" pitchFamily="2" charset="-122"/>
              </a:rPr>
              <a:t>Y </a:t>
            </a:r>
            <a:r>
              <a:rPr lang="zh-CN" altLang="en-US" sz="3200" b="1" dirty="0">
                <a:latin typeface="宋体" panose="02010600030101010101" pitchFamily="2" charset="-122"/>
              </a:rPr>
              <a:t>表示</a:t>
            </a:r>
            <a:r>
              <a:rPr lang="en-US" altLang="zh-CN" sz="3200" b="1" dirty="0">
                <a:latin typeface="宋体" panose="02010600030101010101" pitchFamily="2" charset="-122"/>
              </a:rPr>
              <a:t>R</a:t>
            </a:r>
            <a:r>
              <a:rPr lang="zh-CN" altLang="en-US" sz="3200" b="1" dirty="0">
                <a:latin typeface="宋体" panose="02010600030101010101" pitchFamily="2" charset="-122"/>
              </a:rPr>
              <a:t>的化学式，正确的是：（    ）</a:t>
            </a:r>
            <a:endParaRPr lang="zh-CN" altLang="en-US" sz="3200" b="1" dirty="0"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</a:rPr>
              <a:t> </a:t>
            </a:r>
            <a:r>
              <a:rPr lang="en-US" altLang="zh-CN" sz="3200" b="1" dirty="0">
                <a:latin typeface="宋体" panose="02010600030101010101" pitchFamily="2" charset="-122"/>
              </a:rPr>
              <a:t>A</a:t>
            </a:r>
            <a:r>
              <a:rPr lang="zh-CN" altLang="en-US" sz="3200" b="1" dirty="0">
                <a:latin typeface="宋体" panose="02010600030101010101" pitchFamily="2" charset="-122"/>
              </a:rPr>
              <a:t>、</a:t>
            </a:r>
            <a:r>
              <a:rPr lang="en-US" altLang="zh-CN" sz="3200" b="1" dirty="0">
                <a:latin typeface="宋体" panose="02010600030101010101" pitchFamily="2" charset="-122"/>
              </a:rPr>
              <a:t>X</a:t>
            </a:r>
            <a:r>
              <a:rPr lang="en-US" altLang="zh-CN" sz="3200" b="1" baseline="-25000" dirty="0">
                <a:latin typeface="宋体" panose="02010600030101010101" pitchFamily="2" charset="-122"/>
              </a:rPr>
              <a:t>2</a:t>
            </a:r>
            <a:r>
              <a:rPr lang="en-US" altLang="zh-CN" sz="3200" b="1" dirty="0">
                <a:latin typeface="宋体" panose="02010600030101010101" pitchFamily="2" charset="-122"/>
              </a:rPr>
              <a:t>Y</a:t>
            </a:r>
            <a:r>
              <a:rPr lang="en-US" altLang="zh-CN" sz="3200" b="1" baseline="-25000" dirty="0">
                <a:latin typeface="宋体" panose="02010600030101010101" pitchFamily="2" charset="-122"/>
              </a:rPr>
              <a:t>2</a:t>
            </a:r>
            <a:r>
              <a:rPr lang="en-US" altLang="zh-CN" sz="3200" b="1" dirty="0">
                <a:latin typeface="宋体" panose="02010600030101010101" pitchFamily="2" charset="-122"/>
              </a:rPr>
              <a:t>  B</a:t>
            </a:r>
            <a:r>
              <a:rPr lang="zh-CN" altLang="en-US" sz="3200" b="1" dirty="0">
                <a:latin typeface="宋体" panose="02010600030101010101" pitchFamily="2" charset="-122"/>
              </a:rPr>
              <a:t>、</a:t>
            </a:r>
            <a:r>
              <a:rPr lang="en-US" altLang="zh-CN" sz="3200" b="1" dirty="0">
                <a:latin typeface="宋体" panose="02010600030101010101" pitchFamily="2" charset="-122"/>
              </a:rPr>
              <a:t>X</a:t>
            </a:r>
            <a:r>
              <a:rPr lang="en-US" altLang="zh-CN" sz="3200" b="1" baseline="-25000" dirty="0">
                <a:latin typeface="宋体" panose="02010600030101010101" pitchFamily="2" charset="-122"/>
              </a:rPr>
              <a:t>2</a:t>
            </a:r>
            <a:r>
              <a:rPr lang="en-US" altLang="zh-CN" sz="3200" b="1" dirty="0">
                <a:latin typeface="宋体" panose="02010600030101010101" pitchFamily="2" charset="-122"/>
              </a:rPr>
              <a:t>Y</a:t>
            </a:r>
            <a:r>
              <a:rPr lang="en-US" altLang="zh-CN" sz="3200" b="1" baseline="-25000" dirty="0">
                <a:latin typeface="宋体" panose="02010600030101010101" pitchFamily="2" charset="-122"/>
              </a:rPr>
              <a:t>3</a:t>
            </a:r>
            <a:r>
              <a:rPr lang="en-US" altLang="zh-CN" sz="3200" b="1" dirty="0">
                <a:latin typeface="宋体" panose="02010600030101010101" pitchFamily="2" charset="-122"/>
              </a:rPr>
              <a:t>    C</a:t>
            </a:r>
            <a:r>
              <a:rPr lang="zh-CN" altLang="en-US" sz="3200" b="1" dirty="0">
                <a:latin typeface="宋体" panose="02010600030101010101" pitchFamily="2" charset="-122"/>
              </a:rPr>
              <a:t>、</a:t>
            </a:r>
            <a:r>
              <a:rPr lang="en-US" altLang="zh-CN" sz="3200" b="1" dirty="0">
                <a:latin typeface="宋体" panose="02010600030101010101" pitchFamily="2" charset="-122"/>
              </a:rPr>
              <a:t>X</a:t>
            </a:r>
            <a:r>
              <a:rPr lang="en-US" altLang="zh-CN" sz="3200" b="1" baseline="-25000" dirty="0">
                <a:latin typeface="宋体" panose="02010600030101010101" pitchFamily="2" charset="-122"/>
              </a:rPr>
              <a:t>4</a:t>
            </a:r>
            <a:r>
              <a:rPr lang="en-US" altLang="zh-CN" sz="3200" b="1" dirty="0">
                <a:latin typeface="宋体" panose="02010600030101010101" pitchFamily="2" charset="-122"/>
              </a:rPr>
              <a:t>Y</a:t>
            </a:r>
            <a:r>
              <a:rPr lang="en-US" altLang="zh-CN" sz="3200" b="1" baseline="-25000" dirty="0">
                <a:latin typeface="宋体" panose="02010600030101010101" pitchFamily="2" charset="-122"/>
              </a:rPr>
              <a:t>5</a:t>
            </a:r>
            <a:r>
              <a:rPr lang="en-US" altLang="zh-CN" sz="3200" b="1" dirty="0">
                <a:latin typeface="宋体" panose="02010600030101010101" pitchFamily="2" charset="-122"/>
              </a:rPr>
              <a:t>    D</a:t>
            </a:r>
            <a:r>
              <a:rPr lang="zh-CN" altLang="en-US" sz="3200" b="1" dirty="0">
                <a:latin typeface="宋体" panose="02010600030101010101" pitchFamily="2" charset="-122"/>
              </a:rPr>
              <a:t>、</a:t>
            </a:r>
            <a:r>
              <a:rPr lang="en-US" altLang="zh-CN" sz="3200" b="1" dirty="0">
                <a:latin typeface="宋体" panose="02010600030101010101" pitchFamily="2" charset="-122"/>
              </a:rPr>
              <a:t>X</a:t>
            </a:r>
            <a:r>
              <a:rPr lang="en-US" altLang="zh-CN" sz="3200" b="1" baseline="-25000" dirty="0">
                <a:latin typeface="宋体" panose="02010600030101010101" pitchFamily="2" charset="-122"/>
              </a:rPr>
              <a:t>3</a:t>
            </a:r>
            <a:r>
              <a:rPr lang="en-US" altLang="zh-CN" sz="3200" b="1" dirty="0">
                <a:latin typeface="宋体" panose="02010600030101010101" pitchFamily="2" charset="-122"/>
              </a:rPr>
              <a:t>Y</a:t>
            </a:r>
            <a:r>
              <a:rPr lang="en-US" altLang="zh-CN" sz="3200" b="1" baseline="-25000" dirty="0">
                <a:latin typeface="宋体" panose="02010600030101010101" pitchFamily="2" charset="-122"/>
              </a:rPr>
              <a:t>2</a:t>
            </a:r>
            <a:endParaRPr lang="en-US" altLang="zh-CN" sz="3200" b="1" baseline="-25000" dirty="0">
              <a:latin typeface="宋体" panose="0201060003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60198" y="3644900"/>
            <a:ext cx="45402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en-US" altLang="zh-CN" sz="32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6386" name="组合 3"/>
          <p:cNvGrpSpPr/>
          <p:nvPr/>
        </p:nvGrpSpPr>
        <p:grpSpPr bwMode="auto">
          <a:xfrm>
            <a:off x="251460" y="260985"/>
            <a:ext cx="1851025" cy="460256"/>
            <a:chOff x="1076" y="1998"/>
            <a:chExt cx="2051" cy="1393"/>
          </a:xfrm>
        </p:grpSpPr>
        <p:sp>
          <p:nvSpPr>
            <p:cNvPr id="2" name="流程图: 文档 1"/>
            <p:cNvSpPr/>
            <p:nvPr/>
          </p:nvSpPr>
          <p:spPr>
            <a:xfrm>
              <a:off x="1076" y="2071"/>
              <a:ext cx="2051" cy="716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" name="文本框 4101"/>
            <p:cNvSpPr txBox="1"/>
            <p:nvPr/>
          </p:nvSpPr>
          <p:spPr>
            <a:xfrm>
              <a:off x="1076" y="1998"/>
              <a:ext cx="1949" cy="1393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24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课堂练习</a:t>
              </a:r>
              <a:endPara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幼圆" panose="020105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5602" name="Rectangle 3"/>
          <p:cNvSpPr/>
          <p:nvPr/>
        </p:nvSpPr>
        <p:spPr>
          <a:xfrm>
            <a:off x="107315" y="908685"/>
            <a:ext cx="9144000" cy="560451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457200" indent="-457200">
              <a:spcBef>
                <a:spcPct val="20000"/>
              </a:spcBef>
            </a:pPr>
            <a:r>
              <a:rPr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5.</a:t>
            </a:r>
            <a:r>
              <a:rPr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下图表示了某化学反应前后反应物与生成物分子及其数目的变化</a:t>
            </a:r>
            <a:r>
              <a:rPr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其中表示不同元素的原子</a:t>
            </a:r>
            <a:r>
              <a:rPr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分别表示</a:t>
            </a:r>
            <a:r>
              <a:rPr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A、B、C</a:t>
            </a:r>
            <a:r>
              <a:rPr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三种不同分子，则该化学反应方程式中</a:t>
            </a:r>
            <a:r>
              <a:rPr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A、B、C</a:t>
            </a:r>
            <a:r>
              <a:rPr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前的化学计量数之比是</a:t>
            </a:r>
            <a:endParaRPr lang="en-US" altLang="zh-CN" sz="3200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20000"/>
              </a:spcBef>
            </a:pPr>
            <a:r>
              <a:rPr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                                                         </a:t>
            </a:r>
            <a:endParaRPr lang="en-US" altLang="zh-CN" sz="3200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20000"/>
              </a:spcBef>
            </a:pPr>
            <a:r>
              <a:rPr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                                 </a:t>
            </a:r>
            <a:r>
              <a:rPr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一定条件</a:t>
            </a:r>
            <a:endParaRPr lang="en-US" altLang="zh-CN" sz="3200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20000"/>
              </a:spcBef>
            </a:pPr>
            <a:endParaRPr lang="en-US" altLang="zh-CN" sz="3200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20000"/>
              </a:spcBef>
            </a:pPr>
            <a:endParaRPr lang="en-US" altLang="zh-CN" sz="3200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20000"/>
              </a:spcBef>
            </a:pPr>
            <a:r>
              <a:rPr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A、1：1：1</a:t>
            </a:r>
            <a:r>
              <a:rPr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                                </a:t>
            </a:r>
            <a:r>
              <a:rPr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B、1：2：2</a:t>
            </a:r>
            <a:endParaRPr lang="en-US" altLang="zh-CN" sz="3200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20000"/>
              </a:spcBef>
            </a:pPr>
            <a:r>
              <a:rPr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C、2：2：1                                D、1：2：4</a:t>
            </a:r>
            <a:endParaRPr lang="en-US" altLang="zh-CN" sz="4800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cxnSp>
        <p:nvCxnSpPr>
          <p:cNvPr id="25603" name="直接箭头连接符 5"/>
          <p:cNvCxnSpPr/>
          <p:nvPr/>
        </p:nvCxnSpPr>
        <p:spPr>
          <a:xfrm>
            <a:off x="3563303" y="4220845"/>
            <a:ext cx="1871662" cy="1588"/>
          </a:xfrm>
          <a:prstGeom prst="straightConnector1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</p:cxnSp>
      <p:pic>
        <p:nvPicPr>
          <p:cNvPr id="2560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95645" y="3309303"/>
            <a:ext cx="3114675" cy="1873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5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41028"/>
            <a:ext cx="3419475" cy="22098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6386" name="组合 3"/>
          <p:cNvGrpSpPr/>
          <p:nvPr/>
        </p:nvGrpSpPr>
        <p:grpSpPr bwMode="auto">
          <a:xfrm>
            <a:off x="251460" y="260985"/>
            <a:ext cx="1851025" cy="460256"/>
            <a:chOff x="1076" y="1998"/>
            <a:chExt cx="2051" cy="1393"/>
          </a:xfrm>
        </p:grpSpPr>
        <p:sp>
          <p:nvSpPr>
            <p:cNvPr id="5" name="流程图: 文档 4"/>
            <p:cNvSpPr/>
            <p:nvPr/>
          </p:nvSpPr>
          <p:spPr>
            <a:xfrm>
              <a:off x="1076" y="2071"/>
              <a:ext cx="2051" cy="716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" name="文本框 4101"/>
            <p:cNvSpPr txBox="1"/>
            <p:nvPr/>
          </p:nvSpPr>
          <p:spPr>
            <a:xfrm>
              <a:off x="1076" y="1998"/>
              <a:ext cx="1949" cy="1393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24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课堂练习</a:t>
              </a:r>
              <a:endPara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幼圆" panose="020105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7650" name="Rectangle 3"/>
          <p:cNvSpPr/>
          <p:nvPr/>
        </p:nvSpPr>
        <p:spPr>
          <a:xfrm>
            <a:off x="107315" y="1124585"/>
            <a:ext cx="8728075" cy="371030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marL="457200" indent="-457200">
              <a:spcBef>
                <a:spcPct val="20000"/>
              </a:spcBef>
            </a:pP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6.2008</a:t>
            </a: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年奥运火炬在广州传递</a:t>
            </a: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,”</a:t>
            </a: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祥云</a:t>
            </a: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”</a:t>
            </a: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火炬中的燃料含有</a:t>
            </a: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4000" b="1" baseline="-25000" dirty="0">
                <a:solidFill>
                  <a:schemeClr val="tx1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H</a:t>
            </a:r>
            <a:r>
              <a:rPr lang="en-US" altLang="zh-CN" sz="4000" b="1" baseline="-25000" dirty="0">
                <a:solidFill>
                  <a:schemeClr val="tx1"/>
                </a:solidFill>
                <a:latin typeface="Times New Roman" panose="02020603050405020304" pitchFamily="18" charset="0"/>
              </a:rPr>
              <a:t>8</a:t>
            </a: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它燃烧的化学方程式是</a:t>
            </a: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:</a:t>
            </a:r>
            <a:endParaRPr lang="en-US" altLang="zh-CN" sz="40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20000"/>
              </a:spcBef>
            </a:pPr>
            <a:endParaRPr lang="en-US" altLang="zh-CN" sz="4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20000"/>
              </a:spcBef>
            </a:pPr>
            <a:endParaRPr lang="en-US" altLang="zh-CN" sz="4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6386" name="组合 3"/>
          <p:cNvGrpSpPr/>
          <p:nvPr/>
        </p:nvGrpSpPr>
        <p:grpSpPr bwMode="auto">
          <a:xfrm>
            <a:off x="251460" y="260985"/>
            <a:ext cx="1851025" cy="460256"/>
            <a:chOff x="1076" y="1998"/>
            <a:chExt cx="2051" cy="1393"/>
          </a:xfrm>
        </p:grpSpPr>
        <p:sp>
          <p:nvSpPr>
            <p:cNvPr id="5" name="流程图: 文档 4"/>
            <p:cNvSpPr/>
            <p:nvPr/>
          </p:nvSpPr>
          <p:spPr>
            <a:xfrm>
              <a:off x="1076" y="2071"/>
              <a:ext cx="2051" cy="716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" name="文本框 4101"/>
            <p:cNvSpPr txBox="1"/>
            <p:nvPr/>
          </p:nvSpPr>
          <p:spPr>
            <a:xfrm>
              <a:off x="1076" y="1998"/>
              <a:ext cx="1949" cy="1393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24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课堂练习</a:t>
              </a:r>
              <a:endPara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幼圆" panose="020105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3"/>
          <p:cNvGrpSpPr/>
          <p:nvPr/>
        </p:nvGrpSpPr>
        <p:grpSpPr bwMode="auto">
          <a:xfrm>
            <a:off x="395605" y="476250"/>
            <a:ext cx="1885315" cy="460205"/>
            <a:chOff x="1076" y="1998"/>
            <a:chExt cx="2051" cy="1253"/>
          </a:xfrm>
        </p:grpSpPr>
        <p:sp>
          <p:nvSpPr>
            <p:cNvPr id="5" name="流程图: 文档 4"/>
            <p:cNvSpPr/>
            <p:nvPr/>
          </p:nvSpPr>
          <p:spPr>
            <a:xfrm>
              <a:off x="1076" y="2071"/>
              <a:ext cx="2051" cy="716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" name="文本框 4101"/>
            <p:cNvSpPr txBox="1"/>
            <p:nvPr/>
          </p:nvSpPr>
          <p:spPr>
            <a:xfrm>
              <a:off x="1076" y="1998"/>
              <a:ext cx="1949" cy="1253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24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课堂提升</a:t>
              </a:r>
              <a:endPara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幼圆" panose="02010509060101010101" pitchFamily="49" charset="-122"/>
                <a:cs typeface="+mn-cs"/>
              </a:endParaRPr>
            </a:p>
          </p:txBody>
        </p:sp>
      </p:grpSp>
      <p:sp>
        <p:nvSpPr>
          <p:cNvPr id="16389" name="AutoShape 15"/>
          <p:cNvSpPr>
            <a:spLocks noChangeArrowheads="1"/>
          </p:cNvSpPr>
          <p:nvPr/>
        </p:nvSpPr>
        <p:spPr bwMode="auto">
          <a:xfrm>
            <a:off x="5219384" y="4509136"/>
            <a:ext cx="7850187" cy="3051572"/>
          </a:xfrm>
          <a:prstGeom prst="foldedCorner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3017" y="1124863"/>
            <a:ext cx="8208912" cy="5562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超氧化钾（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KO</a:t>
            </a:r>
            <a:r>
              <a:rPr lang="en-US" altLang="zh-CN" sz="2800" baseline="-25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常备于急救器和消防队员背包中，能迅速与水反应放出氧气：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2KO</a:t>
            </a:r>
            <a:r>
              <a:rPr lang="en-US" altLang="zh-CN" sz="2800" baseline="-25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+ 2H</a:t>
            </a:r>
            <a:r>
              <a:rPr lang="en-US" altLang="zh-CN" sz="2800" baseline="-25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O         2KOH + X + O</a:t>
            </a:r>
            <a:r>
              <a:rPr lang="en-US" altLang="zh-CN" sz="2800" baseline="-25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↑ , X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的化学式为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__________</a:t>
            </a:r>
            <a:endParaRPr lang="en-US" altLang="zh-CN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60000"/>
              </a:lnSpc>
            </a:pPr>
            <a:endParaRPr lang="en-US" altLang="zh-CN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60000"/>
              </a:lnSpc>
            </a:pP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</a:t>
            </a:r>
            <a:r>
              <a:rPr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将含氧化镉</a:t>
            </a:r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(CdO)</a:t>
            </a:r>
            <a:r>
              <a:rPr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的细颗粒和炭粉混合后，隔绝空气加热至1200℃，可得镉蒸气和一氧化碳</a:t>
            </a:r>
            <a:r>
              <a:rPr 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该反应的化学方程式是</a:t>
            </a:r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___________________</a:t>
            </a: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50000"/>
              </a:lnSpc>
            </a:pP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grpSp>
        <p:nvGrpSpPr>
          <p:cNvPr id="89094" name="Group 6"/>
          <p:cNvGrpSpPr/>
          <p:nvPr/>
        </p:nvGrpSpPr>
        <p:grpSpPr>
          <a:xfrm>
            <a:off x="7164070" y="2199958"/>
            <a:ext cx="631825" cy="76200"/>
            <a:chOff x="4200" y="2784"/>
            <a:chExt cx="336" cy="48"/>
          </a:xfrm>
        </p:grpSpPr>
        <p:sp>
          <p:nvSpPr>
            <p:cNvPr id="27673" name="Line 7"/>
            <p:cNvSpPr/>
            <p:nvPr/>
          </p:nvSpPr>
          <p:spPr>
            <a:xfrm>
              <a:off x="4200" y="2784"/>
              <a:ext cx="336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4" name="Line 8"/>
            <p:cNvSpPr/>
            <p:nvPr/>
          </p:nvSpPr>
          <p:spPr>
            <a:xfrm>
              <a:off x="4200" y="2832"/>
              <a:ext cx="336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AutoShape 15"/>
          <p:cNvSpPr>
            <a:spLocks noChangeArrowheads="1"/>
          </p:cNvSpPr>
          <p:nvPr/>
        </p:nvSpPr>
        <p:spPr bwMode="auto">
          <a:xfrm>
            <a:off x="5219384" y="4509136"/>
            <a:ext cx="7850187" cy="3051572"/>
          </a:xfrm>
          <a:prstGeom prst="foldedCorner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87655" y="1052473"/>
            <a:ext cx="8568630" cy="3537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0" indent="0">
              <a:lnSpc>
                <a:spcPct val="160000"/>
              </a:lnSpc>
              <a:buNone/>
            </a:pP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3.</a:t>
            </a:r>
            <a:r>
              <a:rPr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一定条件下，向饱和氯化钠溶液中通入氨气（NH</a:t>
            </a:r>
            <a:r>
              <a:rPr sz="2800" baseline="-25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</a:t>
            </a:r>
            <a:r>
              <a:rPr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）和CO</a:t>
            </a:r>
            <a:r>
              <a:rPr sz="2800" baseline="-25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</a:t>
            </a:r>
            <a:r>
              <a:rPr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，即可析出碳酸氢钠固体，此时溶液变浑浊；过滤，滤液中含有氯化铵。该反应的化学方程式是</a:t>
            </a:r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___________________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</a:t>
            </a:r>
            <a:r>
              <a:rPr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（提示：方程式配平后，物质化学式前的化学计量数均为1）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3" name="组合 3"/>
          <p:cNvGrpSpPr/>
          <p:nvPr/>
        </p:nvGrpSpPr>
        <p:grpSpPr bwMode="auto">
          <a:xfrm>
            <a:off x="539115" y="404495"/>
            <a:ext cx="1885315" cy="460205"/>
            <a:chOff x="1076" y="1998"/>
            <a:chExt cx="2051" cy="1253"/>
          </a:xfrm>
        </p:grpSpPr>
        <p:sp>
          <p:nvSpPr>
            <p:cNvPr id="4" name="流程图: 文档 3"/>
            <p:cNvSpPr/>
            <p:nvPr/>
          </p:nvSpPr>
          <p:spPr>
            <a:xfrm>
              <a:off x="1076" y="2071"/>
              <a:ext cx="2051" cy="716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" name="文本框 4101"/>
            <p:cNvSpPr txBox="1"/>
            <p:nvPr/>
          </p:nvSpPr>
          <p:spPr>
            <a:xfrm>
              <a:off x="1076" y="1998"/>
              <a:ext cx="1949" cy="1253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24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课堂提升</a:t>
              </a:r>
              <a:endPara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幼圆" panose="020105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AutoShape 15"/>
          <p:cNvSpPr>
            <a:spLocks noChangeArrowheads="1"/>
          </p:cNvSpPr>
          <p:nvPr/>
        </p:nvSpPr>
        <p:spPr bwMode="auto">
          <a:xfrm>
            <a:off x="5219384" y="4509136"/>
            <a:ext cx="7850187" cy="3051572"/>
          </a:xfrm>
          <a:prstGeom prst="foldedCorner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" name="组合 3"/>
          <p:cNvGrpSpPr/>
          <p:nvPr/>
        </p:nvGrpSpPr>
        <p:grpSpPr bwMode="auto">
          <a:xfrm>
            <a:off x="179705" y="260985"/>
            <a:ext cx="1885315" cy="460205"/>
            <a:chOff x="1076" y="1998"/>
            <a:chExt cx="2051" cy="1253"/>
          </a:xfrm>
        </p:grpSpPr>
        <p:sp>
          <p:nvSpPr>
            <p:cNvPr id="4" name="流程图: 文档 3"/>
            <p:cNvSpPr/>
            <p:nvPr/>
          </p:nvSpPr>
          <p:spPr>
            <a:xfrm>
              <a:off x="1076" y="2071"/>
              <a:ext cx="2051" cy="716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" name="文本框 4101"/>
            <p:cNvSpPr txBox="1"/>
            <p:nvPr/>
          </p:nvSpPr>
          <p:spPr>
            <a:xfrm>
              <a:off x="1076" y="1998"/>
              <a:ext cx="1949" cy="1253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24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课堂提升</a:t>
              </a:r>
              <a:endPara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幼圆" panose="02010509060101010101" pitchFamily="49" charset="-122"/>
                <a:cs typeface="+mn-cs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323850" y="1124585"/>
            <a:ext cx="7933055" cy="45231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marR="0" lvl="0" indent="0" algn="l" defTabSz="914400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（</a:t>
            </a:r>
            <a:r>
              <a:rPr kumimoji="1" lang="en-US" altLang="zh-CN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1</a:t>
            </a:r>
            <a:r>
              <a:rPr kumimoji="1" lang="zh-CN" altLang="en-US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）</a:t>
            </a:r>
            <a:r>
              <a:rPr kumimoji="1" lang="en-US" altLang="zh-CN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.</a:t>
            </a:r>
            <a:r>
              <a:rPr kumimoji="1" lang="zh-CN" altLang="en-US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硫化氢气体是一种大气污染物，它在空气中完全燃烧生成二氧化硫和水；</a:t>
            </a:r>
            <a:endParaRPr kumimoji="1" lang="zh-CN" altLang="en-US" sz="3200" b="1" noProof="0" dirty="0">
              <a:ln>
                <a:noFill/>
              </a:ln>
              <a:effectLst/>
              <a:uLnTx/>
              <a:uFillTx/>
              <a:sym typeface="+mn-ea"/>
            </a:endParaRPr>
          </a:p>
          <a:p>
            <a:pPr marL="0" marR="0" lvl="0" indent="0" algn="l" defTabSz="914400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1" noProof="0" dirty="0">
              <a:ln>
                <a:noFill/>
              </a:ln>
              <a:effectLst/>
              <a:uLnTx/>
              <a:uFillTx/>
              <a:sym typeface="+mn-ea"/>
            </a:endParaRPr>
          </a:p>
          <a:p>
            <a:pPr marL="0" marR="0" lvl="0" indent="0" algn="l" defTabSz="914400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1" noProof="0" dirty="0">
              <a:ln>
                <a:noFill/>
              </a:ln>
              <a:effectLst/>
              <a:uLnTx/>
              <a:uFillTx/>
              <a:sym typeface="+mn-ea"/>
            </a:endParaRPr>
          </a:p>
          <a:p>
            <a:pPr marL="0" marR="0" lvl="0" indent="0" algn="l" defTabSz="914400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（</a:t>
            </a:r>
            <a:r>
              <a:rPr kumimoji="1" lang="en-US" altLang="zh-CN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2</a:t>
            </a:r>
            <a:r>
              <a:rPr kumimoji="1" lang="zh-CN" altLang="en-US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）铁与水蒸气在高温下反应生成四氧化三铁和氢气</a:t>
            </a:r>
            <a:endParaRPr kumimoji="1" lang="zh-CN" altLang="en-US" sz="3200" b="1" noProof="0" dirty="0">
              <a:ln>
                <a:noFill/>
              </a:ln>
              <a:effectLst/>
              <a:uLnTx/>
              <a:uFillTx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339340" y="332105"/>
            <a:ext cx="617410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【请写出下列反应的化学反应方程式】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AutoShape 15"/>
          <p:cNvSpPr>
            <a:spLocks noChangeArrowheads="1"/>
          </p:cNvSpPr>
          <p:nvPr/>
        </p:nvSpPr>
        <p:spPr bwMode="auto">
          <a:xfrm>
            <a:off x="5219384" y="4509136"/>
            <a:ext cx="7850187" cy="3051572"/>
          </a:xfrm>
          <a:prstGeom prst="foldedCorner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" name="组合 3"/>
          <p:cNvGrpSpPr/>
          <p:nvPr/>
        </p:nvGrpSpPr>
        <p:grpSpPr bwMode="auto">
          <a:xfrm>
            <a:off x="179705" y="260985"/>
            <a:ext cx="1885315" cy="460205"/>
            <a:chOff x="1076" y="1998"/>
            <a:chExt cx="2051" cy="1253"/>
          </a:xfrm>
        </p:grpSpPr>
        <p:sp>
          <p:nvSpPr>
            <p:cNvPr id="4" name="流程图: 文档 3"/>
            <p:cNvSpPr/>
            <p:nvPr/>
          </p:nvSpPr>
          <p:spPr>
            <a:xfrm>
              <a:off x="1076" y="2071"/>
              <a:ext cx="2051" cy="716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" name="文本框 4101"/>
            <p:cNvSpPr txBox="1"/>
            <p:nvPr/>
          </p:nvSpPr>
          <p:spPr>
            <a:xfrm>
              <a:off x="1076" y="1998"/>
              <a:ext cx="1949" cy="1253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2400" b="1" dirty="0">
                  <a:solidFill>
                    <a:srgbClr val="FFFFFF"/>
                  </a:solidFill>
                  <a:latin typeface="宋体" panose="02010600030101010101" pitchFamily="2" charset="-122"/>
                  <a:ea typeface="幼圆" panose="02010509060101010101" pitchFamily="49" charset="-122"/>
                </a:rPr>
                <a:t>课堂提升</a:t>
              </a:r>
              <a:endPara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幼圆" panose="02010509060101010101" pitchFamily="49" charset="-122"/>
                <a:cs typeface="+mn-cs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07315" y="1052195"/>
            <a:ext cx="8773795" cy="55695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kumimoji="1" lang="zh-CN" altLang="en-US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（</a:t>
            </a:r>
            <a:r>
              <a:rPr kumimoji="1" lang="en-US" altLang="zh-CN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3</a:t>
            </a:r>
            <a:r>
              <a:rPr kumimoji="1" lang="zh-CN" altLang="en-US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）</a:t>
            </a:r>
            <a:r>
              <a:rPr kumimoji="1" lang="en-US" altLang="zh-CN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CO</a:t>
            </a:r>
            <a:r>
              <a:rPr kumimoji="1" lang="zh-CN" altLang="en-US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在高温下还原磁铁矿（主要成分是</a:t>
            </a:r>
            <a:r>
              <a:rPr kumimoji="1" lang="en-US" altLang="zh-CN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Fe</a:t>
            </a:r>
            <a:r>
              <a:rPr kumimoji="1" lang="en-US" altLang="zh-CN" sz="3200" b="1" baseline="-25000" noProof="0" dirty="0">
                <a:ln>
                  <a:noFill/>
                </a:ln>
                <a:effectLst/>
                <a:uLnTx/>
                <a:uFillTx/>
                <a:sym typeface="+mn-ea"/>
              </a:rPr>
              <a:t>3</a:t>
            </a:r>
            <a:r>
              <a:rPr kumimoji="1" lang="en-US" altLang="zh-CN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O</a:t>
            </a:r>
            <a:r>
              <a:rPr kumimoji="1" lang="en-US" altLang="zh-CN" sz="3200" b="1" baseline="-25000" noProof="0" dirty="0">
                <a:ln>
                  <a:noFill/>
                </a:ln>
                <a:effectLst/>
                <a:uLnTx/>
                <a:uFillTx/>
                <a:sym typeface="+mn-ea"/>
              </a:rPr>
              <a:t>4</a:t>
            </a:r>
            <a:r>
              <a:rPr kumimoji="1" lang="zh-CN" altLang="en-US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生成铁和二氧化碳；</a:t>
            </a:r>
            <a:endParaRPr kumimoji="1" lang="zh-CN" altLang="en-US" sz="3200" b="1" noProof="0" dirty="0">
              <a:ln>
                <a:noFill/>
              </a:ln>
              <a:effectLst/>
              <a:uLnTx/>
              <a:uFillTx/>
              <a:sym typeface="+mn-ea"/>
            </a:endParaRPr>
          </a:p>
          <a:p>
            <a:endParaRPr kumimoji="1" lang="zh-CN" altLang="en-US" sz="3200" b="1" noProof="0" dirty="0">
              <a:ln>
                <a:noFill/>
              </a:ln>
              <a:effectLst/>
              <a:uLnTx/>
              <a:uFillTx/>
              <a:sym typeface="+mn-ea"/>
            </a:endParaRPr>
          </a:p>
          <a:p>
            <a:endParaRPr kumimoji="1" lang="zh-CN" altLang="en-US" sz="3200" b="1" noProof="0" dirty="0">
              <a:ln>
                <a:noFill/>
              </a:ln>
              <a:effectLst/>
              <a:uLnTx/>
              <a:uFillTx/>
              <a:sym typeface="+mn-ea"/>
            </a:endParaRPr>
          </a:p>
          <a:p>
            <a:r>
              <a:rPr kumimoji="1" lang="zh-CN" altLang="en-US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（</a:t>
            </a:r>
            <a:r>
              <a:rPr kumimoji="1" lang="en-US" altLang="zh-CN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4</a:t>
            </a:r>
            <a:r>
              <a:rPr kumimoji="1" lang="zh-CN" altLang="en-US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）燃烧硫铁矿（主要成分是</a:t>
            </a:r>
            <a:r>
              <a:rPr kumimoji="1" lang="en-US" altLang="zh-CN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FeS</a:t>
            </a:r>
            <a:r>
              <a:rPr kumimoji="1" lang="en-US" altLang="zh-CN" sz="3200" b="1" baseline="-25000" noProof="0" dirty="0">
                <a:ln>
                  <a:noFill/>
                </a:ln>
                <a:effectLst/>
                <a:uLnTx/>
                <a:uFillTx/>
                <a:sym typeface="+mn-ea"/>
              </a:rPr>
              <a:t>2</a:t>
            </a:r>
            <a:r>
              <a:rPr kumimoji="1" lang="en-US" altLang="zh-CN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)</a:t>
            </a:r>
            <a:r>
              <a:rPr kumimoji="1" lang="zh-CN" altLang="en-US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生成氧化铁和二氧化硫；</a:t>
            </a:r>
            <a:endParaRPr kumimoji="1" lang="zh-CN" altLang="en-US" sz="3200" b="1" noProof="0" dirty="0">
              <a:ln>
                <a:noFill/>
              </a:ln>
              <a:effectLst/>
              <a:uLnTx/>
              <a:uFillTx/>
              <a:sym typeface="+mn-ea"/>
            </a:endParaRPr>
          </a:p>
          <a:p>
            <a:endParaRPr kumimoji="1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  <a:sym typeface="+mn-ea"/>
            </a:endParaRPr>
          </a:p>
          <a:p>
            <a:endParaRPr kumimoji="1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  <a:sym typeface="+mn-ea"/>
            </a:endParaRPr>
          </a:p>
          <a:p>
            <a:r>
              <a:rPr kumimoji="1" lang="zh-CN" altLang="en-US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（</a:t>
            </a:r>
            <a:r>
              <a:rPr kumimoji="1" lang="en-US" altLang="zh-CN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5</a:t>
            </a:r>
            <a:r>
              <a:rPr kumimoji="1" lang="zh-CN" altLang="en-US" sz="3200" b="1" noProof="0" dirty="0">
                <a:ln>
                  <a:noFill/>
                </a:ln>
                <a:effectLst/>
                <a:uLnTx/>
                <a:uFillTx/>
                <a:sym typeface="+mn-ea"/>
              </a:rPr>
              <a:t>）过氧化钠与二氧化碳常温下反应生成碳酸钠和氧气</a:t>
            </a:r>
            <a:endParaRPr kumimoji="1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endParaRPr kumimoji="1" lang="zh-CN" altLang="en-US" sz="3600" b="1" noProof="0" dirty="0">
              <a:ln>
                <a:noFill/>
              </a:ln>
              <a:effectLst/>
              <a:uLnTx/>
              <a:uFillTx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339340" y="332105"/>
            <a:ext cx="617410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【请写出下列反应的化学反应方程式】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TABLE_BEAUTIFY" val="smartTable{3eec3587-0f1b-491e-aa86-2f5301b4275a}"/>
  <p:tag name="TABLE_ENDDRAG_ORIGIN_RECT" val="647*227"/>
  <p:tag name="TABLE_ENDDRAG_RECT" val="31*281*647*227"/>
</p:tagLst>
</file>

<file path=ppt/tags/tag2.xml><?xml version="1.0" encoding="utf-8"?>
<p:tagLst xmlns:p="http://schemas.openxmlformats.org/presentationml/2006/main">
  <p:tag name="KSO_WM_UNIT_PLACING_PICTURE_USER_VIEWPORT" val="{&quot;height&quot;:2505,&quot;width&quot;:14100}"/>
</p:tagLst>
</file>

<file path=ppt/tags/tag3.xml><?xml version="1.0" encoding="utf-8"?>
<p:tagLst xmlns:p="http://schemas.openxmlformats.org/presentationml/2006/main">
  <p:tag name="AS_UNIQUEID" val="942"/>
</p:tagLst>
</file>

<file path=ppt/tags/tag4.xml><?xml version="1.0" encoding="utf-8"?>
<p:tagLst xmlns:p="http://schemas.openxmlformats.org/presentationml/2006/main">
  <p:tag name="AS_UNIQUEID" val="943"/>
</p:tagLst>
</file>

<file path=ppt/tags/tag5.xml><?xml version="1.0" encoding="utf-8"?>
<p:tagLst xmlns:p="http://schemas.openxmlformats.org/presentationml/2006/main">
  <p:tag name="AS_UNIQUEID" val="944"/>
</p:tagLst>
</file>

<file path=ppt/tags/tag6.xml><?xml version="1.0" encoding="utf-8"?>
<p:tagLst xmlns:p="http://schemas.openxmlformats.org/presentationml/2006/main">
  <p:tag name="AS_UNIQUEID" val="946"/>
</p:tagLst>
</file>

<file path=ppt/tags/tag7.xml><?xml version="1.0" encoding="utf-8"?>
<p:tagLst xmlns:p="http://schemas.openxmlformats.org/presentationml/2006/main">
  <p:tag name="AS_UNIQUEID" val="947"/>
</p:tagLst>
</file>

<file path=ppt/tags/tag8.xml><?xml version="1.0" encoding="utf-8"?>
<p:tagLst xmlns:p="http://schemas.openxmlformats.org/presentationml/2006/main">
  <p:tag name="AS_UNIQUEID" val="948"/>
</p:tagLst>
</file>

<file path=ppt/tags/tag9.xml><?xml version="1.0" encoding="utf-8"?>
<p:tagLst xmlns:p="http://schemas.openxmlformats.org/presentationml/2006/main">
  <p:tag name="AS_UNIQUEID" val="942"/>
</p:tagLst>
</file>

<file path=ppt/tags/tag10.xml><?xml version="1.0" encoding="utf-8"?>
<p:tagLst xmlns:p="http://schemas.openxmlformats.org/presentationml/2006/main">
  <p:tag name="AS_UNIQUEID" val="943"/>
</p:tagLst>
</file>

<file path=ppt/tags/tag11.xml><?xml version="1.0" encoding="utf-8"?>
<p:tagLst xmlns:p="http://schemas.openxmlformats.org/presentationml/2006/main">
  <p:tag name="AS_UNIQUEID" val="944"/>
</p:tagLst>
</file>

<file path=ppt/tags/tag12.xml><?xml version="1.0" encoding="utf-8"?>
<p:tagLst xmlns:p="http://schemas.openxmlformats.org/presentationml/2006/main">
  <p:tag name="AS_UNIQUEID" val="946"/>
</p:tagLst>
</file>

<file path=ppt/tags/tag13.xml><?xml version="1.0" encoding="utf-8"?>
<p:tagLst xmlns:p="http://schemas.openxmlformats.org/presentationml/2006/main">
  <p:tag name="AS_UNIQUEID" val="947"/>
</p:tagLst>
</file>

<file path=ppt/tags/tag14.xml><?xml version="1.0" encoding="utf-8"?>
<p:tagLst xmlns:p="http://schemas.openxmlformats.org/presentationml/2006/main">
  <p:tag name="AS_UNIQUEID" val="948"/>
</p:tagLst>
</file>

<file path=ppt/tags/tag15.xml><?xml version="1.0" encoding="utf-8"?>
<p:tagLst xmlns:p="http://schemas.openxmlformats.org/presentationml/2006/main">
  <p:tag name="AS_UNIQUEID" val="942"/>
</p:tagLst>
</file>

<file path=ppt/tags/tag16.xml><?xml version="1.0" encoding="utf-8"?>
<p:tagLst xmlns:p="http://schemas.openxmlformats.org/presentationml/2006/main">
  <p:tag name="AS_UNIQUEID" val="943"/>
</p:tagLst>
</file>

<file path=ppt/tags/tag17.xml><?xml version="1.0" encoding="utf-8"?>
<p:tagLst xmlns:p="http://schemas.openxmlformats.org/presentationml/2006/main">
  <p:tag name="AS_UNIQUEID" val="944"/>
</p:tagLst>
</file>

<file path=ppt/tags/tag18.xml><?xml version="1.0" encoding="utf-8"?>
<p:tagLst xmlns:p="http://schemas.openxmlformats.org/presentationml/2006/main">
  <p:tag name="AS_UNIQUEID" val="946"/>
</p:tagLst>
</file>

<file path=ppt/tags/tag19.xml><?xml version="1.0" encoding="utf-8"?>
<p:tagLst xmlns:p="http://schemas.openxmlformats.org/presentationml/2006/main">
  <p:tag name="AS_UNIQUEID" val="947"/>
</p:tagLst>
</file>

<file path=ppt/tags/tag20.xml><?xml version="1.0" encoding="utf-8"?>
<p:tagLst xmlns:p="http://schemas.openxmlformats.org/presentationml/2006/main">
  <p:tag name="AS_UNIQUEID" val="948"/>
</p:tagLst>
</file>

<file path=ppt/tags/tag21.xml><?xml version="1.0" encoding="utf-8"?>
<p:tagLst xmlns:p="http://schemas.openxmlformats.org/presentationml/2006/main">
  <p:tag name="AS_UNIQUEID" val="942"/>
</p:tagLst>
</file>

<file path=ppt/tags/tag22.xml><?xml version="1.0" encoding="utf-8"?>
<p:tagLst xmlns:p="http://schemas.openxmlformats.org/presentationml/2006/main">
  <p:tag name="AS_UNIQUEID" val="943"/>
</p:tagLst>
</file>

<file path=ppt/tags/tag23.xml><?xml version="1.0" encoding="utf-8"?>
<p:tagLst xmlns:p="http://schemas.openxmlformats.org/presentationml/2006/main">
  <p:tag name="AS_UNIQUEID" val="944"/>
</p:tagLst>
</file>

<file path=ppt/tags/tag24.xml><?xml version="1.0" encoding="utf-8"?>
<p:tagLst xmlns:p="http://schemas.openxmlformats.org/presentationml/2006/main">
  <p:tag name="AS_UNIQUEID" val="946"/>
</p:tagLst>
</file>

<file path=ppt/tags/tag25.xml><?xml version="1.0" encoding="utf-8"?>
<p:tagLst xmlns:p="http://schemas.openxmlformats.org/presentationml/2006/main">
  <p:tag name="AS_UNIQUEID" val="947"/>
</p:tagLst>
</file>

<file path=ppt/tags/tag26.xml><?xml version="1.0" encoding="utf-8"?>
<p:tagLst xmlns:p="http://schemas.openxmlformats.org/presentationml/2006/main">
  <p:tag name="AS_UNIQUEID" val="948"/>
</p:tagLst>
</file>

<file path=ppt/tags/tag27.xml><?xml version="1.0" encoding="utf-8"?>
<p:tagLst xmlns:p="http://schemas.openxmlformats.org/presentationml/2006/main">
  <p:tag name="AS_UNIQUEID" val="942"/>
</p:tagLst>
</file>

<file path=ppt/tags/tag28.xml><?xml version="1.0" encoding="utf-8"?>
<p:tagLst xmlns:p="http://schemas.openxmlformats.org/presentationml/2006/main">
  <p:tag name="AS_UNIQUEID" val="943"/>
</p:tagLst>
</file>

<file path=ppt/tags/tag29.xml><?xml version="1.0" encoding="utf-8"?>
<p:tagLst xmlns:p="http://schemas.openxmlformats.org/presentationml/2006/main">
  <p:tag name="AS_UNIQUEID" val="944"/>
</p:tagLst>
</file>

<file path=ppt/tags/tag30.xml><?xml version="1.0" encoding="utf-8"?>
<p:tagLst xmlns:p="http://schemas.openxmlformats.org/presentationml/2006/main">
  <p:tag name="AS_UNIQUEID" val="946"/>
</p:tagLst>
</file>

<file path=ppt/tags/tag31.xml><?xml version="1.0" encoding="utf-8"?>
<p:tagLst xmlns:p="http://schemas.openxmlformats.org/presentationml/2006/main">
  <p:tag name="AS_UNIQUEID" val="947"/>
</p:tagLst>
</file>

<file path=ppt/tags/tag32.xml><?xml version="1.0" encoding="utf-8"?>
<p:tagLst xmlns:p="http://schemas.openxmlformats.org/presentationml/2006/main">
  <p:tag name="AS_UNIQUEID" val="948"/>
</p:tagLst>
</file>

<file path=ppt/tags/tag33.xml><?xml version="1.0" encoding="utf-8"?>
<p:tagLst xmlns:p="http://schemas.openxmlformats.org/presentationml/2006/main">
  <p:tag name="AS_UNIQUEID" val="1906"/>
</p:tagLst>
</file>

<file path=ppt/tags/tag34.xml><?xml version="1.0" encoding="utf-8"?>
<p:tagLst xmlns:p="http://schemas.openxmlformats.org/presentationml/2006/main">
  <p:tag name="AS_UNIQUEID" val="1906"/>
</p:tagLst>
</file>

<file path=ppt/tags/tag35.xml><?xml version="1.0" encoding="utf-8"?>
<p:tagLst xmlns:p="http://schemas.openxmlformats.org/presentationml/2006/main">
  <p:tag name="AS_UNIQUEID" val="1906"/>
</p:tagLst>
</file>

<file path=ppt/tags/tag36.xml><?xml version="1.0" encoding="utf-8"?>
<p:tagLst xmlns:p="http://schemas.openxmlformats.org/presentationml/2006/main">
  <p:tag name="AS_UNIQUEID" val="1906"/>
</p:tagLst>
</file>

<file path=ppt/tags/tag37.xml><?xml version="1.0" encoding="utf-8"?>
<p:tagLst xmlns:p="http://schemas.openxmlformats.org/presentationml/2006/main">
  <p:tag name="AS_UNIQUEID" val="1906"/>
</p:tagLst>
</file>

<file path=ppt/tags/tag38.xml><?xml version="1.0" encoding="utf-8"?>
<p:tagLst xmlns:p="http://schemas.openxmlformats.org/presentationml/2006/main">
  <p:tag name="AS_UNIQUEID" val="1906"/>
</p:tagLst>
</file>

<file path=ppt/tags/tag40.xml><?xml version="1.0" encoding="utf-8"?>
<p:tagLst xmlns:p="http://schemas.openxmlformats.org/presentationml/2006/main">
  <p:tag name="KSO_WPP_MARK_KEY" val="3469fa17-b532-4917-a45f-509e5a3dd5c7"/>
  <p:tag name="COMMONDATA" val="eyJoZGlkIjoiYmU1YzAzNTZiNjhjZGVlNjI4NDZmZjBhNjllZTJlYmQifQ==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FF0000"/>
      </a:hlink>
      <a:folHlink>
        <a:srgbClr val="3333CC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item1.xml><?xml version="1.0" encoding="utf-8"?>
<s:customData xmlns="http://www.wps.cn/officeDocument/2013/wpsCustomData" xmlns:s="http://www.wps.cn/officeDocument/2013/wpsCustomData">
  <extobjs>
    <extobj name="61704547-3176-4FA0-AAD0-7DF1A1D1964B-1">
      <extobjdata type="61704547-3176-4FA0-AAD0-7DF1A1D1964B" data="ewogICAiZXhwcmVzc2lvbiIgOiAie1wiY29uZmlnXCI6e1wiY29sb3JcIjpcIiMwMDBcIn0sXCJzb3VyY2VcIjpcIlczc2lkSGx3WlNJNkltcHZhVzUwSWl3aVpHRjBZU0k2ZXlKMGIzQWlPbHQ3SW1sa0lqb2lNekV3WldKaE1tVXRObU5qTXkwME9XTTRMV0l3TmpJdFptRXhOVE15WWpNek1EY3hJaXdpZEhsd1pTSTZJblJsZUhRaUxDSnNZV0psYkNJNkl1bUFtaUo5TEhzaWFXUWlPaUk1TVdJNE1HRXdZeTFsTldGbExUUXpaVEV0WW1aak9DMWpaalEzTlRWaU5EazNOV01pTENKMGVYQmxJam9pZEdWNGRDSXNJbXhoWW1Wc0lqb2k1NVMxSW4wc2V5SnBaQ0k2SWpGbU56WTJNRFpsTFRjMU5HSXRORFUwTVMwNU1XWXlMVE0yWmpZMU4yTm1PR00xWWlJc0luUjVjR1VpT2lKMFpYaDBJaXdpYkdGaVpXd2lPaUpjYmlKOVhTd2lZbTkwZEc5dElqcGJleUowZVhCbElqb2lkR1Y0ZENJc0lteGhZbVZzSWpvaUptNWljM0E3SWl3aWNHeGhZMlZvYjJ4a1pYSWlPblJ5ZFdVc0ltbGtJam9pWm1SbFlUSXhOR0V0WkRZM1lpMDBaR0poTFdGaVpEZ3RaVE16Tm1NM05qazVaV1EwSW4xZGZTd2lhV1FpT2lKalpEUXhaVEEzTVMwMFlXRm1MVFE1TVdJdFltVmpNaTAxTmpGbFlqbGxZMkk0WW1RaWZWMD1cIn0iLAogICAiaW1hZ2VCYXNlNjQiIDogIlBITjJaeUJtYjI1MExXWmhiV2xzZVQwaVZHbHRaWE1nVG1WM0lGSnZiV0Z1SWlCb1pXbG5hSFE5SWpVMUxqSndlQ0lnZG1sbGQwSnZlRDBpTWpBZ09TNDBPRFF6TnpVZ05qTXVNVGs1T1RrMk9UUTRNalF5TVRrZ016TXVNakUxTmpJMU56WXlPVE01TkRVaUlITjBlV3hsUFNKemFHRndaUzF5Wlc1a1pYSnBibWM2SUdOeWFYTndaV1JuWlhNN0lpQjRiV3h1Y3owaWFIUjBjRG92TDNkM2R5NTNNeTV2Y21jdk1qQXdNQzl6ZG1jaVBnb2dJQ0FnUEdSbFpuTXZQanhuSUhodGJHNXpQU0pvZEhSd09pOHZkM2QzTG5jekxtOXlaeTh5TURBd0wzTjJaeUkrUEhSbGVIUWdlRDBpTWpraUlIazlJak15TGpZNU9UazVOREE0TnpJeE9USTBJaUJtYVd4c1BTSWpNREF3TURBd0lpQnpkSGxzWlQwaVptOXVkQzF6YVhwbE9pQXlNUzQyY0hnN0lqN3BnSm84TDNSbGVIUStQSFJsZUhRZ2VEMGlOVEV1TlRrNU9UazRORGMwTVRJeE1EazBJaUI1UFNJek1pNDJPVGs1T1RRd09EY3lNVGt5TkNJZ1ptbHNiRDBpSXpBd01EQXdNQ0lnYzNSNWJHVTlJbVp2Ym5RdGMybDZaVG9nTWpFdU5uQjRPeUkrNTVTMVBDOTBaWGgwUGp4MFpYaDBJSGc5SWpjMExqSXdNREF3TkRVM056WXpOamN5SWlCNVBTSXpNaTQyT1RrNU9UWTVORGd5TkRJeE9TSWdabWxzYkQwaUl6QXdNREF3TUNJZ2MzUjViR1U5SW1admJuUXRjMmw2WlRvZ01IQjRPeUkrUEM5MFpYaDBQanhuSUhOMGNtOXJaVDBpSXpBd01EQXdNQ0lnYzNSNWJHVTlJbk4wY205clpTMTNhV1IwYURvZ01YQjRPeUlnZEhKaGJuTm1iM0p0UFNKdFlYUnlhWGdvTVN3d0xEQXNNU3d3TERBcElqNDhjR0YwYUNCa1BTSk5JREl3TERNNExqY2dUQ0E0TXk0eU1EQXdNREEzTmpJNU16azBOU3d6T0M0M0lFMGdNakFzTkRJdU55Qk1JRGd6TGpJd01EQXdNRGMyTWprek9UUTFMRFF5TGpjZ1dpSStQQzl3WVhSb1Bqd3ZaejQ4TDJjK1BDOXpkbWMrIiwKICAgInR5cGUiIDogImNoZWNtaXN0cnlfZXF1YXRpb24iCn0K"/>
    </extobj>
    <extobj name="61704547-3176-4FA0-AAD0-7DF1A1D1964B-2">
      <extobjdata type="61704547-3176-4FA0-AAD0-7DF1A1D1964B" data="ewogICAiZXhwcmVzc2lvbiIgOiAie1wiY29uZmlnXCI6e1wiY29sb3JcIjpcIiMwMDBcIn0sXCJzb3VyY2VcIjpcIlczc2lkSGx3WlNJNkltcHZhVzUwSWl3aVpHRjBZU0k2ZXlKMGIzQWlPbHQ3SW1sa0lqb2lNekV3WldKaE1tVXRObU5qTXkwME9XTTRMV0l3TmpJdFptRXhOVE15WWpNek1EY3hJaXdpZEhsd1pTSTZJblJsZUhRaUxDSnNZV0psYkNJNkl1bUFtaUo5TEhzaWFXUWlPaUk1TVdJNE1HRXdZeTFsTldGbExUUXpaVEV0WW1aak9DMWpaalEzTlRWaU5EazNOV01pTENKMGVYQmxJam9pZEdWNGRDSXNJbXhoWW1Wc0lqb2k1NVMxSW4wc2V5SnBaQ0k2SWpGbU56WTJNRFpsTFRjMU5HSXRORFUwTVMwNU1XWXlMVE0yWmpZMU4yTm1PR00xWWlJc0luUjVjR1VpT2lKMFpYaDBJaXdpYkdGaVpXd2lPaUpjYmlKOVhTd2lZbTkwZEc5dElqcGJleUowZVhCbElqb2lkR1Y0ZENJc0lteGhZbVZzSWpvaUptNWljM0E3SWl3aWNHeGhZMlZvYjJ4a1pYSWlPblJ5ZFdVc0ltbGtJam9pWm1SbFlUSXhOR0V0WkRZM1lpMDBaR0poTFdGaVpEZ3RaVE16Tm1NM05qazVaV1EwSW4xZGZTd2lhV1FpT2lKalpEUXhaVEEzTVMwMFlXRm1MVFE1TVdJdFltVmpNaTAxTmpGbFlqbGxZMkk0WW1RaWZWMD1cIn0iLAogICAiaW1hZ2VCYXNlNjQiIDogIlBITjJaeUJtYjI1MExXWmhiV2xzZVQwaVZHbHRaWE1nVG1WM0lGSnZiV0Z1SWlCb1pXbG5hSFE5SWpVMUxqSndlQ0lnZG1sbGQwSnZlRDBpTWpBZ09TNDBPRFF6TnpVZ05qTXVNVGs1T1RrMk9UUTRNalF5TVRrZ016TXVNakUxTmpJMU56WXlPVE01TkRVaUlITjBlV3hsUFNKemFHRndaUzF5Wlc1a1pYSnBibWM2SUdOeWFYTndaV1JuWlhNN0lpQjRiV3h1Y3owaWFIUjBjRG92TDNkM2R5NTNNeTV2Y21jdk1qQXdNQzl6ZG1jaVBnb2dJQ0FnUEdSbFpuTXZQanhuSUhodGJHNXpQU0pvZEhSd09pOHZkM2QzTG5jekxtOXlaeTh5TURBd0wzTjJaeUkrUEhSbGVIUWdlRDBpTWpraUlIazlJak15TGpZNU9UazVOREE0TnpJeE9USTBJaUJtYVd4c1BTSWpNREF3TURBd0lpQnpkSGxzWlQwaVptOXVkQzF6YVhwbE9pQXlNUzQyY0hnN0lqN3BnSm84TDNSbGVIUStQSFJsZUhRZ2VEMGlOVEV1TlRrNU9UazRORGMwTVRJeE1EazBJaUI1UFNJek1pNDJPVGs1T1RRd09EY3lNVGt5TkNJZ1ptbHNiRDBpSXpBd01EQXdNQ0lnYzNSNWJHVTlJbVp2Ym5RdGMybDZaVG9nTWpFdU5uQjRPeUkrNTVTMVBDOTBaWGgwUGp4MFpYaDBJSGc5SWpjMExqSXdNREF3TkRVM056WXpOamN5SWlCNVBTSXpNaTQyT1RrNU9UWTVORGd5TkRJeE9TSWdabWxzYkQwaUl6QXdNREF3TUNJZ2MzUjViR1U5SW1admJuUXRjMmw2WlRvZ01IQjRPeUkrUEM5MFpYaDBQanhuSUhOMGNtOXJaVDBpSXpBd01EQXdNQ0lnYzNSNWJHVTlJbk4wY205clpTMTNhV1IwYURvZ01YQjRPeUlnZEhKaGJuTm1iM0p0UFNKdFlYUnlhWGdvTVN3d0xEQXNNU3d3TERBcElqNDhjR0YwYUNCa1BTSk5JREl3TERNNExqY2dUQ0E0TXk0eU1EQXdNREEzTmpJNU16azBOU3d6T0M0M0lFMGdNakFzTkRJdU55Qk1JRGd6TGpJd01EQXdNRGMyTWprek9UUTFMRFF5TGpjZ1dpSStQQzl3WVhSb1Bqd3ZaejQ4TDJjK1BDOXpkbWMrIiwKICAgInR5cGUiIDogImNoZWNtaXN0cnlfZXF1YXRpb24iCn0K"/>
    </extobj>
  </extobjs>
</s:customData>
</file>

<file path=customXml/itemProps39.xml><?xml version="1.0" encoding="utf-8"?>
<ds:datastoreItem xmlns:ds="http://schemas.openxmlformats.org/officeDocument/2006/customXml" ds:itemID="s:customData">
  <ds:schemaRefs>
    <ds:schemaRef ds:uri="http://www.wps.cn/officeDocument/2013/wpsCustomDat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3950</Words>
  <Application>WPS 演示</Application>
  <PresentationFormat>全屏显示(4:3)</PresentationFormat>
  <Paragraphs>486</Paragraphs>
  <Slides>32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55" baseType="lpstr">
      <vt:lpstr>Arial</vt:lpstr>
      <vt:lpstr>宋体</vt:lpstr>
      <vt:lpstr>Wingdings</vt:lpstr>
      <vt:lpstr>Times New Roman</vt:lpstr>
      <vt:lpstr>楷体_GB2312</vt:lpstr>
      <vt:lpstr>新宋体</vt:lpstr>
      <vt:lpstr>隶书</vt:lpstr>
      <vt:lpstr>Monotype Sorts</vt:lpstr>
      <vt:lpstr>Wingdings</vt:lpstr>
      <vt:lpstr>黑体</vt:lpstr>
      <vt:lpstr>楷体</vt:lpstr>
      <vt:lpstr>微软雅黑</vt:lpstr>
      <vt:lpstr>幼圆</vt:lpstr>
      <vt:lpstr>Cambria Math</vt:lpstr>
      <vt:lpstr>Arial Black</vt:lpstr>
      <vt:lpstr>MS Mincho</vt:lpstr>
      <vt:lpstr>Courier New</vt:lpstr>
      <vt:lpstr>Calibri</vt:lpstr>
      <vt:lpstr>Arial Unicode MS</vt:lpstr>
      <vt:lpstr>Segoe UI Semilight</vt:lpstr>
      <vt:lpstr>Tahoma</vt:lpstr>
      <vt:lpstr>Arial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方贵贤</dc:creator>
  <cp:lastModifiedBy>T4900</cp:lastModifiedBy>
  <cp:revision>217</cp:revision>
  <dcterms:created xsi:type="dcterms:W3CDTF">2020-11-18T03:35:00Z</dcterms:created>
  <dcterms:modified xsi:type="dcterms:W3CDTF">2022-11-04T03:47:18Z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2052-11.1.0.12598</vt:lpwstr>
  </property>
  <property fmtid="{D5CDD505-2E9C-101B-9397-08002B2CF9AE}" pid="3" name="ICV">
    <vt:lpwstr>CE1359A87B6E444A804F4F7DC856501A</vt:lpwstr>
  </property>
</Properties>
</file>