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89" r:id="rId2"/>
    <p:sldId id="257" r:id="rId3"/>
    <p:sldId id="280" r:id="rId4"/>
    <p:sldId id="283" r:id="rId5"/>
    <p:sldId id="290" r:id="rId6"/>
    <p:sldId id="287" r:id="rId7"/>
    <p:sldId id="258" r:id="rId8"/>
    <p:sldId id="293" r:id="rId9"/>
    <p:sldId id="260" r:id="rId10"/>
    <p:sldId id="291" r:id="rId11"/>
    <p:sldId id="292" r:id="rId12"/>
    <p:sldId id="281" r:id="rId1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66"/>
    <a:srgbClr val="0000CC"/>
    <a:srgbClr val="006600"/>
    <a:srgbClr val="000000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0724" autoAdjust="0"/>
  </p:normalViewPr>
  <p:slideViewPr>
    <p:cSldViewPr>
      <p:cViewPr varScale="1">
        <p:scale>
          <a:sx n="64" d="100"/>
          <a:sy n="64" d="100"/>
        </p:scale>
        <p:origin x="-100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298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5299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55300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5301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55302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55303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5304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55305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5306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5307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530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5530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55310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55311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55312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972D3002-AC6B-4678-AD67-D27AFB78697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853358-D54D-4161-81CF-58EDC08B97D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0ED03D-6D48-4BFC-9E92-F9B12E77D15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4E4EA2-0598-44F7-BF0A-F068EF9D86B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AA2ACE-39C7-4EDF-9F2D-77825A50997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8AF51D-11EC-4D61-B5E0-B39D3DB46CB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B86D41-08B9-42CD-B42E-31DF3CAB303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2F2862-60DC-4537-AD92-DC01942B0EE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ACED0E-446B-46F5-AD89-1F7237EE061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62F3FD-9C5C-486C-A510-E7003A0E7B7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AB8476-81F8-4F72-A0CB-B6EDB8B4376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4275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4276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4277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4278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4279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4280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/>
          </a:p>
        </p:txBody>
      </p:sp>
      <p:sp>
        <p:nvSpPr>
          <p:cNvPr id="5428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428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428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5428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5428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FCD2BD3-12E3-49FD-9519-8106173421E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../../../&#20061;&#24180;&#32423;&#21270;&#23398;&#23454;&#39564;/&#21270;&#23398;&#35270;&#39057;/03.&#38209;&#24102;&#30340;&#29123;&#28903;.rm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73" name="WordArt 29"/>
          <p:cNvSpPr>
            <a:spLocks noChangeArrowheads="1" noChangeShapeType="1" noTextEdit="1"/>
          </p:cNvSpPr>
          <p:nvPr/>
        </p:nvSpPr>
        <p:spPr bwMode="auto">
          <a:xfrm>
            <a:off x="1187450" y="1771650"/>
            <a:ext cx="6913563" cy="865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2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氧  气</a:t>
            </a:r>
          </a:p>
        </p:txBody>
      </p:sp>
      <p:sp>
        <p:nvSpPr>
          <p:cNvPr id="57374" name="Text Box 30"/>
          <p:cNvSpPr txBox="1">
            <a:spLocks noChangeArrowheads="1"/>
          </p:cNvSpPr>
          <p:nvPr/>
        </p:nvSpPr>
        <p:spPr bwMode="auto">
          <a:xfrm>
            <a:off x="6011863" y="5373688"/>
            <a:ext cx="27352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accent2"/>
              </a:buClr>
              <a:buSzPct val="75000"/>
              <a:buFont typeface="Monotype Sorts" pitchFamily="2" charset="2"/>
              <a:buNone/>
            </a:pPr>
            <a:r>
              <a:rPr lang="en-US" altLang="zh-CN" sz="2800" b="1" dirty="0" smtClean="0">
                <a:solidFill>
                  <a:srgbClr val="008000"/>
                </a:solidFill>
                <a:latin typeface="宋体" pitchFamily="2" charset="-122"/>
              </a:rPr>
              <a:t>2019</a:t>
            </a:r>
            <a:r>
              <a:rPr lang="zh-CN" altLang="en-US" sz="2800" b="1" dirty="0" smtClean="0">
                <a:solidFill>
                  <a:srgbClr val="008000"/>
                </a:solidFill>
                <a:latin typeface="宋体" pitchFamily="2" charset="-122"/>
              </a:rPr>
              <a:t>年 </a:t>
            </a:r>
            <a:r>
              <a:rPr lang="en-US" altLang="zh-CN" sz="2800" b="1" dirty="0">
                <a:solidFill>
                  <a:srgbClr val="008000"/>
                </a:solidFill>
                <a:latin typeface="宋体" pitchFamily="2" charset="-122"/>
              </a:rPr>
              <a:t>9</a:t>
            </a:r>
            <a:r>
              <a:rPr lang="zh-CN" altLang="en-US" sz="2800" b="1" dirty="0" smtClean="0">
                <a:solidFill>
                  <a:srgbClr val="008000"/>
                </a:solidFill>
                <a:latin typeface="宋体" pitchFamily="2" charset="-122"/>
              </a:rPr>
              <a:t>月</a:t>
            </a:r>
            <a:r>
              <a:rPr lang="en-US" altLang="zh-CN" sz="2800" b="1" dirty="0" smtClean="0">
                <a:solidFill>
                  <a:srgbClr val="008000"/>
                </a:solidFill>
                <a:latin typeface="宋体" pitchFamily="2" charset="-122"/>
              </a:rPr>
              <a:t>23</a:t>
            </a:r>
            <a:r>
              <a:rPr lang="zh-CN" altLang="en-US" sz="2800" b="1" dirty="0" smtClean="0">
                <a:solidFill>
                  <a:srgbClr val="008000"/>
                </a:solidFill>
                <a:latin typeface="宋体" pitchFamily="2" charset="-122"/>
              </a:rPr>
              <a:t>日</a:t>
            </a:r>
            <a:endParaRPr lang="zh-CN" altLang="en-US" sz="2800" b="1" dirty="0">
              <a:solidFill>
                <a:srgbClr val="008000"/>
              </a:solidFill>
              <a:latin typeface="宋体" pitchFamily="2" charset="-122"/>
            </a:endParaRPr>
          </a:p>
        </p:txBody>
      </p:sp>
      <p:sp>
        <p:nvSpPr>
          <p:cNvPr id="57376" name="Text Box 32"/>
          <p:cNvSpPr txBox="1">
            <a:spLocks noChangeArrowheads="1"/>
          </p:cNvSpPr>
          <p:nvPr/>
        </p:nvSpPr>
        <p:spPr bwMode="auto">
          <a:xfrm>
            <a:off x="1323975" y="4075113"/>
            <a:ext cx="74247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zh-CN" altLang="en-US" sz="3200" b="1">
                <a:latin typeface="Arial" charset="0"/>
              </a:rPr>
              <a:t>中山大学附属中学－－邓作逵  老师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642910" y="3177977"/>
            <a:ext cx="8101012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1</a:t>
            </a:r>
            <a:r>
              <a:rPr kumimoji="1" lang="zh-CN" altLang="en-US" sz="2800" b="1" dirty="0">
                <a:latin typeface="宋体" pitchFamily="2" charset="-122"/>
              </a:rPr>
              <a:t>、氧气是一种 </a:t>
            </a:r>
            <a:r>
              <a:rPr kumimoji="1" lang="en-US" altLang="zh-CN" sz="2800" b="1" dirty="0">
                <a:latin typeface="宋体" pitchFamily="2" charset="-122"/>
              </a:rPr>
              <a:t>_______________________</a:t>
            </a:r>
            <a:r>
              <a:rPr kumimoji="1" lang="zh-CN" altLang="en-US" sz="2800" b="1" dirty="0">
                <a:latin typeface="宋体" pitchFamily="2" charset="-122"/>
              </a:rPr>
              <a:t>气体</a:t>
            </a:r>
            <a:r>
              <a:rPr kumimoji="1" lang="en-US" altLang="zh-CN" sz="2800" b="1" dirty="0">
                <a:latin typeface="宋体" pitchFamily="2" charset="-122"/>
              </a:rPr>
              <a:t>, </a:t>
            </a:r>
          </a:p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2</a:t>
            </a:r>
            <a:r>
              <a:rPr kumimoji="1" lang="zh-CN" altLang="en-US" sz="2800" b="1" dirty="0">
                <a:latin typeface="宋体" pitchFamily="2" charset="-122"/>
              </a:rPr>
              <a:t>、</a:t>
            </a:r>
            <a:r>
              <a:rPr kumimoji="1" lang="en-US" altLang="zh-CN" sz="2800" b="1" dirty="0">
                <a:latin typeface="宋体" pitchFamily="2" charset="-122"/>
              </a:rPr>
              <a:t>_______</a:t>
            </a:r>
            <a:r>
              <a:rPr kumimoji="1" lang="zh-CN" altLang="en-US" sz="2800" b="1" dirty="0">
                <a:latin typeface="宋体" pitchFamily="2" charset="-122"/>
              </a:rPr>
              <a:t>溶于水，</a:t>
            </a:r>
          </a:p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3</a:t>
            </a:r>
            <a:r>
              <a:rPr kumimoji="1" lang="zh-CN" altLang="en-US" sz="2800" b="1" dirty="0">
                <a:latin typeface="宋体" pitchFamily="2" charset="-122"/>
              </a:rPr>
              <a:t>、密度比空气的</a:t>
            </a:r>
            <a:r>
              <a:rPr kumimoji="1" lang="en-US" altLang="zh-CN" sz="2800" b="1" dirty="0" smtClean="0">
                <a:latin typeface="宋体" pitchFamily="2" charset="-122"/>
              </a:rPr>
              <a:t>________</a:t>
            </a:r>
            <a:endParaRPr kumimoji="1" lang="en-US" altLang="zh-CN" sz="2800" b="1" dirty="0">
              <a:latin typeface="宋体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4</a:t>
            </a:r>
            <a:r>
              <a:rPr kumimoji="1" lang="zh-CN" altLang="en-US" sz="2800" b="1" dirty="0">
                <a:latin typeface="宋体" pitchFamily="2" charset="-122"/>
              </a:rPr>
              <a:t>、降温至－</a:t>
            </a:r>
            <a:r>
              <a:rPr kumimoji="1" lang="en-US" altLang="zh-CN" sz="2800" b="1" dirty="0">
                <a:latin typeface="宋体" pitchFamily="2" charset="-122"/>
              </a:rPr>
              <a:t>183℃</a:t>
            </a:r>
            <a:r>
              <a:rPr kumimoji="1" lang="zh-CN" altLang="en-US" sz="2800" b="1" dirty="0">
                <a:latin typeface="宋体" pitchFamily="2" charset="-122"/>
              </a:rPr>
              <a:t>变成</a:t>
            </a:r>
            <a:r>
              <a:rPr kumimoji="1" lang="en-US" altLang="zh-CN" sz="2800" b="1" dirty="0">
                <a:latin typeface="宋体" pitchFamily="2" charset="-122"/>
              </a:rPr>
              <a:t>________</a:t>
            </a:r>
            <a:r>
              <a:rPr kumimoji="1" lang="zh-CN" altLang="en-US" sz="2800" b="1" dirty="0">
                <a:solidFill>
                  <a:srgbClr val="003300"/>
                </a:solidFill>
                <a:latin typeface="宋体" pitchFamily="2" charset="-122"/>
              </a:rPr>
              <a:t>液体</a:t>
            </a:r>
            <a:r>
              <a:rPr kumimoji="1" lang="en-US" altLang="zh-CN" sz="2800" b="1" dirty="0">
                <a:solidFill>
                  <a:srgbClr val="003300"/>
                </a:solidFill>
                <a:latin typeface="宋体" pitchFamily="2" charset="-122"/>
              </a:rPr>
              <a:t>(</a:t>
            </a:r>
            <a:r>
              <a:rPr kumimoji="1" lang="zh-CN" altLang="en-US" sz="2800" b="1" dirty="0">
                <a:solidFill>
                  <a:srgbClr val="003300"/>
                </a:solidFill>
                <a:latin typeface="宋体" pitchFamily="2" charset="-122"/>
              </a:rPr>
              <a:t>液氧</a:t>
            </a:r>
            <a:r>
              <a:rPr kumimoji="1" lang="en-US" altLang="zh-CN" sz="2800" b="1" dirty="0">
                <a:solidFill>
                  <a:srgbClr val="003300"/>
                </a:solidFill>
                <a:latin typeface="宋体" pitchFamily="2" charset="-122"/>
              </a:rPr>
              <a:t>)</a:t>
            </a:r>
            <a:endParaRPr kumimoji="1" lang="en-US" altLang="zh-CN" sz="2800" b="1" dirty="0">
              <a:latin typeface="宋体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   </a:t>
            </a:r>
            <a:r>
              <a:rPr kumimoji="1" lang="zh-CN" altLang="en-US" sz="2800" b="1" dirty="0" smtClean="0">
                <a:latin typeface="宋体" pitchFamily="2" charset="-122"/>
              </a:rPr>
              <a:t>降温</a:t>
            </a:r>
            <a:r>
              <a:rPr kumimoji="1" lang="zh-CN" altLang="en-US" sz="2800" b="1" dirty="0">
                <a:latin typeface="宋体" pitchFamily="2" charset="-122"/>
              </a:rPr>
              <a:t>至－</a:t>
            </a:r>
            <a:r>
              <a:rPr kumimoji="1" lang="en-US" altLang="zh-CN" sz="2800" b="1" dirty="0">
                <a:latin typeface="宋体" pitchFamily="2" charset="-122"/>
              </a:rPr>
              <a:t>218℃</a:t>
            </a:r>
            <a:r>
              <a:rPr kumimoji="1" lang="zh-CN" altLang="en-US" sz="2800" b="1" dirty="0">
                <a:latin typeface="宋体" pitchFamily="2" charset="-122"/>
              </a:rPr>
              <a:t>变成</a:t>
            </a:r>
            <a:r>
              <a:rPr kumimoji="1" lang="en-US" altLang="zh-CN" sz="2800" b="1" dirty="0">
                <a:latin typeface="宋体" pitchFamily="2" charset="-122"/>
              </a:rPr>
              <a:t>________</a:t>
            </a:r>
            <a:r>
              <a:rPr kumimoji="1" lang="zh-CN" altLang="en-US" sz="2800" b="1" dirty="0">
                <a:solidFill>
                  <a:srgbClr val="003300"/>
                </a:solidFill>
                <a:latin typeface="宋体" pitchFamily="2" charset="-122"/>
              </a:rPr>
              <a:t>固体</a:t>
            </a:r>
            <a:r>
              <a:rPr kumimoji="1" lang="en-US" altLang="zh-CN" sz="2800" b="1" dirty="0">
                <a:solidFill>
                  <a:srgbClr val="003300"/>
                </a:solidFill>
                <a:latin typeface="宋体" pitchFamily="2" charset="-122"/>
              </a:rPr>
              <a:t>(</a:t>
            </a:r>
            <a:r>
              <a:rPr kumimoji="1" lang="zh-CN" altLang="en-US" sz="2800" b="1" dirty="0">
                <a:solidFill>
                  <a:srgbClr val="003300"/>
                </a:solidFill>
                <a:latin typeface="宋体" pitchFamily="2" charset="-122"/>
              </a:rPr>
              <a:t>固氧</a:t>
            </a:r>
            <a:r>
              <a:rPr kumimoji="1" lang="en-US" altLang="zh-CN" sz="2800" b="1" dirty="0">
                <a:solidFill>
                  <a:srgbClr val="003300"/>
                </a:solidFill>
                <a:latin typeface="宋体" pitchFamily="2" charset="-122"/>
              </a:rPr>
              <a:t>)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3233712" y="3116718"/>
            <a:ext cx="436723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  <a:ea typeface="华文中宋" pitchFamily="2" charset="-122"/>
              </a:rPr>
              <a:t>没有颜色、没有气味的</a:t>
            </a: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1483161" y="3782814"/>
            <a:ext cx="90281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  <a:ea typeface="华文中宋" pitchFamily="2" charset="-122"/>
              </a:rPr>
              <a:t>不易</a:t>
            </a: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3528980" y="4402602"/>
            <a:ext cx="90281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  <a:ea typeface="华文中宋" pitchFamily="2" charset="-122"/>
              </a:rPr>
              <a:t>略大</a:t>
            </a:r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5286380" y="3786190"/>
            <a:ext cx="3286148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solidFill>
                  <a:srgbClr val="006600"/>
                </a:solidFill>
                <a:latin typeface="Times New Roman" pitchFamily="18" charset="0"/>
                <a:ea typeface="华文中宋" pitchFamily="2" charset="-122"/>
              </a:rPr>
              <a:t>ρ(</a:t>
            </a:r>
            <a:r>
              <a:rPr kumimoji="1" lang="zh-CN" altLang="en-US" sz="2800" b="1" dirty="0">
                <a:solidFill>
                  <a:srgbClr val="006600"/>
                </a:solidFill>
                <a:latin typeface="Times New Roman" pitchFamily="18" charset="0"/>
                <a:ea typeface="华文中宋" pitchFamily="2" charset="-122"/>
              </a:rPr>
              <a:t>氧气</a:t>
            </a:r>
            <a:r>
              <a:rPr kumimoji="1" lang="en-US" altLang="zh-CN" sz="2800" b="1" dirty="0">
                <a:solidFill>
                  <a:srgbClr val="006600"/>
                </a:solidFill>
                <a:latin typeface="Times New Roman" pitchFamily="18" charset="0"/>
                <a:ea typeface="华文中宋" pitchFamily="2" charset="-122"/>
              </a:rPr>
              <a:t>)=1.429g/L </a:t>
            </a:r>
            <a:r>
              <a:rPr kumimoji="1" lang="zh-CN" altLang="en-US" sz="2800" b="1" dirty="0" smtClean="0">
                <a:solidFill>
                  <a:srgbClr val="006600"/>
                </a:solidFill>
                <a:latin typeface="Times New Roman" pitchFamily="18" charset="0"/>
                <a:ea typeface="华文中宋" pitchFamily="2" charset="-122"/>
              </a:rPr>
              <a:t>，</a:t>
            </a:r>
            <a:endParaRPr kumimoji="1" lang="en-US" altLang="zh-CN" sz="2800" b="1" dirty="0" smtClean="0">
              <a:solidFill>
                <a:srgbClr val="006600"/>
              </a:solidFill>
              <a:latin typeface="Times New Roman" pitchFamily="18" charset="0"/>
              <a:ea typeface="华文中宋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2800" b="1" dirty="0" smtClean="0">
                <a:solidFill>
                  <a:srgbClr val="006600"/>
                </a:solidFill>
                <a:latin typeface="Times New Roman" pitchFamily="18" charset="0"/>
                <a:ea typeface="华文中宋" pitchFamily="2" charset="-122"/>
              </a:rPr>
              <a:t> </a:t>
            </a:r>
            <a:r>
              <a:rPr kumimoji="1" lang="en-US" altLang="zh-CN" sz="2800" b="1" dirty="0">
                <a:solidFill>
                  <a:srgbClr val="006600"/>
                </a:solidFill>
                <a:latin typeface="Times New Roman" pitchFamily="18" charset="0"/>
                <a:ea typeface="华文中宋" pitchFamily="2" charset="-122"/>
              </a:rPr>
              <a:t>ρ(</a:t>
            </a:r>
            <a:r>
              <a:rPr kumimoji="1" lang="zh-CN" altLang="en-US" sz="2800" b="1" dirty="0">
                <a:solidFill>
                  <a:srgbClr val="006600"/>
                </a:solidFill>
                <a:latin typeface="Times New Roman" pitchFamily="18" charset="0"/>
                <a:ea typeface="华文中宋" pitchFamily="2" charset="-122"/>
              </a:rPr>
              <a:t>空气</a:t>
            </a:r>
            <a:r>
              <a:rPr kumimoji="1" lang="en-US" altLang="zh-CN" sz="2800" b="1" dirty="0">
                <a:solidFill>
                  <a:srgbClr val="006600"/>
                </a:solidFill>
                <a:latin typeface="Times New Roman" pitchFamily="18" charset="0"/>
                <a:ea typeface="华文中宋" pitchFamily="2" charset="-122"/>
              </a:rPr>
              <a:t>)=1.293g/L</a:t>
            </a:r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4410236" y="5068698"/>
            <a:ext cx="12618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800" b="1" dirty="0">
                <a:solidFill>
                  <a:srgbClr val="0000CC"/>
                </a:solidFill>
                <a:latin typeface="Times New Roman" pitchFamily="18" charset="0"/>
                <a:ea typeface="华文中宋" pitchFamily="2" charset="-122"/>
              </a:rPr>
              <a:t>淡蓝色</a:t>
            </a:r>
            <a:endParaRPr kumimoji="1" lang="zh-CN" altLang="en-US" sz="2800" b="1" dirty="0">
              <a:solidFill>
                <a:srgbClr val="003300"/>
              </a:solidFill>
              <a:latin typeface="Times New Roman" pitchFamily="18" charset="0"/>
              <a:ea typeface="华文中宋" pitchFamily="2" charset="-122"/>
            </a:endParaRPr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4457674" y="5711640"/>
            <a:ext cx="12618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0000CC"/>
                </a:solidFill>
                <a:latin typeface="Times New Roman" pitchFamily="18" charset="0"/>
                <a:ea typeface="华文中宋" pitchFamily="2" charset="-122"/>
              </a:rPr>
              <a:t>淡蓝色</a:t>
            </a:r>
            <a:endParaRPr kumimoji="1" lang="zh-CN" altLang="en-US" sz="2800" b="1" dirty="0">
              <a:solidFill>
                <a:srgbClr val="003300"/>
              </a:solidFill>
              <a:latin typeface="Times New Roman" pitchFamily="18" charset="0"/>
              <a:ea typeface="华文中宋" pitchFamily="2" charset="-122"/>
            </a:endParaRP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1116013" y="1120775"/>
            <a:ext cx="47625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kumimoji="1" lang="zh-CN" altLang="en-US" sz="3200" b="1">
                <a:latin typeface="Times New Roman" pitchFamily="18" charset="0"/>
                <a:ea typeface="华文中宋" pitchFamily="2" charset="-122"/>
              </a:rPr>
              <a:t>一、氧气的物理性质</a:t>
            </a:r>
          </a:p>
        </p:txBody>
      </p:sp>
      <p:sp>
        <p:nvSpPr>
          <p:cNvPr id="3092" name="Text Box 20"/>
          <p:cNvSpPr txBox="1">
            <a:spLocks noChangeArrowheads="1"/>
          </p:cNvSpPr>
          <p:nvPr/>
        </p:nvSpPr>
        <p:spPr bwMode="auto">
          <a:xfrm>
            <a:off x="179388" y="2108200"/>
            <a:ext cx="848020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 dirty="0">
                <a:solidFill>
                  <a:srgbClr val="0000CC"/>
                </a:solidFill>
                <a:latin typeface="Arial" charset="0"/>
              </a:rPr>
              <a:t>【</a:t>
            </a:r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观察氧气</a:t>
            </a:r>
            <a:r>
              <a:rPr lang="en-US" altLang="zh-CN" sz="2800" b="1" dirty="0">
                <a:solidFill>
                  <a:srgbClr val="0000CC"/>
                </a:solidFill>
                <a:latin typeface="Arial" charset="0"/>
              </a:rPr>
              <a:t>】</a:t>
            </a:r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请根据你的观察或</a:t>
            </a:r>
            <a:r>
              <a:rPr lang="zh-CN" altLang="en-US" sz="2800" b="1" dirty="0">
                <a:solidFill>
                  <a:schemeClr val="hlink"/>
                </a:solidFill>
                <a:latin typeface="Arial" charset="0"/>
              </a:rPr>
              <a:t>生活经验</a:t>
            </a:r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描述氧气</a:t>
            </a:r>
            <a:r>
              <a:rPr lang="zh-CN" altLang="en-US" sz="2800" b="1" dirty="0" smtClean="0">
                <a:solidFill>
                  <a:srgbClr val="0000CC"/>
                </a:solidFill>
                <a:latin typeface="Arial" charset="0"/>
              </a:rPr>
              <a:t>的</a:t>
            </a:r>
            <a:endParaRPr lang="en-US" altLang="zh-CN" sz="2800" b="1" dirty="0" smtClean="0">
              <a:solidFill>
                <a:srgbClr val="0000CC"/>
              </a:solidFill>
              <a:latin typeface="Arial" charset="0"/>
            </a:endParaRPr>
          </a:p>
          <a:p>
            <a:pPr eaLnBrk="0" hangingPunct="0"/>
            <a:r>
              <a:rPr lang="en-US" altLang="zh-CN" sz="2800" b="1" dirty="0" smtClean="0">
                <a:solidFill>
                  <a:srgbClr val="0000CC"/>
                </a:solidFill>
                <a:latin typeface="Arial" charset="0"/>
              </a:rPr>
              <a:t>         </a:t>
            </a:r>
            <a:r>
              <a:rPr lang="zh-CN" altLang="en-US" sz="2800" b="1" dirty="0" smtClean="0">
                <a:solidFill>
                  <a:srgbClr val="0000CC"/>
                </a:solidFill>
                <a:latin typeface="Arial" charset="0"/>
              </a:rPr>
              <a:t>物理性质</a:t>
            </a:r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078" grpId="0" autoUpdateAnimBg="0"/>
      <p:bldP spid="3079" grpId="0" autoUpdateAnimBg="0"/>
      <p:bldP spid="3080" grpId="0" autoUpdateAnimBg="0"/>
      <p:bldP spid="3081" grpId="0" autoUpdateAnimBg="0"/>
      <p:bldP spid="3082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71" name="Group 7"/>
          <p:cNvGrpSpPr>
            <a:grpSpLocks/>
          </p:cNvGrpSpPr>
          <p:nvPr/>
        </p:nvGrpSpPr>
        <p:grpSpPr bwMode="auto">
          <a:xfrm>
            <a:off x="5903943" y="1714488"/>
            <a:ext cx="3097213" cy="3598862"/>
            <a:chOff x="3016" y="74"/>
            <a:chExt cx="1951" cy="2267"/>
          </a:xfrm>
        </p:grpSpPr>
        <p:sp>
          <p:nvSpPr>
            <p:cNvPr id="36869" name="Text Box 5"/>
            <p:cNvSpPr txBox="1">
              <a:spLocks noChangeArrowheads="1"/>
            </p:cNvSpPr>
            <p:nvPr/>
          </p:nvSpPr>
          <p:spPr bwMode="auto">
            <a:xfrm>
              <a:off x="3107" y="2053"/>
              <a:ext cx="186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 sz="2400" b="1">
                  <a:latin typeface="宋体" pitchFamily="2" charset="-122"/>
                </a:rPr>
                <a:t>【</a:t>
              </a:r>
              <a:r>
                <a:rPr lang="zh-CN" altLang="en-US" sz="2400" b="1">
                  <a:latin typeface="宋体" pitchFamily="2" charset="-122"/>
                </a:rPr>
                <a:t>演示实验</a:t>
              </a:r>
              <a:r>
                <a:rPr lang="en-US" altLang="zh-CN" sz="2400" b="1">
                  <a:latin typeface="宋体" pitchFamily="2" charset="-122"/>
                </a:rPr>
                <a:t>2</a:t>
              </a:r>
              <a:r>
                <a:rPr lang="zh-CN" altLang="en-US" sz="2400" b="1">
                  <a:latin typeface="宋体" pitchFamily="2" charset="-122"/>
                </a:rPr>
                <a:t>－</a:t>
              </a:r>
              <a:r>
                <a:rPr lang="en-US" altLang="zh-CN" sz="2400" b="1">
                  <a:latin typeface="宋体" pitchFamily="2" charset="-122"/>
                </a:rPr>
                <a:t>2】</a:t>
              </a:r>
            </a:p>
          </p:txBody>
        </p:sp>
        <p:pic>
          <p:nvPicPr>
            <p:cNvPr id="36870" name="Picture 6" descr="图2-10 氧气可以使带火星的木条复燃（图）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016" y="74"/>
              <a:ext cx="1923" cy="1950"/>
            </a:xfrm>
            <a:prstGeom prst="rect">
              <a:avLst/>
            </a:prstGeom>
            <a:noFill/>
          </p:spPr>
        </p:pic>
      </p:grpSp>
      <p:sp>
        <p:nvSpPr>
          <p:cNvPr id="36875" name="Rectangle 11"/>
          <p:cNvSpPr>
            <a:spLocks noChangeArrowheads="1"/>
          </p:cNvSpPr>
          <p:nvPr/>
        </p:nvSpPr>
        <p:spPr bwMode="auto">
          <a:xfrm>
            <a:off x="611188" y="1987550"/>
            <a:ext cx="446563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altLang="zh-CN" sz="2800" b="1">
                <a:latin typeface="宋体" pitchFamily="2" charset="-122"/>
              </a:rPr>
              <a:t>1</a:t>
            </a:r>
            <a:r>
              <a:rPr lang="zh-CN" altLang="en-US" sz="2800" b="1">
                <a:latin typeface="宋体" pitchFamily="2" charset="-122"/>
              </a:rPr>
              <a:t>、能使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带火星</a:t>
            </a:r>
            <a:r>
              <a:rPr lang="zh-CN" altLang="en-US" sz="2800" b="1">
                <a:latin typeface="宋体" pitchFamily="2" charset="-122"/>
              </a:rPr>
              <a:t>的</a:t>
            </a:r>
            <a:r>
              <a:rPr lang="zh-CN" altLang="en-US" sz="2800" b="1">
                <a:solidFill>
                  <a:srgbClr val="0000CC"/>
                </a:solidFill>
                <a:latin typeface="宋体" pitchFamily="2" charset="-122"/>
              </a:rPr>
              <a:t>木条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复燃</a:t>
            </a:r>
          </a:p>
        </p:txBody>
      </p:sp>
      <p:sp>
        <p:nvSpPr>
          <p:cNvPr id="36893" name="Text Box 29"/>
          <p:cNvSpPr txBox="1">
            <a:spLocks noChangeArrowheads="1"/>
          </p:cNvSpPr>
          <p:nvPr/>
        </p:nvSpPr>
        <p:spPr bwMode="auto">
          <a:xfrm>
            <a:off x="1104900" y="1125538"/>
            <a:ext cx="47625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kumimoji="1" lang="zh-CN" altLang="en-US" sz="3200" b="1" dirty="0">
                <a:latin typeface="宋体" pitchFamily="2" charset="-122"/>
              </a:rPr>
              <a:t>二、氧气的</a:t>
            </a:r>
            <a:r>
              <a:rPr kumimoji="1" lang="zh-CN" altLang="en-US" sz="3200" b="1" dirty="0">
                <a:solidFill>
                  <a:srgbClr val="FF0000"/>
                </a:solidFill>
                <a:latin typeface="宋体" pitchFamily="2" charset="-122"/>
              </a:rPr>
              <a:t>化学性质</a:t>
            </a:r>
          </a:p>
        </p:txBody>
      </p:sp>
      <p:sp>
        <p:nvSpPr>
          <p:cNvPr id="36916" name="Text Box 52"/>
          <p:cNvSpPr txBox="1">
            <a:spLocks noChangeArrowheads="1"/>
          </p:cNvSpPr>
          <p:nvPr/>
        </p:nvSpPr>
        <p:spPr bwMode="auto">
          <a:xfrm>
            <a:off x="1142976" y="2643182"/>
            <a:ext cx="48734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 dirty="0">
                <a:latin typeface="Arial" charset="0"/>
              </a:rPr>
              <a:t>作用：用于</a:t>
            </a:r>
            <a:r>
              <a:rPr lang="zh-CN" altLang="en-US" sz="2800" b="1" dirty="0">
                <a:solidFill>
                  <a:srgbClr val="FF0000"/>
                </a:solidFill>
                <a:latin typeface="Arial" charset="0"/>
              </a:rPr>
              <a:t>检验氧气</a:t>
            </a:r>
            <a:r>
              <a:rPr lang="zh-CN" altLang="en-US" sz="2800" b="1" dirty="0">
                <a:latin typeface="Arial" charset="0"/>
              </a:rPr>
              <a:t>的存在。</a:t>
            </a:r>
          </a:p>
        </p:txBody>
      </p:sp>
      <p:sp>
        <p:nvSpPr>
          <p:cNvPr id="36917" name="Text Box 53"/>
          <p:cNvSpPr txBox="1">
            <a:spLocks noChangeArrowheads="1"/>
          </p:cNvSpPr>
          <p:nvPr/>
        </p:nvSpPr>
        <p:spPr bwMode="auto">
          <a:xfrm>
            <a:off x="214282" y="3429000"/>
            <a:ext cx="23487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 dirty="0">
                <a:solidFill>
                  <a:srgbClr val="0000CC"/>
                </a:solidFill>
                <a:latin typeface="Arial" charset="0"/>
              </a:rPr>
              <a:t>【</a:t>
            </a:r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实验表达</a:t>
            </a:r>
            <a:r>
              <a:rPr lang="en-US" altLang="zh-CN" sz="2800" b="1" dirty="0">
                <a:solidFill>
                  <a:srgbClr val="0000CC"/>
                </a:solidFill>
                <a:latin typeface="Arial" charset="0"/>
              </a:rPr>
              <a:t>】</a:t>
            </a:r>
          </a:p>
        </p:txBody>
      </p:sp>
      <p:sp>
        <p:nvSpPr>
          <p:cNvPr id="36918" name="Text Box 54"/>
          <p:cNvSpPr txBox="1">
            <a:spLocks noChangeArrowheads="1"/>
          </p:cNvSpPr>
          <p:nvPr/>
        </p:nvSpPr>
        <p:spPr bwMode="auto">
          <a:xfrm>
            <a:off x="1116013" y="3979863"/>
            <a:ext cx="52341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把带火星的木条伸入集气瓶中，</a:t>
            </a:r>
          </a:p>
        </p:txBody>
      </p:sp>
      <p:sp>
        <p:nvSpPr>
          <p:cNvPr id="36919" name="Text Box 55"/>
          <p:cNvSpPr txBox="1">
            <a:spLocks noChangeArrowheads="1"/>
          </p:cNvSpPr>
          <p:nvPr/>
        </p:nvSpPr>
        <p:spPr bwMode="auto">
          <a:xfrm>
            <a:off x="1116013" y="4483100"/>
            <a:ext cx="343074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chemeClr val="hlink"/>
                </a:solidFill>
                <a:latin typeface="Arial" charset="0"/>
              </a:rPr>
              <a:t>带火星的木条</a:t>
            </a:r>
            <a:r>
              <a:rPr lang="zh-CN" altLang="en-US" sz="2800" b="1" dirty="0" smtClean="0">
                <a:solidFill>
                  <a:schemeClr val="hlink"/>
                </a:solidFill>
                <a:latin typeface="Arial" charset="0"/>
              </a:rPr>
              <a:t>复燃；</a:t>
            </a:r>
            <a:endParaRPr lang="zh-CN" altLang="en-US" sz="2800" b="1" dirty="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20" name="Text Box 54"/>
          <p:cNvSpPr txBox="1">
            <a:spLocks noChangeArrowheads="1"/>
          </p:cNvSpPr>
          <p:nvPr/>
        </p:nvSpPr>
        <p:spPr bwMode="auto">
          <a:xfrm>
            <a:off x="1120782" y="5043502"/>
            <a:ext cx="55229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800" b="1" dirty="0" smtClean="0">
                <a:solidFill>
                  <a:srgbClr val="0000CC"/>
                </a:solidFill>
                <a:latin typeface="Arial" charset="0"/>
              </a:rPr>
              <a:t>证明集</a:t>
            </a:r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气瓶</a:t>
            </a:r>
            <a:r>
              <a:rPr lang="zh-CN" altLang="en-US" sz="2800" b="1" dirty="0" smtClean="0">
                <a:solidFill>
                  <a:srgbClr val="0000CC"/>
                </a:solidFill>
                <a:latin typeface="Arial" charset="0"/>
              </a:rPr>
              <a:t>中所装气体是</a:t>
            </a:r>
            <a:r>
              <a:rPr lang="en-US" altLang="zh-CN" sz="2800" b="1" dirty="0" smtClean="0">
                <a:solidFill>
                  <a:srgbClr val="0000CC"/>
                </a:solidFill>
                <a:latin typeface="Arial" charset="0"/>
              </a:rPr>
              <a:t>O</a:t>
            </a:r>
            <a:r>
              <a:rPr lang="en-US" altLang="zh-CN" sz="2800" b="1" baseline="-25000" dirty="0" smtClean="0">
                <a:solidFill>
                  <a:srgbClr val="0000CC"/>
                </a:solidFill>
                <a:latin typeface="Arial" charset="0"/>
              </a:rPr>
              <a:t>2</a:t>
            </a:r>
            <a:r>
              <a:rPr lang="zh-CN" altLang="en-US" sz="2800" b="1" dirty="0" smtClean="0">
                <a:solidFill>
                  <a:srgbClr val="0000CC"/>
                </a:solidFill>
                <a:latin typeface="Arial" charset="0"/>
              </a:rPr>
              <a:t> 。</a:t>
            </a:r>
            <a:endParaRPr lang="zh-CN" altLang="en-US" sz="2800" b="1" dirty="0">
              <a:solidFill>
                <a:srgbClr val="0000CC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6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6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36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6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5" grpId="0"/>
      <p:bldP spid="36916" grpId="0"/>
      <p:bldP spid="36917" grpId="0"/>
      <p:bldP spid="36918" grpId="0"/>
      <p:bldP spid="36919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 descr="图2-11　硫分别在空气和氧气里燃烧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6446" y="543224"/>
            <a:ext cx="3019425" cy="3095625"/>
          </a:xfrm>
          <a:prstGeom prst="rect">
            <a:avLst/>
          </a:prstGeom>
        </p:spPr>
      </p:pic>
      <p:sp>
        <p:nvSpPr>
          <p:cNvPr id="47112" name="Text Box 8"/>
          <p:cNvSpPr txBox="1">
            <a:spLocks noChangeArrowheads="1"/>
          </p:cNvSpPr>
          <p:nvPr/>
        </p:nvSpPr>
        <p:spPr bwMode="auto">
          <a:xfrm>
            <a:off x="6404516" y="3610277"/>
            <a:ext cx="297285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zh-CN" sz="2400" b="1" dirty="0">
                <a:latin typeface="Arial" charset="0"/>
              </a:rPr>
              <a:t>【</a:t>
            </a:r>
            <a:r>
              <a:rPr lang="zh-CN" altLang="en-US" sz="2400" b="1" dirty="0">
                <a:latin typeface="Arial" charset="0"/>
              </a:rPr>
              <a:t>演示实验</a:t>
            </a:r>
            <a:r>
              <a:rPr lang="en-US" altLang="zh-CN" sz="2400" b="1" dirty="0">
                <a:latin typeface="Arial" charset="0"/>
              </a:rPr>
              <a:t>2</a:t>
            </a:r>
            <a:r>
              <a:rPr lang="zh-CN" altLang="en-US" sz="2400" b="1" dirty="0">
                <a:latin typeface="Arial" charset="0"/>
              </a:rPr>
              <a:t>－</a:t>
            </a:r>
            <a:r>
              <a:rPr lang="en-US" altLang="zh-CN" sz="2400" b="1" dirty="0">
                <a:latin typeface="Arial" charset="0"/>
              </a:rPr>
              <a:t>3】</a:t>
            </a:r>
          </a:p>
        </p:txBody>
      </p:sp>
      <p:sp>
        <p:nvSpPr>
          <p:cNvPr id="47113" name="Text Box 9"/>
          <p:cNvSpPr txBox="1">
            <a:spLocks noChangeArrowheads="1"/>
          </p:cNvSpPr>
          <p:nvPr/>
        </p:nvSpPr>
        <p:spPr bwMode="auto">
          <a:xfrm>
            <a:off x="285720" y="2016125"/>
            <a:ext cx="41434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2</a:t>
            </a:r>
            <a:r>
              <a:rPr kumimoji="1" lang="zh-CN" altLang="en-US" sz="2800" b="1" dirty="0">
                <a:latin typeface="宋体" pitchFamily="2" charset="-122"/>
              </a:rPr>
              <a:t>、硫在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氧气</a:t>
            </a:r>
            <a:r>
              <a:rPr kumimoji="1" lang="zh-CN" altLang="en-US" sz="2800" b="1" dirty="0">
                <a:latin typeface="宋体" pitchFamily="2" charset="-122"/>
              </a:rPr>
              <a:t>中</a:t>
            </a:r>
            <a:r>
              <a:rPr kumimoji="1" lang="zh-CN" altLang="en-US" sz="2800" b="1" dirty="0" smtClean="0">
                <a:latin typeface="宋体" pitchFamily="2" charset="-122"/>
              </a:rPr>
              <a:t>燃烧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grpSp>
        <p:nvGrpSpPr>
          <p:cNvPr id="47115" name="Group 11"/>
          <p:cNvGrpSpPr>
            <a:grpSpLocks/>
          </p:cNvGrpSpPr>
          <p:nvPr/>
        </p:nvGrpSpPr>
        <p:grpSpPr bwMode="auto">
          <a:xfrm>
            <a:off x="642908" y="2907570"/>
            <a:ext cx="1079500" cy="1878020"/>
            <a:chOff x="610" y="2246"/>
            <a:chExt cx="680" cy="1089"/>
          </a:xfrm>
        </p:grpSpPr>
        <p:sp>
          <p:nvSpPr>
            <p:cNvPr id="47116" name="Text Box 12"/>
            <p:cNvSpPr txBox="1">
              <a:spLocks noChangeArrowheads="1"/>
            </p:cNvSpPr>
            <p:nvPr/>
          </p:nvSpPr>
          <p:spPr bwMode="auto">
            <a:xfrm>
              <a:off x="610" y="2614"/>
              <a:ext cx="680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现象</a:t>
              </a:r>
            </a:p>
          </p:txBody>
        </p:sp>
        <p:sp>
          <p:nvSpPr>
            <p:cNvPr id="47117" name="AutoShape 13"/>
            <p:cNvSpPr>
              <a:spLocks/>
            </p:cNvSpPr>
            <p:nvPr/>
          </p:nvSpPr>
          <p:spPr bwMode="auto">
            <a:xfrm>
              <a:off x="1152" y="2246"/>
              <a:ext cx="95" cy="1089"/>
            </a:xfrm>
            <a:prstGeom prst="leftBrace">
              <a:avLst>
                <a:gd name="adj1" fmla="val 95526"/>
                <a:gd name="adj2" fmla="val 50000"/>
              </a:avLst>
            </a:prstGeom>
            <a:noFill/>
            <a:ln w="38100">
              <a:solidFill>
                <a:srgbClr val="0066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zh-CN" altLang="zh-CN" sz="2800">
                <a:solidFill>
                  <a:srgbClr val="CC9900"/>
                </a:solidFill>
                <a:latin typeface="宋体" pitchFamily="2" charset="-122"/>
              </a:endParaRPr>
            </a:p>
          </p:txBody>
        </p:sp>
      </p:grpSp>
      <p:sp>
        <p:nvSpPr>
          <p:cNvPr id="47118" name="Text Box 14"/>
          <p:cNvSpPr txBox="1">
            <a:spLocks noChangeArrowheads="1"/>
          </p:cNvSpPr>
          <p:nvPr/>
        </p:nvSpPr>
        <p:spPr bwMode="auto">
          <a:xfrm>
            <a:off x="1654145" y="2682876"/>
            <a:ext cx="42481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①</a:t>
            </a:r>
            <a:r>
              <a:rPr kumimoji="1" lang="zh-CN" altLang="en-US" sz="2800" b="1" dirty="0">
                <a:latin typeface="宋体" pitchFamily="2" charset="-122"/>
              </a:rPr>
              <a:t>硫在氧气中剧烈燃烧</a:t>
            </a:r>
          </a:p>
        </p:txBody>
      </p:sp>
      <p:grpSp>
        <p:nvGrpSpPr>
          <p:cNvPr id="47119" name="Group 15"/>
          <p:cNvGrpSpPr>
            <a:grpSpLocks/>
          </p:cNvGrpSpPr>
          <p:nvPr/>
        </p:nvGrpSpPr>
        <p:grpSpPr bwMode="auto">
          <a:xfrm>
            <a:off x="2052638" y="4929207"/>
            <a:ext cx="5662634" cy="1142999"/>
            <a:chOff x="839" y="3386"/>
            <a:chExt cx="3039" cy="720"/>
          </a:xfrm>
        </p:grpSpPr>
        <p:grpSp>
          <p:nvGrpSpPr>
            <p:cNvPr id="47120" name="Group 16"/>
            <p:cNvGrpSpPr>
              <a:grpSpLocks/>
            </p:cNvGrpSpPr>
            <p:nvPr/>
          </p:nvGrpSpPr>
          <p:grpSpPr bwMode="auto">
            <a:xfrm>
              <a:off x="839" y="3386"/>
              <a:ext cx="3039" cy="720"/>
              <a:chOff x="839" y="3386"/>
              <a:chExt cx="3039" cy="720"/>
            </a:xfrm>
          </p:grpSpPr>
          <p:sp>
            <p:nvSpPr>
              <p:cNvPr id="47121" name="Text Box 17"/>
              <p:cNvSpPr txBox="1">
                <a:spLocks noChangeArrowheads="1"/>
              </p:cNvSpPr>
              <p:nvPr/>
            </p:nvSpPr>
            <p:spPr bwMode="auto">
              <a:xfrm>
                <a:off x="839" y="3505"/>
                <a:ext cx="3039" cy="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zh-CN" altLang="en-US" sz="2800" b="1" dirty="0">
                    <a:solidFill>
                      <a:srgbClr val="000099"/>
                    </a:solidFill>
                    <a:latin typeface="宋体" pitchFamily="2" charset="-122"/>
                  </a:rPr>
                  <a:t>硫 </a:t>
                </a:r>
                <a:r>
                  <a:rPr kumimoji="1" lang="en-US" altLang="zh-CN" sz="2800" b="1" dirty="0">
                    <a:solidFill>
                      <a:srgbClr val="000099"/>
                    </a:solidFill>
                    <a:latin typeface="宋体" pitchFamily="2" charset="-122"/>
                  </a:rPr>
                  <a:t>+ </a:t>
                </a:r>
                <a:r>
                  <a:rPr kumimoji="1" lang="zh-CN" altLang="en-US" sz="2800" b="1" dirty="0">
                    <a:solidFill>
                      <a:srgbClr val="000099"/>
                    </a:solidFill>
                    <a:latin typeface="宋体" pitchFamily="2" charset="-122"/>
                  </a:rPr>
                  <a:t>氧气           二氧化硫</a:t>
                </a:r>
                <a:endParaRPr kumimoji="1" lang="zh-CN" altLang="en-US" sz="2800" b="1" dirty="0">
                  <a:latin typeface="宋体" pitchFamily="2" charset="-122"/>
                </a:endParaRPr>
              </a:p>
            </p:txBody>
          </p:sp>
          <p:sp>
            <p:nvSpPr>
              <p:cNvPr id="47122" name="Rectangle 18"/>
              <p:cNvSpPr>
                <a:spLocks noChangeArrowheads="1"/>
              </p:cNvSpPr>
              <p:nvPr/>
            </p:nvSpPr>
            <p:spPr bwMode="auto">
              <a:xfrm>
                <a:off x="2064" y="3386"/>
                <a:ext cx="571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kumimoji="1" lang="zh-CN" altLang="en-US" sz="2800" b="1" dirty="0">
                    <a:solidFill>
                      <a:srgbClr val="FF0000"/>
                    </a:solidFill>
                    <a:latin typeface="宋体" pitchFamily="2" charset="-122"/>
                  </a:rPr>
                  <a:t>点燃</a:t>
                </a:r>
              </a:p>
            </p:txBody>
          </p:sp>
        </p:grpSp>
        <p:sp>
          <p:nvSpPr>
            <p:cNvPr id="47123" name="Line 19"/>
            <p:cNvSpPr>
              <a:spLocks noChangeShapeType="1"/>
            </p:cNvSpPr>
            <p:nvPr/>
          </p:nvSpPr>
          <p:spPr bwMode="auto">
            <a:xfrm>
              <a:off x="1882" y="3702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grpSp>
        <p:nvGrpSpPr>
          <p:cNvPr id="47128" name="Group 24"/>
          <p:cNvGrpSpPr>
            <a:grpSpLocks/>
          </p:cNvGrpSpPr>
          <p:nvPr/>
        </p:nvGrpSpPr>
        <p:grpSpPr bwMode="auto">
          <a:xfrm>
            <a:off x="2051050" y="5572148"/>
            <a:ext cx="3673475" cy="714376"/>
            <a:chOff x="1156" y="3612"/>
            <a:chExt cx="2314" cy="450"/>
          </a:xfrm>
        </p:grpSpPr>
        <p:sp>
          <p:nvSpPr>
            <p:cNvPr id="47129" name="Text Box 25"/>
            <p:cNvSpPr txBox="1">
              <a:spLocks noChangeArrowheads="1"/>
            </p:cNvSpPr>
            <p:nvPr/>
          </p:nvSpPr>
          <p:spPr bwMode="auto">
            <a:xfrm>
              <a:off x="1156" y="3732"/>
              <a:ext cx="2314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rgbClr val="000099"/>
                  </a:solidFill>
                  <a:latin typeface="宋体" pitchFamily="2" charset="-122"/>
                </a:rPr>
                <a:t>S + O</a:t>
              </a:r>
              <a:r>
                <a:rPr kumimoji="1" lang="en-US" altLang="zh-CN" sz="2800" b="1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>
                  <a:solidFill>
                    <a:srgbClr val="000099"/>
                  </a:solidFill>
                  <a:latin typeface="宋体" pitchFamily="2" charset="-122"/>
                </a:rPr>
                <a:t>           SO</a:t>
              </a:r>
              <a:r>
                <a:rPr kumimoji="1" lang="en-US" altLang="zh-CN" sz="2800" b="1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endParaRPr kumimoji="1" lang="en-US" altLang="zh-CN" sz="2800" b="1">
                <a:latin typeface="宋体" pitchFamily="2" charset="-122"/>
              </a:endParaRPr>
            </a:p>
          </p:txBody>
        </p:sp>
        <p:sp>
          <p:nvSpPr>
            <p:cNvPr id="47130" name="Rectangle 26"/>
            <p:cNvSpPr>
              <a:spLocks noChangeArrowheads="1"/>
            </p:cNvSpPr>
            <p:nvPr/>
          </p:nvSpPr>
          <p:spPr bwMode="auto">
            <a:xfrm>
              <a:off x="2024" y="3612"/>
              <a:ext cx="57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47131" name="Line 27"/>
            <p:cNvSpPr>
              <a:spLocks noChangeShapeType="1"/>
            </p:cNvSpPr>
            <p:nvPr/>
          </p:nvSpPr>
          <p:spPr bwMode="auto">
            <a:xfrm>
              <a:off x="1927" y="3929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sp>
        <p:nvSpPr>
          <p:cNvPr id="47132" name="Rectangle 28"/>
          <p:cNvSpPr>
            <a:spLocks noChangeArrowheads="1"/>
          </p:cNvSpPr>
          <p:nvPr/>
        </p:nvSpPr>
        <p:spPr bwMode="auto">
          <a:xfrm>
            <a:off x="1654145" y="3275676"/>
            <a:ext cx="4572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②</a:t>
            </a:r>
            <a:r>
              <a:rPr kumimoji="1" lang="zh-CN" altLang="en-US" sz="2800" b="1" dirty="0">
                <a:latin typeface="Arial" charset="0"/>
              </a:rPr>
              <a:t>产生</a:t>
            </a:r>
            <a:r>
              <a:rPr kumimoji="1" lang="zh-CN" altLang="en-US" sz="2800" b="1" dirty="0">
                <a:solidFill>
                  <a:srgbClr val="0000CC"/>
                </a:solidFill>
                <a:latin typeface="Arial" charset="0"/>
              </a:rPr>
              <a:t>明亮</a:t>
            </a:r>
            <a:r>
              <a:rPr kumimoji="1" lang="zh-CN" altLang="en-US" sz="2800" b="1" dirty="0">
                <a:latin typeface="Arial" charset="0"/>
              </a:rPr>
              <a:t>的</a:t>
            </a:r>
            <a:r>
              <a:rPr kumimoji="1" lang="zh-CN" altLang="en-US" sz="2800" b="1" dirty="0">
                <a:solidFill>
                  <a:srgbClr val="FF0000"/>
                </a:solidFill>
                <a:latin typeface="Arial" charset="0"/>
              </a:rPr>
              <a:t>蓝紫色</a:t>
            </a:r>
            <a:r>
              <a:rPr kumimoji="1" lang="zh-CN" altLang="en-US" sz="2800" b="1" dirty="0">
                <a:latin typeface="Arial" charset="0"/>
              </a:rPr>
              <a:t>火焰</a:t>
            </a:r>
          </a:p>
        </p:txBody>
      </p:sp>
      <p:sp>
        <p:nvSpPr>
          <p:cNvPr id="47133" name="Rectangle 29"/>
          <p:cNvSpPr>
            <a:spLocks noChangeArrowheads="1"/>
          </p:cNvSpPr>
          <p:nvPr/>
        </p:nvSpPr>
        <p:spPr bwMode="auto">
          <a:xfrm>
            <a:off x="1654145" y="3850352"/>
            <a:ext cx="352108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③</a:t>
            </a:r>
            <a:r>
              <a:rPr kumimoji="1" lang="zh-CN" altLang="en-US" sz="2800" b="1" dirty="0">
                <a:latin typeface="Arial" charset="0"/>
              </a:rPr>
              <a:t>放出大量的</a:t>
            </a:r>
            <a:r>
              <a:rPr kumimoji="1" lang="zh-CN" altLang="en-US" sz="2800" b="1" dirty="0" smtClean="0">
                <a:latin typeface="Arial" charset="0"/>
              </a:rPr>
              <a:t>热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47134" name="Rectangle 30"/>
          <p:cNvSpPr>
            <a:spLocks noChangeArrowheads="1"/>
          </p:cNvSpPr>
          <p:nvPr/>
        </p:nvSpPr>
        <p:spPr bwMode="auto">
          <a:xfrm>
            <a:off x="1654145" y="4405978"/>
            <a:ext cx="52341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④</a:t>
            </a:r>
            <a:r>
              <a:rPr kumimoji="1" lang="zh-CN" altLang="en-US" sz="2800" b="1" dirty="0">
                <a:latin typeface="Arial" charset="0"/>
              </a:rPr>
              <a:t>生成</a:t>
            </a:r>
            <a:r>
              <a:rPr kumimoji="1" lang="zh-CN" altLang="en-US" sz="2800" b="1" dirty="0">
                <a:solidFill>
                  <a:srgbClr val="FF0000"/>
                </a:solidFill>
                <a:latin typeface="Arial" charset="0"/>
              </a:rPr>
              <a:t>有刺激性</a:t>
            </a:r>
            <a:r>
              <a:rPr kumimoji="1" lang="zh-CN" altLang="en-US" sz="2800" b="1" dirty="0">
                <a:latin typeface="Arial" charset="0"/>
              </a:rPr>
              <a:t>气味的无色气体</a:t>
            </a:r>
          </a:p>
        </p:txBody>
      </p:sp>
      <p:sp>
        <p:nvSpPr>
          <p:cNvPr id="47150" name="Text Box 46"/>
          <p:cNvSpPr txBox="1">
            <a:spLocks noChangeArrowheads="1"/>
          </p:cNvSpPr>
          <p:nvPr/>
        </p:nvSpPr>
        <p:spPr bwMode="auto">
          <a:xfrm>
            <a:off x="1104900" y="1125538"/>
            <a:ext cx="47625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kumimoji="1" lang="zh-CN" altLang="en-US" sz="3200" b="1">
                <a:latin typeface="宋体" pitchFamily="2" charset="-122"/>
              </a:rPr>
              <a:t>二、氧气的</a:t>
            </a:r>
            <a:r>
              <a:rPr kumimoji="1" lang="zh-CN" altLang="en-US" sz="3200" b="1">
                <a:solidFill>
                  <a:srgbClr val="FF0000"/>
                </a:solidFill>
                <a:latin typeface="宋体" pitchFamily="2" charset="-122"/>
              </a:rPr>
              <a:t>化学性质</a:t>
            </a:r>
          </a:p>
        </p:txBody>
      </p:sp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620035" y="5143512"/>
            <a:ext cx="130875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结论：</a:t>
            </a:r>
            <a:endParaRPr kumimoji="1" lang="zh-CN" altLang="en-US" sz="2800" b="1" dirty="0">
              <a:solidFill>
                <a:srgbClr val="FF0000"/>
              </a:solidFill>
              <a:latin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7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7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7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47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47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47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47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8" grpId="0"/>
      <p:bldP spid="47132" grpId="0"/>
      <p:bldP spid="47133" grpId="0"/>
      <p:bldP spid="47134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44" name="Text Box 40"/>
          <p:cNvSpPr txBox="1">
            <a:spLocks noChangeArrowheads="1"/>
          </p:cNvSpPr>
          <p:nvPr/>
        </p:nvSpPr>
        <p:spPr bwMode="auto">
          <a:xfrm>
            <a:off x="266687" y="2214554"/>
            <a:ext cx="307007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rgbClr val="FF0000"/>
                </a:solidFill>
                <a:latin typeface="Arial" charset="0"/>
              </a:rPr>
              <a:t>燃烧现象的表述：</a:t>
            </a:r>
          </a:p>
        </p:txBody>
      </p:sp>
      <p:sp>
        <p:nvSpPr>
          <p:cNvPr id="47145" name="Text Box 41"/>
          <p:cNvSpPr txBox="1">
            <a:spLocks noChangeArrowheads="1"/>
          </p:cNvSpPr>
          <p:nvPr/>
        </p:nvSpPr>
        <p:spPr bwMode="auto">
          <a:xfrm>
            <a:off x="357158" y="2928934"/>
            <a:ext cx="631615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 dirty="0">
                <a:solidFill>
                  <a:srgbClr val="0000CC"/>
                </a:solidFill>
                <a:latin typeface="Arial" charset="0"/>
              </a:rPr>
              <a:t>××</a:t>
            </a:r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在</a:t>
            </a:r>
            <a:r>
              <a:rPr lang="zh-CN" altLang="en-US" sz="2800" b="1" dirty="0">
                <a:solidFill>
                  <a:srgbClr val="FF0000"/>
                </a:solidFill>
                <a:latin typeface="Arial" charset="0"/>
              </a:rPr>
              <a:t>（氧气）</a:t>
            </a:r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空气中</a:t>
            </a:r>
            <a:r>
              <a:rPr lang="zh-CN" altLang="en-US" sz="2800" b="1" dirty="0">
                <a:solidFill>
                  <a:srgbClr val="FF0000"/>
                </a:solidFill>
                <a:latin typeface="Arial" charset="0"/>
              </a:rPr>
              <a:t>（剧烈）</a:t>
            </a:r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燃烧，</a:t>
            </a:r>
          </a:p>
        </p:txBody>
      </p:sp>
      <p:sp>
        <p:nvSpPr>
          <p:cNvPr id="47146" name="Text Box 42"/>
          <p:cNvSpPr txBox="1">
            <a:spLocks noChangeArrowheads="1"/>
          </p:cNvSpPr>
          <p:nvPr/>
        </p:nvSpPr>
        <p:spPr bwMode="auto">
          <a:xfrm>
            <a:off x="357158" y="3691598"/>
            <a:ext cx="89297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发出</a:t>
            </a:r>
            <a:r>
              <a:rPr lang="en-US" altLang="zh-CN" sz="2800" b="1" dirty="0">
                <a:solidFill>
                  <a:srgbClr val="0000CC"/>
                </a:solidFill>
                <a:latin typeface="Arial" charset="0"/>
              </a:rPr>
              <a:t>××</a:t>
            </a:r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光（或产生</a:t>
            </a:r>
            <a:r>
              <a:rPr lang="en-US" altLang="zh-CN" sz="2800" b="1" dirty="0">
                <a:solidFill>
                  <a:srgbClr val="0000CC"/>
                </a:solidFill>
                <a:latin typeface="Arial" charset="0"/>
              </a:rPr>
              <a:t>××</a:t>
            </a:r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火焰），</a:t>
            </a:r>
            <a:r>
              <a:rPr lang="zh-CN" altLang="en-US" sz="2800" b="1" dirty="0" smtClean="0">
                <a:solidFill>
                  <a:srgbClr val="0000CC"/>
                </a:solidFill>
                <a:latin typeface="Arial" charset="0"/>
              </a:rPr>
              <a:t>放出</a:t>
            </a:r>
            <a:r>
              <a:rPr lang="zh-CN" altLang="en-US" sz="2800" b="1" dirty="0">
                <a:solidFill>
                  <a:srgbClr val="FF0000"/>
                </a:solidFill>
                <a:latin typeface="Arial" charset="0"/>
              </a:rPr>
              <a:t>（大量）</a:t>
            </a:r>
            <a:r>
              <a:rPr lang="zh-CN" altLang="en-US" sz="2800" b="1" dirty="0" smtClean="0">
                <a:solidFill>
                  <a:srgbClr val="0000CC"/>
                </a:solidFill>
                <a:latin typeface="Arial" charset="0"/>
              </a:rPr>
              <a:t>热，</a:t>
            </a:r>
            <a:endParaRPr lang="zh-CN" altLang="en-US" sz="2800" b="1" dirty="0">
              <a:solidFill>
                <a:srgbClr val="0000CC"/>
              </a:solidFill>
              <a:latin typeface="Arial" charset="0"/>
            </a:endParaRPr>
          </a:p>
        </p:txBody>
      </p:sp>
      <p:sp>
        <p:nvSpPr>
          <p:cNvPr id="47147" name="Text Box 43"/>
          <p:cNvSpPr txBox="1">
            <a:spLocks noChangeArrowheads="1"/>
          </p:cNvSpPr>
          <p:nvPr/>
        </p:nvSpPr>
        <p:spPr bwMode="auto">
          <a:xfrm>
            <a:off x="357158" y="4500570"/>
            <a:ext cx="88583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生成一种</a:t>
            </a:r>
            <a:r>
              <a:rPr lang="en-US" altLang="zh-CN" sz="2800" b="1" dirty="0">
                <a:solidFill>
                  <a:srgbClr val="0000CC"/>
                </a:solidFill>
                <a:latin typeface="Arial" charset="0"/>
              </a:rPr>
              <a:t>××</a:t>
            </a:r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颜色</a:t>
            </a:r>
            <a:r>
              <a:rPr lang="en-US" altLang="zh-CN" sz="2800" b="1" dirty="0">
                <a:solidFill>
                  <a:srgbClr val="0000CC"/>
                </a:solidFill>
                <a:latin typeface="Arial" charset="0"/>
              </a:rPr>
              <a:t>××</a:t>
            </a:r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气味的</a:t>
            </a:r>
            <a:r>
              <a:rPr lang="zh-CN" altLang="en-US" sz="2800" b="1" dirty="0" smtClean="0">
                <a:solidFill>
                  <a:srgbClr val="0000CC"/>
                </a:solidFill>
                <a:latin typeface="Arial" charset="0"/>
              </a:rPr>
              <a:t>气体</a:t>
            </a:r>
            <a:r>
              <a:rPr lang="zh-CN" altLang="en-US" sz="2800" b="1" dirty="0" smtClean="0">
                <a:solidFill>
                  <a:srgbClr val="006600"/>
                </a:solidFill>
                <a:latin typeface="Arial" charset="0"/>
              </a:rPr>
              <a:t>（</a:t>
            </a:r>
            <a:r>
              <a:rPr lang="zh-CN" altLang="en-US" sz="2800" b="1" dirty="0">
                <a:solidFill>
                  <a:srgbClr val="006600"/>
                </a:solidFill>
                <a:latin typeface="Arial" charset="0"/>
              </a:rPr>
              <a:t>或液体或固体）</a:t>
            </a:r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。</a:t>
            </a:r>
          </a:p>
        </p:txBody>
      </p:sp>
      <p:sp>
        <p:nvSpPr>
          <p:cNvPr id="47150" name="Text Box 46"/>
          <p:cNvSpPr txBox="1">
            <a:spLocks noChangeArrowheads="1"/>
          </p:cNvSpPr>
          <p:nvPr/>
        </p:nvSpPr>
        <p:spPr bwMode="auto">
          <a:xfrm>
            <a:off x="1104900" y="1125538"/>
            <a:ext cx="47625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kumimoji="1" lang="zh-CN" altLang="en-US" sz="3200" b="1">
                <a:latin typeface="宋体" pitchFamily="2" charset="-122"/>
              </a:rPr>
              <a:t>二、氧气的</a:t>
            </a:r>
            <a:r>
              <a:rPr kumimoji="1" lang="zh-CN" altLang="en-US" sz="3200" b="1">
                <a:solidFill>
                  <a:srgbClr val="FF0000"/>
                </a:solidFill>
                <a:latin typeface="宋体" pitchFamily="2" charset="-122"/>
              </a:rPr>
              <a:t>化学性质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7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47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7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7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44" grpId="0"/>
      <p:bldP spid="47145" grpId="0"/>
      <p:bldP spid="47146" grpId="0"/>
      <p:bldP spid="471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7" name="Text Box 27"/>
          <p:cNvSpPr txBox="1">
            <a:spLocks noChangeArrowheads="1"/>
          </p:cNvSpPr>
          <p:nvPr/>
        </p:nvSpPr>
        <p:spPr bwMode="auto">
          <a:xfrm>
            <a:off x="1104900" y="1125538"/>
            <a:ext cx="47625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kumimoji="1" lang="zh-CN" altLang="en-US" sz="3200" b="1">
                <a:latin typeface="宋体" pitchFamily="2" charset="-122"/>
              </a:rPr>
              <a:t>二、氧气的</a:t>
            </a:r>
            <a:r>
              <a:rPr kumimoji="1" lang="zh-CN" altLang="en-US" sz="3200" b="1">
                <a:solidFill>
                  <a:srgbClr val="FF0000"/>
                </a:solidFill>
                <a:latin typeface="宋体" pitchFamily="2" charset="-122"/>
              </a:rPr>
              <a:t>化学性质</a:t>
            </a:r>
          </a:p>
        </p:txBody>
      </p:sp>
      <p:pic>
        <p:nvPicPr>
          <p:cNvPr id="22" name="图片 21" descr="图2-11　硫分别在空气和氧气里燃烧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6446" y="543224"/>
            <a:ext cx="3019425" cy="3095625"/>
          </a:xfrm>
          <a:prstGeom prst="rect">
            <a:avLst/>
          </a:prstGeom>
        </p:spPr>
      </p:pic>
      <p:sp>
        <p:nvSpPr>
          <p:cNvPr id="23" name="Text Box 8"/>
          <p:cNvSpPr txBox="1">
            <a:spLocks noChangeArrowheads="1"/>
          </p:cNvSpPr>
          <p:nvPr/>
        </p:nvSpPr>
        <p:spPr bwMode="auto">
          <a:xfrm>
            <a:off x="6404516" y="3610277"/>
            <a:ext cx="297285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zh-CN" sz="2400" b="1" dirty="0">
                <a:latin typeface="Arial" charset="0"/>
              </a:rPr>
              <a:t>【</a:t>
            </a:r>
            <a:r>
              <a:rPr lang="zh-CN" altLang="en-US" sz="2400" b="1" dirty="0">
                <a:latin typeface="Arial" charset="0"/>
              </a:rPr>
              <a:t>演示实验</a:t>
            </a:r>
            <a:r>
              <a:rPr lang="en-US" altLang="zh-CN" sz="2400" b="1" dirty="0">
                <a:latin typeface="Arial" charset="0"/>
              </a:rPr>
              <a:t>2</a:t>
            </a:r>
            <a:r>
              <a:rPr lang="zh-CN" altLang="en-US" sz="2400" b="1" dirty="0">
                <a:latin typeface="Arial" charset="0"/>
              </a:rPr>
              <a:t>－</a:t>
            </a:r>
            <a:r>
              <a:rPr lang="en-US" altLang="zh-CN" sz="2400" b="1" dirty="0">
                <a:latin typeface="Arial" charset="0"/>
              </a:rPr>
              <a:t>3】</a:t>
            </a:r>
          </a:p>
        </p:txBody>
      </p:sp>
      <p:sp>
        <p:nvSpPr>
          <p:cNvPr id="24" name="Text Box 9"/>
          <p:cNvSpPr txBox="1">
            <a:spLocks noChangeArrowheads="1"/>
          </p:cNvSpPr>
          <p:nvPr/>
        </p:nvSpPr>
        <p:spPr bwMode="auto">
          <a:xfrm>
            <a:off x="285720" y="2016125"/>
            <a:ext cx="392909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2</a:t>
            </a:r>
            <a:r>
              <a:rPr kumimoji="1" lang="zh-CN" altLang="en-US" sz="2800" b="1" dirty="0">
                <a:latin typeface="宋体" pitchFamily="2" charset="-122"/>
              </a:rPr>
              <a:t>、硫</a:t>
            </a:r>
            <a:r>
              <a:rPr kumimoji="1" lang="zh-CN" altLang="en-US" sz="2800" b="1" dirty="0" smtClean="0">
                <a:latin typeface="宋体" pitchFamily="2" charset="-122"/>
              </a:rPr>
              <a:t>在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空气</a:t>
            </a:r>
            <a:r>
              <a:rPr kumimoji="1" lang="zh-CN" altLang="en-US" sz="2800" b="1" dirty="0">
                <a:latin typeface="宋体" pitchFamily="2" charset="-122"/>
              </a:rPr>
              <a:t>中</a:t>
            </a:r>
            <a:r>
              <a:rPr kumimoji="1" lang="zh-CN" altLang="en-US" sz="2800" b="1" dirty="0" smtClean="0">
                <a:latin typeface="宋体" pitchFamily="2" charset="-122"/>
              </a:rPr>
              <a:t>燃烧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grpSp>
        <p:nvGrpSpPr>
          <p:cNvPr id="26" name="Group 11"/>
          <p:cNvGrpSpPr>
            <a:grpSpLocks/>
          </p:cNvGrpSpPr>
          <p:nvPr/>
        </p:nvGrpSpPr>
        <p:grpSpPr bwMode="auto">
          <a:xfrm>
            <a:off x="642908" y="2907570"/>
            <a:ext cx="1079500" cy="1878020"/>
            <a:chOff x="610" y="2246"/>
            <a:chExt cx="680" cy="1089"/>
          </a:xfrm>
        </p:grpSpPr>
        <p:sp>
          <p:nvSpPr>
            <p:cNvPr id="27" name="Text Box 12"/>
            <p:cNvSpPr txBox="1">
              <a:spLocks noChangeArrowheads="1"/>
            </p:cNvSpPr>
            <p:nvPr/>
          </p:nvSpPr>
          <p:spPr bwMode="auto">
            <a:xfrm>
              <a:off x="610" y="2648"/>
              <a:ext cx="680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现象</a:t>
              </a:r>
            </a:p>
          </p:txBody>
        </p:sp>
        <p:sp>
          <p:nvSpPr>
            <p:cNvPr id="28" name="AutoShape 13"/>
            <p:cNvSpPr>
              <a:spLocks/>
            </p:cNvSpPr>
            <p:nvPr/>
          </p:nvSpPr>
          <p:spPr bwMode="auto">
            <a:xfrm>
              <a:off x="1152" y="2246"/>
              <a:ext cx="95" cy="1089"/>
            </a:xfrm>
            <a:prstGeom prst="leftBrace">
              <a:avLst>
                <a:gd name="adj1" fmla="val 95526"/>
                <a:gd name="adj2" fmla="val 50000"/>
              </a:avLst>
            </a:prstGeom>
            <a:noFill/>
            <a:ln w="38100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zh-CN" altLang="zh-CN" sz="2800">
                <a:solidFill>
                  <a:srgbClr val="CC9900"/>
                </a:solidFill>
                <a:latin typeface="宋体" pitchFamily="2" charset="-122"/>
              </a:endParaRPr>
            </a:p>
          </p:txBody>
        </p:sp>
      </p:grpSp>
      <p:sp>
        <p:nvSpPr>
          <p:cNvPr id="29" name="Text Box 14"/>
          <p:cNvSpPr txBox="1">
            <a:spLocks noChangeArrowheads="1"/>
          </p:cNvSpPr>
          <p:nvPr/>
        </p:nvSpPr>
        <p:spPr bwMode="auto">
          <a:xfrm>
            <a:off x="1654145" y="2682876"/>
            <a:ext cx="42481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①</a:t>
            </a:r>
            <a:r>
              <a:rPr kumimoji="1" lang="zh-CN" altLang="en-US" sz="2800" b="1" dirty="0">
                <a:latin typeface="宋体" pitchFamily="2" charset="-122"/>
              </a:rPr>
              <a:t>硫</a:t>
            </a:r>
            <a:r>
              <a:rPr kumimoji="1" lang="zh-CN" altLang="en-US" sz="2800" b="1" dirty="0" smtClean="0">
                <a:latin typeface="宋体" pitchFamily="2" charset="-122"/>
              </a:rPr>
              <a:t>在空气中燃烧</a:t>
            </a:r>
            <a:endParaRPr kumimoji="1" lang="zh-CN" altLang="en-US" sz="2800" b="1" dirty="0">
              <a:latin typeface="宋体" pitchFamily="2" charset="-122"/>
            </a:endParaRPr>
          </a:p>
        </p:txBody>
      </p:sp>
      <p:grpSp>
        <p:nvGrpSpPr>
          <p:cNvPr id="30" name="Group 15"/>
          <p:cNvGrpSpPr>
            <a:grpSpLocks/>
          </p:cNvGrpSpPr>
          <p:nvPr/>
        </p:nvGrpSpPr>
        <p:grpSpPr bwMode="auto">
          <a:xfrm>
            <a:off x="2052638" y="4929208"/>
            <a:ext cx="6162700" cy="712787"/>
            <a:chOff x="839" y="3386"/>
            <a:chExt cx="3039" cy="449"/>
          </a:xfrm>
        </p:grpSpPr>
        <p:grpSp>
          <p:nvGrpSpPr>
            <p:cNvPr id="31" name="Group 16"/>
            <p:cNvGrpSpPr>
              <a:grpSpLocks/>
            </p:cNvGrpSpPr>
            <p:nvPr/>
          </p:nvGrpSpPr>
          <p:grpSpPr bwMode="auto">
            <a:xfrm>
              <a:off x="839" y="3386"/>
              <a:ext cx="3039" cy="449"/>
              <a:chOff x="839" y="3386"/>
              <a:chExt cx="3039" cy="449"/>
            </a:xfrm>
          </p:grpSpPr>
          <p:sp>
            <p:nvSpPr>
              <p:cNvPr id="33" name="Text Box 17"/>
              <p:cNvSpPr txBox="1">
                <a:spLocks noChangeArrowheads="1"/>
              </p:cNvSpPr>
              <p:nvPr/>
            </p:nvSpPr>
            <p:spPr bwMode="auto">
              <a:xfrm>
                <a:off x="839" y="3505"/>
                <a:ext cx="3039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zh-CN" altLang="en-US" sz="2800" b="1" dirty="0">
                    <a:solidFill>
                      <a:srgbClr val="000099"/>
                    </a:solidFill>
                    <a:latin typeface="宋体" pitchFamily="2" charset="-122"/>
                  </a:rPr>
                  <a:t>硫 </a:t>
                </a:r>
                <a:r>
                  <a:rPr kumimoji="1" lang="en-US" altLang="zh-CN" sz="2800" b="1" dirty="0">
                    <a:solidFill>
                      <a:srgbClr val="000099"/>
                    </a:solidFill>
                    <a:latin typeface="宋体" pitchFamily="2" charset="-122"/>
                  </a:rPr>
                  <a:t>+ </a:t>
                </a:r>
                <a:r>
                  <a:rPr kumimoji="1" lang="zh-CN" altLang="en-US" sz="2800" b="1" dirty="0">
                    <a:solidFill>
                      <a:srgbClr val="000099"/>
                    </a:solidFill>
                    <a:latin typeface="宋体" pitchFamily="2" charset="-122"/>
                  </a:rPr>
                  <a:t>氧气           </a:t>
                </a:r>
                <a:r>
                  <a:rPr kumimoji="1" lang="zh-CN" altLang="en-US" sz="2800" b="1" dirty="0" smtClean="0">
                    <a:solidFill>
                      <a:srgbClr val="000099"/>
                    </a:solidFill>
                    <a:latin typeface="宋体" pitchFamily="2" charset="-122"/>
                  </a:rPr>
                  <a:t>  二氧化硫</a:t>
                </a:r>
                <a:endParaRPr kumimoji="1" lang="zh-CN" altLang="en-US" sz="2800" b="1" dirty="0">
                  <a:latin typeface="宋体" pitchFamily="2" charset="-122"/>
                </a:endParaRPr>
              </a:p>
            </p:txBody>
          </p:sp>
          <p:sp>
            <p:nvSpPr>
              <p:cNvPr id="34" name="Rectangle 18"/>
              <p:cNvSpPr>
                <a:spLocks noChangeArrowheads="1"/>
              </p:cNvSpPr>
              <p:nvPr/>
            </p:nvSpPr>
            <p:spPr bwMode="auto">
              <a:xfrm>
                <a:off x="2064" y="3386"/>
                <a:ext cx="571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kumimoji="1" lang="zh-CN" altLang="en-US" sz="2800" b="1" dirty="0">
                    <a:solidFill>
                      <a:srgbClr val="FF0000"/>
                    </a:solidFill>
                    <a:latin typeface="宋体" pitchFamily="2" charset="-122"/>
                  </a:rPr>
                  <a:t>点燃</a:t>
                </a:r>
              </a:p>
            </p:txBody>
          </p:sp>
        </p:grpSp>
        <p:sp>
          <p:nvSpPr>
            <p:cNvPr id="32" name="Line 19"/>
            <p:cNvSpPr>
              <a:spLocks noChangeShapeType="1"/>
            </p:cNvSpPr>
            <p:nvPr/>
          </p:nvSpPr>
          <p:spPr bwMode="auto">
            <a:xfrm>
              <a:off x="1882" y="3702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grpSp>
        <p:nvGrpSpPr>
          <p:cNvPr id="35" name="Group 24"/>
          <p:cNvGrpSpPr>
            <a:grpSpLocks/>
          </p:cNvGrpSpPr>
          <p:nvPr/>
        </p:nvGrpSpPr>
        <p:grpSpPr bwMode="auto">
          <a:xfrm>
            <a:off x="2051050" y="5500713"/>
            <a:ext cx="4092586" cy="785814"/>
            <a:chOff x="1156" y="3567"/>
            <a:chExt cx="2314" cy="495"/>
          </a:xfrm>
        </p:grpSpPr>
        <p:sp>
          <p:nvSpPr>
            <p:cNvPr id="36" name="Text Box 25"/>
            <p:cNvSpPr txBox="1">
              <a:spLocks noChangeArrowheads="1"/>
            </p:cNvSpPr>
            <p:nvPr/>
          </p:nvSpPr>
          <p:spPr bwMode="auto">
            <a:xfrm>
              <a:off x="1156" y="3732"/>
              <a:ext cx="2314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S + O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           SO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endParaRPr kumimoji="1" lang="en-US" altLang="zh-CN" sz="2800" b="1" dirty="0">
                <a:latin typeface="宋体" pitchFamily="2" charset="-122"/>
              </a:endParaRPr>
            </a:p>
          </p:txBody>
        </p:sp>
        <p:sp>
          <p:nvSpPr>
            <p:cNvPr id="37" name="Rectangle 26"/>
            <p:cNvSpPr>
              <a:spLocks noChangeArrowheads="1"/>
            </p:cNvSpPr>
            <p:nvPr/>
          </p:nvSpPr>
          <p:spPr bwMode="auto">
            <a:xfrm>
              <a:off x="2109" y="3567"/>
              <a:ext cx="57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38" name="Line 27"/>
            <p:cNvSpPr>
              <a:spLocks noChangeShapeType="1"/>
            </p:cNvSpPr>
            <p:nvPr/>
          </p:nvSpPr>
          <p:spPr bwMode="auto">
            <a:xfrm>
              <a:off x="1927" y="3929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sp>
        <p:nvSpPr>
          <p:cNvPr id="39" name="Rectangle 28"/>
          <p:cNvSpPr>
            <a:spLocks noChangeArrowheads="1"/>
          </p:cNvSpPr>
          <p:nvPr/>
        </p:nvSpPr>
        <p:spPr bwMode="auto">
          <a:xfrm>
            <a:off x="1654145" y="3275676"/>
            <a:ext cx="4572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②</a:t>
            </a:r>
            <a:r>
              <a:rPr kumimoji="1" lang="zh-CN" altLang="en-US" sz="2800" b="1" dirty="0" smtClean="0">
                <a:latin typeface="Arial" charset="0"/>
              </a:rPr>
              <a:t>产生</a:t>
            </a:r>
            <a:r>
              <a:rPr kumimoji="1" lang="zh-CN" altLang="en-US" sz="2800" b="1" dirty="0" smtClean="0">
                <a:solidFill>
                  <a:srgbClr val="0000CC"/>
                </a:solidFill>
                <a:latin typeface="Arial" charset="0"/>
              </a:rPr>
              <a:t>微弱</a:t>
            </a:r>
            <a:r>
              <a:rPr kumimoji="1" lang="zh-CN" altLang="en-US" sz="2800" b="1" dirty="0" smtClean="0">
                <a:latin typeface="Arial" charset="0"/>
              </a:rPr>
              <a:t>的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Arial" charset="0"/>
              </a:rPr>
              <a:t>淡蓝色</a:t>
            </a:r>
            <a:r>
              <a:rPr kumimoji="1" lang="zh-CN" altLang="en-US" sz="2800" b="1" dirty="0" smtClean="0">
                <a:latin typeface="Arial" charset="0"/>
              </a:rPr>
              <a:t>火焰</a:t>
            </a:r>
          </a:p>
        </p:txBody>
      </p:sp>
      <p:sp>
        <p:nvSpPr>
          <p:cNvPr id="40" name="Rectangle 29"/>
          <p:cNvSpPr>
            <a:spLocks noChangeArrowheads="1"/>
          </p:cNvSpPr>
          <p:nvPr/>
        </p:nvSpPr>
        <p:spPr bwMode="auto">
          <a:xfrm>
            <a:off x="1654145" y="3850352"/>
            <a:ext cx="352108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③</a:t>
            </a:r>
            <a:r>
              <a:rPr kumimoji="1" lang="zh-CN" altLang="en-US" sz="2800" b="1" dirty="0" smtClean="0">
                <a:latin typeface="Arial" charset="0"/>
              </a:rPr>
              <a:t>放出热量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41" name="Rectangle 30"/>
          <p:cNvSpPr>
            <a:spLocks noChangeArrowheads="1"/>
          </p:cNvSpPr>
          <p:nvPr/>
        </p:nvSpPr>
        <p:spPr bwMode="auto">
          <a:xfrm>
            <a:off x="1654145" y="4405978"/>
            <a:ext cx="52341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④</a:t>
            </a:r>
            <a:r>
              <a:rPr kumimoji="1" lang="zh-CN" altLang="en-US" sz="2800" b="1" dirty="0">
                <a:latin typeface="Arial" charset="0"/>
              </a:rPr>
              <a:t>生成</a:t>
            </a:r>
            <a:r>
              <a:rPr kumimoji="1" lang="zh-CN" altLang="en-US" sz="2800" b="1" dirty="0">
                <a:solidFill>
                  <a:srgbClr val="FF0000"/>
                </a:solidFill>
                <a:latin typeface="Arial" charset="0"/>
              </a:rPr>
              <a:t>有刺激性</a:t>
            </a:r>
            <a:r>
              <a:rPr kumimoji="1" lang="zh-CN" altLang="en-US" sz="2800" b="1" dirty="0">
                <a:latin typeface="Arial" charset="0"/>
              </a:rPr>
              <a:t>气味的无色气体</a:t>
            </a:r>
          </a:p>
        </p:txBody>
      </p:sp>
      <p:sp>
        <p:nvSpPr>
          <p:cNvPr id="42" name="矩形 41"/>
          <p:cNvSpPr/>
          <p:nvPr/>
        </p:nvSpPr>
        <p:spPr>
          <a:xfrm>
            <a:off x="3500430" y="2000240"/>
            <a:ext cx="27109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 smtClean="0">
                <a:solidFill>
                  <a:srgbClr val="006600"/>
                </a:solidFill>
                <a:latin typeface="宋体" pitchFamily="2" charset="-122"/>
              </a:rPr>
              <a:t>(</a:t>
            </a:r>
            <a:r>
              <a:rPr kumimoji="1" lang="zh-CN" altLang="en-US" sz="2800" b="1" dirty="0" smtClean="0">
                <a:solidFill>
                  <a:srgbClr val="006600"/>
                </a:solidFill>
                <a:latin typeface="宋体" pitchFamily="2" charset="-122"/>
              </a:rPr>
              <a:t>硫跟氧气反应</a:t>
            </a:r>
            <a:r>
              <a:rPr kumimoji="1" lang="en-US" altLang="zh-CN" sz="2800" b="1" dirty="0" smtClean="0">
                <a:solidFill>
                  <a:srgbClr val="006600"/>
                </a:solidFill>
                <a:latin typeface="宋体" pitchFamily="2" charset="-122"/>
              </a:rPr>
              <a:t>)</a:t>
            </a:r>
            <a:endParaRPr kumimoji="1" lang="en-US" altLang="zh-CN" sz="2800" b="1" dirty="0">
              <a:solidFill>
                <a:srgbClr val="006600"/>
              </a:solidFill>
              <a:latin typeface="宋体" pitchFamily="2" charset="-122"/>
            </a:endParaRPr>
          </a:p>
        </p:txBody>
      </p:sp>
      <p:sp>
        <p:nvSpPr>
          <p:cNvPr id="43" name="Text Box 5"/>
          <p:cNvSpPr txBox="1">
            <a:spLocks noChangeArrowheads="1"/>
          </p:cNvSpPr>
          <p:nvPr/>
        </p:nvSpPr>
        <p:spPr bwMode="auto">
          <a:xfrm>
            <a:off x="620035" y="5143512"/>
            <a:ext cx="130875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结论：</a:t>
            </a:r>
            <a:endParaRPr kumimoji="1" lang="zh-CN" altLang="en-US" sz="28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25" name="AutoShape 44"/>
          <p:cNvSpPr>
            <a:spLocks noChangeArrowheads="1"/>
          </p:cNvSpPr>
          <p:nvPr/>
        </p:nvSpPr>
        <p:spPr bwMode="auto">
          <a:xfrm>
            <a:off x="2357422" y="142876"/>
            <a:ext cx="4286280" cy="785794"/>
          </a:xfrm>
          <a:prstGeom prst="wedgeEllipseCallout">
            <a:avLst>
              <a:gd name="adj1" fmla="val 78858"/>
              <a:gd name="adj2" fmla="val 340033"/>
            </a:avLst>
          </a:prstGeom>
          <a:solidFill>
            <a:srgbClr val="0000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0" hangingPunct="0"/>
            <a:r>
              <a:rPr lang="zh-CN" altLang="en-US" sz="2600" b="1" dirty="0" smtClean="0">
                <a:solidFill>
                  <a:schemeClr val="bg1"/>
                </a:solidFill>
                <a:latin typeface="Arial" charset="0"/>
              </a:rPr>
              <a:t>水的作用是</a:t>
            </a:r>
            <a:r>
              <a:rPr lang="zh-CN" altLang="en-US" sz="2600" b="1" dirty="0">
                <a:solidFill>
                  <a:schemeClr val="bg1"/>
                </a:solidFill>
                <a:latin typeface="Arial" charset="0"/>
              </a:rPr>
              <a:t>什么？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9" grpId="0"/>
      <p:bldP spid="40" grpId="0"/>
      <p:bldP spid="41" grpId="0"/>
      <p:bldP spid="42" grpId="0"/>
      <p:bldP spid="43" grpId="0"/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000101" y="1214422"/>
            <a:ext cx="407196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3</a:t>
            </a:r>
            <a:r>
              <a:rPr kumimoji="1" lang="zh-CN" altLang="en-US" sz="2800" b="1" dirty="0">
                <a:latin typeface="宋体" pitchFamily="2" charset="-122"/>
              </a:rPr>
              <a:t>、木炭在氧气中</a:t>
            </a:r>
            <a:r>
              <a:rPr kumimoji="1" lang="zh-CN" altLang="en-US" sz="2800" b="1" dirty="0" smtClean="0">
                <a:latin typeface="宋体" pitchFamily="2" charset="-122"/>
              </a:rPr>
              <a:t>燃烧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827088" y="4941888"/>
            <a:ext cx="14630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结论：</a:t>
            </a: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1763712" y="2119962"/>
            <a:ext cx="459423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①</a:t>
            </a:r>
            <a:r>
              <a:rPr kumimoji="1" lang="zh-CN" altLang="en-US" sz="2800" b="1" dirty="0">
                <a:latin typeface="Arial" charset="0"/>
              </a:rPr>
              <a:t>木炭在氧气中剧烈燃烧</a:t>
            </a:r>
            <a:endParaRPr kumimoji="1" lang="zh-CN" altLang="en-US" sz="2800" b="1" dirty="0">
              <a:latin typeface="宋体" pitchFamily="2" charset="-122"/>
            </a:endParaRPr>
          </a:p>
        </p:txBody>
      </p:sp>
      <p:grpSp>
        <p:nvGrpSpPr>
          <p:cNvPr id="4120" name="Group 24"/>
          <p:cNvGrpSpPr>
            <a:grpSpLocks/>
          </p:cNvGrpSpPr>
          <p:nvPr/>
        </p:nvGrpSpPr>
        <p:grpSpPr bwMode="auto">
          <a:xfrm>
            <a:off x="2119315" y="4724400"/>
            <a:ext cx="5595957" cy="771525"/>
            <a:chOff x="1020" y="2478"/>
            <a:chExt cx="2949" cy="486"/>
          </a:xfrm>
        </p:grpSpPr>
        <p:sp>
          <p:nvSpPr>
            <p:cNvPr id="4105" name="Text Box 9"/>
            <p:cNvSpPr txBox="1">
              <a:spLocks noChangeArrowheads="1"/>
            </p:cNvSpPr>
            <p:nvPr/>
          </p:nvSpPr>
          <p:spPr bwMode="auto">
            <a:xfrm>
              <a:off x="1020" y="2634"/>
              <a:ext cx="2949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 dirty="0">
                  <a:solidFill>
                    <a:srgbClr val="000099"/>
                  </a:solidFill>
                  <a:latin typeface="宋体" pitchFamily="2" charset="-122"/>
                </a:rPr>
                <a:t>碳 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+ </a:t>
              </a:r>
              <a:r>
                <a:rPr kumimoji="1" lang="zh-CN" altLang="en-US" sz="2800" b="1" dirty="0">
                  <a:solidFill>
                    <a:srgbClr val="000099"/>
                  </a:solidFill>
                  <a:latin typeface="宋体" pitchFamily="2" charset="-122"/>
                </a:rPr>
                <a:t>氧气          </a:t>
              </a:r>
              <a:r>
                <a:rPr kumimoji="1" lang="zh-CN" altLang="en-US" sz="2800" b="1" dirty="0" smtClean="0">
                  <a:solidFill>
                    <a:srgbClr val="000099"/>
                  </a:solidFill>
                  <a:latin typeface="宋体" pitchFamily="2" charset="-122"/>
                </a:rPr>
                <a:t> 二氧化碳</a:t>
              </a:r>
              <a:endParaRPr kumimoji="1" lang="zh-CN" altLang="en-US" sz="2800" b="1" dirty="0">
                <a:latin typeface="宋体" pitchFamily="2" charset="-122"/>
              </a:endParaRPr>
            </a:p>
          </p:txBody>
        </p:sp>
        <p:sp>
          <p:nvSpPr>
            <p:cNvPr id="4106" name="Rectangle 10"/>
            <p:cNvSpPr>
              <a:spLocks noChangeArrowheads="1"/>
            </p:cNvSpPr>
            <p:nvPr/>
          </p:nvSpPr>
          <p:spPr bwMode="auto">
            <a:xfrm>
              <a:off x="2200" y="2478"/>
              <a:ext cx="57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4107" name="Line 11"/>
            <p:cNvSpPr>
              <a:spLocks noChangeShapeType="1"/>
            </p:cNvSpPr>
            <p:nvPr/>
          </p:nvSpPr>
          <p:spPr bwMode="auto">
            <a:xfrm>
              <a:off x="2064" y="2795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grpSp>
        <p:nvGrpSpPr>
          <p:cNvPr id="4135" name="Group 39"/>
          <p:cNvGrpSpPr>
            <a:grpSpLocks/>
          </p:cNvGrpSpPr>
          <p:nvPr/>
        </p:nvGrpSpPr>
        <p:grpSpPr bwMode="auto">
          <a:xfrm>
            <a:off x="2192341" y="5429248"/>
            <a:ext cx="4390995" cy="730249"/>
            <a:chOff x="1156" y="3602"/>
            <a:chExt cx="2314" cy="460"/>
          </a:xfrm>
        </p:grpSpPr>
        <p:sp>
          <p:nvSpPr>
            <p:cNvPr id="4136" name="Text Box 40"/>
            <p:cNvSpPr txBox="1">
              <a:spLocks noChangeArrowheads="1"/>
            </p:cNvSpPr>
            <p:nvPr/>
          </p:nvSpPr>
          <p:spPr bwMode="auto">
            <a:xfrm>
              <a:off x="1156" y="3732"/>
              <a:ext cx="2314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rgbClr val="000099"/>
                  </a:solidFill>
                  <a:latin typeface="宋体" pitchFamily="2" charset="-122"/>
                </a:rPr>
                <a:t>C + O</a:t>
              </a:r>
              <a:r>
                <a:rPr kumimoji="1" lang="en-US" altLang="zh-CN" sz="2800" b="1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>
                  <a:solidFill>
                    <a:srgbClr val="000099"/>
                  </a:solidFill>
                  <a:latin typeface="宋体" pitchFamily="2" charset="-122"/>
                </a:rPr>
                <a:t>           CO</a:t>
              </a:r>
              <a:r>
                <a:rPr kumimoji="1" lang="en-US" altLang="zh-CN" sz="2800" b="1" baseline="-2500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endParaRPr kumimoji="1" lang="en-US" altLang="zh-CN" sz="2800" b="1">
                <a:latin typeface="宋体" pitchFamily="2" charset="-122"/>
              </a:endParaRPr>
            </a:p>
          </p:txBody>
        </p:sp>
        <p:sp>
          <p:nvSpPr>
            <p:cNvPr id="4137" name="Rectangle 41"/>
            <p:cNvSpPr>
              <a:spLocks noChangeArrowheads="1"/>
            </p:cNvSpPr>
            <p:nvPr/>
          </p:nvSpPr>
          <p:spPr bwMode="auto">
            <a:xfrm>
              <a:off x="2109" y="3602"/>
              <a:ext cx="57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4138" name="Line 42"/>
            <p:cNvSpPr>
              <a:spLocks noChangeShapeType="1"/>
            </p:cNvSpPr>
            <p:nvPr/>
          </p:nvSpPr>
          <p:spPr bwMode="auto">
            <a:xfrm>
              <a:off x="1927" y="3929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sp>
        <p:nvSpPr>
          <p:cNvPr id="4139" name="Rectangle 43"/>
          <p:cNvSpPr>
            <a:spLocks noChangeArrowheads="1"/>
          </p:cNvSpPr>
          <p:nvPr/>
        </p:nvSpPr>
        <p:spPr bwMode="auto">
          <a:xfrm>
            <a:off x="1763713" y="2736578"/>
            <a:ext cx="2255687" cy="523220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②</a:t>
            </a:r>
            <a:r>
              <a:rPr kumimoji="1" lang="zh-CN" altLang="en-US" sz="2800" b="1" dirty="0">
                <a:latin typeface="Arial" charset="0"/>
              </a:rPr>
              <a:t>发出</a:t>
            </a:r>
            <a:r>
              <a:rPr kumimoji="1" lang="zh-CN" altLang="en-US" sz="2800" b="1" dirty="0">
                <a:solidFill>
                  <a:schemeClr val="bg1"/>
                </a:solidFill>
                <a:latin typeface="Arial" charset="0"/>
              </a:rPr>
              <a:t>白光</a:t>
            </a:r>
          </a:p>
        </p:txBody>
      </p:sp>
      <p:sp>
        <p:nvSpPr>
          <p:cNvPr id="4140" name="Rectangle 44"/>
          <p:cNvSpPr>
            <a:spLocks noChangeArrowheads="1"/>
          </p:cNvSpPr>
          <p:nvPr/>
        </p:nvSpPr>
        <p:spPr bwMode="auto">
          <a:xfrm>
            <a:off x="1763712" y="3382692"/>
            <a:ext cx="34249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③</a:t>
            </a:r>
            <a:r>
              <a:rPr kumimoji="1" lang="zh-CN" altLang="en-US" sz="2800" b="1" dirty="0">
                <a:latin typeface="Arial" charset="0"/>
              </a:rPr>
              <a:t>放出大量的</a:t>
            </a:r>
            <a:r>
              <a:rPr kumimoji="1" lang="zh-CN" altLang="en-US" sz="2800" b="1" dirty="0" smtClean="0">
                <a:latin typeface="Arial" charset="0"/>
              </a:rPr>
              <a:t>热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4141" name="Rectangle 45"/>
          <p:cNvSpPr>
            <a:spLocks noChangeArrowheads="1"/>
          </p:cNvSpPr>
          <p:nvPr/>
        </p:nvSpPr>
        <p:spPr bwMode="auto">
          <a:xfrm>
            <a:off x="1714481" y="4048788"/>
            <a:ext cx="41434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 smtClean="0">
                <a:solidFill>
                  <a:srgbClr val="FF0000"/>
                </a:solidFill>
                <a:latin typeface="Arial" charset="0"/>
              </a:rPr>
              <a:t>④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Arial" charset="0"/>
              </a:rPr>
              <a:t>生成无色无味的气体</a:t>
            </a:r>
            <a:endParaRPr kumimoji="1" lang="en-US" altLang="zh-CN" sz="2800" b="1" dirty="0">
              <a:solidFill>
                <a:srgbClr val="0000CC"/>
              </a:solidFill>
              <a:latin typeface="Arial" charset="0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5932270" y="928670"/>
            <a:ext cx="3061755" cy="3533499"/>
            <a:chOff x="5357818" y="3214686"/>
            <a:chExt cx="3061755" cy="3533499"/>
          </a:xfrm>
        </p:grpSpPr>
        <p:pic>
          <p:nvPicPr>
            <p:cNvPr id="24" name="图片 23" descr="图2-12　木炭分别在空气和氧气中燃烧.jp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357818" y="3214686"/>
              <a:ext cx="2981325" cy="3095625"/>
            </a:xfrm>
            <a:prstGeom prst="rect">
              <a:avLst/>
            </a:prstGeom>
          </p:spPr>
        </p:pic>
        <p:sp>
          <p:nvSpPr>
            <p:cNvPr id="25" name="矩形 24"/>
            <p:cNvSpPr/>
            <p:nvPr/>
          </p:nvSpPr>
          <p:spPr>
            <a:xfrm>
              <a:off x="6069250" y="6286520"/>
              <a:ext cx="235032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2400" b="1" dirty="0">
                  <a:latin typeface="Arial" charset="0"/>
                </a:rPr>
                <a:t>【</a:t>
              </a:r>
              <a:r>
                <a:rPr lang="zh-CN" altLang="en-US" sz="2400" b="1" dirty="0">
                  <a:latin typeface="Arial" charset="0"/>
                </a:rPr>
                <a:t>木炭与氧气</a:t>
              </a:r>
              <a:r>
                <a:rPr lang="en-US" altLang="zh-CN" sz="2400" b="1" dirty="0" smtClean="0">
                  <a:latin typeface="Arial" charset="0"/>
                </a:rPr>
                <a:t>】</a:t>
              </a:r>
              <a:endParaRPr lang="en-US" altLang="zh-CN" sz="2400" b="1" dirty="0">
                <a:solidFill>
                  <a:srgbClr val="FF0000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26" name="AutoShape 44"/>
          <p:cNvSpPr>
            <a:spLocks noChangeArrowheads="1"/>
          </p:cNvSpPr>
          <p:nvPr/>
        </p:nvSpPr>
        <p:spPr bwMode="auto">
          <a:xfrm>
            <a:off x="7215206" y="214290"/>
            <a:ext cx="1714512" cy="714356"/>
          </a:xfrm>
          <a:prstGeom prst="wedgeEllipseCallout">
            <a:avLst>
              <a:gd name="adj1" fmla="val -87323"/>
              <a:gd name="adj2" fmla="val 143166"/>
            </a:avLst>
          </a:prstGeom>
          <a:solidFill>
            <a:srgbClr val="0000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0" hangingPunct="0"/>
            <a:r>
              <a:rPr lang="zh-CN" altLang="en-US" sz="2400" b="1" dirty="0" smtClean="0">
                <a:solidFill>
                  <a:schemeClr val="bg1"/>
                </a:solidFill>
                <a:latin typeface="Arial" charset="0"/>
              </a:rPr>
              <a:t>仅红热</a:t>
            </a:r>
            <a:endParaRPr lang="zh-CN" altLang="en-US" sz="2400" b="1" dirty="0">
              <a:solidFill>
                <a:schemeClr val="bg1"/>
              </a:solidFill>
              <a:latin typeface="Arial" charset="0"/>
            </a:endParaRPr>
          </a:p>
        </p:txBody>
      </p:sp>
      <p:grpSp>
        <p:nvGrpSpPr>
          <p:cNvPr id="27" name="Group 11"/>
          <p:cNvGrpSpPr>
            <a:grpSpLocks/>
          </p:cNvGrpSpPr>
          <p:nvPr/>
        </p:nvGrpSpPr>
        <p:grpSpPr bwMode="auto">
          <a:xfrm>
            <a:off x="642908" y="2357430"/>
            <a:ext cx="1079500" cy="1878020"/>
            <a:chOff x="610" y="2246"/>
            <a:chExt cx="680" cy="1089"/>
          </a:xfrm>
        </p:grpSpPr>
        <p:sp>
          <p:nvSpPr>
            <p:cNvPr id="28" name="Text Box 12"/>
            <p:cNvSpPr txBox="1">
              <a:spLocks noChangeArrowheads="1"/>
            </p:cNvSpPr>
            <p:nvPr/>
          </p:nvSpPr>
          <p:spPr bwMode="auto">
            <a:xfrm>
              <a:off x="610" y="2648"/>
              <a:ext cx="680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现象</a:t>
              </a:r>
            </a:p>
          </p:txBody>
        </p:sp>
        <p:sp>
          <p:nvSpPr>
            <p:cNvPr id="29" name="AutoShape 13"/>
            <p:cNvSpPr>
              <a:spLocks/>
            </p:cNvSpPr>
            <p:nvPr/>
          </p:nvSpPr>
          <p:spPr bwMode="auto">
            <a:xfrm>
              <a:off x="1152" y="2246"/>
              <a:ext cx="95" cy="1089"/>
            </a:xfrm>
            <a:prstGeom prst="leftBrace">
              <a:avLst>
                <a:gd name="adj1" fmla="val 95526"/>
                <a:gd name="adj2" fmla="val 50000"/>
              </a:avLst>
            </a:prstGeom>
            <a:noFill/>
            <a:ln w="38100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zh-CN" altLang="zh-CN" sz="2800">
                <a:solidFill>
                  <a:srgbClr val="CC9900"/>
                </a:solidFill>
                <a:latin typeface="宋体" pitchFamily="2" charset="-122"/>
              </a:endParaRPr>
            </a:p>
          </p:txBody>
        </p:sp>
      </p:grpSp>
      <p:sp>
        <p:nvSpPr>
          <p:cNvPr id="30" name="AutoShape 44"/>
          <p:cNvSpPr>
            <a:spLocks noChangeArrowheads="1"/>
          </p:cNvSpPr>
          <p:nvPr/>
        </p:nvSpPr>
        <p:spPr bwMode="auto">
          <a:xfrm>
            <a:off x="214282" y="71438"/>
            <a:ext cx="5286412" cy="1142984"/>
          </a:xfrm>
          <a:prstGeom prst="wedgeEllipseCallout">
            <a:avLst>
              <a:gd name="adj1" fmla="val 95028"/>
              <a:gd name="adj2" fmla="val 247507"/>
            </a:avLst>
          </a:prstGeom>
          <a:solidFill>
            <a:srgbClr val="0000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0" hangingPunct="0"/>
            <a:r>
              <a:rPr lang="zh-CN" altLang="en-US" sz="2600" b="1" dirty="0" smtClean="0">
                <a:solidFill>
                  <a:schemeClr val="bg1"/>
                </a:solidFill>
                <a:latin typeface="Arial" charset="0"/>
              </a:rPr>
              <a:t>怎样验证木炭在氧气中燃烧时发生了化学反应？</a:t>
            </a:r>
            <a:endParaRPr lang="zh-CN" altLang="en-US" sz="2600" b="1" dirty="0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4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" dur="2000"/>
                                        <p:tgtEl>
                                          <p:spTgt spid="4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4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4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  <p:bldP spid="4103" grpId="0"/>
      <p:bldP spid="4139" grpId="0" animBg="1"/>
      <p:bldP spid="4140" grpId="0"/>
      <p:bldP spid="4141" grpId="0"/>
      <p:bldP spid="4141" grpId="1"/>
      <p:bldP spid="26" grpId="0" animBg="1"/>
      <p:bldP spid="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44367" y="834078"/>
            <a:ext cx="16273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0000CC"/>
                </a:solidFill>
              </a:rPr>
              <a:t>【</a:t>
            </a:r>
            <a:r>
              <a:rPr lang="zh-CN" altLang="en-US" sz="2800" b="1" dirty="0" smtClean="0">
                <a:solidFill>
                  <a:srgbClr val="0000CC"/>
                </a:solidFill>
              </a:rPr>
              <a:t>讨论</a:t>
            </a:r>
            <a:r>
              <a:rPr lang="en-US" altLang="zh-CN" sz="2800" b="1" dirty="0" smtClean="0">
                <a:solidFill>
                  <a:srgbClr val="0000CC"/>
                </a:solidFill>
              </a:rPr>
              <a:t>】</a:t>
            </a:r>
            <a:endParaRPr lang="zh-CN" altLang="en-US" sz="2800" b="1" dirty="0">
              <a:solidFill>
                <a:srgbClr val="0000CC"/>
              </a:solidFill>
            </a:endParaRP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1643042" y="857232"/>
            <a:ext cx="757242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 smtClean="0">
                <a:latin typeface="宋体" pitchFamily="2" charset="-122"/>
              </a:rPr>
              <a:t>    木炭和硫分别在空气里和在氧气里燃烧的现象不同，这说明了什么？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pic>
        <p:nvPicPr>
          <p:cNvPr id="4" name="图片 3" descr="图2-11　硫分别在空气和氧气里燃烧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3" y="3405209"/>
            <a:ext cx="3019425" cy="3095625"/>
          </a:xfrm>
          <a:prstGeom prst="rect">
            <a:avLst/>
          </a:prstGeom>
        </p:spPr>
      </p:pic>
      <p:pic>
        <p:nvPicPr>
          <p:cNvPr id="6" name="图片 5" descr="图2-12　木炭分别在空气和氧气中燃烧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3948" y="3405209"/>
            <a:ext cx="2981325" cy="3095625"/>
          </a:xfrm>
          <a:prstGeom prst="rect">
            <a:avLst/>
          </a:prstGeom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571604" y="2071678"/>
            <a:ext cx="65722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zh-CN" altLang="en-US" sz="2800" b="1" dirty="0" smtClean="0">
                <a:solidFill>
                  <a:srgbClr val="0000CC"/>
                </a:solidFill>
                <a:latin typeface="Arial" charset="0"/>
              </a:rPr>
              <a:t>物质燃烧的剧烈程度与</a:t>
            </a:r>
            <a:r>
              <a:rPr kumimoji="1" lang="en-US" altLang="zh-CN" sz="2800" b="1" dirty="0" smtClean="0">
                <a:solidFill>
                  <a:srgbClr val="0000CC"/>
                </a:solidFill>
                <a:latin typeface="Arial" charset="0"/>
              </a:rPr>
              <a:t>O</a:t>
            </a:r>
            <a:r>
              <a:rPr kumimoji="1" lang="en-US" altLang="zh-CN" sz="2800" b="1" baseline="-25000" dirty="0" smtClean="0">
                <a:solidFill>
                  <a:srgbClr val="0000CC"/>
                </a:solidFill>
                <a:latin typeface="Arial" charset="0"/>
              </a:rPr>
              <a:t>2</a:t>
            </a:r>
            <a:r>
              <a:rPr kumimoji="1" lang="en-US" altLang="zh-CN" sz="2800" b="1" dirty="0" smtClean="0">
                <a:solidFill>
                  <a:srgbClr val="0000CC"/>
                </a:solidFill>
                <a:latin typeface="Arial" charset="0"/>
              </a:rPr>
              <a:t> </a:t>
            </a:r>
            <a:r>
              <a:rPr kumimoji="1" lang="zh-CN" altLang="en-US" sz="2800" b="1" dirty="0" smtClean="0">
                <a:solidFill>
                  <a:srgbClr val="0000CC"/>
                </a:solidFill>
                <a:latin typeface="Arial" charset="0"/>
              </a:rPr>
              <a:t>的含量有关，</a:t>
            </a:r>
            <a:endParaRPr kumimoji="1" lang="en-US" altLang="zh-CN" sz="2800" b="1" dirty="0">
              <a:solidFill>
                <a:srgbClr val="0000CC"/>
              </a:solidFill>
              <a:latin typeface="Arial" charset="0"/>
            </a:endParaRPr>
          </a:p>
        </p:txBody>
      </p:sp>
      <p:sp>
        <p:nvSpPr>
          <p:cNvPr id="9" name="Rectangle 45"/>
          <p:cNvSpPr>
            <a:spLocks noChangeArrowheads="1"/>
          </p:cNvSpPr>
          <p:nvPr/>
        </p:nvSpPr>
        <p:spPr bwMode="auto">
          <a:xfrm>
            <a:off x="1571604" y="2620028"/>
            <a:ext cx="65722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zh-CN" altLang="en-US" sz="2800" b="1" dirty="0" smtClean="0">
                <a:solidFill>
                  <a:srgbClr val="FF0000"/>
                </a:solidFill>
                <a:latin typeface="Arial" charset="0"/>
              </a:rPr>
              <a:t>且，</a:t>
            </a:r>
            <a:r>
              <a:rPr kumimoji="1" lang="en-US" altLang="zh-CN" sz="2800" b="1" dirty="0" smtClean="0">
                <a:solidFill>
                  <a:srgbClr val="FF0000"/>
                </a:solidFill>
                <a:latin typeface="Arial" charset="0"/>
              </a:rPr>
              <a:t>O</a:t>
            </a:r>
            <a:r>
              <a:rPr kumimoji="1" lang="en-US" altLang="zh-CN" sz="2800" b="1" baseline="-25000" dirty="0" smtClean="0">
                <a:solidFill>
                  <a:srgbClr val="FF0000"/>
                </a:solidFill>
                <a:latin typeface="Arial" charset="0"/>
              </a:rPr>
              <a:t>2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Arial" charset="0"/>
              </a:rPr>
              <a:t>的含量越大，物质燃烧越剧烈。</a:t>
            </a:r>
            <a:endParaRPr kumimoji="1" lang="en-US" altLang="zh-CN" sz="2800" b="1" dirty="0">
              <a:solidFill>
                <a:srgbClr val="FF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2" name="Text Box 18"/>
          <p:cNvSpPr txBox="1">
            <a:spLocks noChangeArrowheads="1"/>
          </p:cNvSpPr>
          <p:nvPr/>
        </p:nvSpPr>
        <p:spPr bwMode="auto">
          <a:xfrm>
            <a:off x="6742113" y="4556125"/>
            <a:ext cx="2055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>
                <a:latin typeface="Arial" charset="0"/>
              </a:rPr>
              <a:t>【</a:t>
            </a:r>
            <a:r>
              <a:rPr lang="zh-CN" altLang="en-US" sz="2400" b="1">
                <a:latin typeface="Arial" charset="0"/>
              </a:rPr>
              <a:t>实验</a:t>
            </a:r>
            <a:r>
              <a:rPr lang="en-US" altLang="zh-CN" sz="2400" b="1">
                <a:latin typeface="Arial" charset="0"/>
              </a:rPr>
              <a:t>2</a:t>
            </a:r>
            <a:r>
              <a:rPr lang="zh-CN" altLang="en-US" sz="2400" b="1">
                <a:latin typeface="Arial" charset="0"/>
              </a:rPr>
              <a:t>－</a:t>
            </a:r>
            <a:r>
              <a:rPr lang="en-US" altLang="zh-CN" sz="2400" b="1">
                <a:latin typeface="Arial" charset="0"/>
              </a:rPr>
              <a:t>4】</a:t>
            </a:r>
          </a:p>
        </p:txBody>
      </p:sp>
      <p:pic>
        <p:nvPicPr>
          <p:cNvPr id="23" name="图片 22" descr="图2-13　铁丝在空气中红热，在氧气中剧烈燃烧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7884" y="1500174"/>
            <a:ext cx="2990850" cy="3086100"/>
          </a:xfrm>
          <a:prstGeom prst="rect">
            <a:avLst/>
          </a:prstGeom>
        </p:spPr>
      </p:pic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1000101" y="1214422"/>
            <a:ext cx="407196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 smtClean="0">
                <a:latin typeface="宋体" pitchFamily="2" charset="-122"/>
              </a:rPr>
              <a:t>4</a:t>
            </a:r>
            <a:r>
              <a:rPr kumimoji="1" lang="zh-CN" altLang="en-US" sz="2800" b="1" dirty="0" smtClean="0">
                <a:latin typeface="宋体" pitchFamily="2" charset="-122"/>
              </a:rPr>
              <a:t>、铁丝在氧气中燃烧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grpSp>
        <p:nvGrpSpPr>
          <p:cNvPr id="24" name="Group 11"/>
          <p:cNvGrpSpPr>
            <a:grpSpLocks/>
          </p:cNvGrpSpPr>
          <p:nvPr/>
        </p:nvGrpSpPr>
        <p:grpSpPr bwMode="auto">
          <a:xfrm>
            <a:off x="642908" y="2357430"/>
            <a:ext cx="1079500" cy="1878020"/>
            <a:chOff x="610" y="2246"/>
            <a:chExt cx="680" cy="1089"/>
          </a:xfrm>
        </p:grpSpPr>
        <p:sp>
          <p:nvSpPr>
            <p:cNvPr id="25" name="Text Box 12"/>
            <p:cNvSpPr txBox="1">
              <a:spLocks noChangeArrowheads="1"/>
            </p:cNvSpPr>
            <p:nvPr/>
          </p:nvSpPr>
          <p:spPr bwMode="auto">
            <a:xfrm>
              <a:off x="610" y="2648"/>
              <a:ext cx="680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现象</a:t>
              </a:r>
            </a:p>
          </p:txBody>
        </p:sp>
        <p:sp>
          <p:nvSpPr>
            <p:cNvPr id="26" name="AutoShape 13"/>
            <p:cNvSpPr>
              <a:spLocks/>
            </p:cNvSpPr>
            <p:nvPr/>
          </p:nvSpPr>
          <p:spPr bwMode="auto">
            <a:xfrm>
              <a:off x="1152" y="2246"/>
              <a:ext cx="95" cy="1089"/>
            </a:xfrm>
            <a:prstGeom prst="leftBrace">
              <a:avLst>
                <a:gd name="adj1" fmla="val 95526"/>
                <a:gd name="adj2" fmla="val 50000"/>
              </a:avLst>
            </a:prstGeom>
            <a:noFill/>
            <a:ln w="38100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zh-CN" altLang="zh-CN" sz="2800">
                <a:solidFill>
                  <a:srgbClr val="CC9900"/>
                </a:solidFill>
                <a:latin typeface="宋体" pitchFamily="2" charset="-122"/>
              </a:endParaRPr>
            </a:p>
          </p:txBody>
        </p:sp>
      </p:grpSp>
      <p:sp>
        <p:nvSpPr>
          <p:cNvPr id="30" name="Rectangle 27"/>
          <p:cNvSpPr>
            <a:spLocks noChangeArrowheads="1"/>
          </p:cNvSpPr>
          <p:nvPr/>
        </p:nvSpPr>
        <p:spPr bwMode="auto">
          <a:xfrm>
            <a:off x="1714480" y="4048788"/>
            <a:ext cx="378284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④</a:t>
            </a:r>
            <a:r>
              <a:rPr kumimoji="1" lang="zh-CN" altLang="en-US" sz="2800" b="1" dirty="0">
                <a:latin typeface="Arial" charset="0"/>
              </a:rPr>
              <a:t>生成</a:t>
            </a:r>
            <a:r>
              <a:rPr kumimoji="1" lang="zh-CN" altLang="en-US" sz="2800" b="1" dirty="0">
                <a:solidFill>
                  <a:srgbClr val="FF0000"/>
                </a:solidFill>
                <a:latin typeface="Arial" charset="0"/>
              </a:rPr>
              <a:t>黑色的固体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31" name="Text Box 7"/>
          <p:cNvSpPr txBox="1">
            <a:spLocks noChangeArrowheads="1"/>
          </p:cNvSpPr>
          <p:nvPr/>
        </p:nvSpPr>
        <p:spPr bwMode="auto">
          <a:xfrm>
            <a:off x="1763712" y="2119962"/>
            <a:ext cx="459423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 smtClean="0">
                <a:latin typeface="宋体" pitchFamily="2" charset="-122"/>
              </a:rPr>
              <a:t>①</a:t>
            </a:r>
            <a:r>
              <a:rPr kumimoji="1" lang="zh-CN" altLang="en-US" sz="2800" b="1" dirty="0" smtClean="0">
                <a:latin typeface="Arial" charset="0"/>
              </a:rPr>
              <a:t>铁丝在氧气中剧烈燃烧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32" name="Rectangle 43"/>
          <p:cNvSpPr>
            <a:spLocks noChangeArrowheads="1"/>
          </p:cNvSpPr>
          <p:nvPr/>
        </p:nvSpPr>
        <p:spPr bwMode="auto">
          <a:xfrm>
            <a:off x="1763713" y="2736578"/>
            <a:ext cx="22556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 smtClean="0">
                <a:latin typeface="Arial" charset="0"/>
              </a:rPr>
              <a:t>②</a:t>
            </a:r>
            <a:r>
              <a:rPr kumimoji="1" lang="zh-CN" altLang="en-US" sz="2800" b="1" dirty="0" smtClean="0">
                <a:latin typeface="Arial" charset="0"/>
              </a:rPr>
              <a:t>火星四射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33" name="Rectangle 44"/>
          <p:cNvSpPr>
            <a:spLocks noChangeArrowheads="1"/>
          </p:cNvSpPr>
          <p:nvPr/>
        </p:nvSpPr>
        <p:spPr bwMode="auto">
          <a:xfrm>
            <a:off x="1763712" y="3382692"/>
            <a:ext cx="34249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③</a:t>
            </a:r>
            <a:r>
              <a:rPr kumimoji="1" lang="zh-CN" altLang="en-US" sz="2800" b="1" dirty="0">
                <a:latin typeface="Arial" charset="0"/>
              </a:rPr>
              <a:t>放出大量的</a:t>
            </a:r>
            <a:r>
              <a:rPr kumimoji="1" lang="zh-CN" altLang="en-US" sz="2800" b="1" dirty="0" smtClean="0">
                <a:latin typeface="Arial" charset="0"/>
              </a:rPr>
              <a:t>热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620035" y="5143512"/>
            <a:ext cx="130875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结论：</a:t>
            </a:r>
            <a:endParaRPr kumimoji="1" lang="zh-CN" altLang="en-US" sz="28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grpSp>
        <p:nvGrpSpPr>
          <p:cNvPr id="36" name="Group 20"/>
          <p:cNvGrpSpPr>
            <a:grpSpLocks/>
          </p:cNvGrpSpPr>
          <p:nvPr/>
        </p:nvGrpSpPr>
        <p:grpSpPr bwMode="auto">
          <a:xfrm>
            <a:off x="1857356" y="4811713"/>
            <a:ext cx="6089150" cy="842962"/>
            <a:chOff x="930" y="2886"/>
            <a:chExt cx="3008" cy="531"/>
          </a:xfrm>
        </p:grpSpPr>
        <p:sp>
          <p:nvSpPr>
            <p:cNvPr id="37" name="Text Box 9"/>
            <p:cNvSpPr txBox="1">
              <a:spLocks noChangeArrowheads="1"/>
            </p:cNvSpPr>
            <p:nvPr/>
          </p:nvSpPr>
          <p:spPr bwMode="auto">
            <a:xfrm>
              <a:off x="930" y="3087"/>
              <a:ext cx="300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 dirty="0">
                  <a:solidFill>
                    <a:srgbClr val="000099"/>
                  </a:solidFill>
                  <a:latin typeface="宋体" pitchFamily="2" charset="-122"/>
                </a:rPr>
                <a:t>铁 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+ </a:t>
              </a:r>
              <a:r>
                <a:rPr kumimoji="1" lang="zh-CN" altLang="en-US" sz="2800" b="1" dirty="0">
                  <a:solidFill>
                    <a:srgbClr val="000099"/>
                  </a:solidFill>
                  <a:latin typeface="宋体" pitchFamily="2" charset="-122"/>
                </a:rPr>
                <a:t>氧气           四氧化三铁</a:t>
              </a:r>
              <a:endParaRPr kumimoji="1" lang="zh-CN" altLang="en-US" sz="2800" b="1" dirty="0">
                <a:latin typeface="宋体" pitchFamily="2" charset="-122"/>
              </a:endParaRPr>
            </a:p>
          </p:txBody>
        </p:sp>
        <p:sp>
          <p:nvSpPr>
            <p:cNvPr id="38" name="Rectangle 10"/>
            <p:cNvSpPr>
              <a:spLocks noChangeArrowheads="1"/>
            </p:cNvSpPr>
            <p:nvPr/>
          </p:nvSpPr>
          <p:spPr bwMode="auto">
            <a:xfrm>
              <a:off x="1962" y="2886"/>
              <a:ext cx="57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39" name="Line 11"/>
            <p:cNvSpPr>
              <a:spLocks noChangeShapeType="1"/>
            </p:cNvSpPr>
            <p:nvPr/>
          </p:nvSpPr>
          <p:spPr bwMode="auto">
            <a:xfrm>
              <a:off x="1856" y="3203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grpSp>
        <p:nvGrpSpPr>
          <p:cNvPr id="40" name="Group 21"/>
          <p:cNvGrpSpPr>
            <a:grpSpLocks/>
          </p:cNvGrpSpPr>
          <p:nvPr/>
        </p:nvGrpSpPr>
        <p:grpSpPr bwMode="auto">
          <a:xfrm>
            <a:off x="1928794" y="5643557"/>
            <a:ext cx="5018107" cy="731836"/>
            <a:chOff x="1156" y="3601"/>
            <a:chExt cx="2436" cy="461"/>
          </a:xfrm>
        </p:grpSpPr>
        <p:sp>
          <p:nvSpPr>
            <p:cNvPr id="41" name="Text Box 22"/>
            <p:cNvSpPr txBox="1">
              <a:spLocks noChangeArrowheads="1"/>
            </p:cNvSpPr>
            <p:nvPr/>
          </p:nvSpPr>
          <p:spPr bwMode="auto">
            <a:xfrm>
              <a:off x="1156" y="3732"/>
              <a:ext cx="2436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Fe + O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           Fe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3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O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4</a:t>
              </a:r>
              <a:endParaRPr kumimoji="1" lang="en-US" altLang="zh-CN" sz="2800" b="1" baseline="-25000" dirty="0">
                <a:latin typeface="宋体" pitchFamily="2" charset="-122"/>
              </a:endParaRPr>
            </a:p>
          </p:txBody>
        </p:sp>
        <p:sp>
          <p:nvSpPr>
            <p:cNvPr id="42" name="Rectangle 23"/>
            <p:cNvSpPr>
              <a:spLocks noChangeArrowheads="1"/>
            </p:cNvSpPr>
            <p:nvPr/>
          </p:nvSpPr>
          <p:spPr bwMode="auto">
            <a:xfrm>
              <a:off x="2101" y="3601"/>
              <a:ext cx="57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43" name="Line 24"/>
            <p:cNvSpPr>
              <a:spLocks noChangeShapeType="1"/>
            </p:cNvSpPr>
            <p:nvPr/>
          </p:nvSpPr>
          <p:spPr bwMode="auto">
            <a:xfrm>
              <a:off x="1927" y="3929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sp>
        <p:nvSpPr>
          <p:cNvPr id="44" name="AutoShape 44"/>
          <p:cNvSpPr>
            <a:spLocks noChangeArrowheads="1"/>
          </p:cNvSpPr>
          <p:nvPr/>
        </p:nvSpPr>
        <p:spPr bwMode="auto">
          <a:xfrm>
            <a:off x="7215206" y="285728"/>
            <a:ext cx="1714512" cy="714356"/>
          </a:xfrm>
          <a:prstGeom prst="wedgeEllipseCallout">
            <a:avLst>
              <a:gd name="adj1" fmla="val -85576"/>
              <a:gd name="adj2" fmla="val 172544"/>
            </a:avLst>
          </a:prstGeom>
          <a:solidFill>
            <a:srgbClr val="0000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0" hangingPunct="0"/>
            <a:r>
              <a:rPr lang="zh-CN" altLang="en-US" sz="2400" b="1" dirty="0" smtClean="0">
                <a:solidFill>
                  <a:schemeClr val="bg1"/>
                </a:solidFill>
                <a:latin typeface="Arial" charset="0"/>
              </a:rPr>
              <a:t>仅红热</a:t>
            </a:r>
            <a:endParaRPr lang="zh-CN" altLang="en-US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7" name="AutoShape 44"/>
          <p:cNvSpPr>
            <a:spLocks noChangeArrowheads="1"/>
          </p:cNvSpPr>
          <p:nvPr/>
        </p:nvSpPr>
        <p:spPr bwMode="auto">
          <a:xfrm>
            <a:off x="1214414" y="285728"/>
            <a:ext cx="4286280" cy="785794"/>
          </a:xfrm>
          <a:prstGeom prst="wedgeEllipseCallout">
            <a:avLst>
              <a:gd name="adj1" fmla="val 98443"/>
              <a:gd name="adj2" fmla="val 443046"/>
            </a:avLst>
          </a:prstGeom>
          <a:solidFill>
            <a:srgbClr val="0000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0" hangingPunct="0"/>
            <a:r>
              <a:rPr lang="zh-CN" altLang="en-US" sz="2600" b="1" dirty="0" smtClean="0">
                <a:solidFill>
                  <a:schemeClr val="bg1"/>
                </a:solidFill>
                <a:latin typeface="Arial" charset="0"/>
              </a:rPr>
              <a:t>水的作用是</a:t>
            </a:r>
            <a:r>
              <a:rPr lang="zh-CN" altLang="en-US" sz="2600" b="1" dirty="0">
                <a:solidFill>
                  <a:schemeClr val="bg1"/>
                </a:solidFill>
                <a:latin typeface="Arial" charset="0"/>
              </a:rPr>
              <a:t>什么？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5" grpId="0"/>
      <p:bldP spid="44" grpId="0" animBg="1"/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1000101" y="1214422"/>
            <a:ext cx="407196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 smtClean="0">
                <a:latin typeface="宋体" pitchFamily="2" charset="-122"/>
              </a:rPr>
              <a:t>5</a:t>
            </a:r>
            <a:r>
              <a:rPr kumimoji="1" lang="zh-CN" altLang="en-US" sz="2800" b="1" dirty="0" smtClean="0">
                <a:latin typeface="宋体" pitchFamily="2" charset="-122"/>
              </a:rPr>
              <a:t>、镁条在空气中燃烧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642908" y="2357430"/>
            <a:ext cx="1079500" cy="1878020"/>
            <a:chOff x="610" y="2246"/>
            <a:chExt cx="680" cy="1089"/>
          </a:xfrm>
        </p:grpSpPr>
        <p:sp>
          <p:nvSpPr>
            <p:cNvPr id="25" name="Text Box 12"/>
            <p:cNvSpPr txBox="1">
              <a:spLocks noChangeArrowheads="1"/>
            </p:cNvSpPr>
            <p:nvPr/>
          </p:nvSpPr>
          <p:spPr bwMode="auto">
            <a:xfrm>
              <a:off x="610" y="2648"/>
              <a:ext cx="680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现象</a:t>
              </a:r>
            </a:p>
          </p:txBody>
        </p:sp>
        <p:sp>
          <p:nvSpPr>
            <p:cNvPr id="26" name="AutoShape 13"/>
            <p:cNvSpPr>
              <a:spLocks/>
            </p:cNvSpPr>
            <p:nvPr/>
          </p:nvSpPr>
          <p:spPr bwMode="auto">
            <a:xfrm>
              <a:off x="1152" y="2246"/>
              <a:ext cx="95" cy="1089"/>
            </a:xfrm>
            <a:prstGeom prst="leftBrace">
              <a:avLst>
                <a:gd name="adj1" fmla="val 95526"/>
                <a:gd name="adj2" fmla="val 50000"/>
              </a:avLst>
            </a:prstGeom>
            <a:noFill/>
            <a:ln w="38100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zh-CN" altLang="zh-CN" sz="2800">
                <a:solidFill>
                  <a:srgbClr val="CC9900"/>
                </a:solidFill>
                <a:latin typeface="宋体" pitchFamily="2" charset="-122"/>
              </a:endParaRPr>
            </a:p>
          </p:txBody>
        </p:sp>
      </p:grpSp>
      <p:sp>
        <p:nvSpPr>
          <p:cNvPr id="30" name="Rectangle 27"/>
          <p:cNvSpPr>
            <a:spLocks noChangeArrowheads="1"/>
          </p:cNvSpPr>
          <p:nvPr/>
        </p:nvSpPr>
        <p:spPr bwMode="auto">
          <a:xfrm>
            <a:off x="1714480" y="4048788"/>
            <a:ext cx="378284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 smtClean="0">
                <a:latin typeface="Arial" charset="0"/>
              </a:rPr>
              <a:t>④</a:t>
            </a:r>
            <a:r>
              <a:rPr kumimoji="1" lang="zh-CN" altLang="en-US" sz="2800" b="1" dirty="0" smtClean="0">
                <a:latin typeface="Arial" charset="0"/>
              </a:rPr>
              <a:t>生成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Arial" charset="0"/>
              </a:rPr>
              <a:t>白色的固体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31" name="Text Box 7"/>
          <p:cNvSpPr txBox="1">
            <a:spLocks noChangeArrowheads="1"/>
          </p:cNvSpPr>
          <p:nvPr/>
        </p:nvSpPr>
        <p:spPr bwMode="auto">
          <a:xfrm>
            <a:off x="1763712" y="2119962"/>
            <a:ext cx="459423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 smtClean="0">
                <a:latin typeface="Arial" charset="0"/>
              </a:rPr>
              <a:t>①</a:t>
            </a:r>
            <a:r>
              <a:rPr kumimoji="1" lang="zh-CN" altLang="en-US" sz="2800" b="1" dirty="0" smtClean="0">
                <a:latin typeface="Arial" charset="0"/>
              </a:rPr>
              <a:t>镁条在</a:t>
            </a:r>
            <a:r>
              <a:rPr kumimoji="1" lang="zh-CN" altLang="en-US" sz="2800" b="1" dirty="0" smtClean="0">
                <a:solidFill>
                  <a:srgbClr val="006600"/>
                </a:solidFill>
                <a:latin typeface="Arial" charset="0"/>
              </a:rPr>
              <a:t>空气</a:t>
            </a:r>
            <a:r>
              <a:rPr kumimoji="1" lang="zh-CN" altLang="en-US" sz="2800" b="1" dirty="0" smtClean="0">
                <a:latin typeface="Arial" charset="0"/>
              </a:rPr>
              <a:t>中剧烈燃烧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32" name="Rectangle 43"/>
          <p:cNvSpPr>
            <a:spLocks noChangeArrowheads="1"/>
          </p:cNvSpPr>
          <p:nvPr/>
        </p:nvSpPr>
        <p:spPr bwMode="auto">
          <a:xfrm>
            <a:off x="1763713" y="2736578"/>
            <a:ext cx="366554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 smtClean="0">
                <a:latin typeface="Arial" charset="0"/>
              </a:rPr>
              <a:t>②</a:t>
            </a:r>
            <a:r>
              <a:rPr kumimoji="1" lang="zh-CN" altLang="en-US" sz="2800" b="1" dirty="0" smtClean="0">
                <a:latin typeface="Arial" charset="0"/>
              </a:rPr>
              <a:t>发出耀眼的白光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33" name="Rectangle 44"/>
          <p:cNvSpPr>
            <a:spLocks noChangeArrowheads="1"/>
          </p:cNvSpPr>
          <p:nvPr/>
        </p:nvSpPr>
        <p:spPr bwMode="auto">
          <a:xfrm>
            <a:off x="1763712" y="3382692"/>
            <a:ext cx="34249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③</a:t>
            </a:r>
            <a:r>
              <a:rPr kumimoji="1" lang="zh-CN" altLang="en-US" sz="2800" b="1" dirty="0">
                <a:latin typeface="Arial" charset="0"/>
              </a:rPr>
              <a:t>放出大量的</a:t>
            </a:r>
            <a:r>
              <a:rPr kumimoji="1" lang="zh-CN" altLang="en-US" sz="2800" b="1" dirty="0" smtClean="0">
                <a:latin typeface="Arial" charset="0"/>
              </a:rPr>
              <a:t>热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620035" y="5143512"/>
            <a:ext cx="130875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结论：</a:t>
            </a:r>
            <a:endParaRPr kumimoji="1" lang="zh-CN" altLang="en-US" sz="28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grpSp>
        <p:nvGrpSpPr>
          <p:cNvPr id="3" name="Group 20"/>
          <p:cNvGrpSpPr>
            <a:grpSpLocks/>
          </p:cNvGrpSpPr>
          <p:nvPr/>
        </p:nvGrpSpPr>
        <p:grpSpPr bwMode="auto">
          <a:xfrm>
            <a:off x="1857356" y="4811713"/>
            <a:ext cx="6089150" cy="842962"/>
            <a:chOff x="930" y="2886"/>
            <a:chExt cx="3008" cy="531"/>
          </a:xfrm>
        </p:grpSpPr>
        <p:sp>
          <p:nvSpPr>
            <p:cNvPr id="37" name="Text Box 9"/>
            <p:cNvSpPr txBox="1">
              <a:spLocks noChangeArrowheads="1"/>
            </p:cNvSpPr>
            <p:nvPr/>
          </p:nvSpPr>
          <p:spPr bwMode="auto">
            <a:xfrm>
              <a:off x="930" y="3087"/>
              <a:ext cx="300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 dirty="0" smtClean="0">
                  <a:solidFill>
                    <a:srgbClr val="000099"/>
                  </a:solidFill>
                  <a:latin typeface="宋体" pitchFamily="2" charset="-122"/>
                </a:rPr>
                <a:t>镁 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+ </a:t>
              </a:r>
              <a:r>
                <a:rPr kumimoji="1" lang="zh-CN" altLang="en-US" sz="2800" b="1" dirty="0">
                  <a:solidFill>
                    <a:srgbClr val="000099"/>
                  </a:solidFill>
                  <a:latin typeface="宋体" pitchFamily="2" charset="-122"/>
                </a:rPr>
                <a:t>氧气           </a:t>
              </a:r>
              <a:r>
                <a:rPr kumimoji="1" lang="zh-CN" altLang="en-US" sz="2800" b="1" dirty="0" smtClean="0">
                  <a:solidFill>
                    <a:srgbClr val="000099"/>
                  </a:solidFill>
                  <a:latin typeface="宋体" pitchFamily="2" charset="-122"/>
                </a:rPr>
                <a:t>氧化镁</a:t>
              </a:r>
              <a:endParaRPr kumimoji="1" lang="zh-CN" altLang="en-US" sz="2800" b="1" dirty="0">
                <a:latin typeface="宋体" pitchFamily="2" charset="-122"/>
              </a:endParaRPr>
            </a:p>
          </p:txBody>
        </p:sp>
        <p:sp>
          <p:nvSpPr>
            <p:cNvPr id="38" name="Rectangle 10"/>
            <p:cNvSpPr>
              <a:spLocks noChangeArrowheads="1"/>
            </p:cNvSpPr>
            <p:nvPr/>
          </p:nvSpPr>
          <p:spPr bwMode="auto">
            <a:xfrm>
              <a:off x="1962" y="2886"/>
              <a:ext cx="57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39" name="Line 11"/>
            <p:cNvSpPr>
              <a:spLocks noChangeShapeType="1"/>
            </p:cNvSpPr>
            <p:nvPr/>
          </p:nvSpPr>
          <p:spPr bwMode="auto">
            <a:xfrm>
              <a:off x="1856" y="3203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grpSp>
        <p:nvGrpSpPr>
          <p:cNvPr id="4" name="Group 21"/>
          <p:cNvGrpSpPr>
            <a:grpSpLocks/>
          </p:cNvGrpSpPr>
          <p:nvPr/>
        </p:nvGrpSpPr>
        <p:grpSpPr bwMode="auto">
          <a:xfrm>
            <a:off x="1928794" y="5643557"/>
            <a:ext cx="5018107" cy="731836"/>
            <a:chOff x="1156" y="3601"/>
            <a:chExt cx="2436" cy="461"/>
          </a:xfrm>
        </p:grpSpPr>
        <p:sp>
          <p:nvSpPr>
            <p:cNvPr id="41" name="Text Box 22"/>
            <p:cNvSpPr txBox="1">
              <a:spLocks noChangeArrowheads="1"/>
            </p:cNvSpPr>
            <p:nvPr/>
          </p:nvSpPr>
          <p:spPr bwMode="auto">
            <a:xfrm>
              <a:off x="1156" y="3732"/>
              <a:ext cx="2436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Mg 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+ O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           </a:t>
              </a: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 </a:t>
              </a:r>
              <a:r>
                <a:rPr kumimoji="1" lang="en-US" altLang="zh-CN" sz="2800" b="1" dirty="0" err="1" smtClean="0">
                  <a:solidFill>
                    <a:srgbClr val="000099"/>
                  </a:solidFill>
                  <a:latin typeface="宋体" pitchFamily="2" charset="-122"/>
                </a:rPr>
                <a:t>MgO</a:t>
              </a:r>
              <a:endParaRPr kumimoji="1" lang="en-US" altLang="zh-CN" sz="2800" b="1" baseline="-25000" dirty="0">
                <a:latin typeface="宋体" pitchFamily="2" charset="-122"/>
              </a:endParaRPr>
            </a:p>
          </p:txBody>
        </p:sp>
        <p:sp>
          <p:nvSpPr>
            <p:cNvPr id="42" name="Rectangle 23"/>
            <p:cNvSpPr>
              <a:spLocks noChangeArrowheads="1"/>
            </p:cNvSpPr>
            <p:nvPr/>
          </p:nvSpPr>
          <p:spPr bwMode="auto">
            <a:xfrm>
              <a:off x="2101" y="3601"/>
              <a:ext cx="57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43" name="Line 24"/>
            <p:cNvSpPr>
              <a:spLocks noChangeShapeType="1"/>
            </p:cNvSpPr>
            <p:nvPr/>
          </p:nvSpPr>
          <p:spPr bwMode="auto">
            <a:xfrm>
              <a:off x="1927" y="3929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pic>
        <p:nvPicPr>
          <p:cNvPr id="21" name="Picture 26" descr="图5-5 镁条燃烧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6325" y="285728"/>
            <a:ext cx="2627313" cy="18621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1000101" y="1214422"/>
            <a:ext cx="407196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 smtClean="0">
                <a:latin typeface="宋体" pitchFamily="2" charset="-122"/>
              </a:rPr>
              <a:t>5</a:t>
            </a:r>
            <a:r>
              <a:rPr kumimoji="1" lang="zh-CN" altLang="en-US" sz="2800" b="1" dirty="0" smtClean="0">
                <a:latin typeface="宋体" pitchFamily="2" charset="-122"/>
              </a:rPr>
              <a:t>、铝</a:t>
            </a:r>
            <a:r>
              <a:rPr kumimoji="1" lang="zh-CN" altLang="en-US" sz="2800" b="1" dirty="0" smtClean="0">
                <a:solidFill>
                  <a:srgbClr val="006600"/>
                </a:solidFill>
                <a:latin typeface="宋体" pitchFamily="2" charset="-122"/>
              </a:rPr>
              <a:t>粉</a:t>
            </a:r>
            <a:r>
              <a:rPr kumimoji="1" lang="zh-CN" altLang="en-US" sz="2800" b="1" dirty="0" smtClean="0">
                <a:latin typeface="宋体" pitchFamily="2" charset="-122"/>
              </a:rPr>
              <a:t>在氧气中燃烧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642908" y="2357430"/>
            <a:ext cx="1079500" cy="1878020"/>
            <a:chOff x="610" y="2246"/>
            <a:chExt cx="680" cy="1089"/>
          </a:xfrm>
        </p:grpSpPr>
        <p:sp>
          <p:nvSpPr>
            <p:cNvPr id="25" name="Text Box 12"/>
            <p:cNvSpPr txBox="1">
              <a:spLocks noChangeArrowheads="1"/>
            </p:cNvSpPr>
            <p:nvPr/>
          </p:nvSpPr>
          <p:spPr bwMode="auto">
            <a:xfrm>
              <a:off x="610" y="2648"/>
              <a:ext cx="680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现象</a:t>
              </a:r>
            </a:p>
          </p:txBody>
        </p:sp>
        <p:sp>
          <p:nvSpPr>
            <p:cNvPr id="26" name="AutoShape 13"/>
            <p:cNvSpPr>
              <a:spLocks/>
            </p:cNvSpPr>
            <p:nvPr/>
          </p:nvSpPr>
          <p:spPr bwMode="auto">
            <a:xfrm>
              <a:off x="1152" y="2246"/>
              <a:ext cx="95" cy="1089"/>
            </a:xfrm>
            <a:prstGeom prst="leftBrace">
              <a:avLst>
                <a:gd name="adj1" fmla="val 95526"/>
                <a:gd name="adj2" fmla="val 50000"/>
              </a:avLst>
            </a:prstGeom>
            <a:noFill/>
            <a:ln w="38100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zh-CN" altLang="zh-CN" sz="2800">
                <a:solidFill>
                  <a:srgbClr val="CC9900"/>
                </a:solidFill>
                <a:latin typeface="宋体" pitchFamily="2" charset="-122"/>
              </a:endParaRPr>
            </a:p>
          </p:txBody>
        </p:sp>
      </p:grpSp>
      <p:sp>
        <p:nvSpPr>
          <p:cNvPr id="30" name="Rectangle 27"/>
          <p:cNvSpPr>
            <a:spLocks noChangeArrowheads="1"/>
          </p:cNvSpPr>
          <p:nvPr/>
        </p:nvSpPr>
        <p:spPr bwMode="auto">
          <a:xfrm>
            <a:off x="1714480" y="4048788"/>
            <a:ext cx="378284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 smtClean="0">
                <a:latin typeface="Arial" charset="0"/>
              </a:rPr>
              <a:t>④</a:t>
            </a:r>
            <a:r>
              <a:rPr kumimoji="1" lang="zh-CN" altLang="en-US" sz="2800" b="1" dirty="0" smtClean="0">
                <a:latin typeface="Arial" charset="0"/>
              </a:rPr>
              <a:t>生成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Arial" charset="0"/>
              </a:rPr>
              <a:t>白色的固体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31" name="Text Box 7"/>
          <p:cNvSpPr txBox="1">
            <a:spLocks noChangeArrowheads="1"/>
          </p:cNvSpPr>
          <p:nvPr/>
        </p:nvSpPr>
        <p:spPr bwMode="auto">
          <a:xfrm>
            <a:off x="1763712" y="2119962"/>
            <a:ext cx="459423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 smtClean="0">
                <a:latin typeface="Arial" charset="0"/>
              </a:rPr>
              <a:t>①</a:t>
            </a:r>
            <a:r>
              <a:rPr kumimoji="1" lang="zh-CN" altLang="en-US" sz="2800" b="1" dirty="0" smtClean="0">
                <a:latin typeface="Arial" charset="0"/>
              </a:rPr>
              <a:t>铝</a:t>
            </a:r>
            <a:r>
              <a:rPr kumimoji="1" lang="zh-CN" altLang="en-US" sz="2800" b="1" dirty="0" smtClean="0">
                <a:solidFill>
                  <a:srgbClr val="006600"/>
                </a:solidFill>
                <a:latin typeface="Arial" charset="0"/>
              </a:rPr>
              <a:t>粉</a:t>
            </a:r>
            <a:r>
              <a:rPr kumimoji="1" lang="zh-CN" altLang="en-US" sz="2800" b="1" dirty="0" smtClean="0">
                <a:latin typeface="Arial" charset="0"/>
              </a:rPr>
              <a:t>在氧气中剧烈燃烧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32" name="Rectangle 43"/>
          <p:cNvSpPr>
            <a:spLocks noChangeArrowheads="1"/>
          </p:cNvSpPr>
          <p:nvPr/>
        </p:nvSpPr>
        <p:spPr bwMode="auto">
          <a:xfrm>
            <a:off x="1763713" y="2736578"/>
            <a:ext cx="366554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 smtClean="0">
                <a:latin typeface="Arial" charset="0"/>
              </a:rPr>
              <a:t>②</a:t>
            </a:r>
            <a:r>
              <a:rPr kumimoji="1" lang="zh-CN" altLang="en-US" sz="2800" b="1" dirty="0" smtClean="0">
                <a:latin typeface="Arial" charset="0"/>
              </a:rPr>
              <a:t>发出耀眼的白光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33" name="Rectangle 44"/>
          <p:cNvSpPr>
            <a:spLocks noChangeArrowheads="1"/>
          </p:cNvSpPr>
          <p:nvPr/>
        </p:nvSpPr>
        <p:spPr bwMode="auto">
          <a:xfrm>
            <a:off x="1763712" y="3382692"/>
            <a:ext cx="34249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kumimoji="1" lang="en-US" altLang="zh-CN" sz="2800" b="1" dirty="0">
                <a:latin typeface="Arial" charset="0"/>
              </a:rPr>
              <a:t>③</a:t>
            </a:r>
            <a:r>
              <a:rPr kumimoji="1" lang="zh-CN" altLang="en-US" sz="2800" b="1" dirty="0">
                <a:latin typeface="Arial" charset="0"/>
              </a:rPr>
              <a:t>放出大量的</a:t>
            </a:r>
            <a:r>
              <a:rPr kumimoji="1" lang="zh-CN" altLang="en-US" sz="2800" b="1" dirty="0" smtClean="0">
                <a:latin typeface="Arial" charset="0"/>
              </a:rPr>
              <a:t>热</a:t>
            </a:r>
            <a:endParaRPr kumimoji="1" lang="zh-CN" altLang="en-US" sz="2800" b="1" dirty="0">
              <a:latin typeface="Arial" charset="0"/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620035" y="5143512"/>
            <a:ext cx="130875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结论：</a:t>
            </a:r>
            <a:endParaRPr kumimoji="1" lang="zh-CN" altLang="en-US" sz="28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grpSp>
        <p:nvGrpSpPr>
          <p:cNvPr id="3" name="Group 20"/>
          <p:cNvGrpSpPr>
            <a:grpSpLocks/>
          </p:cNvGrpSpPr>
          <p:nvPr/>
        </p:nvGrpSpPr>
        <p:grpSpPr bwMode="auto">
          <a:xfrm>
            <a:off x="1857356" y="4811713"/>
            <a:ext cx="6089150" cy="842962"/>
            <a:chOff x="930" y="2886"/>
            <a:chExt cx="3008" cy="531"/>
          </a:xfrm>
        </p:grpSpPr>
        <p:sp>
          <p:nvSpPr>
            <p:cNvPr id="37" name="Text Box 9"/>
            <p:cNvSpPr txBox="1">
              <a:spLocks noChangeArrowheads="1"/>
            </p:cNvSpPr>
            <p:nvPr/>
          </p:nvSpPr>
          <p:spPr bwMode="auto">
            <a:xfrm>
              <a:off x="930" y="3087"/>
              <a:ext cx="300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 dirty="0" smtClean="0">
                  <a:solidFill>
                    <a:srgbClr val="000099"/>
                  </a:solidFill>
                  <a:latin typeface="宋体" pitchFamily="2" charset="-122"/>
                </a:rPr>
                <a:t>铝 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+ </a:t>
              </a:r>
              <a:r>
                <a:rPr kumimoji="1" lang="zh-CN" altLang="en-US" sz="2800" b="1" dirty="0">
                  <a:solidFill>
                    <a:srgbClr val="000099"/>
                  </a:solidFill>
                  <a:latin typeface="宋体" pitchFamily="2" charset="-122"/>
                </a:rPr>
                <a:t>氧气           </a:t>
              </a:r>
              <a:r>
                <a:rPr kumimoji="1" lang="zh-CN" altLang="en-US" sz="2800" b="1" dirty="0" smtClean="0">
                  <a:solidFill>
                    <a:srgbClr val="000099"/>
                  </a:solidFill>
                  <a:latin typeface="宋体" pitchFamily="2" charset="-122"/>
                </a:rPr>
                <a:t>氧化铝</a:t>
              </a:r>
              <a:endParaRPr kumimoji="1" lang="zh-CN" altLang="en-US" sz="2800" b="1" dirty="0">
                <a:latin typeface="宋体" pitchFamily="2" charset="-122"/>
              </a:endParaRPr>
            </a:p>
          </p:txBody>
        </p:sp>
        <p:sp>
          <p:nvSpPr>
            <p:cNvPr id="38" name="Rectangle 10"/>
            <p:cNvSpPr>
              <a:spLocks noChangeArrowheads="1"/>
            </p:cNvSpPr>
            <p:nvPr/>
          </p:nvSpPr>
          <p:spPr bwMode="auto">
            <a:xfrm>
              <a:off x="1962" y="2886"/>
              <a:ext cx="57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39" name="Line 11"/>
            <p:cNvSpPr>
              <a:spLocks noChangeShapeType="1"/>
            </p:cNvSpPr>
            <p:nvPr/>
          </p:nvSpPr>
          <p:spPr bwMode="auto">
            <a:xfrm>
              <a:off x="1856" y="3203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grpSp>
        <p:nvGrpSpPr>
          <p:cNvPr id="4" name="Group 21"/>
          <p:cNvGrpSpPr>
            <a:grpSpLocks/>
          </p:cNvGrpSpPr>
          <p:nvPr/>
        </p:nvGrpSpPr>
        <p:grpSpPr bwMode="auto">
          <a:xfrm>
            <a:off x="1928794" y="5643557"/>
            <a:ext cx="5018107" cy="731836"/>
            <a:chOff x="1156" y="3601"/>
            <a:chExt cx="2436" cy="461"/>
          </a:xfrm>
        </p:grpSpPr>
        <p:sp>
          <p:nvSpPr>
            <p:cNvPr id="41" name="Text Box 22"/>
            <p:cNvSpPr txBox="1">
              <a:spLocks noChangeArrowheads="1"/>
            </p:cNvSpPr>
            <p:nvPr/>
          </p:nvSpPr>
          <p:spPr bwMode="auto">
            <a:xfrm>
              <a:off x="1156" y="3732"/>
              <a:ext cx="2436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Al 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+ O</a:t>
              </a:r>
              <a:r>
                <a:rPr kumimoji="1" lang="en-US" altLang="zh-CN" sz="2800" b="1" baseline="-25000" dirty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 dirty="0">
                  <a:solidFill>
                    <a:srgbClr val="000099"/>
                  </a:solidFill>
                  <a:latin typeface="宋体" pitchFamily="2" charset="-122"/>
                </a:rPr>
                <a:t>           </a:t>
              </a: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 Al</a:t>
              </a:r>
              <a:r>
                <a:rPr kumimoji="1" lang="en-US" altLang="zh-CN" sz="2800" b="1" baseline="-25000" dirty="0" smtClean="0">
                  <a:solidFill>
                    <a:srgbClr val="000099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b="1" dirty="0" smtClean="0">
                  <a:solidFill>
                    <a:srgbClr val="000099"/>
                  </a:solidFill>
                  <a:latin typeface="宋体" pitchFamily="2" charset="-122"/>
                </a:rPr>
                <a:t>O</a:t>
              </a:r>
              <a:r>
                <a:rPr kumimoji="1" lang="en-US" altLang="zh-CN" sz="2800" b="1" baseline="-25000" dirty="0" smtClean="0">
                  <a:solidFill>
                    <a:srgbClr val="000099"/>
                  </a:solidFill>
                  <a:latin typeface="宋体" pitchFamily="2" charset="-122"/>
                </a:rPr>
                <a:t>3</a:t>
              </a:r>
              <a:endParaRPr kumimoji="1" lang="en-US" altLang="zh-CN" sz="2800" b="1" baseline="-25000" dirty="0">
                <a:latin typeface="宋体" pitchFamily="2" charset="-122"/>
              </a:endParaRPr>
            </a:p>
          </p:txBody>
        </p:sp>
        <p:sp>
          <p:nvSpPr>
            <p:cNvPr id="42" name="Rectangle 23"/>
            <p:cNvSpPr>
              <a:spLocks noChangeArrowheads="1"/>
            </p:cNvSpPr>
            <p:nvPr/>
          </p:nvSpPr>
          <p:spPr bwMode="auto">
            <a:xfrm>
              <a:off x="2101" y="3601"/>
              <a:ext cx="57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点燃</a:t>
              </a:r>
            </a:p>
          </p:txBody>
        </p:sp>
        <p:sp>
          <p:nvSpPr>
            <p:cNvPr id="43" name="Line 24"/>
            <p:cNvSpPr>
              <a:spLocks noChangeShapeType="1"/>
            </p:cNvSpPr>
            <p:nvPr/>
          </p:nvSpPr>
          <p:spPr bwMode="auto">
            <a:xfrm>
              <a:off x="1927" y="3929"/>
              <a:ext cx="8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sp>
        <p:nvSpPr>
          <p:cNvPr id="20" name="矩形 19"/>
          <p:cNvSpPr/>
          <p:nvPr/>
        </p:nvSpPr>
        <p:spPr>
          <a:xfrm>
            <a:off x="6500826" y="5120358"/>
            <a:ext cx="27093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 smtClean="0">
                <a:solidFill>
                  <a:srgbClr val="006600"/>
                </a:solidFill>
                <a:latin typeface="宋体" pitchFamily="2" charset="-122"/>
              </a:rPr>
              <a:t>（三氧化二铝）</a:t>
            </a:r>
            <a:endParaRPr kumimoji="1" lang="zh-CN" altLang="en-US" sz="2800" b="1" dirty="0">
              <a:solidFill>
                <a:srgbClr val="006600"/>
              </a:solidFill>
              <a:latin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5" grpId="0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827088" y="2000240"/>
            <a:ext cx="43332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 dirty="0">
                <a:latin typeface="宋体" pitchFamily="2" charset="-122"/>
              </a:rPr>
              <a:t>1</a:t>
            </a:r>
            <a:r>
              <a:rPr lang="zh-CN" altLang="en-US" sz="2800" b="1" dirty="0">
                <a:latin typeface="宋体" pitchFamily="2" charset="-122"/>
              </a:rPr>
              <a:t>、能使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带火星</a:t>
            </a:r>
            <a:r>
              <a:rPr lang="zh-CN" altLang="en-US" sz="2800" b="1" dirty="0">
                <a:latin typeface="宋体" pitchFamily="2" charset="-122"/>
              </a:rPr>
              <a:t>的</a:t>
            </a:r>
            <a:r>
              <a:rPr lang="zh-CN" altLang="en-US" sz="2800" b="1" dirty="0">
                <a:solidFill>
                  <a:srgbClr val="0000CC"/>
                </a:solidFill>
                <a:latin typeface="宋体" pitchFamily="2" charset="-122"/>
              </a:rPr>
              <a:t>木条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复燃</a:t>
            </a:r>
          </a:p>
        </p:txBody>
      </p:sp>
      <p:sp>
        <p:nvSpPr>
          <p:cNvPr id="44041" name="Text Box 9"/>
          <p:cNvSpPr txBox="1">
            <a:spLocks noChangeArrowheads="1"/>
          </p:cNvSpPr>
          <p:nvPr/>
        </p:nvSpPr>
        <p:spPr bwMode="auto">
          <a:xfrm>
            <a:off x="815975" y="2620028"/>
            <a:ext cx="318452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2</a:t>
            </a:r>
            <a:r>
              <a:rPr kumimoji="1" lang="zh-CN" altLang="en-US" sz="2800" b="1" dirty="0">
                <a:latin typeface="宋体" pitchFamily="2" charset="-122"/>
              </a:rPr>
              <a:t>、</a:t>
            </a:r>
            <a:r>
              <a:rPr lang="zh-CN" altLang="en-US" sz="2800" b="1" dirty="0">
                <a:latin typeface="Arial" charset="0"/>
              </a:rPr>
              <a:t>能使</a:t>
            </a:r>
            <a:r>
              <a:rPr kumimoji="1" lang="zh-CN" altLang="en-US" sz="2800" b="1" dirty="0" smtClean="0">
                <a:latin typeface="宋体" pitchFamily="2" charset="-122"/>
              </a:rPr>
              <a:t>硫燃烧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sp>
        <p:nvSpPr>
          <p:cNvPr id="44042" name="Text Box 10"/>
          <p:cNvSpPr txBox="1">
            <a:spLocks noChangeArrowheads="1"/>
          </p:cNvSpPr>
          <p:nvPr/>
        </p:nvSpPr>
        <p:spPr bwMode="auto">
          <a:xfrm>
            <a:off x="817563" y="3259138"/>
            <a:ext cx="346868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3</a:t>
            </a:r>
            <a:r>
              <a:rPr kumimoji="1" lang="zh-CN" altLang="en-US" sz="2800" b="1" dirty="0">
                <a:latin typeface="宋体" pitchFamily="2" charset="-122"/>
              </a:rPr>
              <a:t>、</a:t>
            </a:r>
            <a:r>
              <a:rPr lang="zh-CN" altLang="en-US" sz="2800" b="1" dirty="0">
                <a:latin typeface="Arial" charset="0"/>
              </a:rPr>
              <a:t>能使</a:t>
            </a:r>
            <a:r>
              <a:rPr kumimoji="1" lang="zh-CN" altLang="en-US" sz="2800" b="1" dirty="0">
                <a:latin typeface="宋体" pitchFamily="2" charset="-122"/>
              </a:rPr>
              <a:t>木炭</a:t>
            </a:r>
            <a:r>
              <a:rPr kumimoji="1" lang="zh-CN" altLang="en-US" sz="2800" b="1" dirty="0" smtClean="0">
                <a:latin typeface="宋体" pitchFamily="2" charset="-122"/>
              </a:rPr>
              <a:t>燃烧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sp>
        <p:nvSpPr>
          <p:cNvPr id="44044" name="Text Box 12"/>
          <p:cNvSpPr txBox="1">
            <a:spLocks noChangeArrowheads="1"/>
          </p:cNvSpPr>
          <p:nvPr/>
        </p:nvSpPr>
        <p:spPr bwMode="auto">
          <a:xfrm>
            <a:off x="827089" y="3905912"/>
            <a:ext cx="34591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4</a:t>
            </a:r>
            <a:r>
              <a:rPr kumimoji="1" lang="zh-CN" altLang="en-US" sz="2800" b="1" dirty="0">
                <a:latin typeface="宋体" pitchFamily="2" charset="-122"/>
              </a:rPr>
              <a:t>、能使铁丝</a:t>
            </a:r>
            <a:r>
              <a:rPr kumimoji="1" lang="zh-CN" altLang="en-US" sz="2800" b="1" dirty="0" smtClean="0">
                <a:latin typeface="宋体" pitchFamily="2" charset="-122"/>
              </a:rPr>
              <a:t>燃烧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sp>
        <p:nvSpPr>
          <p:cNvPr id="44046" name="Text Box 14"/>
          <p:cNvSpPr txBox="1">
            <a:spLocks noChangeArrowheads="1"/>
          </p:cNvSpPr>
          <p:nvPr/>
        </p:nvSpPr>
        <p:spPr bwMode="auto">
          <a:xfrm>
            <a:off x="5429256" y="4334540"/>
            <a:ext cx="276863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rgbClr val="006600"/>
                </a:solidFill>
                <a:latin typeface="宋体" pitchFamily="2" charset="-122"/>
              </a:rPr>
              <a:t>（</a:t>
            </a:r>
            <a:r>
              <a:rPr lang="zh-CN" altLang="en-US" sz="2800" b="1" dirty="0">
                <a:solidFill>
                  <a:srgbClr val="006600"/>
                </a:solidFill>
                <a:latin typeface="Arial" charset="0"/>
              </a:rPr>
              <a:t>能支持燃烧</a:t>
            </a:r>
            <a:r>
              <a:rPr lang="zh-CN" altLang="en-US" sz="2800" b="1" dirty="0">
                <a:solidFill>
                  <a:srgbClr val="006600"/>
                </a:solidFill>
                <a:latin typeface="宋体" pitchFamily="2" charset="-122"/>
              </a:rPr>
              <a:t>）</a:t>
            </a:r>
          </a:p>
        </p:txBody>
      </p:sp>
      <p:grpSp>
        <p:nvGrpSpPr>
          <p:cNvPr id="44081" name="Group 49"/>
          <p:cNvGrpSpPr>
            <a:grpSpLocks/>
          </p:cNvGrpSpPr>
          <p:nvPr/>
        </p:nvGrpSpPr>
        <p:grpSpPr bwMode="auto">
          <a:xfrm>
            <a:off x="5500694" y="2201865"/>
            <a:ext cx="1482726" cy="3584589"/>
            <a:chOff x="4286" y="1253"/>
            <a:chExt cx="934" cy="1633"/>
          </a:xfrm>
        </p:grpSpPr>
        <p:sp>
          <p:nvSpPr>
            <p:cNvPr id="44047" name="AutoShape 15"/>
            <p:cNvSpPr>
              <a:spLocks/>
            </p:cNvSpPr>
            <p:nvPr/>
          </p:nvSpPr>
          <p:spPr bwMode="auto">
            <a:xfrm>
              <a:off x="4286" y="1253"/>
              <a:ext cx="46" cy="1633"/>
            </a:xfrm>
            <a:prstGeom prst="rightBrace">
              <a:avLst>
                <a:gd name="adj1" fmla="val 295833"/>
                <a:gd name="adj2" fmla="val 50000"/>
              </a:avLst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 sz="2800"/>
            </a:p>
          </p:txBody>
        </p:sp>
        <p:sp>
          <p:nvSpPr>
            <p:cNvPr id="44048" name="Rectangle 16"/>
            <p:cNvSpPr>
              <a:spLocks noChangeArrowheads="1"/>
            </p:cNvSpPr>
            <p:nvPr/>
          </p:nvSpPr>
          <p:spPr bwMode="auto">
            <a:xfrm>
              <a:off x="4422" y="1975"/>
              <a:ext cx="798" cy="2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800" b="1" dirty="0">
                  <a:solidFill>
                    <a:srgbClr val="FF0000"/>
                  </a:solidFill>
                  <a:latin typeface="Arial" charset="0"/>
                </a:rPr>
                <a:t>助燃性</a:t>
              </a:r>
            </a:p>
          </p:txBody>
        </p:sp>
      </p:grpSp>
      <p:sp>
        <p:nvSpPr>
          <p:cNvPr id="44082" name="Text Box 50"/>
          <p:cNvSpPr txBox="1">
            <a:spLocks noChangeArrowheads="1"/>
          </p:cNvSpPr>
          <p:nvPr/>
        </p:nvSpPr>
        <p:spPr bwMode="auto">
          <a:xfrm>
            <a:off x="827089" y="4508500"/>
            <a:ext cx="33162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5</a:t>
            </a:r>
            <a:r>
              <a:rPr kumimoji="1" lang="zh-CN" altLang="en-US" sz="2800" b="1" dirty="0">
                <a:latin typeface="宋体" pitchFamily="2" charset="-122"/>
              </a:rPr>
              <a:t>、能使镁条</a:t>
            </a:r>
            <a:r>
              <a:rPr kumimoji="1" lang="zh-CN" altLang="en-US" sz="2800" b="1" dirty="0" smtClean="0">
                <a:latin typeface="宋体" pitchFamily="2" charset="-122"/>
              </a:rPr>
              <a:t>燃烧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sp>
        <p:nvSpPr>
          <p:cNvPr id="44083" name="Text Box 51"/>
          <p:cNvSpPr txBox="1">
            <a:spLocks noChangeArrowheads="1"/>
          </p:cNvSpPr>
          <p:nvPr/>
        </p:nvSpPr>
        <p:spPr bwMode="auto">
          <a:xfrm>
            <a:off x="827089" y="5157788"/>
            <a:ext cx="33162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itchFamily="2" charset="-122"/>
              </a:rPr>
              <a:t>6</a:t>
            </a:r>
            <a:r>
              <a:rPr kumimoji="1" lang="zh-CN" altLang="en-US" sz="2800" b="1" dirty="0">
                <a:latin typeface="宋体" pitchFamily="2" charset="-122"/>
              </a:rPr>
              <a:t>、能使铝粉</a:t>
            </a:r>
            <a:r>
              <a:rPr kumimoji="1" lang="zh-CN" altLang="en-US" sz="2800" b="1" dirty="0" smtClean="0">
                <a:latin typeface="宋体" pitchFamily="2" charset="-122"/>
              </a:rPr>
              <a:t>燃烧</a:t>
            </a:r>
            <a:endParaRPr kumimoji="1" lang="en-US" altLang="zh-CN" sz="2800" b="1" dirty="0">
              <a:latin typeface="宋体" pitchFamily="2" charset="-122"/>
            </a:endParaRPr>
          </a:p>
        </p:txBody>
      </p:sp>
      <p:sp>
        <p:nvSpPr>
          <p:cNvPr id="44084" name="Rectangle 52"/>
          <p:cNvSpPr>
            <a:spLocks noChangeArrowheads="1"/>
          </p:cNvSpPr>
          <p:nvPr/>
        </p:nvSpPr>
        <p:spPr bwMode="auto">
          <a:xfrm>
            <a:off x="142844" y="5905500"/>
            <a:ext cx="92015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 dirty="0">
                <a:solidFill>
                  <a:srgbClr val="0000CC"/>
                </a:solidFill>
                <a:latin typeface="Arial" charset="0"/>
              </a:rPr>
              <a:t>【</a:t>
            </a:r>
            <a:r>
              <a:rPr lang="zh-CN" altLang="en-US" sz="2800" b="1" dirty="0">
                <a:solidFill>
                  <a:srgbClr val="0000CC"/>
                </a:solidFill>
                <a:latin typeface="Arial" charset="0"/>
              </a:rPr>
              <a:t>作业</a:t>
            </a:r>
            <a:r>
              <a:rPr lang="en-US" altLang="zh-CN" sz="2800" b="1" dirty="0" smtClean="0">
                <a:solidFill>
                  <a:srgbClr val="0000CC"/>
                </a:solidFill>
                <a:latin typeface="Arial" charset="0"/>
              </a:rPr>
              <a:t>】</a:t>
            </a:r>
            <a:r>
              <a:rPr lang="zh-CN" altLang="en-US" sz="2800" b="1" dirty="0" smtClean="0">
                <a:solidFill>
                  <a:srgbClr val="0000CC"/>
                </a:solidFill>
                <a:latin typeface="Arial" charset="0"/>
              </a:rPr>
              <a:t>背诵</a:t>
            </a:r>
            <a:r>
              <a:rPr lang="zh-CN" altLang="en-US" sz="2800" b="1" dirty="0" smtClean="0">
                <a:solidFill>
                  <a:srgbClr val="FF0000"/>
                </a:solidFill>
                <a:latin typeface="Arial" charset="0"/>
              </a:rPr>
              <a:t>上述</a:t>
            </a:r>
            <a:r>
              <a:rPr lang="zh-CN" altLang="en-US" sz="2800" b="1" dirty="0">
                <a:solidFill>
                  <a:srgbClr val="FF0000"/>
                </a:solidFill>
                <a:latin typeface="Arial" charset="0"/>
              </a:rPr>
              <a:t>物质在</a:t>
            </a:r>
            <a:r>
              <a:rPr lang="zh-CN" altLang="en-US" sz="2800" b="1" dirty="0" smtClean="0">
                <a:solidFill>
                  <a:srgbClr val="FF0000"/>
                </a:solidFill>
                <a:latin typeface="Arial" charset="0"/>
              </a:rPr>
              <a:t>氧气或空气中</a:t>
            </a:r>
            <a:r>
              <a:rPr lang="zh-CN" altLang="en-US" sz="2800" b="1" dirty="0">
                <a:solidFill>
                  <a:srgbClr val="FF0000"/>
                </a:solidFill>
                <a:latin typeface="Arial" charset="0"/>
              </a:rPr>
              <a:t>燃烧</a:t>
            </a:r>
            <a:r>
              <a:rPr lang="zh-CN" altLang="en-US" sz="2800" b="1" dirty="0" smtClean="0">
                <a:solidFill>
                  <a:srgbClr val="FF0000"/>
                </a:solidFill>
                <a:latin typeface="Arial" charset="0"/>
              </a:rPr>
              <a:t>的实验现象。</a:t>
            </a:r>
            <a:endParaRPr lang="zh-CN" altLang="en-US" sz="28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44085" name="Text Box 53"/>
          <p:cNvSpPr txBox="1">
            <a:spLocks noChangeArrowheads="1"/>
          </p:cNvSpPr>
          <p:nvPr/>
        </p:nvSpPr>
        <p:spPr bwMode="auto">
          <a:xfrm>
            <a:off x="1104900" y="1125538"/>
            <a:ext cx="47625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kumimoji="1" lang="zh-CN" altLang="en-US" sz="3200" b="1">
                <a:latin typeface="宋体" pitchFamily="2" charset="-122"/>
              </a:rPr>
              <a:t>二、氧气的</a:t>
            </a:r>
            <a:r>
              <a:rPr kumimoji="1" lang="zh-CN" altLang="en-US" sz="3200" b="1">
                <a:solidFill>
                  <a:srgbClr val="FF0000"/>
                </a:solidFill>
                <a:latin typeface="宋体" pitchFamily="2" charset="-122"/>
              </a:rPr>
              <a:t>化学性质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4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44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44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4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44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44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2000"/>
                                        <p:tgtEl>
                                          <p:spTgt spid="44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  <p:bldP spid="44041" grpId="0"/>
      <p:bldP spid="44042" grpId="0"/>
      <p:bldP spid="44044" grpId="0"/>
      <p:bldP spid="44046" grpId="0"/>
      <p:bldP spid="44082" grpId="0"/>
      <p:bldP spid="44083" grpId="0"/>
      <p:bldP spid="44084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1244</TotalTime>
  <Words>669</Words>
  <Application>Microsoft Office PowerPoint</Application>
  <PresentationFormat>全屏显示(4:3)</PresentationFormat>
  <Paragraphs>124</Paragraphs>
  <Slides>12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3" baseType="lpstr">
      <vt:lpstr>Blends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</vt:vector>
  </TitlesOfParts>
  <Company>中大附中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邓作逵</cp:lastModifiedBy>
  <cp:revision>101</cp:revision>
  <dcterms:created xsi:type="dcterms:W3CDTF">2004-12-14T06:29:23Z</dcterms:created>
  <dcterms:modified xsi:type="dcterms:W3CDTF">2019-09-23T08:00:41Z</dcterms:modified>
</cp:coreProperties>
</file>