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sldIdLst>
    <p:sldId id="269" r:id="rId2"/>
    <p:sldId id="270" r:id="rId3"/>
    <p:sldId id="271" r:id="rId4"/>
    <p:sldId id="272" r:id="rId5"/>
    <p:sldId id="273" r:id="rId6"/>
    <p:sldId id="274" r:id="rId7"/>
  </p:sldIdLst>
  <p:sldSz cx="12190413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宋体" pitchFamily="2" charset="-122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宋体" pitchFamily="2" charset="-122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宋体" pitchFamily="2" charset="-122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宋体" pitchFamily="2" charset="-122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宋体" pitchFamily="2" charset="-122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宋体" pitchFamily="2" charset="-122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宋体" pitchFamily="2" charset="-122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宋体" pitchFamily="2" charset="-122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宋体" pitchFamily="2" charset="-122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58" y="197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30" name="Group 2"/>
          <p:cNvGrpSpPr>
            <a:grpSpLocks/>
          </p:cNvGrpSpPr>
          <p:nvPr/>
        </p:nvGrpSpPr>
        <p:grpSpPr bwMode="auto">
          <a:xfrm>
            <a:off x="1" y="2438401"/>
            <a:ext cx="12010520" cy="1052513"/>
            <a:chOff x="0" y="1536"/>
            <a:chExt cx="5675" cy="663"/>
          </a:xfrm>
        </p:grpSpPr>
        <p:grpSp>
          <p:nvGrpSpPr>
            <p:cNvPr id="22531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2253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253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22534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22535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2536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2253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253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253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22540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320628" y="1676400"/>
            <a:ext cx="10361851" cy="1462088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22541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22542" name="Rectangle 14"/>
          <p:cNvSpPr>
            <a:spLocks noGrp="1" noChangeArrowheads="1"/>
          </p:cNvSpPr>
          <p:nvPr>
            <p:ph type="dt" sz="half" idx="2"/>
          </p:nvPr>
        </p:nvSpPr>
        <p:spPr>
          <a:xfrm>
            <a:off x="1320628" y="6248400"/>
            <a:ext cx="2539669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22543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4571405" y="6248400"/>
            <a:ext cx="3860297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22544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9142810" y="6248400"/>
            <a:ext cx="2539669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A004C34D-1B47-4203-9655-E089003CEDB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2FA389-D14C-4028-BC1D-469A09EFDE0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C44CC6-AD74-423F-ABCB-D74443CD4CE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76712" y="2017713"/>
            <a:ext cx="5079339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859224" y="2017713"/>
            <a:ext cx="5079339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56EF97-DF92-4339-90F7-FD71BF068F7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4AD585-1272-4D55-AB32-EBDE4AB989E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865DC4-C27A-44DD-A16E-5353F8898C4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6D8455-6760-4A32-91D3-D7C62E88ACE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793510-0164-447A-9DAF-7B5BAF6015C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3AD14C-02E0-4FE3-8117-75EE4355AC8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422B78-F5EF-4893-A6DC-7FCC268496A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337518" y="214313"/>
            <a:ext cx="2601045" cy="59182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34384" y="214313"/>
            <a:ext cx="7599960" cy="59182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89BCCA-6B1A-48F0-91C5-0FF0486F3C4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ChangeArrowheads="1"/>
          </p:cNvSpPr>
          <p:nvPr/>
        </p:nvSpPr>
        <p:spPr bwMode="ltGray">
          <a:xfrm>
            <a:off x="556612" y="1098551"/>
            <a:ext cx="584124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21507" name="Rectangle 3"/>
          <p:cNvSpPr>
            <a:spLocks noChangeArrowheads="1"/>
          </p:cNvSpPr>
          <p:nvPr/>
        </p:nvSpPr>
        <p:spPr bwMode="ltGray">
          <a:xfrm>
            <a:off x="1066662" y="1098551"/>
            <a:ext cx="438094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ltGray">
          <a:xfrm>
            <a:off x="721691" y="1520826"/>
            <a:ext cx="562960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21509" name="Rectangle 5"/>
          <p:cNvSpPr>
            <a:spLocks noChangeArrowheads="1"/>
          </p:cNvSpPr>
          <p:nvPr/>
        </p:nvSpPr>
        <p:spPr bwMode="ltGray">
          <a:xfrm>
            <a:off x="1214808" y="1520826"/>
            <a:ext cx="491003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21510" name="Rectangle 6"/>
          <p:cNvSpPr>
            <a:spLocks noChangeArrowheads="1"/>
          </p:cNvSpPr>
          <p:nvPr/>
        </p:nvSpPr>
        <p:spPr bwMode="ltGray">
          <a:xfrm>
            <a:off x="169311" y="1447801"/>
            <a:ext cx="747087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21511" name="Rectangle 7"/>
          <p:cNvSpPr>
            <a:spLocks noChangeArrowheads="1"/>
          </p:cNvSpPr>
          <p:nvPr/>
        </p:nvSpPr>
        <p:spPr bwMode="gray">
          <a:xfrm>
            <a:off x="1015868" y="990601"/>
            <a:ext cx="42328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21512" name="Rectangle 8"/>
          <p:cNvSpPr>
            <a:spLocks noChangeArrowheads="1"/>
          </p:cNvSpPr>
          <p:nvPr/>
        </p:nvSpPr>
        <p:spPr bwMode="gray">
          <a:xfrm>
            <a:off x="590474" y="1781175"/>
            <a:ext cx="10967139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2151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534385" y="214314"/>
            <a:ext cx="10389363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2151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76712" y="2017713"/>
            <a:ext cx="10361851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21515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49199" y="6243638"/>
            <a:ext cx="2539669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21516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876165" y="6243638"/>
            <a:ext cx="386029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2151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388311" y="6243638"/>
            <a:ext cx="2539669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fld id="{58080AF3-9903-4AC3-B86A-C4008D5C997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25" name="WordArt 29"/>
          <p:cNvSpPr>
            <a:spLocks noChangeArrowheads="1" noChangeShapeType="1" noTextEdit="1"/>
          </p:cNvSpPr>
          <p:nvPr/>
        </p:nvSpPr>
        <p:spPr bwMode="auto">
          <a:xfrm>
            <a:off x="2422798" y="2060848"/>
            <a:ext cx="6768302" cy="7920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kumimoji="1" lang="zh-CN" altLang="en-US" sz="3600" dirty="0">
                <a:solidFill>
                  <a:srgbClr val="0000FF"/>
                </a:solidFill>
                <a:latin typeface="Times New Roman" pitchFamily="18" charset="0"/>
              </a:rPr>
              <a:t>课题</a:t>
            </a:r>
            <a:r>
              <a:rPr kumimoji="1" lang="en-US" altLang="zh-CN" sz="3600" dirty="0">
                <a:solidFill>
                  <a:srgbClr val="0000FF"/>
                </a:solidFill>
                <a:latin typeface="Times New Roman" pitchFamily="18" charset="0"/>
              </a:rPr>
              <a:t>3   </a:t>
            </a:r>
            <a:r>
              <a:rPr kumimoji="1" lang="zh-CN" altLang="en-US" sz="3600" dirty="0">
                <a:solidFill>
                  <a:srgbClr val="0000FF"/>
                </a:solidFill>
                <a:latin typeface="Times New Roman" pitchFamily="18" charset="0"/>
              </a:rPr>
              <a:t>溶液的浓度</a:t>
            </a:r>
            <a:r>
              <a:rPr lang="zh-CN" altLang="en-US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（复习）</a:t>
            </a:r>
          </a:p>
        </p:txBody>
      </p:sp>
      <p:sp>
        <p:nvSpPr>
          <p:cNvPr id="29726" name="Text Box 30"/>
          <p:cNvSpPr txBox="1">
            <a:spLocks noChangeArrowheads="1"/>
          </p:cNvSpPr>
          <p:nvPr/>
        </p:nvSpPr>
        <p:spPr bwMode="auto">
          <a:xfrm>
            <a:off x="8446822" y="5373216"/>
            <a:ext cx="290496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Clr>
                <a:schemeClr val="accent2"/>
              </a:buClr>
              <a:buSzPct val="75000"/>
              <a:buFont typeface="Monotype Sorts" pitchFamily="2" charset="2"/>
              <a:buNone/>
            </a:pPr>
            <a:r>
              <a:rPr lang="en-US" altLang="zh-CN" sz="2800" dirty="0">
                <a:solidFill>
                  <a:srgbClr val="008000"/>
                </a:solidFill>
              </a:rPr>
              <a:t>2021</a:t>
            </a:r>
            <a:r>
              <a:rPr lang="zh-CN" altLang="en-US" sz="2800" dirty="0">
                <a:solidFill>
                  <a:srgbClr val="008000"/>
                </a:solidFill>
              </a:rPr>
              <a:t>年</a:t>
            </a:r>
            <a:r>
              <a:rPr lang="en-US" altLang="zh-CN" sz="2800" dirty="0">
                <a:solidFill>
                  <a:srgbClr val="008000"/>
                </a:solidFill>
              </a:rPr>
              <a:t>02</a:t>
            </a:r>
            <a:r>
              <a:rPr lang="zh-CN" altLang="en-US" sz="2800" dirty="0">
                <a:solidFill>
                  <a:srgbClr val="008000"/>
                </a:solidFill>
              </a:rPr>
              <a:t>月</a:t>
            </a:r>
            <a:r>
              <a:rPr lang="en-US" altLang="zh-CN" sz="2800" dirty="0">
                <a:solidFill>
                  <a:srgbClr val="008000"/>
                </a:solidFill>
              </a:rPr>
              <a:t>26</a:t>
            </a:r>
            <a:r>
              <a:rPr lang="zh-CN" altLang="en-US" sz="2800" dirty="0">
                <a:solidFill>
                  <a:srgbClr val="008000"/>
                </a:solidFill>
              </a:rPr>
              <a:t>日</a:t>
            </a:r>
          </a:p>
        </p:txBody>
      </p:sp>
      <p:sp>
        <p:nvSpPr>
          <p:cNvPr id="5" name="Text Box 15"/>
          <p:cNvSpPr txBox="1">
            <a:spLocks noChangeArrowheads="1"/>
          </p:cNvSpPr>
          <p:nvPr/>
        </p:nvSpPr>
        <p:spPr bwMode="auto">
          <a:xfrm>
            <a:off x="5420933" y="4006805"/>
            <a:ext cx="485073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— — 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依据化学方程式的计算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Text Box 4"/>
          <p:cNvSpPr txBox="1">
            <a:spLocks noChangeArrowheads="1"/>
          </p:cNvSpPr>
          <p:nvPr/>
        </p:nvSpPr>
        <p:spPr bwMode="auto">
          <a:xfrm>
            <a:off x="1852220" y="1916832"/>
            <a:ext cx="685796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/>
              <a:t>解：设</a:t>
            </a:r>
            <a:r>
              <a:rPr kumimoji="1" lang="zh-CN" altLang="en-US" sz="2800" dirty="0"/>
              <a:t>这种硫酸溶液中溶质的质量分数为</a:t>
            </a:r>
            <a:r>
              <a:rPr kumimoji="1" lang="en-US" altLang="zh-CN" sz="2800" dirty="0"/>
              <a:t>x</a:t>
            </a:r>
          </a:p>
        </p:txBody>
      </p:sp>
      <p:sp>
        <p:nvSpPr>
          <p:cNvPr id="47109" name="Text Box 5"/>
          <p:cNvSpPr txBox="1">
            <a:spLocks noChangeArrowheads="1"/>
          </p:cNvSpPr>
          <p:nvPr/>
        </p:nvSpPr>
        <p:spPr bwMode="auto">
          <a:xfrm>
            <a:off x="2908298" y="2464519"/>
            <a:ext cx="639630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</a:rPr>
              <a:t>H</a:t>
            </a:r>
            <a:r>
              <a:rPr lang="en-US" altLang="zh-CN" sz="2800" baseline="-25000" dirty="0">
                <a:solidFill>
                  <a:srgbClr val="FF0000"/>
                </a:solidFill>
              </a:rPr>
              <a:t>2</a:t>
            </a:r>
            <a:r>
              <a:rPr lang="en-US" altLang="zh-CN" sz="2800" dirty="0">
                <a:solidFill>
                  <a:srgbClr val="FF0000"/>
                </a:solidFill>
              </a:rPr>
              <a:t>SO</a:t>
            </a:r>
            <a:r>
              <a:rPr lang="en-US" altLang="zh-CN" sz="2800" baseline="-25000" dirty="0">
                <a:solidFill>
                  <a:srgbClr val="FF0000"/>
                </a:solidFill>
              </a:rPr>
              <a:t>4      </a:t>
            </a:r>
            <a:r>
              <a:rPr lang="en-US" altLang="zh-CN" sz="2800" dirty="0">
                <a:solidFill>
                  <a:srgbClr val="FF0000"/>
                </a:solidFill>
              </a:rPr>
              <a:t>+    Zn  ===  ZnSO</a:t>
            </a:r>
            <a:r>
              <a:rPr lang="en-US" altLang="zh-CN" sz="2800" baseline="-25000" dirty="0">
                <a:solidFill>
                  <a:srgbClr val="FF0000"/>
                </a:solidFill>
              </a:rPr>
              <a:t>4 </a:t>
            </a:r>
            <a:r>
              <a:rPr lang="en-US" altLang="zh-CN" sz="2800" dirty="0">
                <a:solidFill>
                  <a:srgbClr val="FF0000"/>
                </a:solidFill>
              </a:rPr>
              <a:t>+  H</a:t>
            </a:r>
            <a:r>
              <a:rPr lang="en-US" altLang="zh-CN" sz="2800" baseline="-25000" dirty="0">
                <a:solidFill>
                  <a:srgbClr val="FF0000"/>
                </a:solidFill>
              </a:rPr>
              <a:t>2</a:t>
            </a:r>
            <a:r>
              <a:rPr lang="en-US" altLang="zh-CN" sz="2800" dirty="0">
                <a:solidFill>
                  <a:srgbClr val="FF0000"/>
                </a:solidFill>
                <a:cs typeface="Arial" charset="0"/>
              </a:rPr>
              <a:t>↑</a:t>
            </a:r>
          </a:p>
        </p:txBody>
      </p:sp>
      <p:grpSp>
        <p:nvGrpSpPr>
          <p:cNvPr id="47110" name="Group 6"/>
          <p:cNvGrpSpPr>
            <a:grpSpLocks/>
          </p:cNvGrpSpPr>
          <p:nvPr/>
        </p:nvGrpSpPr>
        <p:grpSpPr bwMode="auto">
          <a:xfrm>
            <a:off x="3198246" y="2924944"/>
            <a:ext cx="2560833" cy="552451"/>
            <a:chOff x="1371" y="2172"/>
            <a:chExt cx="1210" cy="348"/>
          </a:xfrm>
        </p:grpSpPr>
        <p:sp>
          <p:nvSpPr>
            <p:cNvPr id="47111" name="Text Box 7"/>
            <p:cNvSpPr txBox="1">
              <a:spLocks noChangeArrowheads="1"/>
            </p:cNvSpPr>
            <p:nvPr/>
          </p:nvSpPr>
          <p:spPr bwMode="auto">
            <a:xfrm>
              <a:off x="1371" y="2172"/>
              <a:ext cx="258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>
                  <a:solidFill>
                    <a:srgbClr val="FF0000"/>
                  </a:solidFill>
                </a:rPr>
                <a:t>98</a:t>
              </a:r>
            </a:p>
          </p:txBody>
        </p:sp>
        <p:sp>
          <p:nvSpPr>
            <p:cNvPr id="47112" name="Text Box 8"/>
            <p:cNvSpPr txBox="1">
              <a:spLocks noChangeArrowheads="1"/>
            </p:cNvSpPr>
            <p:nvPr/>
          </p:nvSpPr>
          <p:spPr bwMode="auto">
            <a:xfrm>
              <a:off x="2323" y="2190"/>
              <a:ext cx="258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>
                  <a:solidFill>
                    <a:srgbClr val="FF0000"/>
                  </a:solidFill>
                </a:rPr>
                <a:t>65</a:t>
              </a:r>
            </a:p>
          </p:txBody>
        </p:sp>
      </p:grpSp>
      <p:sp>
        <p:nvSpPr>
          <p:cNvPr id="47113" name="Text Box 9"/>
          <p:cNvSpPr txBox="1">
            <a:spLocks noChangeArrowheads="1"/>
          </p:cNvSpPr>
          <p:nvPr/>
        </p:nvSpPr>
        <p:spPr bwMode="auto">
          <a:xfrm>
            <a:off x="2743220" y="3500182"/>
            <a:ext cx="145103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</a:rPr>
              <a:t>100g·x</a:t>
            </a:r>
          </a:p>
        </p:txBody>
      </p:sp>
      <p:sp>
        <p:nvSpPr>
          <p:cNvPr id="47114" name="Text Box 10"/>
          <p:cNvSpPr txBox="1">
            <a:spLocks noChangeArrowheads="1"/>
          </p:cNvSpPr>
          <p:nvPr/>
        </p:nvSpPr>
        <p:spPr bwMode="auto">
          <a:xfrm>
            <a:off x="5143207" y="3528757"/>
            <a:ext cx="72808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</a:rPr>
              <a:t>13g</a:t>
            </a:r>
          </a:p>
        </p:txBody>
      </p:sp>
      <p:grpSp>
        <p:nvGrpSpPr>
          <p:cNvPr id="47115" name="Group 11"/>
          <p:cNvGrpSpPr>
            <a:grpSpLocks/>
          </p:cNvGrpSpPr>
          <p:nvPr/>
        </p:nvGrpSpPr>
        <p:grpSpPr bwMode="auto">
          <a:xfrm>
            <a:off x="2455391" y="4005064"/>
            <a:ext cx="4224317" cy="1008065"/>
            <a:chOff x="1020" y="2819"/>
            <a:chExt cx="1996" cy="635"/>
          </a:xfrm>
        </p:grpSpPr>
        <p:grpSp>
          <p:nvGrpSpPr>
            <p:cNvPr id="47116" name="Group 12"/>
            <p:cNvGrpSpPr>
              <a:grpSpLocks/>
            </p:cNvGrpSpPr>
            <p:nvPr/>
          </p:nvGrpSpPr>
          <p:grpSpPr bwMode="auto">
            <a:xfrm>
              <a:off x="1383" y="2819"/>
              <a:ext cx="1633" cy="635"/>
              <a:chOff x="1429" y="2984"/>
              <a:chExt cx="1633" cy="635"/>
            </a:xfrm>
          </p:grpSpPr>
          <p:grpSp>
            <p:nvGrpSpPr>
              <p:cNvPr id="47117" name="Group 13"/>
              <p:cNvGrpSpPr>
                <a:grpSpLocks/>
              </p:cNvGrpSpPr>
              <p:nvPr/>
            </p:nvGrpSpPr>
            <p:grpSpPr bwMode="auto">
              <a:xfrm>
                <a:off x="1429" y="2984"/>
                <a:ext cx="408" cy="635"/>
                <a:chOff x="1429" y="2984"/>
                <a:chExt cx="408" cy="635"/>
              </a:xfrm>
            </p:grpSpPr>
            <p:sp>
              <p:nvSpPr>
                <p:cNvPr id="47118" name="Text Box 14"/>
                <p:cNvSpPr txBox="1">
                  <a:spLocks noChangeArrowheads="1"/>
                </p:cNvSpPr>
                <p:nvPr/>
              </p:nvSpPr>
              <p:spPr bwMode="auto">
                <a:xfrm>
                  <a:off x="1461" y="2984"/>
                  <a:ext cx="258" cy="3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r>
                    <a:rPr lang="en-US" altLang="zh-CN" sz="2800" dirty="0">
                      <a:solidFill>
                        <a:srgbClr val="FF0000"/>
                      </a:solidFill>
                    </a:rPr>
                    <a:t>98</a:t>
                  </a:r>
                </a:p>
              </p:txBody>
            </p:sp>
            <p:sp>
              <p:nvSpPr>
                <p:cNvPr id="47119" name="Text Box 15"/>
                <p:cNvSpPr txBox="1">
                  <a:spLocks noChangeArrowheads="1"/>
                </p:cNvSpPr>
                <p:nvPr/>
              </p:nvSpPr>
              <p:spPr bwMode="auto">
                <a:xfrm>
                  <a:off x="1474" y="3289"/>
                  <a:ext cx="258" cy="3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r>
                    <a:rPr lang="en-US" altLang="zh-CN" sz="2800" dirty="0">
                      <a:solidFill>
                        <a:srgbClr val="FF0000"/>
                      </a:solidFill>
                    </a:rPr>
                    <a:t>65</a:t>
                  </a:r>
                </a:p>
              </p:txBody>
            </p:sp>
            <p:sp>
              <p:nvSpPr>
                <p:cNvPr id="47120" name="Line 16"/>
                <p:cNvSpPr>
                  <a:spLocks noChangeShapeType="1"/>
                </p:cNvSpPr>
                <p:nvPr/>
              </p:nvSpPr>
              <p:spPr bwMode="auto">
                <a:xfrm>
                  <a:off x="1429" y="3294"/>
                  <a:ext cx="408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zh-CN" altLang="en-US" sz="2800"/>
                </a:p>
              </p:txBody>
            </p:sp>
          </p:grpSp>
          <p:grpSp>
            <p:nvGrpSpPr>
              <p:cNvPr id="47121" name="Group 17"/>
              <p:cNvGrpSpPr>
                <a:grpSpLocks/>
              </p:cNvGrpSpPr>
              <p:nvPr/>
            </p:nvGrpSpPr>
            <p:grpSpPr bwMode="auto">
              <a:xfrm>
                <a:off x="2200" y="2984"/>
                <a:ext cx="862" cy="635"/>
                <a:chOff x="2018" y="2984"/>
                <a:chExt cx="862" cy="635"/>
              </a:xfrm>
            </p:grpSpPr>
            <p:sp>
              <p:nvSpPr>
                <p:cNvPr id="47122" name="Text Box 18"/>
                <p:cNvSpPr txBox="1">
                  <a:spLocks noChangeArrowheads="1"/>
                </p:cNvSpPr>
                <p:nvPr/>
              </p:nvSpPr>
              <p:spPr bwMode="auto">
                <a:xfrm>
                  <a:off x="2081" y="2984"/>
                  <a:ext cx="686" cy="3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r>
                    <a:rPr lang="en-US" altLang="zh-CN" sz="2800" dirty="0">
                      <a:solidFill>
                        <a:srgbClr val="FF0000"/>
                      </a:solidFill>
                    </a:rPr>
                    <a:t>100g·x</a:t>
                  </a:r>
                </a:p>
              </p:txBody>
            </p:sp>
            <p:sp>
              <p:nvSpPr>
                <p:cNvPr id="47123" name="Text Box 19"/>
                <p:cNvSpPr txBox="1">
                  <a:spLocks noChangeArrowheads="1"/>
                </p:cNvSpPr>
                <p:nvPr/>
              </p:nvSpPr>
              <p:spPr bwMode="auto">
                <a:xfrm>
                  <a:off x="2206" y="3289"/>
                  <a:ext cx="344" cy="3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r>
                    <a:rPr lang="en-US" altLang="zh-CN" sz="2800" dirty="0">
                      <a:solidFill>
                        <a:srgbClr val="FF0000"/>
                      </a:solidFill>
                    </a:rPr>
                    <a:t>13g</a:t>
                  </a:r>
                </a:p>
              </p:txBody>
            </p:sp>
            <p:sp>
              <p:nvSpPr>
                <p:cNvPr id="47124" name="Line 20"/>
                <p:cNvSpPr>
                  <a:spLocks noChangeShapeType="1"/>
                </p:cNvSpPr>
                <p:nvPr/>
              </p:nvSpPr>
              <p:spPr bwMode="auto">
                <a:xfrm>
                  <a:off x="2018" y="3294"/>
                  <a:ext cx="862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zh-CN" altLang="en-US" sz="2800"/>
                </a:p>
              </p:txBody>
            </p:sp>
          </p:grpSp>
          <p:sp>
            <p:nvSpPr>
              <p:cNvPr id="47125" name="Text Box 21"/>
              <p:cNvSpPr txBox="1">
                <a:spLocks noChangeArrowheads="1"/>
              </p:cNvSpPr>
              <p:nvPr/>
            </p:nvSpPr>
            <p:spPr bwMode="auto">
              <a:xfrm>
                <a:off x="1882" y="3142"/>
                <a:ext cx="258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zh-CN" altLang="en-US" sz="2800">
                    <a:solidFill>
                      <a:srgbClr val="FF0000"/>
                    </a:solidFill>
                  </a:rPr>
                  <a:t>＝</a:t>
                </a:r>
              </a:p>
            </p:txBody>
          </p:sp>
        </p:grpSp>
        <p:sp>
          <p:nvSpPr>
            <p:cNvPr id="47126" name="Rectangle 22"/>
            <p:cNvSpPr>
              <a:spLocks noChangeArrowheads="1"/>
            </p:cNvSpPr>
            <p:nvPr/>
          </p:nvSpPr>
          <p:spPr bwMode="auto">
            <a:xfrm>
              <a:off x="1020" y="2976"/>
              <a:ext cx="258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>
                  <a:solidFill>
                    <a:srgbClr val="FF0000"/>
                  </a:solidFill>
                </a:rPr>
                <a:t>∵</a:t>
              </a:r>
            </a:p>
          </p:txBody>
        </p:sp>
      </p:grpSp>
      <p:grpSp>
        <p:nvGrpSpPr>
          <p:cNvPr id="47127" name="Group 23"/>
          <p:cNvGrpSpPr>
            <a:grpSpLocks/>
          </p:cNvGrpSpPr>
          <p:nvPr/>
        </p:nvGrpSpPr>
        <p:grpSpPr bwMode="auto">
          <a:xfrm>
            <a:off x="2431437" y="4869160"/>
            <a:ext cx="3652892" cy="1079502"/>
            <a:chOff x="1154" y="3347"/>
            <a:chExt cx="1726" cy="680"/>
          </a:xfrm>
        </p:grpSpPr>
        <p:sp>
          <p:nvSpPr>
            <p:cNvPr id="47128" name="Text Box 24"/>
            <p:cNvSpPr txBox="1">
              <a:spLocks noChangeArrowheads="1"/>
            </p:cNvSpPr>
            <p:nvPr/>
          </p:nvSpPr>
          <p:spPr bwMode="auto">
            <a:xfrm>
              <a:off x="1791" y="3697"/>
              <a:ext cx="771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dirty="0">
                  <a:solidFill>
                    <a:srgbClr val="FF0000"/>
                  </a:solidFill>
                </a:rPr>
                <a:t>100g×65</a:t>
              </a:r>
            </a:p>
          </p:txBody>
        </p:sp>
        <p:sp>
          <p:nvSpPr>
            <p:cNvPr id="47129" name="Text Box 25"/>
            <p:cNvSpPr txBox="1">
              <a:spLocks noChangeArrowheads="1"/>
            </p:cNvSpPr>
            <p:nvPr/>
          </p:nvSpPr>
          <p:spPr bwMode="auto">
            <a:xfrm>
              <a:off x="1754" y="3347"/>
              <a:ext cx="686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dirty="0">
                  <a:solidFill>
                    <a:srgbClr val="FF0000"/>
                  </a:solidFill>
                </a:rPr>
                <a:t>13g×98</a:t>
              </a:r>
            </a:p>
          </p:txBody>
        </p:sp>
        <p:sp>
          <p:nvSpPr>
            <p:cNvPr id="47130" name="Line 26"/>
            <p:cNvSpPr>
              <a:spLocks noChangeShapeType="1"/>
            </p:cNvSpPr>
            <p:nvPr/>
          </p:nvSpPr>
          <p:spPr bwMode="auto">
            <a:xfrm>
              <a:off x="1700" y="3702"/>
              <a:ext cx="118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zh-CN" altLang="en-US" sz="2800"/>
            </a:p>
          </p:txBody>
        </p:sp>
        <p:sp>
          <p:nvSpPr>
            <p:cNvPr id="47131" name="Text Box 27"/>
            <p:cNvSpPr txBox="1">
              <a:spLocks noChangeArrowheads="1"/>
            </p:cNvSpPr>
            <p:nvPr/>
          </p:nvSpPr>
          <p:spPr bwMode="auto">
            <a:xfrm>
              <a:off x="1154" y="3550"/>
              <a:ext cx="599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dirty="0">
                  <a:solidFill>
                    <a:srgbClr val="FF0000"/>
                  </a:solidFill>
                </a:rPr>
                <a:t>∴ x</a:t>
              </a:r>
              <a:r>
                <a:rPr lang="zh-CN" altLang="en-US" sz="2800" dirty="0">
                  <a:solidFill>
                    <a:srgbClr val="FF0000"/>
                  </a:solidFill>
                </a:rPr>
                <a:t>＝</a:t>
              </a:r>
            </a:p>
          </p:txBody>
        </p:sp>
      </p:grpSp>
      <p:sp>
        <p:nvSpPr>
          <p:cNvPr id="47132" name="Text Box 28"/>
          <p:cNvSpPr txBox="1">
            <a:spLocks noChangeArrowheads="1"/>
          </p:cNvSpPr>
          <p:nvPr/>
        </p:nvSpPr>
        <p:spPr bwMode="auto">
          <a:xfrm>
            <a:off x="6084329" y="5138028"/>
            <a:ext cx="145103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＝</a:t>
            </a:r>
            <a:r>
              <a:rPr lang="en-US" altLang="zh-CN" sz="2800" dirty="0">
                <a:solidFill>
                  <a:srgbClr val="FF0000"/>
                </a:solidFill>
              </a:rPr>
              <a:t>0.196</a:t>
            </a:r>
          </a:p>
        </p:txBody>
      </p:sp>
      <p:sp>
        <p:nvSpPr>
          <p:cNvPr id="47133" name="Text Box 29"/>
          <p:cNvSpPr txBox="1">
            <a:spLocks noChangeArrowheads="1"/>
          </p:cNvSpPr>
          <p:nvPr/>
        </p:nvSpPr>
        <p:spPr bwMode="auto">
          <a:xfrm>
            <a:off x="7380472" y="5138028"/>
            <a:ext cx="144943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FF"/>
                </a:solidFill>
              </a:rPr>
              <a:t>×100</a:t>
            </a:r>
            <a:r>
              <a:rPr lang="zh-CN" altLang="en-US" sz="2800" dirty="0">
                <a:solidFill>
                  <a:srgbClr val="0000FF"/>
                </a:solidFill>
              </a:rPr>
              <a:t>％</a:t>
            </a:r>
          </a:p>
        </p:txBody>
      </p:sp>
      <p:sp>
        <p:nvSpPr>
          <p:cNvPr id="47134" name="Text Box 30"/>
          <p:cNvSpPr txBox="1">
            <a:spLocks noChangeArrowheads="1"/>
          </p:cNvSpPr>
          <p:nvPr/>
        </p:nvSpPr>
        <p:spPr bwMode="auto">
          <a:xfrm>
            <a:off x="8748624" y="5108510"/>
            <a:ext cx="145103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＝</a:t>
            </a:r>
            <a:r>
              <a:rPr lang="en-US" altLang="zh-CN" sz="2800" dirty="0">
                <a:solidFill>
                  <a:srgbClr val="FF0000"/>
                </a:solidFill>
              </a:rPr>
              <a:t>19.6%</a:t>
            </a:r>
          </a:p>
        </p:txBody>
      </p:sp>
      <p:sp>
        <p:nvSpPr>
          <p:cNvPr id="47135" name="Text Box 31"/>
          <p:cNvSpPr txBox="1">
            <a:spLocks noChangeArrowheads="1"/>
          </p:cNvSpPr>
          <p:nvPr/>
        </p:nvSpPr>
        <p:spPr bwMode="auto">
          <a:xfrm>
            <a:off x="2620469" y="6074132"/>
            <a:ext cx="740138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答：</a:t>
            </a:r>
            <a:r>
              <a:rPr kumimoji="1" lang="zh-CN" altLang="en-US" sz="2800" dirty="0">
                <a:solidFill>
                  <a:srgbClr val="FF0000"/>
                </a:solidFill>
              </a:rPr>
              <a:t>这种硫酸溶液中溶质的质量分数为</a:t>
            </a:r>
            <a:r>
              <a:rPr kumimoji="1" lang="en-US" altLang="zh-CN" sz="2800" dirty="0">
                <a:solidFill>
                  <a:srgbClr val="FF0000"/>
                </a:solidFill>
              </a:rPr>
              <a:t>19.6</a:t>
            </a:r>
            <a:r>
              <a:rPr kumimoji="1" lang="zh-CN" altLang="en-US" sz="2800" dirty="0">
                <a:solidFill>
                  <a:srgbClr val="FF0000"/>
                </a:solidFill>
              </a:rPr>
              <a:t>％</a:t>
            </a:r>
          </a:p>
        </p:txBody>
      </p:sp>
      <p:sp>
        <p:nvSpPr>
          <p:cNvPr id="33" name="Text Box 3"/>
          <p:cNvSpPr txBox="1">
            <a:spLocks noChangeArrowheads="1"/>
          </p:cNvSpPr>
          <p:nvPr/>
        </p:nvSpPr>
        <p:spPr bwMode="auto">
          <a:xfrm>
            <a:off x="1007402" y="603265"/>
            <a:ext cx="10260264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dirty="0">
                <a:latin typeface="+mn-ea"/>
                <a:ea typeface="+mn-ea"/>
              </a:rPr>
              <a:t>例：</a:t>
            </a:r>
            <a:r>
              <a:rPr kumimoji="1" lang="en-US" altLang="zh-CN" sz="2800" dirty="0">
                <a:latin typeface="+mn-ea"/>
                <a:ea typeface="+mn-ea"/>
              </a:rPr>
              <a:t>100g</a:t>
            </a:r>
            <a:r>
              <a:rPr kumimoji="1" lang="zh-CN" altLang="en-US" sz="2800" dirty="0">
                <a:latin typeface="+mn-ea"/>
                <a:ea typeface="+mn-ea"/>
              </a:rPr>
              <a:t>某硫酸溶液恰好跟</a:t>
            </a:r>
            <a:r>
              <a:rPr kumimoji="1" lang="en-US" altLang="zh-CN" sz="2800" dirty="0">
                <a:latin typeface="+mn-ea"/>
                <a:ea typeface="+mn-ea"/>
              </a:rPr>
              <a:t>13g</a:t>
            </a:r>
            <a:r>
              <a:rPr kumimoji="1" lang="zh-CN" altLang="en-US" sz="2800" dirty="0">
                <a:latin typeface="+mn-ea"/>
                <a:ea typeface="+mn-ea"/>
              </a:rPr>
              <a:t>锌完全反应，试计算这种硫酸</a:t>
            </a:r>
            <a:endParaRPr kumimoji="1" lang="en-US" altLang="zh-CN" sz="2800" dirty="0">
              <a:latin typeface="+mn-ea"/>
              <a:ea typeface="+mn-ea"/>
            </a:endParaRPr>
          </a:p>
          <a:p>
            <a:pPr>
              <a:spcBef>
                <a:spcPct val="50000"/>
              </a:spcBef>
            </a:pPr>
            <a:r>
              <a:rPr kumimoji="1" lang="en-US" altLang="zh-CN" sz="2800" dirty="0">
                <a:latin typeface="+mn-ea"/>
                <a:ea typeface="+mn-ea"/>
              </a:rPr>
              <a:t>    </a:t>
            </a:r>
            <a:r>
              <a:rPr kumimoji="1" lang="zh-CN" altLang="en-US" sz="2800" dirty="0">
                <a:latin typeface="+mn-ea"/>
                <a:ea typeface="+mn-ea"/>
              </a:rPr>
              <a:t>溶液中溶质的质量分数。</a:t>
            </a:r>
            <a:r>
              <a:rPr kumimoji="1" lang="en-US" altLang="zh-CN" sz="2800" dirty="0">
                <a:solidFill>
                  <a:srgbClr val="0000FF"/>
                </a:solidFill>
                <a:latin typeface="+mn-ea"/>
              </a:rPr>
              <a:t>(P</a:t>
            </a:r>
            <a:r>
              <a:rPr kumimoji="1" lang="en-US" altLang="zh-CN" sz="2800" baseline="-25000" dirty="0">
                <a:solidFill>
                  <a:srgbClr val="0000FF"/>
                </a:solidFill>
                <a:latin typeface="+mn-ea"/>
              </a:rPr>
              <a:t>45</a:t>
            </a:r>
            <a:r>
              <a:rPr kumimoji="1" lang="en-US" altLang="zh-CN" sz="2800" dirty="0">
                <a:solidFill>
                  <a:srgbClr val="0000FF"/>
                </a:solidFill>
                <a:latin typeface="+mn-ea"/>
              </a:rPr>
              <a:t> 5)</a:t>
            </a:r>
            <a:endParaRPr lang="zh-CN" altLang="en-US" sz="2800" dirty="0">
              <a:solidFill>
                <a:srgbClr val="0000FF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121007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7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47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47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47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47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47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71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7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7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47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47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8" grpId="0"/>
      <p:bldP spid="47109" grpId="0"/>
      <p:bldP spid="47113" grpId="0"/>
      <p:bldP spid="47114" grpId="0"/>
      <p:bldP spid="47132" grpId="0"/>
      <p:bldP spid="47133" grpId="0"/>
      <p:bldP spid="47134" grpId="0"/>
      <p:bldP spid="4713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 Box 2"/>
          <p:cNvSpPr txBox="1">
            <a:spLocks noChangeArrowheads="1"/>
          </p:cNvSpPr>
          <p:nvPr/>
        </p:nvSpPr>
        <p:spPr bwMode="auto">
          <a:xfrm>
            <a:off x="912166" y="532998"/>
            <a:ext cx="1094368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dirty="0">
                <a:latin typeface="+mn-ea"/>
                <a:ea typeface="+mn-ea"/>
              </a:rPr>
              <a:t>1</a:t>
            </a:r>
            <a:r>
              <a:rPr kumimoji="1" lang="zh-CN" altLang="en-US" sz="2800" dirty="0">
                <a:latin typeface="+mn-ea"/>
                <a:ea typeface="+mn-ea"/>
              </a:rPr>
              <a:t>、</a:t>
            </a:r>
            <a:r>
              <a:rPr kumimoji="1" lang="en-US" altLang="zh-CN" sz="2800" dirty="0">
                <a:latin typeface="+mn-ea"/>
                <a:ea typeface="+mn-ea"/>
              </a:rPr>
              <a:t>73g</a:t>
            </a:r>
            <a:r>
              <a:rPr kumimoji="1" lang="zh-CN" altLang="en-US" sz="2800" dirty="0">
                <a:latin typeface="+mn-ea"/>
                <a:ea typeface="+mn-ea"/>
              </a:rPr>
              <a:t>质量分数为</a:t>
            </a:r>
            <a:r>
              <a:rPr kumimoji="1" lang="en-US" altLang="zh-CN" sz="2800" dirty="0">
                <a:latin typeface="+mn-ea"/>
                <a:ea typeface="+mn-ea"/>
              </a:rPr>
              <a:t>20%</a:t>
            </a:r>
            <a:r>
              <a:rPr kumimoji="1" lang="zh-CN" altLang="en-US" sz="2800" dirty="0">
                <a:latin typeface="+mn-ea"/>
                <a:ea typeface="+mn-ea"/>
              </a:rPr>
              <a:t>的盐酸与足量的大理石反应，可生成</a:t>
            </a:r>
            <a:r>
              <a:rPr kumimoji="1" lang="en-US" altLang="zh-CN" sz="2800" dirty="0">
                <a:latin typeface="+mn-ea"/>
                <a:ea typeface="+mn-ea"/>
              </a:rPr>
              <a:t>CO</a:t>
            </a:r>
            <a:r>
              <a:rPr kumimoji="1" lang="en-US" altLang="zh-CN" sz="2800" baseline="-25000" dirty="0">
                <a:latin typeface="+mn-ea"/>
                <a:ea typeface="+mn-ea"/>
              </a:rPr>
              <a:t>2</a:t>
            </a:r>
            <a:r>
              <a:rPr kumimoji="1" lang="zh-CN" altLang="en-US" sz="2800" dirty="0">
                <a:latin typeface="+mn-ea"/>
                <a:ea typeface="+mn-ea"/>
              </a:rPr>
              <a:t>的质量</a:t>
            </a:r>
            <a:endParaRPr kumimoji="1" lang="en-US" altLang="zh-CN" sz="2800" dirty="0">
              <a:latin typeface="+mn-ea"/>
              <a:ea typeface="+mn-ea"/>
            </a:endParaRPr>
          </a:p>
          <a:p>
            <a:pPr>
              <a:spcBef>
                <a:spcPct val="50000"/>
              </a:spcBef>
            </a:pPr>
            <a:r>
              <a:rPr kumimoji="1" lang="en-US" altLang="zh-CN" sz="2800" dirty="0">
                <a:latin typeface="+mn-ea"/>
                <a:ea typeface="+mn-ea"/>
              </a:rPr>
              <a:t>   </a:t>
            </a:r>
            <a:r>
              <a:rPr kumimoji="1" lang="zh-CN" altLang="en-US" sz="2800" dirty="0">
                <a:latin typeface="+mn-ea"/>
                <a:ea typeface="+mn-ea"/>
              </a:rPr>
              <a:t>是多少</a:t>
            </a:r>
            <a:r>
              <a:rPr kumimoji="1" lang="en-US" altLang="zh-CN" sz="2800" dirty="0">
                <a:latin typeface="+mn-ea"/>
                <a:ea typeface="+mn-ea"/>
              </a:rPr>
              <a:t>g</a:t>
            </a:r>
            <a:r>
              <a:rPr kumimoji="1" lang="zh-CN" altLang="en-US" sz="2800" dirty="0">
                <a:latin typeface="+mn-ea"/>
                <a:ea typeface="+mn-ea"/>
              </a:rPr>
              <a:t>，这些</a:t>
            </a:r>
            <a:r>
              <a:rPr kumimoji="1" lang="en-US" altLang="zh-CN" sz="2800" dirty="0">
                <a:latin typeface="+mn-ea"/>
                <a:ea typeface="+mn-ea"/>
              </a:rPr>
              <a:t>CO</a:t>
            </a:r>
            <a:r>
              <a:rPr kumimoji="1" lang="en-US" altLang="zh-CN" sz="2800" baseline="-25000" dirty="0">
                <a:latin typeface="+mn-ea"/>
                <a:ea typeface="+mn-ea"/>
              </a:rPr>
              <a:t>2</a:t>
            </a:r>
            <a:r>
              <a:rPr kumimoji="1" lang="zh-CN" altLang="en-US" sz="2800" dirty="0">
                <a:latin typeface="+mn-ea"/>
                <a:ea typeface="+mn-ea"/>
              </a:rPr>
              <a:t>的体积（标准状况）为多少？（标准状况下，</a:t>
            </a:r>
            <a:endParaRPr kumimoji="1" lang="en-US" altLang="zh-CN" sz="2800" dirty="0">
              <a:latin typeface="+mn-ea"/>
              <a:ea typeface="+mn-ea"/>
            </a:endParaRPr>
          </a:p>
          <a:p>
            <a:pPr>
              <a:spcBef>
                <a:spcPct val="50000"/>
              </a:spcBef>
            </a:pPr>
            <a:r>
              <a:rPr kumimoji="1" lang="en-US" altLang="zh-CN" sz="2800" dirty="0">
                <a:latin typeface="+mn-ea"/>
                <a:ea typeface="+mn-ea"/>
              </a:rPr>
              <a:t>   CO</a:t>
            </a:r>
            <a:r>
              <a:rPr kumimoji="1" lang="en-US" altLang="zh-CN" sz="2800" baseline="-25000" dirty="0">
                <a:latin typeface="+mn-ea"/>
                <a:ea typeface="+mn-ea"/>
              </a:rPr>
              <a:t>2</a:t>
            </a:r>
            <a:r>
              <a:rPr kumimoji="1" lang="zh-CN" altLang="en-US" sz="2800" dirty="0">
                <a:latin typeface="+mn-ea"/>
                <a:ea typeface="+mn-ea"/>
              </a:rPr>
              <a:t>的密度以</a:t>
            </a:r>
            <a:r>
              <a:rPr kumimoji="1" lang="en-US" altLang="zh-CN" sz="2800" dirty="0">
                <a:latin typeface="+mn-ea"/>
                <a:ea typeface="+mn-ea"/>
              </a:rPr>
              <a:t>1.977g/L</a:t>
            </a:r>
            <a:r>
              <a:rPr kumimoji="1" lang="zh-CN" altLang="en-US" sz="2800" dirty="0">
                <a:latin typeface="+mn-ea"/>
                <a:ea typeface="+mn-ea"/>
              </a:rPr>
              <a:t>）</a:t>
            </a:r>
            <a:r>
              <a:rPr kumimoji="1" lang="en-US" altLang="zh-CN" sz="2800" dirty="0">
                <a:solidFill>
                  <a:srgbClr val="FF0000"/>
                </a:solidFill>
                <a:latin typeface="+mn-ea"/>
              </a:rPr>
              <a:t>(P</a:t>
            </a:r>
            <a:r>
              <a:rPr kumimoji="1" lang="en-US" altLang="zh-CN" sz="2800" baseline="-25000" dirty="0">
                <a:solidFill>
                  <a:srgbClr val="FF0000"/>
                </a:solidFill>
                <a:latin typeface="+mn-ea"/>
              </a:rPr>
              <a:t>45</a:t>
            </a:r>
            <a:r>
              <a:rPr kumimoji="1" lang="en-US" altLang="zh-CN" sz="2800" dirty="0">
                <a:solidFill>
                  <a:srgbClr val="FF0000"/>
                </a:solidFill>
                <a:latin typeface="+mn-ea"/>
              </a:rPr>
              <a:t> 6)</a:t>
            </a:r>
            <a:endParaRPr kumimoji="1" lang="en-US" altLang="zh-CN" sz="2800" dirty="0">
              <a:latin typeface="+mn-ea"/>
              <a:ea typeface="+mn-ea"/>
            </a:endParaRPr>
          </a:p>
        </p:txBody>
      </p:sp>
      <p:sp>
        <p:nvSpPr>
          <p:cNvPr id="49155" name="Text Box 3"/>
          <p:cNvSpPr txBox="1">
            <a:spLocks noChangeArrowheads="1"/>
          </p:cNvSpPr>
          <p:nvPr/>
        </p:nvSpPr>
        <p:spPr bwMode="auto">
          <a:xfrm>
            <a:off x="1414686" y="2401724"/>
            <a:ext cx="445506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解：设</a:t>
            </a:r>
            <a:r>
              <a:rPr kumimoji="1"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可生成</a:t>
            </a:r>
            <a:r>
              <a:rPr kumimoji="1"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CO</a:t>
            </a:r>
            <a:r>
              <a:rPr kumimoji="1" lang="en-US" altLang="zh-CN" sz="2800" baseline="-25000" dirty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r>
              <a:rPr kumimoji="1"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的质量为</a:t>
            </a:r>
            <a:r>
              <a:rPr kumimoji="1"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x</a:t>
            </a:r>
          </a:p>
        </p:txBody>
      </p:sp>
      <p:sp>
        <p:nvSpPr>
          <p:cNvPr id="49156" name="Text Box 4"/>
          <p:cNvSpPr txBox="1">
            <a:spLocks noChangeArrowheads="1"/>
          </p:cNvSpPr>
          <p:nvPr/>
        </p:nvSpPr>
        <p:spPr bwMode="auto">
          <a:xfrm>
            <a:off x="2515666" y="2882782"/>
            <a:ext cx="561403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+mn-ea"/>
                <a:ea typeface="+mn-ea"/>
              </a:rPr>
              <a:t>2HCl</a:t>
            </a:r>
            <a:r>
              <a:rPr lang="en-US" altLang="zh-CN" sz="2800" baseline="-25000">
                <a:solidFill>
                  <a:srgbClr val="FF0000"/>
                </a:solidFill>
                <a:latin typeface="+mn-ea"/>
                <a:ea typeface="+mn-ea"/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+mn-ea"/>
                <a:ea typeface="+mn-ea"/>
              </a:rPr>
              <a:t>+ CaCO</a:t>
            </a:r>
            <a:r>
              <a:rPr lang="en-US" altLang="zh-CN" sz="2800" baseline="-25000">
                <a:solidFill>
                  <a:srgbClr val="FF0000"/>
                </a:solidFill>
                <a:latin typeface="+mn-ea"/>
                <a:ea typeface="+mn-ea"/>
              </a:rPr>
              <a:t>3</a:t>
            </a:r>
            <a:r>
              <a:rPr lang="en-US" altLang="zh-CN" sz="2800">
                <a:solidFill>
                  <a:srgbClr val="FF0000"/>
                </a:solidFill>
                <a:latin typeface="+mn-ea"/>
                <a:ea typeface="+mn-ea"/>
              </a:rPr>
              <a:t>===CaCl</a:t>
            </a:r>
            <a:r>
              <a:rPr lang="en-US" altLang="zh-CN" sz="2800" baseline="-25000">
                <a:solidFill>
                  <a:srgbClr val="FF0000"/>
                </a:solidFill>
                <a:latin typeface="+mn-ea"/>
                <a:ea typeface="+mn-ea"/>
              </a:rPr>
              <a:t>2 </a:t>
            </a:r>
            <a:r>
              <a:rPr lang="en-US" altLang="zh-CN" sz="2800">
                <a:solidFill>
                  <a:srgbClr val="FF0000"/>
                </a:solidFill>
                <a:latin typeface="+mn-ea"/>
                <a:ea typeface="+mn-ea"/>
              </a:rPr>
              <a:t>+ CO</a:t>
            </a:r>
            <a:r>
              <a:rPr lang="en-US" altLang="zh-CN" sz="2800" baseline="-2500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+mn-ea"/>
                <a:ea typeface="+mn-ea"/>
                <a:cs typeface="Arial" charset="0"/>
              </a:rPr>
              <a:t>↑+H</a:t>
            </a:r>
            <a:r>
              <a:rPr lang="en-US" altLang="zh-CN" sz="2800" baseline="-25000">
                <a:solidFill>
                  <a:srgbClr val="FF0000"/>
                </a:solidFill>
                <a:latin typeface="+mn-ea"/>
                <a:ea typeface="+mn-ea"/>
                <a:cs typeface="Arial" charset="0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+mn-ea"/>
                <a:ea typeface="+mn-ea"/>
                <a:cs typeface="Arial" charset="0"/>
              </a:rPr>
              <a:t>O</a:t>
            </a:r>
          </a:p>
        </p:txBody>
      </p:sp>
      <p:grpSp>
        <p:nvGrpSpPr>
          <p:cNvPr id="49157" name="Group 5"/>
          <p:cNvGrpSpPr>
            <a:grpSpLocks/>
          </p:cNvGrpSpPr>
          <p:nvPr/>
        </p:nvGrpSpPr>
        <p:grpSpPr bwMode="auto">
          <a:xfrm>
            <a:off x="2805612" y="3356992"/>
            <a:ext cx="4266645" cy="568326"/>
            <a:chOff x="1371" y="2144"/>
            <a:chExt cx="2016" cy="358"/>
          </a:xfrm>
        </p:grpSpPr>
        <p:sp>
          <p:nvSpPr>
            <p:cNvPr id="49158" name="Text Box 6"/>
            <p:cNvSpPr txBox="1">
              <a:spLocks noChangeArrowheads="1"/>
            </p:cNvSpPr>
            <p:nvPr/>
          </p:nvSpPr>
          <p:spPr bwMode="auto">
            <a:xfrm>
              <a:off x="1371" y="2172"/>
              <a:ext cx="258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dirty="0">
                  <a:solidFill>
                    <a:srgbClr val="FF0000"/>
                  </a:solidFill>
                  <a:latin typeface="+mn-ea"/>
                  <a:ea typeface="+mn-ea"/>
                </a:rPr>
                <a:t>73</a:t>
              </a:r>
            </a:p>
          </p:txBody>
        </p:sp>
        <p:sp>
          <p:nvSpPr>
            <p:cNvPr id="49159" name="Text Box 7"/>
            <p:cNvSpPr txBox="1">
              <a:spLocks noChangeArrowheads="1"/>
            </p:cNvSpPr>
            <p:nvPr/>
          </p:nvSpPr>
          <p:spPr bwMode="auto">
            <a:xfrm>
              <a:off x="3129" y="2144"/>
              <a:ext cx="258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dirty="0">
                  <a:solidFill>
                    <a:srgbClr val="FF0000"/>
                  </a:solidFill>
                  <a:latin typeface="+mn-ea"/>
                  <a:ea typeface="+mn-ea"/>
                </a:rPr>
                <a:t>44</a:t>
              </a:r>
            </a:p>
          </p:txBody>
        </p:sp>
      </p:grpSp>
      <p:sp>
        <p:nvSpPr>
          <p:cNvPr id="49160" name="Text Box 8"/>
          <p:cNvSpPr txBox="1">
            <a:spLocks noChangeArrowheads="1"/>
          </p:cNvSpPr>
          <p:nvPr/>
        </p:nvSpPr>
        <p:spPr bwMode="auto">
          <a:xfrm>
            <a:off x="2350588" y="3859916"/>
            <a:ext cx="181171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+mn-ea"/>
                <a:ea typeface="+mn-ea"/>
              </a:rPr>
              <a:t>73g×20</a:t>
            </a:r>
            <a:r>
              <a:rPr lang="zh-CN" altLang="en-US" sz="2800">
                <a:solidFill>
                  <a:srgbClr val="FF0000"/>
                </a:solidFill>
                <a:latin typeface="+mn-ea"/>
                <a:ea typeface="+mn-ea"/>
              </a:rPr>
              <a:t>％</a:t>
            </a:r>
          </a:p>
        </p:txBody>
      </p:sp>
      <p:sp>
        <p:nvSpPr>
          <p:cNvPr id="49161" name="Text Box 9"/>
          <p:cNvSpPr txBox="1">
            <a:spLocks noChangeArrowheads="1"/>
          </p:cNvSpPr>
          <p:nvPr/>
        </p:nvSpPr>
        <p:spPr bwMode="auto">
          <a:xfrm>
            <a:off x="6599262" y="3913892"/>
            <a:ext cx="36580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x</a:t>
            </a:r>
          </a:p>
        </p:txBody>
      </p:sp>
      <p:grpSp>
        <p:nvGrpSpPr>
          <p:cNvPr id="49162" name="Group 10"/>
          <p:cNvGrpSpPr>
            <a:grpSpLocks/>
          </p:cNvGrpSpPr>
          <p:nvPr/>
        </p:nvGrpSpPr>
        <p:grpSpPr bwMode="auto">
          <a:xfrm>
            <a:off x="2062758" y="4419617"/>
            <a:ext cx="4512146" cy="1031877"/>
            <a:chOff x="1020" y="2793"/>
            <a:chExt cx="2132" cy="650"/>
          </a:xfrm>
        </p:grpSpPr>
        <p:grpSp>
          <p:nvGrpSpPr>
            <p:cNvPr id="49163" name="Group 11"/>
            <p:cNvGrpSpPr>
              <a:grpSpLocks/>
            </p:cNvGrpSpPr>
            <p:nvPr/>
          </p:nvGrpSpPr>
          <p:grpSpPr bwMode="auto">
            <a:xfrm>
              <a:off x="1383" y="2838"/>
              <a:ext cx="408" cy="605"/>
              <a:chOff x="1429" y="3003"/>
              <a:chExt cx="408" cy="605"/>
            </a:xfrm>
          </p:grpSpPr>
          <p:sp>
            <p:nvSpPr>
              <p:cNvPr id="49164" name="Text Box 12"/>
              <p:cNvSpPr txBox="1">
                <a:spLocks noChangeArrowheads="1"/>
              </p:cNvSpPr>
              <p:nvPr/>
            </p:nvSpPr>
            <p:spPr bwMode="auto">
              <a:xfrm>
                <a:off x="1461" y="3003"/>
                <a:ext cx="258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altLang="zh-CN" sz="2800" dirty="0">
                    <a:solidFill>
                      <a:srgbClr val="FF0000"/>
                    </a:solidFill>
                    <a:latin typeface="+mn-ea"/>
                    <a:ea typeface="+mn-ea"/>
                  </a:rPr>
                  <a:t>73</a:t>
                </a:r>
              </a:p>
            </p:txBody>
          </p:sp>
          <p:sp>
            <p:nvSpPr>
              <p:cNvPr id="49165" name="Text Box 13"/>
              <p:cNvSpPr txBox="1">
                <a:spLocks noChangeArrowheads="1"/>
              </p:cNvSpPr>
              <p:nvPr/>
            </p:nvSpPr>
            <p:spPr bwMode="auto">
              <a:xfrm>
                <a:off x="1474" y="3278"/>
                <a:ext cx="258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altLang="zh-CN" sz="2800">
                    <a:solidFill>
                      <a:srgbClr val="FF0000"/>
                    </a:solidFill>
                    <a:latin typeface="+mn-ea"/>
                    <a:ea typeface="+mn-ea"/>
                  </a:rPr>
                  <a:t>44</a:t>
                </a:r>
              </a:p>
            </p:txBody>
          </p:sp>
          <p:sp>
            <p:nvSpPr>
              <p:cNvPr id="49166" name="Line 14"/>
              <p:cNvSpPr>
                <a:spLocks noChangeShapeType="1"/>
              </p:cNvSpPr>
              <p:nvPr/>
            </p:nvSpPr>
            <p:spPr bwMode="auto">
              <a:xfrm>
                <a:off x="1429" y="3294"/>
                <a:ext cx="40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 sz="2800">
                  <a:latin typeface="+mn-ea"/>
                  <a:ea typeface="+mn-ea"/>
                </a:endParaRPr>
              </a:p>
            </p:txBody>
          </p:sp>
        </p:grpSp>
        <p:sp>
          <p:nvSpPr>
            <p:cNvPr id="49167" name="Text Box 15"/>
            <p:cNvSpPr txBox="1">
              <a:spLocks noChangeArrowheads="1"/>
            </p:cNvSpPr>
            <p:nvPr/>
          </p:nvSpPr>
          <p:spPr bwMode="auto">
            <a:xfrm>
              <a:off x="2129" y="2793"/>
              <a:ext cx="856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dirty="0">
                  <a:solidFill>
                    <a:srgbClr val="FF0000"/>
                  </a:solidFill>
                  <a:latin typeface="+mn-ea"/>
                  <a:ea typeface="+mn-ea"/>
                </a:rPr>
                <a:t>73g×20</a:t>
              </a:r>
              <a:r>
                <a:rPr lang="zh-CN" altLang="en-US" sz="2800" dirty="0">
                  <a:solidFill>
                    <a:srgbClr val="FF0000"/>
                  </a:solidFill>
                  <a:latin typeface="+mn-ea"/>
                  <a:ea typeface="+mn-ea"/>
                </a:rPr>
                <a:t>％</a:t>
              </a:r>
            </a:p>
          </p:txBody>
        </p:sp>
        <p:sp>
          <p:nvSpPr>
            <p:cNvPr id="49168" name="Text Box 16"/>
            <p:cNvSpPr txBox="1">
              <a:spLocks noChangeArrowheads="1"/>
            </p:cNvSpPr>
            <p:nvPr/>
          </p:nvSpPr>
          <p:spPr bwMode="auto">
            <a:xfrm>
              <a:off x="2476" y="3084"/>
              <a:ext cx="173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>
                  <a:solidFill>
                    <a:srgbClr val="FF0000"/>
                  </a:solidFill>
                  <a:latin typeface="+mn-ea"/>
                  <a:ea typeface="+mn-ea"/>
                </a:rPr>
                <a:t>x</a:t>
              </a:r>
            </a:p>
          </p:txBody>
        </p:sp>
        <p:sp>
          <p:nvSpPr>
            <p:cNvPr id="49169" name="Line 17"/>
            <p:cNvSpPr>
              <a:spLocks noChangeShapeType="1"/>
            </p:cNvSpPr>
            <p:nvPr/>
          </p:nvSpPr>
          <p:spPr bwMode="auto">
            <a:xfrm>
              <a:off x="2154" y="3129"/>
              <a:ext cx="99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zh-CN" altLang="en-US" sz="2800">
                <a:latin typeface="+mn-ea"/>
                <a:ea typeface="+mn-ea"/>
              </a:endParaRPr>
            </a:p>
          </p:txBody>
        </p:sp>
        <p:sp>
          <p:nvSpPr>
            <p:cNvPr id="49170" name="Text Box 18"/>
            <p:cNvSpPr txBox="1">
              <a:spLocks noChangeArrowheads="1"/>
            </p:cNvSpPr>
            <p:nvPr/>
          </p:nvSpPr>
          <p:spPr bwMode="auto">
            <a:xfrm>
              <a:off x="1836" y="2977"/>
              <a:ext cx="258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sz="2800">
                  <a:solidFill>
                    <a:srgbClr val="FF0000"/>
                  </a:solidFill>
                  <a:latin typeface="+mn-ea"/>
                  <a:ea typeface="+mn-ea"/>
                </a:rPr>
                <a:t>＝</a:t>
              </a:r>
            </a:p>
          </p:txBody>
        </p:sp>
        <p:sp>
          <p:nvSpPr>
            <p:cNvPr id="49171" name="Rectangle 19"/>
            <p:cNvSpPr>
              <a:spLocks noChangeArrowheads="1"/>
            </p:cNvSpPr>
            <p:nvPr/>
          </p:nvSpPr>
          <p:spPr bwMode="auto">
            <a:xfrm>
              <a:off x="1020" y="2976"/>
              <a:ext cx="258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>
                  <a:solidFill>
                    <a:srgbClr val="FF0000"/>
                  </a:solidFill>
                  <a:latin typeface="+mn-ea"/>
                  <a:ea typeface="+mn-ea"/>
                </a:rPr>
                <a:t>∵</a:t>
              </a:r>
            </a:p>
          </p:txBody>
        </p:sp>
      </p:grpSp>
      <p:grpSp>
        <p:nvGrpSpPr>
          <p:cNvPr id="49172" name="Group 20"/>
          <p:cNvGrpSpPr>
            <a:grpSpLocks/>
          </p:cNvGrpSpPr>
          <p:nvPr/>
        </p:nvGrpSpPr>
        <p:grpSpPr bwMode="auto">
          <a:xfrm>
            <a:off x="2062759" y="5353979"/>
            <a:ext cx="4687807" cy="936627"/>
            <a:chOff x="1020" y="3277"/>
            <a:chExt cx="2215" cy="590"/>
          </a:xfrm>
        </p:grpSpPr>
        <p:sp>
          <p:nvSpPr>
            <p:cNvPr id="49173" name="Text Box 21"/>
            <p:cNvSpPr txBox="1">
              <a:spLocks noChangeArrowheads="1"/>
            </p:cNvSpPr>
            <p:nvPr/>
          </p:nvSpPr>
          <p:spPr bwMode="auto">
            <a:xfrm>
              <a:off x="2051" y="3537"/>
              <a:ext cx="258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>
                  <a:solidFill>
                    <a:srgbClr val="FF0000"/>
                  </a:solidFill>
                  <a:latin typeface="+mn-ea"/>
                  <a:ea typeface="+mn-ea"/>
                </a:rPr>
                <a:t>73</a:t>
              </a:r>
            </a:p>
          </p:txBody>
        </p:sp>
        <p:sp>
          <p:nvSpPr>
            <p:cNvPr id="49174" name="Text Box 22"/>
            <p:cNvSpPr txBox="1">
              <a:spLocks noChangeArrowheads="1"/>
            </p:cNvSpPr>
            <p:nvPr/>
          </p:nvSpPr>
          <p:spPr bwMode="auto">
            <a:xfrm>
              <a:off x="1655" y="3277"/>
              <a:ext cx="1580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altLang="zh-CN" sz="2800" dirty="0">
                  <a:solidFill>
                    <a:srgbClr val="FF0000"/>
                  </a:solidFill>
                  <a:latin typeface="+mn-ea"/>
                  <a:ea typeface="+mn-ea"/>
                </a:rPr>
                <a:t>73g×20</a:t>
              </a:r>
              <a:r>
                <a:rPr lang="zh-CN" altLang="en-US" sz="2800" dirty="0">
                  <a:solidFill>
                    <a:srgbClr val="FF0000"/>
                  </a:solidFill>
                  <a:latin typeface="+mn-ea"/>
                  <a:ea typeface="+mn-ea"/>
                </a:rPr>
                <a:t>％</a:t>
              </a:r>
              <a:r>
                <a:rPr lang="en-US" altLang="zh-CN" sz="2800" dirty="0">
                  <a:solidFill>
                    <a:srgbClr val="FF0000"/>
                  </a:solidFill>
                  <a:latin typeface="+mn-ea"/>
                  <a:ea typeface="+mn-ea"/>
                </a:rPr>
                <a:t>×44</a:t>
              </a:r>
            </a:p>
          </p:txBody>
        </p:sp>
        <p:sp>
          <p:nvSpPr>
            <p:cNvPr id="49175" name="Line 23"/>
            <p:cNvSpPr>
              <a:spLocks noChangeShapeType="1"/>
            </p:cNvSpPr>
            <p:nvPr/>
          </p:nvSpPr>
          <p:spPr bwMode="auto">
            <a:xfrm>
              <a:off x="1700" y="3582"/>
              <a:ext cx="1361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zh-CN" altLang="en-US" sz="2800">
                <a:latin typeface="+mn-ea"/>
                <a:ea typeface="+mn-ea"/>
              </a:endParaRPr>
            </a:p>
          </p:txBody>
        </p:sp>
        <p:sp>
          <p:nvSpPr>
            <p:cNvPr id="49176" name="Text Box 24"/>
            <p:cNvSpPr txBox="1">
              <a:spLocks noChangeArrowheads="1"/>
            </p:cNvSpPr>
            <p:nvPr/>
          </p:nvSpPr>
          <p:spPr bwMode="auto">
            <a:xfrm>
              <a:off x="1020" y="3446"/>
              <a:ext cx="599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dirty="0">
                  <a:solidFill>
                    <a:srgbClr val="FF0000"/>
                  </a:solidFill>
                  <a:latin typeface="+mn-ea"/>
                  <a:ea typeface="+mn-ea"/>
                </a:rPr>
                <a:t>∴ x</a:t>
              </a:r>
              <a:r>
                <a:rPr lang="zh-CN" altLang="en-US" sz="2800" dirty="0">
                  <a:solidFill>
                    <a:srgbClr val="FF0000"/>
                  </a:solidFill>
                  <a:latin typeface="+mn-ea"/>
                  <a:ea typeface="+mn-ea"/>
                </a:rPr>
                <a:t>＝</a:t>
              </a:r>
            </a:p>
          </p:txBody>
        </p:sp>
      </p:grpSp>
      <p:sp>
        <p:nvSpPr>
          <p:cNvPr id="49177" name="Text Box 25"/>
          <p:cNvSpPr txBox="1">
            <a:spLocks noChangeArrowheads="1"/>
          </p:cNvSpPr>
          <p:nvPr/>
        </p:nvSpPr>
        <p:spPr bwMode="auto">
          <a:xfrm>
            <a:off x="2843968" y="6146140"/>
            <a:ext cx="145103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＝ 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8.8g</a:t>
            </a:r>
          </a:p>
        </p:txBody>
      </p:sp>
      <p:sp>
        <p:nvSpPr>
          <p:cNvPr id="49178" name="Text Box 26"/>
          <p:cNvSpPr txBox="1">
            <a:spLocks noChangeArrowheads="1"/>
          </p:cNvSpPr>
          <p:nvPr/>
        </p:nvSpPr>
        <p:spPr bwMode="auto">
          <a:xfrm>
            <a:off x="8572293" y="6072207"/>
            <a:ext cx="162736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答：略。</a:t>
            </a:r>
            <a:endParaRPr kumimoji="1" lang="zh-CN" altLang="en-US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49179" name="Text Box 27"/>
          <p:cNvSpPr txBox="1">
            <a:spLocks noChangeArrowheads="1"/>
          </p:cNvSpPr>
          <p:nvPr/>
        </p:nvSpPr>
        <p:spPr bwMode="auto">
          <a:xfrm>
            <a:off x="7391350" y="4293096"/>
            <a:ext cx="211468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FF"/>
                </a:solidFill>
                <a:latin typeface="+mn-ea"/>
              </a:rPr>
              <a:t>∴</a:t>
            </a:r>
            <a:r>
              <a:rPr lang="en-US" altLang="zh-CN" sz="2800" dirty="0">
                <a:solidFill>
                  <a:srgbClr val="FF0000"/>
                </a:solidFill>
                <a:latin typeface="+mn-ea"/>
              </a:rPr>
              <a:t> 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V(CO</a:t>
            </a:r>
            <a:r>
              <a:rPr lang="en-US" altLang="zh-CN" sz="2800" baseline="-25000" dirty="0">
                <a:solidFill>
                  <a:srgbClr val="0000FF"/>
                </a:solidFill>
                <a:latin typeface="+mn-ea"/>
                <a:ea typeface="+mn-ea"/>
              </a:rPr>
              <a:t>2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) =</a:t>
            </a:r>
          </a:p>
        </p:txBody>
      </p:sp>
      <p:grpSp>
        <p:nvGrpSpPr>
          <p:cNvPr id="49180" name="Group 28"/>
          <p:cNvGrpSpPr>
            <a:grpSpLocks/>
          </p:cNvGrpSpPr>
          <p:nvPr/>
        </p:nvGrpSpPr>
        <p:grpSpPr bwMode="auto">
          <a:xfrm>
            <a:off x="9597251" y="4102245"/>
            <a:ext cx="1682531" cy="957261"/>
            <a:chOff x="3878" y="3260"/>
            <a:chExt cx="795" cy="603"/>
          </a:xfrm>
        </p:grpSpPr>
        <p:sp>
          <p:nvSpPr>
            <p:cNvPr id="49181" name="Text Box 29"/>
            <p:cNvSpPr txBox="1">
              <a:spLocks noChangeArrowheads="1"/>
            </p:cNvSpPr>
            <p:nvPr/>
          </p:nvSpPr>
          <p:spPr bwMode="auto">
            <a:xfrm>
              <a:off x="3951" y="3260"/>
              <a:ext cx="430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>
                  <a:solidFill>
                    <a:srgbClr val="0000FF"/>
                  </a:solidFill>
                  <a:latin typeface="+mn-ea"/>
                  <a:ea typeface="+mn-ea"/>
                </a:rPr>
                <a:t>8.8g</a:t>
              </a:r>
            </a:p>
          </p:txBody>
        </p:sp>
        <p:sp>
          <p:nvSpPr>
            <p:cNvPr id="49182" name="Text Box 30"/>
            <p:cNvSpPr txBox="1">
              <a:spLocks noChangeArrowheads="1"/>
            </p:cNvSpPr>
            <p:nvPr/>
          </p:nvSpPr>
          <p:spPr bwMode="auto">
            <a:xfrm>
              <a:off x="3901" y="3533"/>
              <a:ext cx="772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>
                  <a:solidFill>
                    <a:srgbClr val="0000FF"/>
                  </a:solidFill>
                  <a:latin typeface="+mn-ea"/>
                  <a:ea typeface="+mn-ea"/>
                </a:rPr>
                <a:t>1.977g/L</a:t>
              </a:r>
            </a:p>
          </p:txBody>
        </p:sp>
        <p:sp>
          <p:nvSpPr>
            <p:cNvPr id="49183" name="Line 31"/>
            <p:cNvSpPr>
              <a:spLocks noChangeShapeType="1"/>
            </p:cNvSpPr>
            <p:nvPr/>
          </p:nvSpPr>
          <p:spPr bwMode="auto">
            <a:xfrm>
              <a:off x="3878" y="3566"/>
              <a:ext cx="68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zh-CN" altLang="en-US" sz="2800" dirty="0">
                <a:latin typeface="+mn-ea"/>
                <a:ea typeface="+mn-ea"/>
              </a:endParaRPr>
            </a:p>
          </p:txBody>
        </p:sp>
      </p:grpSp>
      <p:sp>
        <p:nvSpPr>
          <p:cNvPr id="49184" name="Text Box 32"/>
          <p:cNvSpPr txBox="1">
            <a:spLocks noChangeArrowheads="1"/>
          </p:cNvSpPr>
          <p:nvPr/>
        </p:nvSpPr>
        <p:spPr bwMode="auto">
          <a:xfrm>
            <a:off x="8948001" y="5210036"/>
            <a:ext cx="145103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≈4.45L</a:t>
            </a:r>
          </a:p>
        </p:txBody>
      </p:sp>
    </p:spTree>
    <p:extLst>
      <p:ext uri="{BB962C8B-B14F-4D97-AF65-F5344CB8AC3E}">
        <p14:creationId xmlns:p14="http://schemas.microsoft.com/office/powerpoint/2010/main" val="4198862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9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9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9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49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49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49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49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49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49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2000"/>
                                        <p:tgtEl>
                                          <p:spTgt spid="49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/>
      <p:bldP spid="49156" grpId="0"/>
      <p:bldP spid="49160" grpId="0"/>
      <p:bldP spid="49161" grpId="0"/>
      <p:bldP spid="49177" grpId="0"/>
      <p:bldP spid="49178" grpId="0"/>
      <p:bldP spid="49179" grpId="0"/>
      <p:bldP spid="4918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2"/>
          <p:cNvSpPr txBox="1">
            <a:spLocks noChangeArrowheads="1"/>
          </p:cNvSpPr>
          <p:nvPr/>
        </p:nvSpPr>
        <p:spPr bwMode="auto">
          <a:xfrm>
            <a:off x="526982" y="260350"/>
            <a:ext cx="6931209" cy="12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600" dirty="0">
                <a:solidFill>
                  <a:srgbClr val="FF0000"/>
                </a:solidFill>
                <a:latin typeface="Times New Roman" pitchFamily="18" charset="0"/>
              </a:rPr>
              <a:t>2</a:t>
            </a:r>
            <a:r>
              <a:rPr lang="zh-CN" altLang="en-US" sz="2600" dirty="0">
                <a:solidFill>
                  <a:srgbClr val="FF0000"/>
                </a:solidFill>
                <a:latin typeface="Times New Roman" pitchFamily="18" charset="0"/>
              </a:rPr>
              <a:t>、</a:t>
            </a:r>
            <a:r>
              <a:rPr lang="en-US" altLang="zh-CN" sz="2600" dirty="0">
                <a:latin typeface="Times New Roman" pitchFamily="18" charset="0"/>
              </a:rPr>
              <a:t>6.5g</a:t>
            </a:r>
            <a:r>
              <a:rPr lang="zh-CN" altLang="en-US" sz="2600" dirty="0">
                <a:latin typeface="Times New Roman" pitchFamily="18" charset="0"/>
              </a:rPr>
              <a:t>锌粒与</a:t>
            </a:r>
            <a:r>
              <a:rPr lang="en-US" altLang="zh-CN" sz="2600" dirty="0">
                <a:latin typeface="Times New Roman" pitchFamily="18" charset="0"/>
              </a:rPr>
              <a:t>100g</a:t>
            </a:r>
            <a:r>
              <a:rPr lang="zh-CN" altLang="en-US" sz="2600" dirty="0">
                <a:latin typeface="Times New Roman" pitchFamily="18" charset="0"/>
              </a:rPr>
              <a:t>稀硫酸恰好完全反应，求：</a:t>
            </a:r>
          </a:p>
          <a:p>
            <a:r>
              <a:rPr lang="zh-CN" altLang="en-US" sz="2600" dirty="0">
                <a:latin typeface="Times New Roman" pitchFamily="18" charset="0"/>
              </a:rPr>
              <a:t>      （</a:t>
            </a:r>
            <a:r>
              <a:rPr lang="en-US" altLang="zh-CN" sz="2600" dirty="0">
                <a:latin typeface="Times New Roman" pitchFamily="18" charset="0"/>
              </a:rPr>
              <a:t>1</a:t>
            </a:r>
            <a:r>
              <a:rPr lang="zh-CN" altLang="en-US" sz="2600" dirty="0">
                <a:latin typeface="Times New Roman" pitchFamily="18" charset="0"/>
              </a:rPr>
              <a:t>）反应后所得溶液的质量</a:t>
            </a:r>
          </a:p>
          <a:p>
            <a:r>
              <a:rPr lang="zh-CN" altLang="en-US" sz="2600" dirty="0">
                <a:latin typeface="Times New Roman" pitchFamily="18" charset="0"/>
              </a:rPr>
              <a:t>      （</a:t>
            </a:r>
            <a:r>
              <a:rPr lang="en-US" altLang="zh-CN" sz="2600" dirty="0">
                <a:latin typeface="Times New Roman" pitchFamily="18" charset="0"/>
              </a:rPr>
              <a:t>2</a:t>
            </a:r>
            <a:r>
              <a:rPr lang="zh-CN" altLang="en-US" sz="2600" dirty="0">
                <a:latin typeface="Times New Roman" pitchFamily="18" charset="0"/>
              </a:rPr>
              <a:t>）反应后所得溶液中溶质的质量分数</a:t>
            </a:r>
          </a:p>
        </p:txBody>
      </p:sp>
      <p:sp>
        <p:nvSpPr>
          <p:cNvPr id="48132" name="Text Box 4"/>
          <p:cNvSpPr txBox="1">
            <a:spLocks noChangeArrowheads="1"/>
          </p:cNvSpPr>
          <p:nvPr/>
        </p:nvSpPr>
        <p:spPr bwMode="auto">
          <a:xfrm>
            <a:off x="1414686" y="2354263"/>
            <a:ext cx="460414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accent2"/>
              </a:buClr>
              <a:buSzPct val="75000"/>
              <a:buFont typeface="Monotype Sorts" pitchFamily="2" charset="2"/>
              <a:buNone/>
            </a:pPr>
            <a:r>
              <a:rPr lang="en-US" altLang="zh-CN" dirty="0">
                <a:solidFill>
                  <a:srgbClr val="0000CC"/>
                </a:solidFill>
                <a:latin typeface="Times New Roman" pitchFamily="18" charset="0"/>
                <a:ea typeface="楷体_GB2312" pitchFamily="49" charset="-122"/>
              </a:rPr>
              <a:t>Zn +   H</a:t>
            </a:r>
            <a:r>
              <a:rPr lang="en-US" altLang="zh-CN" baseline="-25000" dirty="0">
                <a:solidFill>
                  <a:srgbClr val="0000CC"/>
                </a:solidFill>
                <a:latin typeface="Times New Roman" pitchFamily="18" charset="0"/>
                <a:ea typeface="楷体_GB2312" pitchFamily="49" charset="-122"/>
              </a:rPr>
              <a:t>2</a:t>
            </a:r>
            <a:r>
              <a:rPr lang="en-US" altLang="zh-CN" dirty="0">
                <a:solidFill>
                  <a:srgbClr val="0000CC"/>
                </a:solidFill>
                <a:latin typeface="Times New Roman" pitchFamily="18" charset="0"/>
                <a:ea typeface="楷体_GB2312" pitchFamily="49" charset="-122"/>
              </a:rPr>
              <a:t>SO</a:t>
            </a:r>
            <a:r>
              <a:rPr lang="en-US" altLang="zh-CN" baseline="-25000" dirty="0">
                <a:solidFill>
                  <a:srgbClr val="0000CC"/>
                </a:solidFill>
                <a:latin typeface="Times New Roman" pitchFamily="18" charset="0"/>
                <a:ea typeface="楷体_GB2312" pitchFamily="49" charset="-122"/>
              </a:rPr>
              <a:t>4  </a:t>
            </a:r>
            <a:r>
              <a:rPr lang="en-US" altLang="zh-CN" dirty="0">
                <a:solidFill>
                  <a:srgbClr val="0000CC"/>
                </a:solidFill>
                <a:latin typeface="Times New Roman" pitchFamily="18" charset="0"/>
                <a:ea typeface="楷体_GB2312" pitchFamily="49" charset="-122"/>
              </a:rPr>
              <a:t>==  ZnSO</a:t>
            </a:r>
            <a:r>
              <a:rPr lang="en-US" altLang="zh-CN" baseline="-25000" dirty="0">
                <a:solidFill>
                  <a:srgbClr val="0000CC"/>
                </a:solidFill>
                <a:latin typeface="Times New Roman" pitchFamily="18" charset="0"/>
                <a:ea typeface="楷体_GB2312" pitchFamily="49" charset="-122"/>
              </a:rPr>
              <a:t>4  </a:t>
            </a:r>
            <a:r>
              <a:rPr lang="en-US" altLang="zh-CN" dirty="0">
                <a:solidFill>
                  <a:srgbClr val="0000CC"/>
                </a:solidFill>
                <a:latin typeface="Times New Roman" pitchFamily="18" charset="0"/>
                <a:ea typeface="楷体_GB2312" pitchFamily="49" charset="-122"/>
              </a:rPr>
              <a:t>+   H</a:t>
            </a:r>
            <a:r>
              <a:rPr lang="en-US" altLang="zh-CN" baseline="-25000" dirty="0">
                <a:solidFill>
                  <a:srgbClr val="0000CC"/>
                </a:solidFill>
                <a:latin typeface="Times New Roman" pitchFamily="18" charset="0"/>
                <a:ea typeface="楷体_GB2312" pitchFamily="49" charset="-122"/>
              </a:rPr>
              <a:t>2 </a:t>
            </a:r>
            <a:r>
              <a:rPr lang="en-US" altLang="zh-CN" dirty="0">
                <a:solidFill>
                  <a:srgbClr val="FF0000"/>
                </a:solidFill>
                <a:latin typeface="宋体" pitchFamily="2" charset="-122"/>
              </a:rPr>
              <a:t>↑</a:t>
            </a:r>
          </a:p>
        </p:txBody>
      </p:sp>
      <p:sp>
        <p:nvSpPr>
          <p:cNvPr id="48133" name="Text Box 5"/>
          <p:cNvSpPr txBox="1">
            <a:spLocks noChangeArrowheads="1"/>
          </p:cNvSpPr>
          <p:nvPr/>
        </p:nvSpPr>
        <p:spPr bwMode="auto">
          <a:xfrm>
            <a:off x="1463935" y="2744789"/>
            <a:ext cx="470000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 dirty="0">
                <a:latin typeface="宋体" pitchFamily="2" charset="-122"/>
              </a:rPr>
              <a:t>65</a:t>
            </a:r>
          </a:p>
        </p:txBody>
      </p:sp>
      <p:sp>
        <p:nvSpPr>
          <p:cNvPr id="48135" name="Text Box 7"/>
          <p:cNvSpPr txBox="1">
            <a:spLocks noChangeArrowheads="1"/>
          </p:cNvSpPr>
          <p:nvPr/>
        </p:nvSpPr>
        <p:spPr bwMode="auto">
          <a:xfrm>
            <a:off x="1451439" y="3079750"/>
            <a:ext cx="755335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 dirty="0">
                <a:latin typeface="宋体" pitchFamily="2" charset="-122"/>
              </a:rPr>
              <a:t>6.5g</a:t>
            </a:r>
          </a:p>
        </p:txBody>
      </p:sp>
      <p:sp>
        <p:nvSpPr>
          <p:cNvPr id="48151" name="Rectangle 23"/>
          <p:cNvSpPr>
            <a:spLocks noChangeArrowheads="1"/>
          </p:cNvSpPr>
          <p:nvPr/>
        </p:nvSpPr>
        <p:spPr bwMode="auto">
          <a:xfrm>
            <a:off x="6959302" y="4413918"/>
            <a:ext cx="4486394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200" dirty="0">
                <a:solidFill>
                  <a:srgbClr val="FF0000"/>
                </a:solidFill>
                <a:latin typeface="Times New Roman" pitchFamily="18" charset="0"/>
              </a:rPr>
              <a:t> ∴ </a:t>
            </a:r>
            <a:r>
              <a:rPr lang="zh-CN" altLang="en-US" sz="2200" dirty="0">
                <a:solidFill>
                  <a:srgbClr val="FF0000"/>
                </a:solidFill>
                <a:latin typeface="Times New Roman" pitchFamily="18" charset="0"/>
              </a:rPr>
              <a:t>反应后所得溶液的质量为：</a:t>
            </a:r>
            <a:endParaRPr lang="en-US" altLang="zh-CN" sz="2200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48152" name="Rectangle 24"/>
          <p:cNvSpPr>
            <a:spLocks noChangeArrowheads="1"/>
          </p:cNvSpPr>
          <p:nvPr/>
        </p:nvSpPr>
        <p:spPr bwMode="auto">
          <a:xfrm>
            <a:off x="694606" y="1916832"/>
            <a:ext cx="635177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  <a:latin typeface="Times New Roman" pitchFamily="18" charset="0"/>
              </a:rPr>
              <a:t>解：反应生成的</a:t>
            </a:r>
            <a:r>
              <a:rPr lang="en-US" altLang="zh-CN" dirty="0">
                <a:solidFill>
                  <a:srgbClr val="FF0000"/>
                </a:solidFill>
                <a:latin typeface="Times New Roman" pitchFamily="18" charset="0"/>
              </a:rPr>
              <a:t>ZnSO</a:t>
            </a:r>
            <a:r>
              <a:rPr lang="en-US" altLang="zh-CN" baseline="-25000" dirty="0">
                <a:solidFill>
                  <a:srgbClr val="FF0000"/>
                </a:solidFill>
                <a:latin typeface="Times New Roman" pitchFamily="18" charset="0"/>
              </a:rPr>
              <a:t>4</a:t>
            </a:r>
            <a:r>
              <a:rPr lang="zh-CN" altLang="en-US" dirty="0">
                <a:solidFill>
                  <a:srgbClr val="FF0000"/>
                </a:solidFill>
                <a:latin typeface="Times New Roman" pitchFamily="18" charset="0"/>
              </a:rPr>
              <a:t>与</a:t>
            </a:r>
            <a:r>
              <a:rPr lang="en-US" altLang="zh-CN" dirty="0">
                <a:solidFill>
                  <a:srgbClr val="FF0000"/>
                </a:solidFill>
                <a:latin typeface="Times New Roman" pitchFamily="18" charset="0"/>
              </a:rPr>
              <a:t>H</a:t>
            </a:r>
            <a:r>
              <a:rPr lang="en-US" altLang="zh-CN" baseline="-25000" dirty="0">
                <a:solidFill>
                  <a:srgbClr val="FF0000"/>
                </a:solidFill>
                <a:latin typeface="Times New Roman" pitchFamily="18" charset="0"/>
              </a:rPr>
              <a:t>2</a:t>
            </a:r>
            <a:r>
              <a:rPr lang="zh-CN" altLang="en-US" dirty="0">
                <a:solidFill>
                  <a:srgbClr val="FF0000"/>
                </a:solidFill>
                <a:latin typeface="Times New Roman" pitchFamily="18" charset="0"/>
              </a:rPr>
              <a:t>的质量分别为</a:t>
            </a:r>
            <a:r>
              <a:rPr lang="en-US" altLang="zh-CN" dirty="0">
                <a:solidFill>
                  <a:srgbClr val="FF0000"/>
                </a:solidFill>
                <a:latin typeface="Times New Roman" pitchFamily="18" charset="0"/>
              </a:rPr>
              <a:t>x</a:t>
            </a:r>
            <a:endParaRPr lang="zh-CN" altLang="en-US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48153" name="Text Box 25"/>
          <p:cNvSpPr txBox="1">
            <a:spLocks noChangeArrowheads="1"/>
          </p:cNvSpPr>
          <p:nvPr/>
        </p:nvSpPr>
        <p:spPr bwMode="auto">
          <a:xfrm>
            <a:off x="3809693" y="2740025"/>
            <a:ext cx="612668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 dirty="0">
                <a:latin typeface="宋体" pitchFamily="2" charset="-122"/>
              </a:rPr>
              <a:t>161</a:t>
            </a:r>
          </a:p>
        </p:txBody>
      </p:sp>
      <p:sp>
        <p:nvSpPr>
          <p:cNvPr id="48154" name="Text Box 26"/>
          <p:cNvSpPr txBox="1">
            <a:spLocks noChangeArrowheads="1"/>
          </p:cNvSpPr>
          <p:nvPr/>
        </p:nvSpPr>
        <p:spPr bwMode="auto">
          <a:xfrm>
            <a:off x="5199009" y="2740025"/>
            <a:ext cx="327334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 dirty="0">
                <a:solidFill>
                  <a:srgbClr val="0000FF"/>
                </a:solidFill>
                <a:latin typeface="宋体" pitchFamily="2" charset="-122"/>
              </a:rPr>
              <a:t>2</a:t>
            </a:r>
          </a:p>
        </p:txBody>
      </p:sp>
      <p:sp>
        <p:nvSpPr>
          <p:cNvPr id="48155" name="Text Box 27"/>
          <p:cNvSpPr txBox="1">
            <a:spLocks noChangeArrowheads="1"/>
          </p:cNvSpPr>
          <p:nvPr/>
        </p:nvSpPr>
        <p:spPr bwMode="auto">
          <a:xfrm>
            <a:off x="3953607" y="3074989"/>
            <a:ext cx="327334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 dirty="0">
                <a:solidFill>
                  <a:srgbClr val="FF0000"/>
                </a:solidFill>
                <a:latin typeface="宋体" pitchFamily="2" charset="-122"/>
              </a:rPr>
              <a:t>x</a:t>
            </a:r>
          </a:p>
        </p:txBody>
      </p:sp>
      <p:sp>
        <p:nvSpPr>
          <p:cNvPr id="48156" name="Text Box 28"/>
          <p:cNvSpPr txBox="1">
            <a:spLocks noChangeArrowheads="1"/>
          </p:cNvSpPr>
          <p:nvPr/>
        </p:nvSpPr>
        <p:spPr bwMode="auto">
          <a:xfrm>
            <a:off x="5177845" y="3022600"/>
            <a:ext cx="768249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200" dirty="0">
                <a:solidFill>
                  <a:srgbClr val="0000FF"/>
                </a:solidFill>
                <a:latin typeface="宋体" pitchFamily="2" charset="-122"/>
              </a:rPr>
              <a:t>y</a:t>
            </a:r>
          </a:p>
        </p:txBody>
      </p:sp>
      <p:grpSp>
        <p:nvGrpSpPr>
          <p:cNvPr id="48157" name="Group 29"/>
          <p:cNvGrpSpPr>
            <a:grpSpLocks/>
          </p:cNvGrpSpPr>
          <p:nvPr/>
        </p:nvGrpSpPr>
        <p:grpSpPr bwMode="auto">
          <a:xfrm>
            <a:off x="1396179" y="3387727"/>
            <a:ext cx="3521674" cy="841376"/>
            <a:chOff x="320" y="2193"/>
            <a:chExt cx="1664" cy="530"/>
          </a:xfrm>
        </p:grpSpPr>
        <p:sp>
          <p:nvSpPr>
            <p:cNvPr id="48158" name="Text Box 30"/>
            <p:cNvSpPr txBox="1">
              <a:spLocks noChangeArrowheads="1"/>
            </p:cNvSpPr>
            <p:nvPr/>
          </p:nvSpPr>
          <p:spPr bwMode="auto">
            <a:xfrm>
              <a:off x="681" y="2238"/>
              <a:ext cx="289" cy="4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pitchFamily="2" charset="-122"/>
                </a:rPr>
                <a:t>65</a:t>
              </a:r>
            </a:p>
            <a:p>
              <a:r>
                <a:rPr lang="en-US" altLang="zh-CN" sz="2200">
                  <a:latin typeface="宋体" pitchFamily="2" charset="-122"/>
                </a:rPr>
                <a:t>161</a:t>
              </a:r>
            </a:p>
          </p:txBody>
        </p:sp>
        <p:sp>
          <p:nvSpPr>
            <p:cNvPr id="48159" name="Line 31"/>
            <p:cNvSpPr>
              <a:spLocks noChangeShapeType="1"/>
            </p:cNvSpPr>
            <p:nvPr/>
          </p:nvSpPr>
          <p:spPr bwMode="auto">
            <a:xfrm>
              <a:off x="694" y="2494"/>
              <a:ext cx="40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8160" name="Text Box 32"/>
            <p:cNvSpPr txBox="1">
              <a:spLocks noChangeArrowheads="1"/>
            </p:cNvSpPr>
            <p:nvPr/>
          </p:nvSpPr>
          <p:spPr bwMode="auto">
            <a:xfrm>
              <a:off x="1156" y="2329"/>
              <a:ext cx="222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 dirty="0">
                  <a:latin typeface="宋体" pitchFamily="2" charset="-122"/>
                </a:rPr>
                <a:t>==</a:t>
              </a:r>
            </a:p>
          </p:txBody>
        </p:sp>
        <p:sp>
          <p:nvSpPr>
            <p:cNvPr id="48161" name="Text Box 33"/>
            <p:cNvSpPr txBox="1">
              <a:spLocks noChangeArrowheads="1"/>
            </p:cNvSpPr>
            <p:nvPr/>
          </p:nvSpPr>
          <p:spPr bwMode="auto">
            <a:xfrm>
              <a:off x="1338" y="2193"/>
              <a:ext cx="559" cy="4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 dirty="0">
                  <a:latin typeface="宋体" pitchFamily="2" charset="-122"/>
                </a:rPr>
                <a:t>  6.5g </a:t>
              </a:r>
            </a:p>
            <a:p>
              <a:r>
                <a:rPr lang="en-US" altLang="zh-CN" sz="2200" dirty="0">
                  <a:latin typeface="宋体" pitchFamily="2" charset="-122"/>
                </a:rPr>
                <a:t>   x</a:t>
              </a:r>
            </a:p>
          </p:txBody>
        </p:sp>
        <p:sp>
          <p:nvSpPr>
            <p:cNvPr id="48162" name="Line 34"/>
            <p:cNvSpPr>
              <a:spLocks noChangeShapeType="1"/>
            </p:cNvSpPr>
            <p:nvPr/>
          </p:nvSpPr>
          <p:spPr bwMode="auto">
            <a:xfrm>
              <a:off x="1474" y="2476"/>
              <a:ext cx="51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8163" name="Text Box 35"/>
            <p:cNvSpPr txBox="1">
              <a:spLocks noChangeArrowheads="1"/>
            </p:cNvSpPr>
            <p:nvPr/>
          </p:nvSpPr>
          <p:spPr bwMode="auto">
            <a:xfrm>
              <a:off x="320" y="2329"/>
              <a:ext cx="221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solidFill>
                    <a:schemeClr val="hlink"/>
                  </a:solidFill>
                  <a:latin typeface="宋体" pitchFamily="2" charset="-122"/>
                </a:rPr>
                <a:t>∵</a:t>
              </a:r>
            </a:p>
          </p:txBody>
        </p:sp>
      </p:grpSp>
      <p:grpSp>
        <p:nvGrpSpPr>
          <p:cNvPr id="48164" name="Group 36"/>
          <p:cNvGrpSpPr>
            <a:grpSpLocks/>
          </p:cNvGrpSpPr>
          <p:nvPr/>
        </p:nvGrpSpPr>
        <p:grpSpPr bwMode="auto">
          <a:xfrm>
            <a:off x="1438510" y="4127501"/>
            <a:ext cx="3248661" cy="909638"/>
            <a:chOff x="2724" y="2193"/>
            <a:chExt cx="1535" cy="573"/>
          </a:xfrm>
        </p:grpSpPr>
        <p:sp>
          <p:nvSpPr>
            <p:cNvPr id="48165" name="Rectangle 37"/>
            <p:cNvSpPr>
              <a:spLocks noChangeArrowheads="1"/>
            </p:cNvSpPr>
            <p:nvPr/>
          </p:nvSpPr>
          <p:spPr bwMode="auto">
            <a:xfrm>
              <a:off x="2724" y="2374"/>
              <a:ext cx="221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solidFill>
                    <a:schemeClr val="hlink"/>
                  </a:solidFill>
                  <a:latin typeface="宋体" pitchFamily="2" charset="-122"/>
                </a:rPr>
                <a:t>∴</a:t>
              </a:r>
            </a:p>
          </p:txBody>
        </p:sp>
        <p:sp>
          <p:nvSpPr>
            <p:cNvPr id="48166" name="Text Box 38"/>
            <p:cNvSpPr txBox="1">
              <a:spLocks noChangeArrowheads="1"/>
            </p:cNvSpPr>
            <p:nvPr/>
          </p:nvSpPr>
          <p:spPr bwMode="auto">
            <a:xfrm>
              <a:off x="3031" y="2359"/>
              <a:ext cx="289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 dirty="0">
                  <a:latin typeface="宋体" pitchFamily="2" charset="-122"/>
                </a:rPr>
                <a:t>x =</a:t>
              </a:r>
            </a:p>
          </p:txBody>
        </p:sp>
        <p:sp>
          <p:nvSpPr>
            <p:cNvPr id="48167" name="Line 39"/>
            <p:cNvSpPr>
              <a:spLocks noChangeShapeType="1"/>
            </p:cNvSpPr>
            <p:nvPr/>
          </p:nvSpPr>
          <p:spPr bwMode="auto">
            <a:xfrm>
              <a:off x="3334" y="2494"/>
              <a:ext cx="92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8168" name="Text Box 40"/>
            <p:cNvSpPr txBox="1">
              <a:spLocks noChangeArrowheads="1"/>
            </p:cNvSpPr>
            <p:nvPr/>
          </p:nvSpPr>
          <p:spPr bwMode="auto">
            <a:xfrm>
              <a:off x="3402" y="2193"/>
              <a:ext cx="693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 dirty="0">
                  <a:latin typeface="宋体" pitchFamily="2" charset="-122"/>
                </a:rPr>
                <a:t>161×6.5g</a:t>
              </a:r>
            </a:p>
          </p:txBody>
        </p:sp>
        <p:sp>
          <p:nvSpPr>
            <p:cNvPr id="48169" name="Text Box 41"/>
            <p:cNvSpPr txBox="1">
              <a:spLocks noChangeArrowheads="1"/>
            </p:cNvSpPr>
            <p:nvPr/>
          </p:nvSpPr>
          <p:spPr bwMode="auto">
            <a:xfrm>
              <a:off x="3538" y="2495"/>
              <a:ext cx="222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 dirty="0">
                  <a:latin typeface="宋体" pitchFamily="2" charset="-122"/>
                </a:rPr>
                <a:t>65</a:t>
              </a:r>
            </a:p>
          </p:txBody>
        </p:sp>
      </p:grpSp>
      <p:sp>
        <p:nvSpPr>
          <p:cNvPr id="48170" name="Text Box 42"/>
          <p:cNvSpPr txBox="1">
            <a:spLocks noChangeArrowheads="1"/>
          </p:cNvSpPr>
          <p:nvPr/>
        </p:nvSpPr>
        <p:spPr bwMode="auto">
          <a:xfrm>
            <a:off x="2475539" y="4919664"/>
            <a:ext cx="1767186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200">
                <a:latin typeface="宋体" pitchFamily="2" charset="-122"/>
              </a:rPr>
              <a:t>= 16.1g</a:t>
            </a:r>
          </a:p>
        </p:txBody>
      </p:sp>
      <p:grpSp>
        <p:nvGrpSpPr>
          <p:cNvPr id="48171" name="Group 43"/>
          <p:cNvGrpSpPr>
            <a:grpSpLocks/>
          </p:cNvGrpSpPr>
          <p:nvPr/>
        </p:nvGrpSpPr>
        <p:grpSpPr bwMode="auto">
          <a:xfrm>
            <a:off x="7065693" y="2348880"/>
            <a:ext cx="3521674" cy="841376"/>
            <a:chOff x="320" y="2193"/>
            <a:chExt cx="1664" cy="530"/>
          </a:xfrm>
        </p:grpSpPr>
        <p:sp>
          <p:nvSpPr>
            <p:cNvPr id="48172" name="Text Box 44"/>
            <p:cNvSpPr txBox="1">
              <a:spLocks noChangeArrowheads="1"/>
            </p:cNvSpPr>
            <p:nvPr/>
          </p:nvSpPr>
          <p:spPr bwMode="auto">
            <a:xfrm>
              <a:off x="681" y="2238"/>
              <a:ext cx="222" cy="4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pitchFamily="2" charset="-122"/>
                </a:rPr>
                <a:t>65</a:t>
              </a:r>
            </a:p>
            <a:p>
              <a:r>
                <a:rPr lang="en-US" altLang="zh-CN" sz="2200">
                  <a:latin typeface="宋体" pitchFamily="2" charset="-122"/>
                </a:rPr>
                <a:t>2</a:t>
              </a:r>
            </a:p>
          </p:txBody>
        </p:sp>
        <p:sp>
          <p:nvSpPr>
            <p:cNvPr id="48173" name="Line 45"/>
            <p:cNvSpPr>
              <a:spLocks noChangeShapeType="1"/>
            </p:cNvSpPr>
            <p:nvPr/>
          </p:nvSpPr>
          <p:spPr bwMode="auto">
            <a:xfrm>
              <a:off x="694" y="2494"/>
              <a:ext cx="40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8174" name="Text Box 46"/>
            <p:cNvSpPr txBox="1">
              <a:spLocks noChangeArrowheads="1"/>
            </p:cNvSpPr>
            <p:nvPr/>
          </p:nvSpPr>
          <p:spPr bwMode="auto">
            <a:xfrm>
              <a:off x="1156" y="2329"/>
              <a:ext cx="222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pitchFamily="2" charset="-122"/>
                </a:rPr>
                <a:t>==</a:t>
              </a:r>
            </a:p>
          </p:txBody>
        </p:sp>
        <p:sp>
          <p:nvSpPr>
            <p:cNvPr id="48175" name="Text Box 47"/>
            <p:cNvSpPr txBox="1">
              <a:spLocks noChangeArrowheads="1"/>
            </p:cNvSpPr>
            <p:nvPr/>
          </p:nvSpPr>
          <p:spPr bwMode="auto">
            <a:xfrm>
              <a:off x="1338" y="2193"/>
              <a:ext cx="559" cy="4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 dirty="0">
                  <a:latin typeface="宋体" pitchFamily="2" charset="-122"/>
                </a:rPr>
                <a:t>  6.5g </a:t>
              </a:r>
            </a:p>
            <a:p>
              <a:r>
                <a:rPr lang="en-US" altLang="zh-CN" sz="2200" dirty="0">
                  <a:latin typeface="宋体" pitchFamily="2" charset="-122"/>
                </a:rPr>
                <a:t>   y</a:t>
              </a:r>
            </a:p>
          </p:txBody>
        </p:sp>
        <p:sp>
          <p:nvSpPr>
            <p:cNvPr id="48176" name="Line 48"/>
            <p:cNvSpPr>
              <a:spLocks noChangeShapeType="1"/>
            </p:cNvSpPr>
            <p:nvPr/>
          </p:nvSpPr>
          <p:spPr bwMode="auto">
            <a:xfrm>
              <a:off x="1474" y="2476"/>
              <a:ext cx="51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8177" name="Text Box 49"/>
            <p:cNvSpPr txBox="1">
              <a:spLocks noChangeArrowheads="1"/>
            </p:cNvSpPr>
            <p:nvPr/>
          </p:nvSpPr>
          <p:spPr bwMode="auto">
            <a:xfrm>
              <a:off x="320" y="2329"/>
              <a:ext cx="221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solidFill>
                    <a:schemeClr val="hlink"/>
                  </a:solidFill>
                  <a:latin typeface="宋体" pitchFamily="2" charset="-122"/>
                </a:rPr>
                <a:t>∵</a:t>
              </a:r>
            </a:p>
          </p:txBody>
        </p:sp>
      </p:grpSp>
      <p:grpSp>
        <p:nvGrpSpPr>
          <p:cNvPr id="48178" name="Group 50"/>
          <p:cNvGrpSpPr>
            <a:grpSpLocks/>
          </p:cNvGrpSpPr>
          <p:nvPr/>
        </p:nvGrpSpPr>
        <p:grpSpPr bwMode="auto">
          <a:xfrm>
            <a:off x="7108021" y="3088654"/>
            <a:ext cx="2920619" cy="909638"/>
            <a:chOff x="2724" y="2193"/>
            <a:chExt cx="1380" cy="573"/>
          </a:xfrm>
        </p:grpSpPr>
        <p:sp>
          <p:nvSpPr>
            <p:cNvPr id="48179" name="Rectangle 51"/>
            <p:cNvSpPr>
              <a:spLocks noChangeArrowheads="1"/>
            </p:cNvSpPr>
            <p:nvPr/>
          </p:nvSpPr>
          <p:spPr bwMode="auto">
            <a:xfrm>
              <a:off x="2724" y="2374"/>
              <a:ext cx="221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 dirty="0">
                  <a:solidFill>
                    <a:schemeClr val="hlink"/>
                  </a:solidFill>
                  <a:latin typeface="宋体" pitchFamily="2" charset="-122"/>
                </a:rPr>
                <a:t>∴</a:t>
              </a:r>
            </a:p>
          </p:txBody>
        </p:sp>
        <p:sp>
          <p:nvSpPr>
            <p:cNvPr id="48180" name="Text Box 52"/>
            <p:cNvSpPr txBox="1">
              <a:spLocks noChangeArrowheads="1"/>
            </p:cNvSpPr>
            <p:nvPr/>
          </p:nvSpPr>
          <p:spPr bwMode="auto">
            <a:xfrm>
              <a:off x="3031" y="2359"/>
              <a:ext cx="289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 dirty="0">
                  <a:latin typeface="宋体" pitchFamily="2" charset="-122"/>
                </a:rPr>
                <a:t>y =</a:t>
              </a:r>
            </a:p>
          </p:txBody>
        </p:sp>
        <p:sp>
          <p:nvSpPr>
            <p:cNvPr id="48181" name="Line 53"/>
            <p:cNvSpPr>
              <a:spLocks noChangeShapeType="1"/>
            </p:cNvSpPr>
            <p:nvPr/>
          </p:nvSpPr>
          <p:spPr bwMode="auto">
            <a:xfrm>
              <a:off x="3424" y="2494"/>
              <a:ext cx="68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8182" name="Text Box 54"/>
            <p:cNvSpPr txBox="1">
              <a:spLocks noChangeArrowheads="1"/>
            </p:cNvSpPr>
            <p:nvPr/>
          </p:nvSpPr>
          <p:spPr bwMode="auto">
            <a:xfrm>
              <a:off x="3470" y="2193"/>
              <a:ext cx="558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pitchFamily="2" charset="-122"/>
                </a:rPr>
                <a:t>2×6.5g</a:t>
              </a:r>
            </a:p>
          </p:txBody>
        </p:sp>
        <p:sp>
          <p:nvSpPr>
            <p:cNvPr id="48183" name="Text Box 55"/>
            <p:cNvSpPr txBox="1">
              <a:spLocks noChangeArrowheads="1"/>
            </p:cNvSpPr>
            <p:nvPr/>
          </p:nvSpPr>
          <p:spPr bwMode="auto">
            <a:xfrm>
              <a:off x="3642" y="2495"/>
              <a:ext cx="222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pitchFamily="2" charset="-122"/>
                </a:rPr>
                <a:t>65</a:t>
              </a:r>
            </a:p>
          </p:txBody>
        </p:sp>
      </p:grpSp>
      <p:sp>
        <p:nvSpPr>
          <p:cNvPr id="48184" name="Text Box 56"/>
          <p:cNvSpPr txBox="1">
            <a:spLocks noChangeArrowheads="1"/>
          </p:cNvSpPr>
          <p:nvPr/>
        </p:nvSpPr>
        <p:spPr bwMode="auto">
          <a:xfrm>
            <a:off x="8095665" y="3880817"/>
            <a:ext cx="1671949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200" dirty="0">
                <a:latin typeface="宋体" pitchFamily="2" charset="-122"/>
              </a:rPr>
              <a:t>= 0.2g</a:t>
            </a:r>
          </a:p>
        </p:txBody>
      </p:sp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23398" y="94506"/>
            <a:ext cx="3533117" cy="1794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矩形 1"/>
          <p:cNvSpPr/>
          <p:nvPr/>
        </p:nvSpPr>
        <p:spPr>
          <a:xfrm>
            <a:off x="6599262" y="1889250"/>
            <a:ext cx="6479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0000FF"/>
                </a:solidFill>
                <a:latin typeface="Times New Roman" pitchFamily="18" charset="0"/>
              </a:rPr>
              <a:t>、</a:t>
            </a:r>
            <a:r>
              <a:rPr lang="en-US" altLang="zh-CN" dirty="0">
                <a:solidFill>
                  <a:srgbClr val="0000FF"/>
                </a:solidFill>
                <a:latin typeface="Times New Roman" pitchFamily="18" charset="0"/>
              </a:rPr>
              <a:t>y</a:t>
            </a:r>
            <a:endParaRPr lang="zh-CN" altLang="en-US" dirty="0">
              <a:solidFill>
                <a:srgbClr val="0000FF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7215721" y="4983559"/>
            <a:ext cx="41360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  <a:latin typeface="Times New Roman" pitchFamily="18" charset="0"/>
              </a:rPr>
              <a:t>（</a:t>
            </a:r>
            <a:r>
              <a:rPr lang="en-US" altLang="zh-CN" dirty="0">
                <a:solidFill>
                  <a:srgbClr val="FF0000"/>
                </a:solidFill>
                <a:latin typeface="Times New Roman" pitchFamily="18" charset="0"/>
              </a:rPr>
              <a:t>6.5g+100g</a:t>
            </a:r>
            <a:r>
              <a:rPr lang="zh-CN" altLang="en-US" dirty="0">
                <a:solidFill>
                  <a:srgbClr val="FF0000"/>
                </a:solidFill>
                <a:latin typeface="Times New Roman" pitchFamily="18" charset="0"/>
              </a:rPr>
              <a:t>）</a:t>
            </a:r>
            <a:r>
              <a:rPr lang="zh-CN" altLang="en-US" dirty="0">
                <a:solidFill>
                  <a:srgbClr val="0000FF"/>
                </a:solidFill>
                <a:latin typeface="Times New Roman" pitchFamily="18" charset="0"/>
              </a:rPr>
              <a:t>－</a:t>
            </a:r>
            <a:r>
              <a:rPr lang="en-US" altLang="zh-CN" dirty="0">
                <a:solidFill>
                  <a:srgbClr val="0000FF"/>
                </a:solidFill>
                <a:latin typeface="Times New Roman" pitchFamily="18" charset="0"/>
              </a:rPr>
              <a:t>0.2g</a:t>
            </a:r>
            <a:r>
              <a:rPr lang="zh-CN" altLang="en-US" dirty="0">
                <a:latin typeface="Times New Roman" pitchFamily="18" charset="0"/>
              </a:rPr>
              <a:t>＝</a:t>
            </a:r>
            <a:r>
              <a:rPr lang="en-US" altLang="zh-CN" dirty="0">
                <a:latin typeface="Times New Roman" pitchFamily="18" charset="0"/>
              </a:rPr>
              <a:t>106.3g</a:t>
            </a:r>
          </a:p>
        </p:txBody>
      </p:sp>
      <p:sp>
        <p:nvSpPr>
          <p:cNvPr id="51" name="Text Box 57"/>
          <p:cNvSpPr txBox="1">
            <a:spLocks noChangeArrowheads="1"/>
          </p:cNvSpPr>
          <p:nvPr/>
        </p:nvSpPr>
        <p:spPr bwMode="auto">
          <a:xfrm>
            <a:off x="9388705" y="5896346"/>
            <a:ext cx="15365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200">
                <a:latin typeface="Times New Roman" pitchFamily="18" charset="0"/>
              </a:rPr>
              <a:t>答：略</a:t>
            </a:r>
          </a:p>
        </p:txBody>
      </p:sp>
      <p:grpSp>
        <p:nvGrpSpPr>
          <p:cNvPr id="52" name="Group 58"/>
          <p:cNvGrpSpPr>
            <a:grpSpLocks/>
          </p:cNvGrpSpPr>
          <p:nvPr/>
        </p:nvGrpSpPr>
        <p:grpSpPr bwMode="auto">
          <a:xfrm>
            <a:off x="1126654" y="5462170"/>
            <a:ext cx="4734369" cy="919164"/>
            <a:chOff x="712" y="3568"/>
            <a:chExt cx="2237" cy="579"/>
          </a:xfrm>
        </p:grpSpPr>
        <p:sp>
          <p:nvSpPr>
            <p:cNvPr id="53" name="Text Box 59"/>
            <p:cNvSpPr txBox="1">
              <a:spLocks noChangeArrowheads="1"/>
            </p:cNvSpPr>
            <p:nvPr/>
          </p:nvSpPr>
          <p:spPr bwMode="auto">
            <a:xfrm>
              <a:off x="712" y="3720"/>
              <a:ext cx="797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dirty="0">
                  <a:solidFill>
                    <a:srgbClr val="0000FF"/>
                  </a:solidFill>
                  <a:latin typeface="宋体" pitchFamily="2" charset="-122"/>
                </a:rPr>
                <a:t>∴ </a:t>
              </a:r>
              <a:r>
                <a:rPr lang="en-US" altLang="zh-CN" dirty="0">
                  <a:solidFill>
                    <a:srgbClr val="FF0000"/>
                  </a:solidFill>
                  <a:latin typeface="宋体" pitchFamily="2" charset="-122"/>
                </a:rPr>
                <a:t>ZnSO</a:t>
              </a:r>
              <a:r>
                <a:rPr lang="en-US" altLang="zh-CN" baseline="-25000" dirty="0">
                  <a:solidFill>
                    <a:srgbClr val="FF0000"/>
                  </a:solidFill>
                  <a:latin typeface="宋体" pitchFamily="2" charset="-122"/>
                </a:rPr>
                <a:t>4</a:t>
              </a:r>
              <a:r>
                <a:rPr lang="en-US" altLang="zh-CN" dirty="0">
                  <a:solidFill>
                    <a:srgbClr val="FF0000"/>
                  </a:solidFill>
                  <a:latin typeface="宋体" pitchFamily="2" charset="-122"/>
                </a:rPr>
                <a:t>%=</a:t>
              </a:r>
            </a:p>
          </p:txBody>
        </p:sp>
        <p:sp>
          <p:nvSpPr>
            <p:cNvPr id="54" name="Rectangle 60"/>
            <p:cNvSpPr>
              <a:spLocks noChangeArrowheads="1"/>
            </p:cNvSpPr>
            <p:nvPr/>
          </p:nvSpPr>
          <p:spPr bwMode="auto">
            <a:xfrm>
              <a:off x="1708" y="3568"/>
              <a:ext cx="455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>
                  <a:solidFill>
                    <a:srgbClr val="FF0000"/>
                  </a:solidFill>
                  <a:latin typeface="宋体" pitchFamily="2" charset="-122"/>
                </a:rPr>
                <a:t>16.1g</a:t>
              </a:r>
            </a:p>
          </p:txBody>
        </p:sp>
        <p:sp>
          <p:nvSpPr>
            <p:cNvPr id="55" name="Text Box 61"/>
            <p:cNvSpPr txBox="1">
              <a:spLocks noChangeArrowheads="1"/>
            </p:cNvSpPr>
            <p:nvPr/>
          </p:nvSpPr>
          <p:spPr bwMode="auto">
            <a:xfrm>
              <a:off x="1614" y="3856"/>
              <a:ext cx="602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>
                  <a:solidFill>
                    <a:srgbClr val="FF0000"/>
                  </a:solidFill>
                  <a:latin typeface="宋体" pitchFamily="2" charset="-122"/>
                </a:rPr>
                <a:t>106.3g </a:t>
              </a:r>
            </a:p>
          </p:txBody>
        </p:sp>
        <p:sp>
          <p:nvSpPr>
            <p:cNvPr id="56" name="Line 62"/>
            <p:cNvSpPr>
              <a:spLocks noChangeShapeType="1"/>
            </p:cNvSpPr>
            <p:nvPr/>
          </p:nvSpPr>
          <p:spPr bwMode="auto">
            <a:xfrm>
              <a:off x="1537" y="3868"/>
              <a:ext cx="851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57" name="Text Box 63"/>
            <p:cNvSpPr txBox="1">
              <a:spLocks noChangeArrowheads="1"/>
            </p:cNvSpPr>
            <p:nvPr/>
          </p:nvSpPr>
          <p:spPr bwMode="auto">
            <a:xfrm>
              <a:off x="2422" y="3704"/>
              <a:ext cx="527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dirty="0">
                  <a:solidFill>
                    <a:srgbClr val="FF0000"/>
                  </a:solidFill>
                  <a:latin typeface="宋体" pitchFamily="2" charset="-122"/>
                </a:rPr>
                <a:t>×100%</a:t>
              </a:r>
            </a:p>
          </p:txBody>
        </p:sp>
      </p:grpSp>
      <p:sp>
        <p:nvSpPr>
          <p:cNvPr id="58" name="Text Box 64"/>
          <p:cNvSpPr txBox="1">
            <a:spLocks noChangeArrowheads="1"/>
          </p:cNvSpPr>
          <p:nvPr/>
        </p:nvSpPr>
        <p:spPr bwMode="auto">
          <a:xfrm>
            <a:off x="6185338" y="5674887"/>
            <a:ext cx="111761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宋体" pitchFamily="2" charset="-122"/>
              </a:rPr>
              <a:t>=15.1%</a:t>
            </a:r>
          </a:p>
        </p:txBody>
      </p:sp>
    </p:spTree>
    <p:extLst>
      <p:ext uri="{BB962C8B-B14F-4D97-AF65-F5344CB8AC3E}">
        <p14:creationId xmlns:p14="http://schemas.microsoft.com/office/powerpoint/2010/main" val="4091320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8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48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48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48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48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2000"/>
                                        <p:tgtEl>
                                          <p:spTgt spid="48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7" dur="2000"/>
                                        <p:tgtEl>
                                          <p:spTgt spid="48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2" dur="2000"/>
                                        <p:tgtEl>
                                          <p:spTgt spid="48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5" dur="2000"/>
                                        <p:tgtEl>
                                          <p:spTgt spid="48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0" dur="2000"/>
                                        <p:tgtEl>
                                          <p:spTgt spid="48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5" dur="2000"/>
                                        <p:tgtEl>
                                          <p:spTgt spid="48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0" dur="2000"/>
                                        <p:tgtEl>
                                          <p:spTgt spid="48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0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2" grpId="0"/>
      <p:bldP spid="48133" grpId="0"/>
      <p:bldP spid="48135" grpId="0"/>
      <p:bldP spid="48151" grpId="0"/>
      <p:bldP spid="48152" grpId="0"/>
      <p:bldP spid="48153" grpId="0"/>
      <p:bldP spid="48154" grpId="0"/>
      <p:bldP spid="48155" grpId="0"/>
      <p:bldP spid="48156" grpId="0"/>
      <p:bldP spid="48170" grpId="0"/>
      <p:bldP spid="48184" grpId="0"/>
      <p:bldP spid="2" grpId="0"/>
      <p:bldP spid="3" grpId="0"/>
      <p:bldP spid="51" grpId="0"/>
      <p:bldP spid="5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01" name="Rectangle 5"/>
          <p:cNvSpPr>
            <a:spLocks noChangeArrowheads="1"/>
          </p:cNvSpPr>
          <p:nvPr/>
        </p:nvSpPr>
        <p:spPr bwMode="auto">
          <a:xfrm>
            <a:off x="241227" y="16024"/>
            <a:ext cx="11612738" cy="31238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21880" tIns="60940" rIns="121880" bIns="60940" anchor="ctr">
            <a:spAutoFit/>
          </a:bodyPr>
          <a:lstStyle>
            <a:lvl1pPr indent="266700">
              <a:defRPr>
                <a:solidFill>
                  <a:schemeClr val="tx1"/>
                </a:solidFill>
                <a:latin typeface="Arial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en-US" altLang="zh-CN" sz="2600" dirty="0">
                <a:solidFill>
                  <a:srgbClr val="000000"/>
                </a:solidFill>
                <a:latin typeface="+mn-ea"/>
                <a:ea typeface="+mn-ea"/>
                <a:cs typeface="Times New Roman" pitchFamily="18" charset="0"/>
              </a:rPr>
              <a:t>3</a:t>
            </a:r>
            <a:r>
              <a:rPr lang="zh-CN" altLang="en-US" sz="2600" dirty="0">
                <a:solidFill>
                  <a:srgbClr val="000000"/>
                </a:solidFill>
                <a:latin typeface="+mn-ea"/>
                <a:ea typeface="+mn-ea"/>
                <a:cs typeface="Times New Roman" pitchFamily="18" charset="0"/>
              </a:rPr>
              <a:t>、某化学兴趣小组同学为回收一块质量为</a:t>
            </a:r>
            <a:r>
              <a:rPr lang="en-US" altLang="zh-CN" sz="2600" dirty="0">
                <a:solidFill>
                  <a:srgbClr val="000000"/>
                </a:solidFill>
                <a:latin typeface="+mn-ea"/>
                <a:ea typeface="+mn-ea"/>
                <a:cs typeface="Times New Roman" pitchFamily="18" charset="0"/>
              </a:rPr>
              <a:t>40g</a:t>
            </a:r>
            <a:r>
              <a:rPr lang="zh-CN" altLang="en-US" sz="2600" dirty="0">
                <a:solidFill>
                  <a:srgbClr val="000000"/>
                </a:solidFill>
                <a:latin typeface="+mn-ea"/>
                <a:ea typeface="+mn-ea"/>
                <a:cs typeface="Times New Roman" pitchFamily="18" charset="0"/>
              </a:rPr>
              <a:t>的铜锌合金中的铜，将该</a:t>
            </a:r>
            <a:endParaRPr lang="en-US" altLang="zh-CN" sz="2600" dirty="0">
              <a:solidFill>
                <a:srgbClr val="000000"/>
              </a:solidFill>
              <a:latin typeface="+mn-ea"/>
              <a:ea typeface="+mn-ea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600" dirty="0">
                <a:solidFill>
                  <a:srgbClr val="000000"/>
                </a:solidFill>
                <a:latin typeface="+mn-ea"/>
                <a:ea typeface="+mn-ea"/>
                <a:cs typeface="Times New Roman" pitchFamily="18" charset="0"/>
              </a:rPr>
              <a:t>   </a:t>
            </a:r>
            <a:r>
              <a:rPr lang="zh-CN" altLang="en-US" sz="2600" dirty="0">
                <a:solidFill>
                  <a:srgbClr val="000000"/>
                </a:solidFill>
                <a:latin typeface="+mn-ea"/>
                <a:ea typeface="+mn-ea"/>
                <a:cs typeface="Times New Roman" pitchFamily="18" charset="0"/>
              </a:rPr>
              <a:t>合金放入烧杯中，逐渐加入稀硫酸至不再产生气泡时，恰好用去稀</a:t>
            </a:r>
            <a:endParaRPr lang="en-US" altLang="zh-CN" sz="2600" dirty="0">
              <a:solidFill>
                <a:srgbClr val="000000"/>
              </a:solidFill>
              <a:latin typeface="+mn-ea"/>
              <a:ea typeface="+mn-ea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600" dirty="0">
                <a:solidFill>
                  <a:srgbClr val="000000"/>
                </a:solidFill>
                <a:latin typeface="+mn-ea"/>
                <a:ea typeface="+mn-ea"/>
                <a:cs typeface="Times New Roman" pitchFamily="18" charset="0"/>
              </a:rPr>
              <a:t>   </a:t>
            </a:r>
            <a:r>
              <a:rPr lang="zh-CN" altLang="en-US" sz="2600" dirty="0">
                <a:solidFill>
                  <a:srgbClr val="000000"/>
                </a:solidFill>
                <a:latin typeface="+mn-ea"/>
                <a:ea typeface="+mn-ea"/>
                <a:cs typeface="Times New Roman" pitchFamily="18" charset="0"/>
              </a:rPr>
              <a:t>硫酸</a:t>
            </a:r>
            <a:r>
              <a:rPr lang="en-US" altLang="zh-CN" sz="2600" dirty="0">
                <a:solidFill>
                  <a:srgbClr val="000000"/>
                </a:solidFill>
                <a:latin typeface="+mn-ea"/>
                <a:ea typeface="+mn-ea"/>
                <a:cs typeface="Times New Roman" pitchFamily="18" charset="0"/>
              </a:rPr>
              <a:t>100g</a:t>
            </a:r>
            <a:r>
              <a:rPr lang="zh-CN" altLang="en-US" sz="2600" dirty="0">
                <a:solidFill>
                  <a:srgbClr val="000000"/>
                </a:solidFill>
                <a:latin typeface="+mn-ea"/>
                <a:ea typeface="+mn-ea"/>
                <a:cs typeface="Times New Roman" pitchFamily="18" charset="0"/>
              </a:rPr>
              <a:t>，烧杯内剩余固体 </a:t>
            </a:r>
            <a:r>
              <a:rPr lang="en-US" altLang="zh-CN" sz="2600" dirty="0">
                <a:solidFill>
                  <a:srgbClr val="000000"/>
                </a:solidFill>
                <a:latin typeface="+mn-ea"/>
                <a:ea typeface="+mn-ea"/>
                <a:cs typeface="Times New Roman" pitchFamily="18" charset="0"/>
              </a:rPr>
              <a:t>27 g</a:t>
            </a:r>
            <a:r>
              <a:rPr lang="zh-CN" altLang="en-US" sz="2600" dirty="0">
                <a:solidFill>
                  <a:srgbClr val="000000"/>
                </a:solidFill>
                <a:latin typeface="+mn-ea"/>
                <a:ea typeface="+mn-ea"/>
                <a:cs typeface="Times New Roman" pitchFamily="18" charset="0"/>
              </a:rPr>
              <a:t>。请完成下列分析及计算。</a:t>
            </a:r>
          </a:p>
          <a:p>
            <a:pPr algn="just">
              <a:lnSpc>
                <a:spcPct val="150000"/>
              </a:lnSpc>
            </a:pPr>
            <a:r>
              <a:rPr lang="zh-CN" altLang="en-US" sz="2600" dirty="0">
                <a:solidFill>
                  <a:srgbClr val="000000"/>
                </a:solidFill>
                <a:latin typeface="+mn-ea"/>
                <a:ea typeface="+mn-ea"/>
                <a:cs typeface="Times New Roman" pitchFamily="18" charset="0"/>
              </a:rPr>
              <a:t> （</a:t>
            </a:r>
            <a:r>
              <a:rPr lang="en-US" altLang="zh-CN" sz="2600" dirty="0">
                <a:solidFill>
                  <a:srgbClr val="000000"/>
                </a:solidFill>
                <a:latin typeface="+mn-ea"/>
                <a:ea typeface="+mn-ea"/>
                <a:cs typeface="Times New Roman" pitchFamily="18" charset="0"/>
              </a:rPr>
              <a:t>1</a:t>
            </a:r>
            <a:r>
              <a:rPr lang="zh-CN" altLang="en-US" sz="2600" dirty="0">
                <a:solidFill>
                  <a:srgbClr val="000000"/>
                </a:solidFill>
                <a:latin typeface="+mn-ea"/>
                <a:ea typeface="+mn-ea"/>
                <a:cs typeface="Times New Roman" pitchFamily="18" charset="0"/>
              </a:rPr>
              <a:t>）</a:t>
            </a:r>
            <a:r>
              <a:rPr lang="en-US" altLang="zh-CN" sz="2600" dirty="0">
                <a:solidFill>
                  <a:srgbClr val="000000"/>
                </a:solidFill>
                <a:latin typeface="+mn-ea"/>
                <a:ea typeface="+mn-ea"/>
                <a:cs typeface="Times New Roman" pitchFamily="18" charset="0"/>
              </a:rPr>
              <a:t>40 g</a:t>
            </a:r>
            <a:r>
              <a:rPr lang="zh-CN" altLang="en-US" sz="2600" dirty="0">
                <a:solidFill>
                  <a:srgbClr val="000000"/>
                </a:solidFill>
                <a:latin typeface="+mn-ea"/>
                <a:ea typeface="+mn-ea"/>
                <a:cs typeface="Times New Roman" pitchFamily="18" charset="0"/>
              </a:rPr>
              <a:t>铜锌合金中锌的质量是</a:t>
            </a:r>
            <a:r>
              <a:rPr lang="en-US" altLang="zh-CN" sz="2600" u="sng" dirty="0">
                <a:solidFill>
                  <a:srgbClr val="000000"/>
                </a:solidFill>
                <a:latin typeface="+mn-ea"/>
                <a:ea typeface="+mn-ea"/>
                <a:cs typeface="Times New Roman" pitchFamily="18" charset="0"/>
              </a:rPr>
              <a:t>       </a:t>
            </a:r>
            <a:r>
              <a:rPr lang="en-US" altLang="zh-CN" sz="2600" dirty="0">
                <a:solidFill>
                  <a:srgbClr val="000000"/>
                </a:solidFill>
                <a:latin typeface="+mn-ea"/>
                <a:ea typeface="+mn-ea"/>
                <a:cs typeface="Times New Roman" pitchFamily="18" charset="0"/>
              </a:rPr>
              <a:t>g</a:t>
            </a:r>
            <a:r>
              <a:rPr lang="zh-CN" altLang="en-US" sz="2600" dirty="0">
                <a:solidFill>
                  <a:srgbClr val="000000"/>
                </a:solidFill>
                <a:latin typeface="+mn-ea"/>
                <a:ea typeface="+mn-ea"/>
                <a:cs typeface="Times New Roman" pitchFamily="18" charset="0"/>
              </a:rPr>
              <a:t>。</a:t>
            </a:r>
          </a:p>
          <a:p>
            <a:pPr algn="just">
              <a:lnSpc>
                <a:spcPct val="150000"/>
              </a:lnSpc>
            </a:pPr>
            <a:r>
              <a:rPr lang="zh-CN" altLang="en-US" sz="2600" dirty="0">
                <a:solidFill>
                  <a:srgbClr val="000000"/>
                </a:solidFill>
                <a:latin typeface="+mn-ea"/>
                <a:ea typeface="+mn-ea"/>
                <a:cs typeface="Times New Roman" pitchFamily="18" charset="0"/>
              </a:rPr>
              <a:t> （</a:t>
            </a:r>
            <a:r>
              <a:rPr lang="en-US" altLang="zh-CN" sz="2600" dirty="0">
                <a:solidFill>
                  <a:srgbClr val="000000"/>
                </a:solidFill>
                <a:latin typeface="+mn-ea"/>
                <a:ea typeface="+mn-ea"/>
                <a:cs typeface="Times New Roman" pitchFamily="18" charset="0"/>
              </a:rPr>
              <a:t>2</a:t>
            </a:r>
            <a:r>
              <a:rPr lang="zh-CN" altLang="en-US" sz="2600" dirty="0">
                <a:solidFill>
                  <a:srgbClr val="000000"/>
                </a:solidFill>
                <a:latin typeface="+mn-ea"/>
                <a:ea typeface="+mn-ea"/>
                <a:cs typeface="Times New Roman" pitchFamily="18" charset="0"/>
              </a:rPr>
              <a:t>）计算所用稀硫酸中溶质的质量分数。</a:t>
            </a:r>
            <a:endParaRPr lang="zh-CN" altLang="en-US" sz="2600" dirty="0">
              <a:solidFill>
                <a:srgbClr val="FF0000"/>
              </a:solidFill>
              <a:latin typeface="+mn-ea"/>
              <a:ea typeface="+mn-ea"/>
              <a:cs typeface="Times New Roman" pitchFamily="18" charset="0"/>
            </a:endParaRPr>
          </a:p>
        </p:txBody>
      </p:sp>
      <p:sp>
        <p:nvSpPr>
          <p:cNvPr id="55382" name="Rectangle 86"/>
          <p:cNvSpPr>
            <a:spLocks noChangeArrowheads="1"/>
          </p:cNvSpPr>
          <p:nvPr/>
        </p:nvSpPr>
        <p:spPr bwMode="auto">
          <a:xfrm>
            <a:off x="5951190" y="1772816"/>
            <a:ext cx="718197" cy="769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1880" tIns="60940" rIns="121880" bIns="6094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FF0000"/>
                </a:solidFill>
                <a:cs typeface="Times New Roman" pitchFamily="18" charset="0"/>
              </a:rPr>
              <a:t>13</a:t>
            </a:r>
            <a:endParaRPr lang="zh-CN" altLang="en-US" sz="2800" dirty="0">
              <a:solidFill>
                <a:srgbClr val="FF0000"/>
              </a:solidFill>
              <a:latin typeface="MingLiU_HKSCS" pitchFamily="18" charset="-120"/>
              <a:ea typeface="MingLiU_HKSCS" pitchFamily="18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157050" y="3068960"/>
            <a:ext cx="50545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解：</a:t>
            </a:r>
            <a:r>
              <a:rPr lang="zh-CN" altLang="zh-CN" sz="2800" dirty="0">
                <a:solidFill>
                  <a:srgbClr val="FF0000"/>
                </a:solidFill>
                <a:latin typeface="+mn-ea"/>
                <a:ea typeface="+mn-ea"/>
              </a:rPr>
              <a:t>设稀硫酸中溶质质量为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x</a:t>
            </a:r>
            <a:r>
              <a:rPr lang="zh-CN" altLang="zh-CN" sz="2800" dirty="0">
                <a:solidFill>
                  <a:srgbClr val="FF0000"/>
                </a:solidFill>
                <a:latin typeface="+mn-ea"/>
                <a:ea typeface="+mn-ea"/>
              </a:rPr>
              <a:t>，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903364" y="3733972"/>
            <a:ext cx="570540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accent2"/>
              </a:buClr>
              <a:buSzPct val="75000"/>
              <a:buFont typeface="Monotype Sorts" pitchFamily="2" charset="2"/>
              <a:buNone/>
            </a:pPr>
            <a:r>
              <a:rPr lang="en-US" altLang="zh-CN" sz="2800" dirty="0">
                <a:solidFill>
                  <a:srgbClr val="0000CC"/>
                </a:solidFill>
                <a:latin typeface="Times New Roman" pitchFamily="18" charset="0"/>
                <a:ea typeface="楷体_GB2312" pitchFamily="49" charset="-122"/>
              </a:rPr>
              <a:t>Zn    +    H</a:t>
            </a:r>
            <a:r>
              <a:rPr lang="en-US" altLang="zh-CN" sz="2800" baseline="-25000" dirty="0">
                <a:solidFill>
                  <a:srgbClr val="0000CC"/>
                </a:solidFill>
                <a:latin typeface="Times New Roman" pitchFamily="18" charset="0"/>
                <a:ea typeface="楷体_GB2312" pitchFamily="49" charset="-122"/>
              </a:rPr>
              <a:t>2</a:t>
            </a:r>
            <a:r>
              <a:rPr lang="en-US" altLang="zh-CN" sz="2800" dirty="0">
                <a:solidFill>
                  <a:srgbClr val="0000CC"/>
                </a:solidFill>
                <a:latin typeface="Times New Roman" pitchFamily="18" charset="0"/>
                <a:ea typeface="楷体_GB2312" pitchFamily="49" charset="-122"/>
              </a:rPr>
              <a:t>SO</a:t>
            </a:r>
            <a:r>
              <a:rPr lang="en-US" altLang="zh-CN" sz="2800" baseline="-25000" dirty="0">
                <a:solidFill>
                  <a:srgbClr val="0000CC"/>
                </a:solidFill>
                <a:latin typeface="Times New Roman" pitchFamily="18" charset="0"/>
                <a:ea typeface="楷体_GB2312" pitchFamily="49" charset="-122"/>
              </a:rPr>
              <a:t>4  </a:t>
            </a:r>
            <a:r>
              <a:rPr lang="en-US" altLang="zh-CN" sz="2800" dirty="0">
                <a:solidFill>
                  <a:srgbClr val="0000CC"/>
                </a:solidFill>
                <a:latin typeface="Times New Roman" pitchFamily="18" charset="0"/>
                <a:ea typeface="楷体_GB2312" pitchFamily="49" charset="-122"/>
              </a:rPr>
              <a:t>==  ZnSO</a:t>
            </a:r>
            <a:r>
              <a:rPr lang="en-US" altLang="zh-CN" sz="2800" baseline="-25000" dirty="0">
                <a:solidFill>
                  <a:srgbClr val="0000CC"/>
                </a:solidFill>
                <a:latin typeface="Times New Roman" pitchFamily="18" charset="0"/>
                <a:ea typeface="楷体_GB2312" pitchFamily="49" charset="-122"/>
              </a:rPr>
              <a:t>4  </a:t>
            </a:r>
            <a:r>
              <a:rPr lang="en-US" altLang="zh-CN" sz="2800" dirty="0">
                <a:solidFill>
                  <a:srgbClr val="0000CC"/>
                </a:solidFill>
                <a:latin typeface="Times New Roman" pitchFamily="18" charset="0"/>
                <a:ea typeface="楷体_GB2312" pitchFamily="49" charset="-122"/>
              </a:rPr>
              <a:t>+   H</a:t>
            </a:r>
            <a:r>
              <a:rPr lang="en-US" altLang="zh-CN" sz="2800" baseline="-25000" dirty="0">
                <a:solidFill>
                  <a:srgbClr val="0000CC"/>
                </a:solidFill>
                <a:latin typeface="Times New Roman" pitchFamily="18" charset="0"/>
                <a:ea typeface="楷体_GB2312" pitchFamily="49" charset="-122"/>
              </a:rPr>
              <a:t>2 </a:t>
            </a:r>
            <a:r>
              <a:rPr lang="en-US" altLang="zh-CN" sz="2800" dirty="0">
                <a:solidFill>
                  <a:srgbClr val="FF0000"/>
                </a:solidFill>
              </a:rPr>
              <a:t>↑</a:t>
            </a: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1952613" y="4273932"/>
            <a:ext cx="54694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宋体" pitchFamily="2" charset="-122"/>
              </a:rPr>
              <a:t>65</a:t>
            </a: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1940117" y="4777988"/>
            <a:ext cx="72808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宋体" pitchFamily="2" charset="-122"/>
              </a:rPr>
              <a:t>13g</a:t>
            </a:r>
          </a:p>
        </p:txBody>
      </p:sp>
      <p:sp>
        <p:nvSpPr>
          <p:cNvPr id="9" name="Text Box 25"/>
          <p:cNvSpPr txBox="1">
            <a:spLocks noChangeArrowheads="1"/>
          </p:cNvSpPr>
          <p:nvPr/>
        </p:nvSpPr>
        <p:spPr bwMode="auto">
          <a:xfrm>
            <a:off x="3415532" y="4269168"/>
            <a:ext cx="54694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宋体" pitchFamily="2" charset="-122"/>
              </a:rPr>
              <a:t>98</a:t>
            </a:r>
          </a:p>
        </p:txBody>
      </p:sp>
      <p:sp>
        <p:nvSpPr>
          <p:cNvPr id="10" name="Text Box 27"/>
          <p:cNvSpPr txBox="1">
            <a:spLocks noChangeArrowheads="1"/>
          </p:cNvSpPr>
          <p:nvPr/>
        </p:nvSpPr>
        <p:spPr bwMode="auto">
          <a:xfrm>
            <a:off x="3487540" y="4777988"/>
            <a:ext cx="36580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宋体" pitchFamily="2" charset="-122"/>
              </a:rPr>
              <a:t>x</a:t>
            </a:r>
          </a:p>
        </p:txBody>
      </p:sp>
      <p:grpSp>
        <p:nvGrpSpPr>
          <p:cNvPr id="11" name="Group 29"/>
          <p:cNvGrpSpPr>
            <a:grpSpLocks/>
          </p:cNvGrpSpPr>
          <p:nvPr/>
        </p:nvGrpSpPr>
        <p:grpSpPr bwMode="auto">
          <a:xfrm>
            <a:off x="7614092" y="3140968"/>
            <a:ext cx="3521674" cy="1008064"/>
            <a:chOff x="320" y="2148"/>
            <a:chExt cx="1664" cy="635"/>
          </a:xfrm>
        </p:grpSpPr>
        <p:sp>
          <p:nvSpPr>
            <p:cNvPr id="12" name="Text Box 30"/>
            <p:cNvSpPr txBox="1">
              <a:spLocks noChangeArrowheads="1"/>
            </p:cNvSpPr>
            <p:nvPr/>
          </p:nvSpPr>
          <p:spPr bwMode="auto">
            <a:xfrm>
              <a:off x="681" y="2182"/>
              <a:ext cx="258" cy="6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dirty="0">
                  <a:latin typeface="宋体" pitchFamily="2" charset="-122"/>
                </a:rPr>
                <a:t>65</a:t>
              </a:r>
            </a:p>
            <a:p>
              <a:r>
                <a:rPr lang="en-US" altLang="zh-CN" sz="2800" dirty="0">
                  <a:latin typeface="宋体" pitchFamily="2" charset="-122"/>
                </a:rPr>
                <a:t>98</a:t>
              </a:r>
            </a:p>
          </p:txBody>
        </p:sp>
        <p:sp>
          <p:nvSpPr>
            <p:cNvPr id="13" name="Line 31"/>
            <p:cNvSpPr>
              <a:spLocks noChangeShapeType="1"/>
            </p:cNvSpPr>
            <p:nvPr/>
          </p:nvSpPr>
          <p:spPr bwMode="auto">
            <a:xfrm>
              <a:off x="694" y="2494"/>
              <a:ext cx="40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  <p:sp>
          <p:nvSpPr>
            <p:cNvPr id="14" name="Text Box 32"/>
            <p:cNvSpPr txBox="1">
              <a:spLocks noChangeArrowheads="1"/>
            </p:cNvSpPr>
            <p:nvPr/>
          </p:nvSpPr>
          <p:spPr bwMode="auto">
            <a:xfrm>
              <a:off x="1156" y="2329"/>
              <a:ext cx="258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dirty="0">
                  <a:latin typeface="宋体" pitchFamily="2" charset="-122"/>
                </a:rPr>
                <a:t>==</a:t>
              </a:r>
            </a:p>
          </p:txBody>
        </p:sp>
        <p:sp>
          <p:nvSpPr>
            <p:cNvPr id="15" name="Text Box 33"/>
            <p:cNvSpPr txBox="1">
              <a:spLocks noChangeArrowheads="1"/>
            </p:cNvSpPr>
            <p:nvPr/>
          </p:nvSpPr>
          <p:spPr bwMode="auto">
            <a:xfrm>
              <a:off x="1338" y="2148"/>
              <a:ext cx="601" cy="6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dirty="0">
                  <a:latin typeface="宋体" pitchFamily="2" charset="-122"/>
                </a:rPr>
                <a:t>  13g </a:t>
              </a:r>
            </a:p>
            <a:p>
              <a:r>
                <a:rPr lang="en-US" altLang="zh-CN" sz="2800" dirty="0">
                  <a:latin typeface="宋体" pitchFamily="2" charset="-122"/>
                </a:rPr>
                <a:t>   x</a:t>
              </a:r>
            </a:p>
          </p:txBody>
        </p:sp>
        <p:sp>
          <p:nvSpPr>
            <p:cNvPr id="16" name="Line 34"/>
            <p:cNvSpPr>
              <a:spLocks noChangeShapeType="1"/>
            </p:cNvSpPr>
            <p:nvPr/>
          </p:nvSpPr>
          <p:spPr bwMode="auto">
            <a:xfrm>
              <a:off x="1474" y="2476"/>
              <a:ext cx="51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  <p:sp>
          <p:nvSpPr>
            <p:cNvPr id="17" name="Text Box 35"/>
            <p:cNvSpPr txBox="1">
              <a:spLocks noChangeArrowheads="1"/>
            </p:cNvSpPr>
            <p:nvPr/>
          </p:nvSpPr>
          <p:spPr bwMode="auto">
            <a:xfrm>
              <a:off x="320" y="2329"/>
              <a:ext cx="258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>
                  <a:solidFill>
                    <a:schemeClr val="hlink"/>
                  </a:solidFill>
                  <a:latin typeface="宋体" pitchFamily="2" charset="-122"/>
                </a:rPr>
                <a:t>∵</a:t>
              </a:r>
            </a:p>
          </p:txBody>
        </p:sp>
      </p:grpSp>
      <p:grpSp>
        <p:nvGrpSpPr>
          <p:cNvPr id="18" name="Group 36"/>
          <p:cNvGrpSpPr>
            <a:grpSpLocks/>
          </p:cNvGrpSpPr>
          <p:nvPr/>
        </p:nvGrpSpPr>
        <p:grpSpPr bwMode="auto">
          <a:xfrm>
            <a:off x="7614092" y="4149032"/>
            <a:ext cx="3248661" cy="1003301"/>
            <a:chOff x="2724" y="2193"/>
            <a:chExt cx="1535" cy="632"/>
          </a:xfrm>
        </p:grpSpPr>
        <p:sp>
          <p:nvSpPr>
            <p:cNvPr id="19" name="Rectangle 37"/>
            <p:cNvSpPr>
              <a:spLocks noChangeArrowheads="1"/>
            </p:cNvSpPr>
            <p:nvPr/>
          </p:nvSpPr>
          <p:spPr bwMode="auto">
            <a:xfrm>
              <a:off x="2724" y="2374"/>
              <a:ext cx="258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dirty="0">
                  <a:solidFill>
                    <a:schemeClr val="hlink"/>
                  </a:solidFill>
                  <a:latin typeface="宋体" pitchFamily="2" charset="-122"/>
                </a:rPr>
                <a:t>∴</a:t>
              </a:r>
            </a:p>
          </p:txBody>
        </p:sp>
        <p:sp>
          <p:nvSpPr>
            <p:cNvPr id="20" name="Text Box 38"/>
            <p:cNvSpPr txBox="1">
              <a:spLocks noChangeArrowheads="1"/>
            </p:cNvSpPr>
            <p:nvPr/>
          </p:nvSpPr>
          <p:spPr bwMode="auto">
            <a:xfrm>
              <a:off x="2968" y="2317"/>
              <a:ext cx="344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dirty="0">
                  <a:latin typeface="宋体" pitchFamily="2" charset="-122"/>
                </a:rPr>
                <a:t>x =</a:t>
              </a:r>
            </a:p>
          </p:txBody>
        </p:sp>
        <p:sp>
          <p:nvSpPr>
            <p:cNvPr id="21" name="Line 39"/>
            <p:cNvSpPr>
              <a:spLocks noChangeShapeType="1"/>
            </p:cNvSpPr>
            <p:nvPr/>
          </p:nvSpPr>
          <p:spPr bwMode="auto">
            <a:xfrm>
              <a:off x="3334" y="2494"/>
              <a:ext cx="92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  <p:sp>
          <p:nvSpPr>
            <p:cNvPr id="22" name="Text Box 40"/>
            <p:cNvSpPr txBox="1">
              <a:spLocks noChangeArrowheads="1"/>
            </p:cNvSpPr>
            <p:nvPr/>
          </p:nvSpPr>
          <p:spPr bwMode="auto">
            <a:xfrm>
              <a:off x="3402" y="2193"/>
              <a:ext cx="686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dirty="0">
                  <a:latin typeface="宋体" pitchFamily="2" charset="-122"/>
                </a:rPr>
                <a:t>98×13g</a:t>
              </a:r>
            </a:p>
          </p:txBody>
        </p:sp>
        <p:sp>
          <p:nvSpPr>
            <p:cNvPr id="23" name="Text Box 41"/>
            <p:cNvSpPr txBox="1">
              <a:spLocks noChangeArrowheads="1"/>
            </p:cNvSpPr>
            <p:nvPr/>
          </p:nvSpPr>
          <p:spPr bwMode="auto">
            <a:xfrm>
              <a:off x="3538" y="2495"/>
              <a:ext cx="258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dirty="0">
                  <a:latin typeface="宋体" pitchFamily="2" charset="-122"/>
                </a:rPr>
                <a:t>65</a:t>
              </a:r>
            </a:p>
          </p:txBody>
        </p:sp>
      </p:grpSp>
      <p:sp>
        <p:nvSpPr>
          <p:cNvPr id="24" name="Text Box 42"/>
          <p:cNvSpPr txBox="1">
            <a:spLocks noChangeArrowheads="1"/>
          </p:cNvSpPr>
          <p:nvPr/>
        </p:nvSpPr>
        <p:spPr bwMode="auto">
          <a:xfrm>
            <a:off x="8491336" y="5137980"/>
            <a:ext cx="176718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800" dirty="0">
                <a:latin typeface="宋体" pitchFamily="2" charset="-122"/>
              </a:rPr>
              <a:t>= 19.6g</a:t>
            </a:r>
          </a:p>
        </p:txBody>
      </p:sp>
      <p:sp>
        <p:nvSpPr>
          <p:cNvPr id="25" name="Text Box 57"/>
          <p:cNvSpPr txBox="1">
            <a:spLocks noChangeArrowheads="1"/>
          </p:cNvSpPr>
          <p:nvPr/>
        </p:nvSpPr>
        <p:spPr bwMode="auto">
          <a:xfrm>
            <a:off x="8471470" y="5882282"/>
            <a:ext cx="15365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dirty="0">
                <a:latin typeface="Times New Roman" pitchFamily="18" charset="0"/>
              </a:rPr>
              <a:t>答：略</a:t>
            </a:r>
          </a:p>
        </p:txBody>
      </p:sp>
      <p:grpSp>
        <p:nvGrpSpPr>
          <p:cNvPr id="26" name="Group 58"/>
          <p:cNvGrpSpPr>
            <a:grpSpLocks/>
          </p:cNvGrpSpPr>
          <p:nvPr/>
        </p:nvGrpSpPr>
        <p:grpSpPr bwMode="auto">
          <a:xfrm>
            <a:off x="910783" y="5373269"/>
            <a:ext cx="5104737" cy="1152528"/>
            <a:chOff x="610" y="3512"/>
            <a:chExt cx="2412" cy="726"/>
          </a:xfrm>
        </p:grpSpPr>
        <p:sp>
          <p:nvSpPr>
            <p:cNvPr id="27" name="Text Box 59"/>
            <p:cNvSpPr txBox="1">
              <a:spLocks noChangeArrowheads="1"/>
            </p:cNvSpPr>
            <p:nvPr/>
          </p:nvSpPr>
          <p:spPr bwMode="auto">
            <a:xfrm>
              <a:off x="610" y="3693"/>
              <a:ext cx="885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dirty="0">
                  <a:solidFill>
                    <a:srgbClr val="0000FF"/>
                  </a:solidFill>
                  <a:latin typeface="宋体" pitchFamily="2" charset="-122"/>
                </a:rPr>
                <a:t>∴ </a:t>
              </a:r>
              <a:r>
                <a:rPr lang="en-US" altLang="zh-CN" sz="2800" dirty="0">
                  <a:solidFill>
                    <a:srgbClr val="FF0000"/>
                  </a:solidFill>
                  <a:latin typeface="宋体" pitchFamily="2" charset="-122"/>
                </a:rPr>
                <a:t>H</a:t>
              </a:r>
              <a:r>
                <a:rPr lang="en-US" altLang="zh-CN" sz="2800" baseline="-25000" dirty="0">
                  <a:solidFill>
                    <a:srgbClr val="FF0000"/>
                  </a:solidFill>
                  <a:latin typeface="宋体" pitchFamily="2" charset="-122"/>
                </a:rPr>
                <a:t>2</a:t>
              </a:r>
              <a:r>
                <a:rPr lang="en-US" altLang="zh-CN" sz="2800" dirty="0">
                  <a:solidFill>
                    <a:srgbClr val="FF0000"/>
                  </a:solidFill>
                  <a:latin typeface="宋体" pitchFamily="2" charset="-122"/>
                </a:rPr>
                <a:t>SO</a:t>
              </a:r>
              <a:r>
                <a:rPr lang="en-US" altLang="zh-CN" sz="2800" baseline="-25000" dirty="0">
                  <a:solidFill>
                    <a:srgbClr val="FF0000"/>
                  </a:solidFill>
                  <a:latin typeface="宋体" pitchFamily="2" charset="-122"/>
                </a:rPr>
                <a:t>4</a:t>
              </a:r>
              <a:r>
                <a:rPr lang="en-US" altLang="zh-CN" sz="2800" dirty="0">
                  <a:solidFill>
                    <a:srgbClr val="FF0000"/>
                  </a:solidFill>
                  <a:latin typeface="宋体" pitchFamily="2" charset="-122"/>
                </a:rPr>
                <a:t>%=</a:t>
              </a:r>
            </a:p>
          </p:txBody>
        </p:sp>
        <p:sp>
          <p:nvSpPr>
            <p:cNvPr id="28" name="Rectangle 60"/>
            <p:cNvSpPr>
              <a:spLocks noChangeArrowheads="1"/>
            </p:cNvSpPr>
            <p:nvPr/>
          </p:nvSpPr>
          <p:spPr bwMode="auto">
            <a:xfrm>
              <a:off x="1665" y="3512"/>
              <a:ext cx="515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dirty="0">
                  <a:solidFill>
                    <a:srgbClr val="FF0000"/>
                  </a:solidFill>
                  <a:latin typeface="宋体" pitchFamily="2" charset="-122"/>
                </a:rPr>
                <a:t>19.6g</a:t>
              </a:r>
            </a:p>
          </p:txBody>
        </p:sp>
        <p:sp>
          <p:nvSpPr>
            <p:cNvPr id="29" name="Text Box 61"/>
            <p:cNvSpPr txBox="1">
              <a:spLocks noChangeArrowheads="1"/>
            </p:cNvSpPr>
            <p:nvPr/>
          </p:nvSpPr>
          <p:spPr bwMode="auto">
            <a:xfrm>
              <a:off x="1665" y="3908"/>
              <a:ext cx="515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dirty="0">
                  <a:solidFill>
                    <a:srgbClr val="FF0000"/>
                  </a:solidFill>
                  <a:latin typeface="宋体" pitchFamily="2" charset="-122"/>
                </a:rPr>
                <a:t>100g </a:t>
              </a:r>
            </a:p>
          </p:txBody>
        </p:sp>
        <p:sp>
          <p:nvSpPr>
            <p:cNvPr id="30" name="Line 62"/>
            <p:cNvSpPr>
              <a:spLocks noChangeShapeType="1"/>
            </p:cNvSpPr>
            <p:nvPr/>
          </p:nvSpPr>
          <p:spPr bwMode="auto">
            <a:xfrm>
              <a:off x="1537" y="3868"/>
              <a:ext cx="851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zh-CN" altLang="en-US" sz="2800"/>
            </a:p>
          </p:txBody>
        </p:sp>
        <p:sp>
          <p:nvSpPr>
            <p:cNvPr id="31" name="Text Box 63"/>
            <p:cNvSpPr txBox="1">
              <a:spLocks noChangeArrowheads="1"/>
            </p:cNvSpPr>
            <p:nvPr/>
          </p:nvSpPr>
          <p:spPr bwMode="auto">
            <a:xfrm>
              <a:off x="2422" y="3704"/>
              <a:ext cx="600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dirty="0">
                  <a:solidFill>
                    <a:srgbClr val="FF0000"/>
                  </a:solidFill>
                  <a:latin typeface="宋体" pitchFamily="2" charset="-122"/>
                </a:rPr>
                <a:t>×100%</a:t>
              </a:r>
            </a:p>
          </p:txBody>
        </p:sp>
      </p:grpSp>
      <p:sp>
        <p:nvSpPr>
          <p:cNvPr id="32" name="Text Box 64"/>
          <p:cNvSpPr txBox="1">
            <a:spLocks noChangeArrowheads="1"/>
          </p:cNvSpPr>
          <p:nvPr/>
        </p:nvSpPr>
        <p:spPr bwMode="auto">
          <a:xfrm>
            <a:off x="6335872" y="5674881"/>
            <a:ext cx="127150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宋体" pitchFamily="2" charset="-122"/>
              </a:rPr>
              <a:t>=19.6%</a:t>
            </a:r>
          </a:p>
        </p:txBody>
      </p:sp>
    </p:spTree>
    <p:extLst>
      <p:ext uri="{BB962C8B-B14F-4D97-AF65-F5344CB8AC3E}">
        <p14:creationId xmlns:p14="http://schemas.microsoft.com/office/powerpoint/2010/main" val="1645954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5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82" grpId="0"/>
      <p:bldP spid="3" grpId="0"/>
      <p:bldP spid="6" grpId="0"/>
      <p:bldP spid="7" grpId="0"/>
      <p:bldP spid="8" grpId="0"/>
      <p:bldP spid="9" grpId="0"/>
      <p:bldP spid="10" grpId="0"/>
      <p:bldP spid="24" grpId="0"/>
      <p:bldP spid="25" grpId="0"/>
      <p:bldP spid="3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4"/>
          <p:cNvSpPr txBox="1">
            <a:spLocks noChangeArrowheads="1"/>
          </p:cNvSpPr>
          <p:nvPr/>
        </p:nvSpPr>
        <p:spPr bwMode="auto">
          <a:xfrm>
            <a:off x="1702718" y="2708920"/>
            <a:ext cx="547260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课后自主练习：</a:t>
            </a:r>
            <a:r>
              <a:rPr kumimoji="1"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《</a:t>
            </a:r>
            <a:r>
              <a:rPr kumimoji="1"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一遍过</a:t>
            </a:r>
            <a:r>
              <a:rPr kumimoji="1" lang="en-US" altLang="zh-CN" sz="2800">
                <a:solidFill>
                  <a:srgbClr val="0000FF"/>
                </a:solidFill>
                <a:latin typeface="+mn-ea"/>
                <a:ea typeface="+mn-ea"/>
              </a:rPr>
              <a:t>》P</a:t>
            </a:r>
            <a:r>
              <a:rPr kumimoji="1" lang="en-US" altLang="zh-CN" sz="2800" baseline="-25000">
                <a:solidFill>
                  <a:srgbClr val="0000FF"/>
                </a:solidFill>
                <a:latin typeface="+mn-ea"/>
                <a:ea typeface="+mn-ea"/>
              </a:rPr>
              <a:t>29</a:t>
            </a:r>
            <a:endParaRPr kumimoji="1" lang="en-US" altLang="zh-CN" sz="2000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81395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itchFamily="2" charset="-122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itchFamily="2" charset="-122"/>
            <a:ea typeface="宋体" pitchFamily="2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1567</TotalTime>
  <Words>519</Words>
  <Application>Microsoft Office PowerPoint</Application>
  <PresentationFormat>自定义</PresentationFormat>
  <Paragraphs>120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4" baseType="lpstr">
      <vt:lpstr>MingLiU_HKSCS</vt:lpstr>
      <vt:lpstr>Monotype Sorts</vt:lpstr>
      <vt:lpstr>楷体</vt:lpstr>
      <vt:lpstr>宋体</vt:lpstr>
      <vt:lpstr>Tahoma</vt:lpstr>
      <vt:lpstr>Times New Roman</vt:lpstr>
      <vt:lpstr>Wingdings</vt:lpstr>
      <vt:lpstr>Blends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中大附中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邓珂平</dc:creator>
  <cp:lastModifiedBy>邓 作逵</cp:lastModifiedBy>
  <cp:revision>104</cp:revision>
  <dcterms:created xsi:type="dcterms:W3CDTF">2004-12-14T11:07:58Z</dcterms:created>
  <dcterms:modified xsi:type="dcterms:W3CDTF">2021-02-27T08:44:44Z</dcterms:modified>
</cp:coreProperties>
</file>