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3"/>
    <p:sldId id="319" r:id="rId4"/>
    <p:sldId id="320" r:id="rId5"/>
    <p:sldId id="321" r:id="rId6"/>
    <p:sldId id="322" r:id="rId7"/>
    <p:sldId id="300" r:id="rId8"/>
    <p:sldId id="306" r:id="rId9"/>
    <p:sldId id="307" r:id="rId10"/>
    <p:sldId id="337" r:id="rId11"/>
    <p:sldId id="338" r:id="rId12"/>
    <p:sldId id="339" r:id="rId13"/>
    <p:sldId id="340" r:id="rId14"/>
    <p:sldId id="341" r:id="rId15"/>
    <p:sldId id="342" r:id="rId16"/>
    <p:sldId id="343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2800" y="793750"/>
            <a:ext cx="10515600" cy="4351338"/>
          </a:xfrm>
        </p:spPr>
        <p:txBody>
          <a:bodyPr/>
          <a:p>
            <a:pPr algn="ctr"/>
            <a:r>
              <a:rPr lang="zh-CN" altLang="en-US" sz="5400" b="1">
                <a:latin typeface="华文行楷" charset="0"/>
                <a:ea typeface="华文行楷" charset="0"/>
              </a:rPr>
              <a:t>论述类文本阅读</a:t>
            </a:r>
            <a:endParaRPr lang="zh-CN" altLang="en-US" sz="5400" b="1">
              <a:latin typeface="华文行楷" charset="0"/>
              <a:ea typeface="华文行楷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6380" y="175260"/>
            <a:ext cx="11740515" cy="6390640"/>
          </a:xfrm>
        </p:spPr>
        <p:txBody>
          <a:bodyPr>
            <a:normAutofit/>
          </a:bodyPr>
          <a:p>
            <a:pPr indent="-266700" algn="ctr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习家池的修禊习俗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修禊，是中国传统文化中的精粹。东汉应劭《风俗通义·祀典》说：“禊者，洁也。谨按《周礼》男巫掌望祀，旁招以茅；女巫掌岁时，以祓除衅浴。”但从《诗经·溱洧》来看，修禊由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纯祭祀活动</a:t>
            </a:r>
            <a:r>
              <a:rPr lang="zh-CN" altLang="en-US" b="1" u="sng">
                <a:solidFill>
                  <a:srgbClr val="0000CC"/>
                </a:solidFill>
                <a:latin typeface="黑体" charset="0"/>
                <a:ea typeface="黑体" charset="0"/>
              </a:rPr>
              <a:t>逐步演变为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带有节日性的活动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三月桃花盛开，百花馥郁，河水荡漾，水盈碧泛，阳光明媚的时候，郑国的青年男女到溱洧两水上沐浴，以洁身除秽邪之气，临别互赠花草。《韩诗》载：“郑俗，三月上巳，之溱、洧之上，招魂续魄。秉兰草，拂不祥。”这应该就是修禊的前身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但是到了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两汉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，修禊的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形式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发生了变化。其神秘繁复的色彩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减少了很多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，祭祀只是象征性的，在水曲隈处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喝酒吟诗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成主要内容，成为一种官民同乐的高雅有趣的节日活动。到了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宋代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其</a:t>
            </a:r>
            <a:r>
              <a:rPr lang="zh-CN" altLang="en-US" b="1" u="sng">
                <a:solidFill>
                  <a:srgbClr val="0000CC"/>
                </a:solidFill>
                <a:latin typeface="黑体" charset="0"/>
                <a:ea typeface="黑体" charset="0"/>
              </a:rPr>
              <a:t>内容已经是根据喜好随意增减了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。文人雅士多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曲水流觞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，临河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赋诗歌咏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。一般民众则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游春踏青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，赏览春光。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史上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最著名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的一次修禊集会是东晋永和九年(公元353年)，王羲之父子、谢安、孙绰等共41人在山阴(今绍兴)兰亭举行的。贤士名流分列两岸，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6380" y="175260"/>
            <a:ext cx="11740515" cy="6390640"/>
          </a:xfrm>
        </p:spPr>
        <p:txBody>
          <a:bodyPr>
            <a:normAutofit/>
          </a:bodyPr>
          <a:p>
            <a:pPr indent="-266700" algn="l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参差坐于茂林修竹中，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曲水赋诗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纵酒狂欢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。王羲之作《兰亭集序》，成为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天下第一行书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。但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影响巨大 波及全国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的修禊活动是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清康乾年间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扬州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瘦西湖畔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的三次“红桥修禊”，主持者皆为名士，参加者近万，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规模空前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，成为中国诗歌史上的盛举。其方式是在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洗濯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后，列坐水畔，随水流羽杯，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举觞吃酒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吟诗作词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襄阳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也是一个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有修禊传统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的地方，而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习家池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就是主要的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修禊地点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。《湖广通志·襄阳府》载：“县东十里，有白马泉，晋</a:t>
            </a:r>
            <a:r>
              <a:rPr lang="zh-CN" altLang="en-US" b="1" u="sng">
                <a:solidFill>
                  <a:srgbClr val="0000CC"/>
                </a:solidFill>
                <a:latin typeface="黑体" charset="0"/>
                <a:ea typeface="黑体" charset="0"/>
              </a:rPr>
              <a:t>习凿齿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居焉，因名习家池。”</a:t>
            </a:r>
            <a:r>
              <a:rPr lang="zh-CN" altLang="en-US" b="1" u="sng">
                <a:solidFill>
                  <a:srgbClr val="0000CC"/>
                </a:solidFill>
                <a:latin typeface="黑体" charset="0"/>
                <a:ea typeface="黑体" charset="0"/>
              </a:rPr>
              <a:t>宋祝穆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撰《方舆胜览·襄阳府》载：“每年三月三日，刺史禊饮于此。”六朝时的《荆楚岁时记》云：“三月三日，四民并出水滨，为流杯曲水之饮，取黍曲菜汁和蜜为饵，以厌时气。”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襄阳习家池修禊习俗 极可能源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于东汉。但是，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从东汉到隋没有文字记录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。发现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最早的修禊诗文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是孟浩然《襄阳公宅饮》诗：“窈窕夕阳佳，丰茸春色好。欲觅淹留处，无过狭斜道。绮席卷龙须，香杯浮玛瑙。北林积修树，南池生别岛。”“北林积修树，南池生别岛”写修禊之时，习家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6380" y="175260"/>
            <a:ext cx="11740515" cy="6390640"/>
          </a:xfrm>
        </p:spPr>
        <p:txBody>
          <a:bodyPr>
            <a:normAutofit/>
          </a:bodyPr>
          <a:p>
            <a:pPr indent="-266700" algn="l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池风景无限。“绮席卷龙须，香杯浮玛瑙”则写禊饮者的神态和曲水流觞的场景。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记载比较详尽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的一次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习家池修禊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是清道光五年(1866)，习家池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改扩建及灌溉工程完成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，应官民要求，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太守周凯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亲自主持了这次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庆祝落成暨修禊活动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。是日，习家池松簧交翠，桃柳夹岸，泉涌石洑，潺湲邅回，七十多位嘉宾、耆旧、士人、幕僚列坐池滨。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曲水流觞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，大家各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赋诗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一首。可惜这些诗今日未能目见。从周凯其它诗中我们约略可见，“盈盈水一泓，清浅鉴毛发”“胜事不可追，兰亭久消歇”“烹泉坐池上，默默问残碣”，便勾勒出当时的情景。这次修禊，成为襄阳历史上传为美谈的盛事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孟浩然诗曰：“山水观形胜，襄阳美会稽。”襄阳，胜迹如林，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修禊之事为何</a:t>
            </a:r>
            <a:r>
              <a:rPr lang="zh-CN" altLang="en-US" b="1" u="sng">
                <a:solidFill>
                  <a:srgbClr val="FF0000"/>
                </a:solidFill>
                <a:latin typeface="黑体" charset="0"/>
                <a:ea typeface="黑体" charset="0"/>
              </a:rPr>
              <a:t>独钟情于习家池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？习家池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亦称高阳池，乃东汉初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襄阳侯习郁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所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修建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，为中国私家园林鼻祖。此处藏气聚风，名士辈出，为文人骚客垂青偏爱。高僧曾在此“弥天”，孟浩然有涧南居；李太白且醉池上亭，杜工部清思汉水上；李商隐曾共山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6380" y="187960"/>
            <a:ext cx="11740515" cy="6390640"/>
          </a:xfrm>
        </p:spPr>
        <p:txBody>
          <a:bodyPr>
            <a:normAutofit/>
          </a:bodyPr>
          <a:p>
            <a:pPr indent="-266700" algn="l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翁把酒时，皮日休十宿高阳忘却回；白居易赋诗借良驹，欧阳修《醉翁亭记》续新词。习家池为文人雅士提供了最好的山水环境。他们的逸志闲情，往往在乐山爱水中，托酒而出。“古来圣贤皆寂寞，惟有饮者留其名”“醉翁之意不在酒，在乎山水之间也”，故习家池有“醉酒诗千篇”美誉也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习家池修禊，在乎山、在乎水、在乎酒、在乎意境矣！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6380" y="175260"/>
            <a:ext cx="11740515" cy="6390640"/>
          </a:xfrm>
        </p:spPr>
        <p:txBody>
          <a:bodyPr>
            <a:normAutofit/>
          </a:bodyPr>
          <a:p>
            <a:pPr indent="-266700" algn="ctr">
              <a:spcAft>
                <a:spcPts val="600"/>
              </a:spcAft>
            </a:pPr>
            <a:r>
              <a:rPr lang="zh-CN" altLang="en-US" sz="4400" b="1">
                <a:solidFill>
                  <a:schemeClr val="tx1"/>
                </a:solidFill>
                <a:latin typeface="华文行楷" charset="0"/>
                <a:ea typeface="华文行楷" charset="0"/>
              </a:rPr>
              <a:t>论述类文本阅读技巧及常见错误类型</a:t>
            </a:r>
            <a:endParaRPr lang="zh-CN" altLang="en-US" sz="4400" b="1">
              <a:solidFill>
                <a:schemeClr val="tx1"/>
              </a:solidFill>
              <a:latin typeface="华文行楷" charset="0"/>
              <a:ea typeface="华文行楷" charset="0"/>
            </a:endParaRPr>
          </a:p>
          <a:p>
            <a:pPr indent="-266700" algn="l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一、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可操作性技法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：直接读题</a:t>
            </a: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</a:rPr>
              <a:t>——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找对应命题区间</a:t>
            </a: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</a:rPr>
              <a:t>——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分析概念及逻辑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二、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审读题干中的具体</a:t>
            </a:r>
            <a:r>
              <a:rPr lang="zh-CN" altLang="en-US" b="1" u="sng">
                <a:solidFill>
                  <a:srgbClr val="FF0000"/>
                </a:solidFill>
                <a:latin typeface="黑体" charset="0"/>
                <a:ea typeface="黑体" charset="0"/>
              </a:rPr>
              <a:t>话语方式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：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</a:rPr>
              <a:t>1.下列关于原文内容的</a:t>
            </a:r>
            <a:r>
              <a:rPr lang="en-US" altLang="zh-CN" b="1">
                <a:solidFill>
                  <a:srgbClr val="FF0000"/>
                </a:solidFill>
                <a:latin typeface="黑体" charset="0"/>
                <a:ea typeface="黑体" charset="0"/>
              </a:rPr>
              <a:t>表述</a:t>
            </a: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</a:rPr>
              <a:t>，不正确的一项是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</a:rPr>
              <a:t>2.下列</a:t>
            </a:r>
            <a:r>
              <a:rPr lang="en-US" altLang="zh-CN" b="1">
                <a:solidFill>
                  <a:srgbClr val="FF0000"/>
                </a:solidFill>
                <a:latin typeface="黑体" charset="0"/>
                <a:ea typeface="黑体" charset="0"/>
              </a:rPr>
              <a:t>理解</a:t>
            </a: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</a:rPr>
              <a:t>和分析，不符合原文</a:t>
            </a:r>
            <a:r>
              <a:rPr lang="en-US" altLang="zh-CN" b="1">
                <a:solidFill>
                  <a:srgbClr val="FF0000"/>
                </a:solidFill>
                <a:latin typeface="黑体" charset="0"/>
                <a:ea typeface="黑体" charset="0"/>
              </a:rPr>
              <a:t>意思</a:t>
            </a: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</a:rPr>
              <a:t>的一项是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</a:rPr>
              <a:t>3.</a:t>
            </a:r>
            <a:r>
              <a:rPr lang="en-US" altLang="zh-CN" b="1">
                <a:solidFill>
                  <a:srgbClr val="FF0000"/>
                </a:solidFill>
                <a:latin typeface="黑体" charset="0"/>
                <a:ea typeface="黑体" charset="0"/>
              </a:rPr>
              <a:t>根据原文</a:t>
            </a: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</a:rPr>
              <a:t>内容，下列</a:t>
            </a:r>
            <a:r>
              <a:rPr lang="en-US" altLang="zh-CN" b="1">
                <a:solidFill>
                  <a:srgbClr val="FF0000"/>
                </a:solidFill>
                <a:latin typeface="黑体" charset="0"/>
                <a:ea typeface="黑体" charset="0"/>
              </a:rPr>
              <a:t>理解</a:t>
            </a: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</a:rPr>
              <a:t>和</a:t>
            </a:r>
            <a:r>
              <a:rPr lang="en-US" altLang="zh-CN" b="1">
                <a:solidFill>
                  <a:srgbClr val="FF0000"/>
                </a:solidFill>
                <a:latin typeface="黑体" charset="0"/>
                <a:ea typeface="黑体" charset="0"/>
              </a:rPr>
              <a:t>分析</a:t>
            </a: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</a:rPr>
              <a:t>不正确的一项是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三、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</a:rPr>
              <a:t>把握命题规律，提高解题准确性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：命题者设计错误选项的方法主要有</a:t>
            </a:r>
            <a:r>
              <a:rPr lang="en-US" altLang="zh-CN" b="1">
                <a:solidFill>
                  <a:srgbClr val="0000CC"/>
                </a:solidFill>
                <a:latin typeface="黑体" charset="0"/>
                <a:ea typeface="黑体" charset="0"/>
              </a:rPr>
              <a:t>10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种。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 algn="l">
              <a:spcAft>
                <a:spcPts val="600"/>
              </a:spcAft>
            </a:pP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17" name="文本框 21516">
            <a:hlinkClick r:id="rId1" action="ppaction://hlinksldjump"/>
          </p:cNvPr>
          <p:cNvSpPr txBox="1"/>
          <p:nvPr/>
        </p:nvSpPr>
        <p:spPr>
          <a:xfrm>
            <a:off x="563245" y="843915"/>
            <a:ext cx="914400" cy="4150995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4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一 </a:t>
            </a:r>
            <a:endParaRPr lang="zh-CN" altLang="en-US" sz="3600" b="1">
              <a:solidFill>
                <a:srgbClr val="FF0000"/>
              </a:solidFill>
              <a:latin typeface="Times New Roman" pitchFamily="18" charset="0"/>
              <a:ea typeface="宋体" pitchFamily="2" charset="-122"/>
            </a:endParaRPr>
          </a:p>
          <a:p>
            <a:pPr lvl="0" algn="ctr">
              <a:spcBef>
                <a:spcPct val="4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 可操作性技法</a:t>
            </a:r>
            <a:endParaRPr lang="zh-CN" altLang="en-US" sz="3600" b="1">
              <a:solidFill>
                <a:srgbClr val="FF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1519" name="文本框 21518">
            <a:hlinkClick r:id="rId1" action="ppaction://hlinksldjump"/>
          </p:cNvPr>
          <p:cNvSpPr txBox="1"/>
          <p:nvPr/>
        </p:nvSpPr>
        <p:spPr>
          <a:xfrm>
            <a:off x="2030095" y="739775"/>
            <a:ext cx="2286000" cy="51816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ctr">
              <a:spcBef>
                <a:spcPct val="40000"/>
              </a:spcBef>
            </a:pPr>
            <a:r>
              <a:rPr lang="zh-CN" altLang="en-US" sz="2800" b="1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直接读题</a:t>
            </a:r>
            <a:endParaRPr lang="zh-CN" altLang="en-US" sz="2800" b="1">
              <a:solidFill>
                <a:srgbClr val="0000CC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1520" name="文本框 21519">
            <a:hlinkClick r:id="rId1" action="ppaction://hlinksldjump"/>
          </p:cNvPr>
          <p:cNvSpPr txBox="1"/>
          <p:nvPr/>
        </p:nvSpPr>
        <p:spPr>
          <a:xfrm>
            <a:off x="2044065" y="2466340"/>
            <a:ext cx="2684780" cy="51816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40000"/>
              </a:spcBef>
            </a:pPr>
            <a:r>
              <a:rPr lang="zh-CN" altLang="en-US" sz="2800" b="1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读标题、读文本</a:t>
            </a:r>
            <a:endParaRPr lang="zh-CN" altLang="en-US" sz="2800" b="1">
              <a:solidFill>
                <a:srgbClr val="0000CC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1521" name="文本框 21520">
            <a:hlinkClick r:id="rId1" action="ppaction://hlinksldjump"/>
          </p:cNvPr>
          <p:cNvSpPr txBox="1"/>
          <p:nvPr/>
        </p:nvSpPr>
        <p:spPr>
          <a:xfrm>
            <a:off x="2256790" y="4024630"/>
            <a:ext cx="2209800" cy="51816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ctr">
              <a:spcBef>
                <a:spcPct val="40000"/>
              </a:spcBef>
            </a:pPr>
            <a:r>
              <a:rPr lang="zh-CN" altLang="en-US" sz="2800" b="1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确定选项</a:t>
            </a:r>
            <a:endParaRPr lang="zh-CN" altLang="en-US" sz="2800" b="1">
              <a:solidFill>
                <a:srgbClr val="0000CC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1525" name="左大括号 21524"/>
          <p:cNvSpPr/>
          <p:nvPr/>
        </p:nvSpPr>
        <p:spPr>
          <a:xfrm>
            <a:off x="1682115" y="920115"/>
            <a:ext cx="381000" cy="3810000"/>
          </a:xfrm>
          <a:prstGeom prst="leftBrace">
            <a:avLst>
              <a:gd name="adj1" fmla="val 8333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36" name="文本框 21535">
            <a:hlinkClick r:id="rId1" action="ppaction://hlinksldjump"/>
          </p:cNvPr>
          <p:cNvSpPr txBox="1"/>
          <p:nvPr/>
        </p:nvSpPr>
        <p:spPr>
          <a:xfrm>
            <a:off x="838835" y="5535295"/>
            <a:ext cx="10844530" cy="51816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4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总之：咬文嚼字第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题，检索区间求精准，比对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sym typeface="+mn-ea"/>
              </a:rPr>
              <a:t>选肢文本是关键！</a:t>
            </a:r>
            <a:endParaRPr lang="zh-CN" altLang="en-US" sz="2800" b="1">
              <a:solidFill>
                <a:srgbClr val="FF0000"/>
              </a:solidFill>
              <a:latin typeface="Times New Roman" pitchFamily="18" charset="0"/>
              <a:ea typeface="宋体" pitchFamily="2" charset="-122"/>
              <a:sym typeface="+mn-ea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36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17" name="文本框 21516">
            <a:hlinkClick r:id="rId1" action="ppaction://hlinksldjump"/>
          </p:cNvPr>
          <p:cNvSpPr txBox="1"/>
          <p:nvPr/>
        </p:nvSpPr>
        <p:spPr>
          <a:xfrm>
            <a:off x="549910" y="585470"/>
            <a:ext cx="914400" cy="491871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4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三</a:t>
            </a:r>
            <a:endParaRPr lang="zh-CN" altLang="en-US" sz="3600" b="1">
              <a:solidFill>
                <a:srgbClr val="FF0000"/>
              </a:solidFill>
              <a:latin typeface="Times New Roman" pitchFamily="18" charset="0"/>
              <a:ea typeface="宋体" pitchFamily="2" charset="-122"/>
            </a:endParaRPr>
          </a:p>
          <a:p>
            <a:pPr lvl="0" algn="ctr">
              <a:spcBef>
                <a:spcPct val="40000"/>
              </a:spcBef>
            </a:pPr>
            <a:endParaRPr lang="zh-CN" altLang="en-US" sz="3600" b="1">
              <a:solidFill>
                <a:srgbClr val="FF0000"/>
              </a:solidFill>
              <a:latin typeface="Times New Roman" pitchFamily="18" charset="0"/>
              <a:ea typeface="宋体" pitchFamily="2" charset="-122"/>
            </a:endParaRPr>
          </a:p>
          <a:p>
            <a:pPr lvl="0" algn="ctr">
              <a:spcBef>
                <a:spcPct val="4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把握命题规律</a:t>
            </a:r>
            <a:endParaRPr lang="zh-CN" altLang="en-US" sz="3600" b="1">
              <a:solidFill>
                <a:srgbClr val="FF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1519" name="文本框 21518">
            <a:hlinkClick r:id="rId1" action="ppaction://hlinksldjump"/>
          </p:cNvPr>
          <p:cNvSpPr txBox="1"/>
          <p:nvPr/>
        </p:nvSpPr>
        <p:spPr>
          <a:xfrm>
            <a:off x="2030730" y="739775"/>
            <a:ext cx="5060950" cy="51816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40000"/>
              </a:spcBef>
            </a:pPr>
            <a:r>
              <a:rPr lang="zh-CN" altLang="en-US" sz="2800" b="1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从信息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范围的大小</a:t>
            </a:r>
            <a:r>
              <a:rPr lang="zh-CN" altLang="en-US" sz="2800" b="1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上看</a:t>
            </a:r>
            <a:endParaRPr lang="zh-CN" altLang="en-US" sz="2800" b="1">
              <a:solidFill>
                <a:srgbClr val="0000CC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1520" name="文本框 21519">
            <a:hlinkClick r:id="rId1" action="ppaction://hlinksldjump"/>
          </p:cNvPr>
          <p:cNvSpPr txBox="1"/>
          <p:nvPr/>
        </p:nvSpPr>
        <p:spPr>
          <a:xfrm>
            <a:off x="1976755" y="2832735"/>
            <a:ext cx="5134610" cy="51816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4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从因果、条件等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逻辑关系</a:t>
            </a:r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上看</a:t>
            </a:r>
            <a:endParaRPr lang="zh-CN" altLang="en-US" sz="2800" b="1" dirty="0">
              <a:solidFill>
                <a:srgbClr val="0000CC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1521" name="文本框 21520">
            <a:hlinkClick r:id="rId1" action="ppaction://hlinksldjump"/>
          </p:cNvPr>
          <p:cNvSpPr txBox="1"/>
          <p:nvPr/>
        </p:nvSpPr>
        <p:spPr>
          <a:xfrm>
            <a:off x="1972310" y="3848100"/>
            <a:ext cx="5187950" cy="51816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4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从信息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指代内容</a:t>
            </a:r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上看</a:t>
            </a:r>
            <a:endParaRPr lang="zh-CN" altLang="en-US" sz="2800" b="1" dirty="0">
              <a:solidFill>
                <a:srgbClr val="0000CC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1525" name="左大括号 21524"/>
          <p:cNvSpPr/>
          <p:nvPr/>
        </p:nvSpPr>
        <p:spPr>
          <a:xfrm>
            <a:off x="1682115" y="920115"/>
            <a:ext cx="381000" cy="4095750"/>
          </a:xfrm>
          <a:prstGeom prst="leftBrace">
            <a:avLst>
              <a:gd name="adj1" fmla="val 8333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36" name="文本框 21535">
            <a:hlinkClick r:id="rId1" action="ppaction://hlinksldjump"/>
          </p:cNvPr>
          <p:cNvSpPr txBox="1"/>
          <p:nvPr/>
        </p:nvSpPr>
        <p:spPr>
          <a:xfrm>
            <a:off x="2091690" y="4623435"/>
            <a:ext cx="5097780" cy="51816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4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从信息的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时态</a:t>
            </a:r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上看</a:t>
            </a:r>
            <a:endParaRPr lang="zh-CN" altLang="en-US" sz="2800" b="1" dirty="0">
              <a:solidFill>
                <a:srgbClr val="0000CC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1547" name="文本框 21546">
            <a:hlinkClick r:id="rId1" action="ppaction://hlinksldjump"/>
          </p:cNvPr>
          <p:cNvSpPr txBox="1"/>
          <p:nvPr/>
        </p:nvSpPr>
        <p:spPr>
          <a:xfrm>
            <a:off x="1977390" y="1664335"/>
            <a:ext cx="3190875" cy="51816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4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从信息的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有无</a:t>
            </a:r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上看</a:t>
            </a:r>
            <a:endParaRPr lang="zh-CN" altLang="en-US" sz="2800" b="1" dirty="0">
              <a:solidFill>
                <a:srgbClr val="0000CC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" name="文本框 1">
            <a:hlinkClick r:id="rId1" action="ppaction://hlinksldjump"/>
          </p:cNvPr>
          <p:cNvSpPr txBox="1"/>
          <p:nvPr/>
        </p:nvSpPr>
        <p:spPr>
          <a:xfrm>
            <a:off x="102235" y="5873750"/>
            <a:ext cx="11944350" cy="51816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4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此外，</a:t>
            </a:r>
            <a:r>
              <a:rPr lang="en-US" altLang="zh-CN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“</a:t>
            </a:r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sym typeface="+mn-ea"/>
              </a:rPr>
              <a:t>从信息的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sym typeface="+mn-ea"/>
              </a:rPr>
              <a:t>有无</a:t>
            </a:r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sym typeface="+mn-ea"/>
              </a:rPr>
              <a:t>上看</a:t>
            </a:r>
            <a:r>
              <a:rPr lang="en-US" altLang="zh-CN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  <a:sym typeface="+mn-ea"/>
              </a:rPr>
              <a:t>”</a:t>
            </a:r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还有：绝对化、断章取义、曲解原文、</a:t>
            </a:r>
            <a:endParaRPr lang="zh-CN" altLang="en-US" sz="2800" b="1" dirty="0">
              <a:solidFill>
                <a:srgbClr val="0000CC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3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6380" y="175260"/>
            <a:ext cx="11740515" cy="6390640"/>
          </a:xfrm>
        </p:spPr>
        <p:txBody>
          <a:bodyPr>
            <a:normAutofit/>
          </a:bodyPr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文艺批评是一门专业性较强的工作，但又不能单纯从学科的意义上去理解。文艺批评具有很强的实践性和丰富的理论意义、文化意义和社会意义，需要从理论自觉和文化自觉的高度去认识和重视。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文艺批评的发展状况，关乎文艺创作生产是否偏离正确方向，关乎文学艺术的发展能否保持健康良性的态势。文艺批评以正确的理论立场为根本，以丰富的文艺现象为研究对象，以符合文艺规律的科学方法为批评手段，以对实践的提炼和介入能力为旨归，以评判者的名义，在创作生产和接受传播两个领域产生影响。对于文艺创作自身规律，它是理论化的总结和认识上的提升。同时，它又是社会评价体系的重要部分，是文艺与受众的中间环节，是对创作进行社会价值的判断，是对大众进行审美能力的引领。没有积极健康、严肃生动的文艺批评，文艺创作生产就要偏离正确方向，文学艺术就难有健康向上的成长。推动文化发展繁荣，必须加强文艺理论建设，开展积极健康的文艺批评，褒优贬劣，激浊扬清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6380" y="175260"/>
            <a:ext cx="11740515" cy="6390640"/>
          </a:xfrm>
        </p:spPr>
        <p:txBody>
          <a:bodyPr>
            <a:normAutofit/>
          </a:bodyPr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文艺批评是思想理论的重要阵地。文艺批评具有强烈的理论特征，蕴含着意识形态上的诸多诉求，表达着一定的哲学观念和政治意向。更重要的是，文艺批评影响文艺创作，进而影响广大受众，形成特定的舆论效应。所以，忽视甚至放弃这个阵地，削弱甚至动摇马克思主义的主导地位，产生的消极影响是多方面的。必须从理论自觉的高度认识文艺批评存在的问题，主动扭转当下局面，在对正确取向的肯定和错误倾向的匡正中，使党的文艺主张发出强有力的声音，在文艺评论的阵地上鲜明地高举马克思主义文艺思想的旗帜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新形势下，对文艺工作的领导，必须和文艺生产市场化、文艺思潮多元化、文艺需求多样化的趋势相适应。我们过去所熟悉的行政的、计划的手段无法有效解决当前问题，</a:t>
            </a:r>
            <a:r>
              <a:rPr lang="zh-CN" altLang="en-US" b="1" u="sng">
                <a:solidFill>
                  <a:srgbClr val="FF0000"/>
                </a:solidFill>
                <a:latin typeface="黑体" charset="0"/>
                <a:ea typeface="黑体" charset="0"/>
              </a:rPr>
              <a:t>单纯的行政命令、单一的指导模式，已经远远不够，必须探索新的途径、新的办法、新的方式。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首先是思想理论上的领导，实现这个领导的最有效方式，就是要切实转变话语方式，通过对作品和作家的分析评介，对文艺理论的修正和发挥，对文艺思潮和现象的解析和评断，把原则性要求转化为具体的、专业性的批评话语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6380" y="175260"/>
            <a:ext cx="11740515" cy="6390640"/>
          </a:xfrm>
        </p:spPr>
        <p:txBody>
          <a:bodyPr>
            <a:normAutofit/>
          </a:bodyPr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文艺创作具有高度个性化特征，有自身特殊的规律，对此要充分尊重。要在平等对话的前提下，善于运用文艺批评，把党的政治优势、思想优势转化为专业优势、话语优势，使党的文艺主张更容易为广大文艺家、广大群众所接受和赞赏，实现党对文艺、文化的科学化领导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 u="sng">
                <a:solidFill>
                  <a:srgbClr val="FF0000"/>
                </a:solidFill>
                <a:latin typeface="黑体" charset="0"/>
                <a:ea typeface="黑体" charset="0"/>
              </a:rPr>
              <a:t>文艺的发展和时代的进步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，不断为我们</a:t>
            </a:r>
            <a:r>
              <a:rPr lang="zh-CN" altLang="en-US" b="1" u="sng">
                <a:solidFill>
                  <a:srgbClr val="FF0000"/>
                </a:solidFill>
                <a:latin typeface="黑体" charset="0"/>
                <a:ea typeface="黑体" charset="0"/>
              </a:rPr>
              <a:t>提出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新的</a:t>
            </a:r>
            <a:r>
              <a:rPr lang="zh-CN" altLang="en-US" b="1" u="sng">
                <a:solidFill>
                  <a:srgbClr val="FF0000"/>
                </a:solidFill>
                <a:latin typeface="黑体" charset="0"/>
                <a:ea typeface="黑体" charset="0"/>
              </a:rPr>
              <a:t>课题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。在新的历史条件下，</a:t>
            </a:r>
            <a:r>
              <a:rPr lang="zh-CN" altLang="en-US" b="1" u="sng">
                <a:solidFill>
                  <a:srgbClr val="0000CC"/>
                </a:solidFill>
                <a:latin typeface="黑体" charset="0"/>
                <a:ea typeface="黑体" charset="0"/>
              </a:rPr>
              <a:t>文艺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如何牢牢秉持为人民服务的立场，如何实现汇聚时代精神主流和满足多样化需求的高度统一，如何创新地分析一系列对应范畴，包括主旋律和多样化、经济效益和社会效益、艺术性和思想性、普及与提升等等，</a:t>
            </a:r>
            <a:r>
              <a:rPr lang="zh-CN" altLang="en-US" b="1" u="sng">
                <a:solidFill>
                  <a:srgbClr val="FF0000"/>
                </a:solidFill>
                <a:latin typeface="黑体" charset="0"/>
                <a:ea typeface="黑体" charset="0"/>
              </a:rPr>
              <a:t>这些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都</a:t>
            </a:r>
            <a:r>
              <a:rPr lang="zh-CN" altLang="en-US" b="1" u="sng">
                <a:solidFill>
                  <a:srgbClr val="FF0000"/>
                </a:solidFill>
                <a:latin typeface="黑体" charset="0"/>
                <a:ea typeface="黑体" charset="0"/>
              </a:rPr>
              <a:t>是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坚持以人民为中心的创作导向面临的</a:t>
            </a:r>
            <a:r>
              <a:rPr lang="zh-CN" altLang="en-US" b="1" u="sng">
                <a:solidFill>
                  <a:srgbClr val="FF0000"/>
                </a:solidFill>
                <a:latin typeface="黑体" charset="0"/>
                <a:ea typeface="黑体" charset="0"/>
              </a:rPr>
              <a:t>实际问题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</a:t>
            </a:r>
            <a:r>
              <a:rPr lang="zh-CN" altLang="en-US" b="1" u="sng">
                <a:solidFill>
                  <a:srgbClr val="FF0000"/>
                </a:solidFill>
                <a:latin typeface="黑体" charset="0"/>
                <a:ea typeface="黑体" charset="0"/>
              </a:rPr>
              <a:t>需要 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文艺批评不断在实践基础上 </a:t>
            </a:r>
            <a:r>
              <a:rPr lang="zh-CN" altLang="en-US" b="1" u="sng">
                <a:solidFill>
                  <a:srgbClr val="FF0000"/>
                </a:solidFill>
                <a:latin typeface="黑体" charset="0"/>
                <a:ea typeface="黑体" charset="0"/>
              </a:rPr>
              <a:t>进行有效理论诠释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，</a:t>
            </a:r>
            <a:r>
              <a:rPr lang="zh-CN" altLang="en-US" b="1" u="sng">
                <a:solidFill>
                  <a:srgbClr val="FF0000"/>
                </a:solidFill>
                <a:latin typeface="黑体" charset="0"/>
                <a:ea typeface="黑体" charset="0"/>
              </a:rPr>
              <a:t>需要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我们对文艺批评的导向作用和机制建设 </a:t>
            </a:r>
            <a:r>
              <a:rPr lang="zh-CN" altLang="en-US" b="1" u="sng">
                <a:solidFill>
                  <a:srgbClr val="FF0000"/>
                </a:solidFill>
                <a:latin typeface="黑体" charset="0"/>
                <a:ea typeface="黑体" charset="0"/>
              </a:rPr>
              <a:t>形成新的认识和方法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6380" y="175260"/>
            <a:ext cx="11740515" cy="6390640"/>
          </a:xfrm>
        </p:spPr>
        <p:txBody>
          <a:bodyPr>
            <a:normAutofit/>
          </a:bodyPr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1.下列关于文艺批评的表述，不符合原文意思的一项是( )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A.文艺批评是一门以文艺现象为研究对象，立足于正确的理论立场，运用符合文艺规律的科学方法进行文艺评判的专业性较强的工作。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B.文艺批评具有很强的实践性和丰富的理论意义、文化意义和社会意义，需要自觉地从理论和文化的高度去认识，不能单纯从学科的意义上去理解。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C.文艺批评具有引领作用。一方面，它引领文艺创作进行理论化的总结和认识上的提升；另一方面，它对文艺创作进行社会价值的判断，并引领大众审美能力的发展。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D.文艺批评具有推动与抑制作用，积极健康、严肃生动的文艺批评能促进文学艺术的繁荣与发展，否则，文学艺术就会偏离正确方向，不能健康向上成长。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6380" y="175260"/>
            <a:ext cx="11740515" cy="6390640"/>
          </a:xfrm>
        </p:spPr>
        <p:txBody>
          <a:bodyPr>
            <a:normAutofit/>
          </a:bodyPr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2.下列理解和分析，不符合原文意思的一项是( )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A.文艺批评属于思想理论范畴，具有强烈的理论特征。从某种意义上说,它是哲学观念和政治意向的载体与代言，是意识形态领域的风向标。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B.文艺批评能产生特定的舆论效应，它通过对文艺现象的评判影响文艺创作，进而从思想理论上影响广大受众的审美情趣与价值判断。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C.作者认为，当下的文艺批评忽视了其是思想理论阵地的特点，主张以马克思主义文艺思想作为文艺批评工作的主要理论指导，坚持不动摇。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D.面对新形势，对文艺工作的领导必须探索新的途径、办法和方式，以适应文艺生产市场化、文艺思潮多元化、文艺需求多样化的趋势。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6380" y="175260"/>
            <a:ext cx="11740515" cy="6390640"/>
          </a:xfrm>
        </p:spPr>
        <p:txBody>
          <a:bodyPr>
            <a:normAutofit/>
          </a:bodyPr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3.根据原文内容，下列理解和分析不正确的一项是( )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A.文艺批评专业性强，在对作品和作家的分析评介、对文艺理论的修正和发挥、对文艺思潮和现象的解析和评断中，要运用专业性批评话语，而不是光作原则性要求。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B.文艺批评要充分尊重文艺创作的个性化特征和自身特定规律，不能依靠行政命令和计划控制，而应在平等对话的前提下使党的文艺主张得到接受和赞赏。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C.文学艺术随着时代的发展而发展，文艺批评也应随之变化，但无论时代与形势如何变化，文艺为人民大众服务的立场与宗旨是坚定不移、永远不变的。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D.文艺创作如何辩证地处理好主旋律和多样化、经济效益和社会效益、艺术性和思想性、普及与提升等关系，是当前文艺批评在创作导向中要解决的实际问题。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6380" y="175260"/>
            <a:ext cx="11740515" cy="6390640"/>
          </a:xfrm>
        </p:spPr>
        <p:txBody>
          <a:bodyPr>
            <a:normAutofit/>
          </a:bodyPr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1.B (偷换概念。原文第 1 段是“需要从理论自觉和文化自觉的高度去认识和重视”，此句中“文化自觉”和“理论自觉”的“自觉”，是一个与“自发”相对的概念，指人们认识并掌握一定客观规律时的一种活动。“自发”是指人们未认识、未掌握客观规律时的一种活动。B 项中“自觉地从理论和文化的高度去认识”中的“自觉”是“心甘情愿”的意思，与原文的含义大相径庭,所以不对。)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2.A (加深程度,夸大作用。“代言”“风向标”程度过深,夸大了文艺批评的作用。原文第 3 段是“表达着一定的哲学观念和政治意向”。)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indent="-266700">
              <a:spcAft>
                <a:spcPts val="600"/>
              </a:spcAft>
            </a:pP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3.D (“要解决的实际问题”中“解决”表述错误，原文最后一段为“需要……进行有效理论诠释……形成新的认识和方法”，并未说</a:t>
            </a:r>
            <a:r>
              <a:rPr lang="zh-CN" altLang="en-US" b="1" u="sng">
                <a:solidFill>
                  <a:srgbClr val="FF0000"/>
                </a:solidFill>
                <a:latin typeface="黑体" charset="0"/>
                <a:ea typeface="黑体" charset="0"/>
              </a:rPr>
              <a:t>能“解决”这些问题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</a:rPr>
              <a:t>。)</a:t>
            </a:r>
            <a:endParaRPr lang="zh-CN" altLang="en-US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4056</Words>
  <Application>Kingsoft Office WPP</Application>
  <PresentationFormat>宽屏</PresentationFormat>
  <Paragraphs>87</Paragraphs>
  <Slides>15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66</cp:revision>
  <dcterms:created xsi:type="dcterms:W3CDTF">2015-11-14T01:41:00Z</dcterms:created>
  <dcterms:modified xsi:type="dcterms:W3CDTF">2016-01-22T07:52:25Z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2052-10.1.0.5458</vt:lpwstr>
  </property>
</Properties>
</file>