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39"/>
  </p:notesMasterIdLst>
  <p:sldIdLst>
    <p:sldId id="257" r:id="rId3"/>
    <p:sldId id="326" r:id="rId4"/>
    <p:sldId id="346" r:id="rId5"/>
    <p:sldId id="348" r:id="rId6"/>
    <p:sldId id="349" r:id="rId7"/>
    <p:sldId id="350" r:id="rId8"/>
    <p:sldId id="351" r:id="rId9"/>
    <p:sldId id="352" r:id="rId10"/>
    <p:sldId id="353" r:id="rId11"/>
    <p:sldId id="354" r:id="rId12"/>
    <p:sldId id="355" r:id="rId13"/>
    <p:sldId id="356" r:id="rId14"/>
    <p:sldId id="357" r:id="rId15"/>
    <p:sldId id="358" r:id="rId16"/>
    <p:sldId id="359" r:id="rId17"/>
    <p:sldId id="360" r:id="rId18"/>
    <p:sldId id="361" r:id="rId19"/>
    <p:sldId id="367" r:id="rId20"/>
    <p:sldId id="369" r:id="rId21"/>
    <p:sldId id="370" r:id="rId22"/>
    <p:sldId id="371" r:id="rId23"/>
    <p:sldId id="372" r:id="rId24"/>
    <p:sldId id="373" r:id="rId25"/>
    <p:sldId id="374" r:id="rId26"/>
    <p:sldId id="377" r:id="rId27"/>
    <p:sldId id="378" r:id="rId28"/>
    <p:sldId id="386" r:id="rId29"/>
    <p:sldId id="387" r:id="rId30"/>
    <p:sldId id="388" r:id="rId31"/>
    <p:sldId id="380" r:id="rId32"/>
    <p:sldId id="381" r:id="rId33"/>
    <p:sldId id="382" r:id="rId34"/>
    <p:sldId id="379" r:id="rId35"/>
    <p:sldId id="363" r:id="rId36"/>
    <p:sldId id="389" r:id="rId37"/>
    <p:sldId id="364" r:id="rId38"/>
  </p:sldIdLst>
  <p:sldSz cx="12192000" cy="6858000"/>
  <p:notesSz cx="6858000" cy="9144000"/>
  <p:defaultTextStyle>
    <a:defPPr>
      <a:defRPr lang="zh-CN"/>
    </a:defPPr>
    <a:lvl1pPr algn="l" defTabSz="1217295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1pPr>
    <a:lvl2pPr marL="608330" indent="-151130" algn="l" defTabSz="1217295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2pPr>
    <a:lvl3pPr marL="1217930" indent="-303530" algn="l" defTabSz="1217295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3pPr>
    <a:lvl4pPr marL="1827530" indent="-455930" algn="l" defTabSz="1217295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4pPr>
    <a:lvl5pPr marL="2437130" indent="-608330" algn="l" defTabSz="1217295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AFAFAF"/>
    <a:srgbClr val="EB8424"/>
    <a:srgbClr val="FFFFFF"/>
    <a:srgbClr val="914306"/>
    <a:srgbClr val="FF472E"/>
    <a:srgbClr val="E7E6E4"/>
    <a:srgbClr val="D5A720"/>
    <a:srgbClr val="BDA515"/>
    <a:srgbClr val="FDE9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767E72-F0B9-48A2-BF4B-66876E74273F}" type="datetimeFigureOut">
              <a:rPr lang="zh-CN" altLang="en-US" smtClean="0"/>
              <a:t>2021/3/2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712880-4CE6-4E9A-8093-84C77429CE2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1856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65" dirty="0"/>
          </a:p>
        </p:txBody>
      </p:sp>
      <p:sp>
        <p:nvSpPr>
          <p:cNvPr id="71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spcBef>
                <a:spcPct val="30000"/>
              </a:spcBef>
              <a:buFont typeface="Arial" panose="020B0604020202020204" pitchFamily="34" charset="0"/>
              <a:defRPr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eaLnBrk="0" fontAlgn="base" hangingPunct="0">
              <a:spcBef>
                <a:spcPct val="3000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eaLnBrk="0" fontAlgn="base" hangingPunct="0">
              <a:spcBef>
                <a:spcPct val="3000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eaLnBrk="0" fontAlgn="base" hangingPunct="0">
              <a:spcBef>
                <a:spcPct val="3000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eaLnBrk="0" fontAlgn="base" hangingPunct="0">
              <a:spcBef>
                <a:spcPct val="3000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1217295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fld id="{FADC5A8A-2915-45FF-8245-75070A7CF0E2}" type="slidenum">
              <a:rPr lang="zh-CN" altLang="en-US" smtClean="0">
                <a:solidFill>
                  <a:schemeClr val="tx1"/>
                </a:solidFill>
              </a:rPr>
              <a:t>1</a:t>
            </a:fld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12880-4CE6-4E9A-8093-84C77429CE23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EE407F6-43BC-4ED3-AE83-C5AE7025F527}" type="datetimeFigureOut">
              <a:rPr lang="zh-CN" altLang="en-US" smtClean="0"/>
              <a:t>2021/3/2</a:t>
            </a:fld>
            <a:endParaRPr lang="zh-CN" altLang="en-US"/>
          </a:p>
        </p:txBody>
      </p:sp>
      <p:sp>
        <p:nvSpPr>
          <p:cNvPr id="3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0AED0E-59F6-4A46-B703-AE7EE0C4450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52803" y="1537855"/>
            <a:ext cx="5521037" cy="2630849"/>
          </a:xfrm>
          <a:noFill/>
        </p:spPr>
        <p:txBody>
          <a:bodyPr anchor="ctr">
            <a:normAutofit/>
          </a:bodyPr>
          <a:lstStyle>
            <a:lvl1pPr algn="ctr">
              <a:lnSpc>
                <a:spcPct val="150000"/>
              </a:lnSpc>
              <a:defRPr sz="4400" b="1" i="0">
                <a:solidFill>
                  <a:schemeClr val="accent1"/>
                </a:solidFill>
                <a:effectLst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352803" y="4388797"/>
            <a:ext cx="5521037" cy="643396"/>
          </a:xfrm>
        </p:spPr>
        <p:txBody>
          <a:bodyPr>
            <a:normAutofit/>
          </a:bodyPr>
          <a:lstStyle>
            <a:lvl1pPr marL="0" indent="0" algn="ctr">
              <a:lnSpc>
                <a:spcPct val="15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</p:spTree>
  </p:cSld>
  <p:clrMapOvr>
    <a:masterClrMapping/>
  </p:clrMapOvr>
  <p:transition spd="slow" advTm="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EE407F6-43BC-4ED3-AE83-C5AE7025F527}" type="datetimeFigureOut">
              <a:rPr lang="zh-CN" altLang="en-US" smtClean="0"/>
              <a:t>2021/3/2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0AED0E-59F6-4A46-B703-AE7EE0C44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Tm="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11239" y="1524000"/>
            <a:ext cx="5652654" cy="2784763"/>
          </a:xfrm>
        </p:spPr>
        <p:txBody>
          <a:bodyPr anchor="ctr"/>
          <a:lstStyle>
            <a:lvl1pPr algn="ctr">
              <a:lnSpc>
                <a:spcPct val="150000"/>
              </a:lnSpc>
              <a:defRPr sz="4800">
                <a:solidFill>
                  <a:schemeClr val="accent1"/>
                </a:solidFill>
                <a:latin typeface="+mj-ea"/>
                <a:ea typeface="+mj-ea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3311239" y="4550514"/>
            <a:ext cx="5652654" cy="644071"/>
          </a:xfrm>
        </p:spPr>
        <p:txBody>
          <a:bodyPr/>
          <a:lstStyle>
            <a:lvl1pPr marL="0" indent="0" algn="ctr">
              <a:lnSpc>
                <a:spcPct val="150000"/>
              </a:lnSpc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EE407F6-43BC-4ED3-AE83-C5AE7025F527}" type="datetimeFigureOut">
              <a:rPr lang="zh-CN" altLang="en-US" smtClean="0"/>
              <a:t>2021/3/2</a:t>
            </a:fld>
            <a:endParaRPr lang="zh-CN" alt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0AED0E-59F6-4A46-B703-AE7EE0C44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Tm="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EE407F6-43BC-4ED3-AE83-C5AE7025F527}" type="datetimeFigureOut">
              <a:rPr lang="zh-CN" altLang="en-US" smtClean="0"/>
              <a:t>2021/3/2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0AED0E-59F6-4A46-B703-AE7EE0C44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Tm="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EE407F6-43BC-4ED3-AE83-C5AE7025F527}" type="datetimeFigureOut">
              <a:rPr lang="zh-CN" altLang="en-US" smtClean="0"/>
              <a:t>2021/3/2</a:t>
            </a:fld>
            <a:endParaRPr lang="zh-CN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0AED0E-59F6-4A46-B703-AE7EE0C44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Tm="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6183" y="276859"/>
            <a:ext cx="8703252" cy="848454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EE407F6-43BC-4ED3-AE83-C5AE7025F527}" type="datetimeFigureOut">
              <a:rPr lang="zh-CN" altLang="en-US" smtClean="0"/>
              <a:t>2021/3/2</a:t>
            </a:fld>
            <a:endParaRPr lang="zh-CN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0AED0E-59F6-4A46-B703-AE7EE0C44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Tm="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EE407F6-43BC-4ED3-AE83-C5AE7025F527}" type="datetimeFigureOut">
              <a:rPr lang="zh-CN" altLang="en-US" smtClean="0"/>
              <a:t>2021/3/2</a:t>
            </a:fld>
            <a:endParaRPr lang="zh-CN" alt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0AED0E-59F6-4A46-B703-AE7EE0C44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EE407F6-43BC-4ED3-AE83-C5AE7025F527}" type="datetimeFigureOut">
              <a:rPr lang="zh-CN" altLang="en-US" smtClean="0"/>
              <a:t>2021/3/2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0AED0E-59F6-4A46-B703-AE7EE0C44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Tm="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EE407F6-43BC-4ED3-AE83-C5AE7025F527}" type="datetimeFigureOut">
              <a:rPr lang="zh-CN" altLang="en-US" smtClean="0"/>
              <a:t>2021/3/2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0AED0E-59F6-4A46-B703-AE7EE0C44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Tm="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EE407F6-43BC-4ED3-AE83-C5AE7025F527}" type="datetimeFigureOut">
              <a:rPr lang="zh-CN" altLang="en-US" smtClean="0"/>
              <a:t>2021/3/2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0AED0E-59F6-4A46-B703-AE7EE0C44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Tm="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EE407F6-43BC-4ED3-AE83-C5AE7025F527}" type="datetimeFigureOut">
              <a:rPr lang="zh-CN" altLang="en-US" smtClean="0"/>
              <a:t>2021/3/2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0AED0E-59F6-4A46-B703-AE7EE0C445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Tm="3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35163"/>
            <a:ext cx="53848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35163"/>
            <a:ext cx="53848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704850"/>
            <a:ext cx="2743200" cy="5619750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704850"/>
            <a:ext cx="8026400" cy="561975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54063" y="1704109"/>
            <a:ext cx="10680700" cy="4652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1218565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</a:defRPr>
            </a:lvl1pPr>
          </a:lstStyle>
          <a:p>
            <a:fld id="{EEE407F6-43BC-4ED3-AE83-C5AE7025F527}" type="datetimeFigureOut">
              <a:rPr lang="zh-CN" altLang="en-US" smtClean="0"/>
              <a:t>2021/3/2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1218565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1218565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</a:defRPr>
            </a:lvl1pPr>
          </a:lstStyle>
          <a:p>
            <a:fld id="{DF0AED0E-59F6-4A46-B703-AE7EE0C4450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31" name="Title Placeholder 1"/>
          <p:cNvSpPr>
            <a:spLocks noGrp="1"/>
          </p:cNvSpPr>
          <p:nvPr>
            <p:ph type="title"/>
          </p:nvPr>
        </p:nvSpPr>
        <p:spPr bwMode="auto">
          <a:xfrm>
            <a:off x="1316183" y="276859"/>
            <a:ext cx="9779648" cy="84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300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kern="1200">
          <a:ln>
            <a:noFill/>
          </a:ln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等线 Light" panose="02010600030101010101" pitchFamily="2" charset="-122"/>
          <a:ea typeface="等线 Light" panose="02010600030101010101" pitchFamily="2" charset="-122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等线 Light" panose="02010600030101010101" pitchFamily="2" charset="-122"/>
          <a:ea typeface="等线 Light" panose="02010600030101010101" pitchFamily="2" charset="-122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等线 Light" panose="02010600030101010101" pitchFamily="2" charset="-122"/>
          <a:ea typeface="等线 Light" panose="02010600030101010101" pitchFamily="2" charset="-122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accent1"/>
          </a:solidFill>
          <a:latin typeface="等线 Light" panose="02010600030101010101" pitchFamily="2" charset="-122"/>
          <a:ea typeface="等线 Light" panose="02010600030101010101" pitchFamily="2" charset="-122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empus Sans ITC" panose="04020404030D07020202" pitchFamily="82" charset="0"/>
          <a:ea typeface="幼圆" panose="02010509060101010101" pitchFamily="49" charset="-122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empus Sans ITC" panose="04020404030D07020202" pitchFamily="82" charset="0"/>
          <a:ea typeface="幼圆" panose="02010509060101010101" pitchFamily="49" charset="-122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empus Sans ITC" panose="04020404030D07020202" pitchFamily="82" charset="0"/>
          <a:ea typeface="幼圆" panose="02010509060101010101" pitchFamily="49" charset="-122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Tempus Sans ITC" panose="04020404030D07020202" pitchFamily="82" charset="0"/>
          <a:ea typeface="幼圆" panose="02010509060101010101" pitchFamily="49" charset="-122"/>
        </a:defRPr>
      </a:lvl9pPr>
    </p:titleStyle>
    <p:bodyStyle>
      <a:lvl1pPr marL="357505" indent="-357505" algn="l" rtl="0" eaLnBrk="1" fontAlgn="base" hangingPunct="1">
        <a:lnSpc>
          <a:spcPct val="90000"/>
        </a:lnSpc>
        <a:spcBef>
          <a:spcPts val="1800"/>
        </a:spcBef>
        <a:spcAft>
          <a:spcPct val="0"/>
        </a:spcAft>
        <a:buClr>
          <a:schemeClr val="tx1"/>
        </a:buClr>
        <a:buSzPct val="80000"/>
        <a:buFont typeface="Wingdings" panose="05000000000000000000" pitchFamily="2" charset="2"/>
        <a:buChar char="ü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357505" indent="-357505" algn="l" rtl="0" eaLnBrk="1" fontAlgn="base" hangingPunct="1">
        <a:lnSpc>
          <a:spcPct val="130000"/>
        </a:lnSpc>
        <a:spcBef>
          <a:spcPct val="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ü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rgbClr val="262626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12700" y="-7937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5842000" y="-7937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25400" y="203200"/>
            <a:ext cx="12240685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1600" y="95250"/>
            <a:ext cx="24384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9550400" y="76200"/>
            <a:ext cx="2540000" cy="78359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1 Grammar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609600" y="704850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x-none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/>
          </p:nvPr>
        </p:nvSpPr>
        <p:spPr>
          <a:xfrm>
            <a:off x="609600" y="1935163"/>
            <a:ext cx="10972800" cy="4389437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273050"/>
            <a:r>
              <a:rPr lang="zh-CN" altLang="en-US" dirty="0"/>
              <a:t>单击此处编辑母版文本样式</a:t>
            </a:r>
          </a:p>
          <a:p>
            <a:pPr lvl="1" indent="-246380"/>
            <a:r>
              <a:rPr lang="zh-CN" altLang="en-US" dirty="0"/>
              <a:t>第二级</a:t>
            </a:r>
          </a:p>
          <a:p>
            <a:pPr lvl="2" indent="-245745"/>
            <a:r>
              <a:rPr lang="zh-CN" altLang="en-US" dirty="0"/>
              <a:t>第三级</a:t>
            </a:r>
          </a:p>
          <a:p>
            <a:pPr lvl="3" indent="-209550"/>
            <a:r>
              <a:rPr lang="zh-CN" altLang="en-US" dirty="0"/>
              <a:t>第四级</a:t>
            </a:r>
          </a:p>
          <a:p>
            <a:pPr lvl="4" indent="-209550"/>
            <a:r>
              <a:rPr lang="zh-CN" altLang="en-US" dirty="0"/>
              <a:t>第五级</a:t>
            </a:r>
            <a:endParaRPr lang="en-US" altLang="x-none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标题 5"/>
          <p:cNvSpPr>
            <a:spLocks noGrp="1"/>
          </p:cNvSpPr>
          <p:nvPr>
            <p:ph type="ctrTitle"/>
          </p:nvPr>
        </p:nvSpPr>
        <p:spPr>
          <a:xfrm>
            <a:off x="2324735" y="1051560"/>
            <a:ext cx="7759700" cy="2630805"/>
          </a:xfrm>
        </p:spPr>
        <p:txBody>
          <a:bodyPr>
            <a:noAutofit/>
          </a:bodyPr>
          <a:lstStyle/>
          <a:p>
            <a:r>
              <a:rPr lang="en-US" sz="6000" dirty="0">
                <a:solidFill>
                  <a:schemeClr val="tx2">
                    <a:lumMod val="50000"/>
                  </a:schemeClr>
                </a:solidFill>
                <a:latin typeface="Broadway" panose="04040905080B02020502" charset="0"/>
              </a:rPr>
              <a:t>Unit1</a:t>
            </a:r>
            <a:br>
              <a:rPr lang="en-US" sz="6000" dirty="0">
                <a:solidFill>
                  <a:schemeClr val="tx2">
                    <a:lumMod val="50000"/>
                  </a:schemeClr>
                </a:solidFill>
                <a:latin typeface="Broadway" panose="04040905080B02020502" charset="0"/>
              </a:rPr>
            </a:br>
            <a:r>
              <a:rPr lang="en-US" sz="6000" dirty="0">
                <a:solidFill>
                  <a:schemeClr val="tx2">
                    <a:lumMod val="50000"/>
                  </a:schemeClr>
                </a:solidFill>
                <a:latin typeface="Broadway" panose="04040905080B02020502" charset="0"/>
              </a:rPr>
              <a:t>People around us</a:t>
            </a:r>
          </a:p>
        </p:txBody>
      </p:sp>
      <p:sp>
        <p:nvSpPr>
          <p:cNvPr id="7" name="副标题 6"/>
          <p:cNvSpPr>
            <a:spLocks noGrp="1"/>
          </p:cNvSpPr>
          <p:nvPr>
            <p:ph type="subTitle" idx="1"/>
          </p:nvPr>
        </p:nvSpPr>
        <p:spPr>
          <a:xfrm>
            <a:off x="3444243" y="4068757"/>
            <a:ext cx="5521037" cy="643396"/>
          </a:xfrm>
        </p:spPr>
        <p:txBody>
          <a:bodyPr>
            <a:noAutofit/>
          </a:bodyPr>
          <a:lstStyle/>
          <a:p>
            <a:r>
              <a:rPr lang="en-US" sz="4800" b="1" dirty="0">
                <a:solidFill>
                  <a:schemeClr val="tx2">
                    <a:lumMod val="50000"/>
                  </a:schemeClr>
                </a:solidFill>
              </a:rPr>
              <a:t>Grammar</a:t>
            </a:r>
          </a:p>
        </p:txBody>
      </p:sp>
    </p:spTree>
  </p:cSld>
  <p:clrMapOvr>
    <a:masterClrMapping/>
  </p:clrMapOvr>
  <p:transition spd="slow" advTm="3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6805" y="3342640"/>
            <a:ext cx="3305810" cy="3371215"/>
          </a:xfrm>
          <a:prstGeom prst="rect">
            <a:avLst/>
          </a:prstGeom>
        </p:spPr>
      </p:pic>
      <p:sp>
        <p:nvSpPr>
          <p:cNvPr id="7" name="副标题 6"/>
          <p:cNvSpPr>
            <a:spLocks noGrp="1"/>
          </p:cNvSpPr>
          <p:nvPr>
            <p:ph type="subTitle" idx="1"/>
          </p:nvPr>
        </p:nvSpPr>
        <p:spPr>
          <a:xfrm>
            <a:off x="1928495" y="1434465"/>
            <a:ext cx="8134985" cy="190817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800" b="1" dirty="0">
                <a:solidFill>
                  <a:schemeClr val="tx2">
                    <a:lumMod val="50000"/>
                  </a:schemeClr>
                </a:solidFill>
              </a:rPr>
              <a:t>A </a:t>
            </a:r>
          </a:p>
          <a:p>
            <a:pPr marL="0" indent="0" algn="ctr">
              <a:buNone/>
            </a:pPr>
            <a:r>
              <a:rPr lang="en-US" sz="4800" b="1" dirty="0">
                <a:solidFill>
                  <a:schemeClr val="tx2">
                    <a:lumMod val="50000"/>
                  </a:schemeClr>
                </a:solidFill>
              </a:rPr>
              <a:t>The definite article </a:t>
            </a:r>
            <a:r>
              <a:rPr lang="en-US" sz="4800" b="1" i="1" dirty="0">
                <a:solidFill>
                  <a:schemeClr val="tx2">
                    <a:lumMod val="50000"/>
                  </a:schemeClr>
                </a:solidFill>
              </a:rPr>
              <a:t>the</a:t>
            </a:r>
          </a:p>
        </p:txBody>
      </p:sp>
    </p:spTree>
  </p:cSld>
  <p:clrMapOvr>
    <a:masterClrMapping/>
  </p:clrMapOvr>
  <p:transition spd="slow" advTm="3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>
                <a:solidFill>
                  <a:srgbClr val="FF0000"/>
                </a:solidFill>
                <a:latin typeface="Broadway" panose="04040905080B02020502" charset="0"/>
              </a:rPr>
              <a:t>Review: </a:t>
            </a:r>
            <a:r>
              <a:rPr lang="en-US" altLang="zh-CN" b="1">
                <a:ln>
                  <a:noFill/>
                </a:ln>
                <a:solidFill>
                  <a:srgbClr val="000000"/>
                </a:solidFill>
                <a:latin typeface="Times New Roman" panose="02020603050405020304" charset="0"/>
              </a:rPr>
              <a:t>the indefinite article a/an</a:t>
            </a:r>
          </a:p>
        </p:txBody>
      </p:sp>
      <p:graphicFrame>
        <p:nvGraphicFramePr>
          <p:cNvPr id="3" name="表格 -1"/>
          <p:cNvGraphicFramePr/>
          <p:nvPr/>
        </p:nvGraphicFramePr>
        <p:xfrm>
          <a:off x="1717675" y="1765300"/>
          <a:ext cx="7838440" cy="36061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17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63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60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583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6460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630045">
                <a:tc rowSpan="2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 </a:t>
                      </a:r>
                    </a:p>
                    <a:p>
                      <a:pPr indent="0" algn="ctr">
                        <a:buNone/>
                      </a:pPr>
                      <a:endParaRPr lang="en-US" altLang="zh-CN" sz="28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zh-CN" sz="28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zh-CN" altLang="en-US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不定</a:t>
                      </a:r>
                    </a:p>
                    <a:p>
                      <a:pPr indent="0" algn="ctr">
                        <a:buNone/>
                      </a:pPr>
                      <a:r>
                        <a:rPr lang="zh-CN" altLang="en-US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冠词</a:t>
                      </a:r>
                    </a:p>
                  </a:txBody>
                  <a:tcPr marL="0" marR="0" marT="0" marB="1">
                    <a:lnL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indent="0" algn="ctr">
                        <a:buNone/>
                      </a:pPr>
                      <a:endParaRPr lang="en-US" altLang="zh-CN" sz="2800" b="0">
                        <a:solidFill>
                          <a:srgbClr val="000000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 algn="ctr">
                        <a:buNone/>
                      </a:pPr>
                      <a:endParaRPr lang="en-US" altLang="zh-CN" sz="2800" b="0">
                        <a:solidFill>
                          <a:srgbClr val="000000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 </a:t>
                      </a:r>
                    </a:p>
                    <a:p>
                      <a:pPr indent="0" algn="ctr"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a/an</a:t>
                      </a:r>
                      <a:endParaRPr lang="en-US" altLang="zh-CN" sz="2800" b="0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</a:p>
                    <a:p>
                      <a:pPr indent="0" algn="ctr">
                        <a:buNone/>
                      </a:pPr>
                      <a:endParaRPr lang="en-US" altLang="zh-CN" sz="28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zh-CN" altLang="en-US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修饰单数可数名词，表泛指</a:t>
                      </a: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 a</a:t>
                      </a:r>
                      <a:r>
                        <a:rPr lang="zh-CN" altLang="en-US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用于辅音音素开头的单词前</a:t>
                      </a: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zh-CN" sz="2800" b="0">
                          <a:solidFill>
                            <a:srgbClr val="FF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a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 cat    </a:t>
                      </a:r>
                    </a:p>
                    <a:p>
                      <a:pPr indent="0" algn="ctr">
                        <a:buNone/>
                      </a:pPr>
                      <a:r>
                        <a:rPr lang="en-US" altLang="zh-CN" sz="2800" b="0">
                          <a:solidFill>
                            <a:srgbClr val="FF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a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 Europeana book    </a:t>
                      </a:r>
                      <a:r>
                        <a:rPr lang="en-US" altLang="zh-CN" sz="2800" b="0">
                          <a:solidFill>
                            <a:srgbClr val="FF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a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 unit</a:t>
                      </a:r>
                      <a:endParaRPr lang="en-US" altLang="zh-CN" sz="2800" b="0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761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 an</a:t>
                      </a:r>
                      <a:r>
                        <a:rPr lang="zh-CN" altLang="en-US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用于元音音素开头的单词前</a:t>
                      </a: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zh-CN" sz="2800" b="0">
                          <a:solidFill>
                            <a:srgbClr val="FF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an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 umbrella</a:t>
                      </a:r>
                    </a:p>
                    <a:p>
                      <a:pPr indent="0" algn="ctr">
                        <a:buNone/>
                      </a:pPr>
                      <a:r>
                        <a:rPr lang="en-US" altLang="zh-CN" sz="2800" b="0">
                          <a:solidFill>
                            <a:srgbClr val="FF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an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 owl   </a:t>
                      </a:r>
                    </a:p>
                    <a:p>
                      <a:pPr indent="0" algn="ctr">
                        <a:buNone/>
                      </a:pPr>
                      <a:r>
                        <a:rPr lang="en-US" altLang="zh-CN" sz="2800" b="0">
                          <a:solidFill>
                            <a:srgbClr val="FF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an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 hour</a:t>
                      </a:r>
                    </a:p>
                    <a:p>
                      <a:pPr indent="0" algn="ctr">
                        <a:buNone/>
                      </a:pPr>
                      <a:r>
                        <a:rPr lang="en-US" altLang="zh-CN" sz="2800" b="0">
                          <a:solidFill>
                            <a:srgbClr val="FF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an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 honest girl</a:t>
                      </a:r>
                      <a:endParaRPr lang="en-US" altLang="zh-CN" sz="2800" b="0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 advTm="3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A The definite article 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the</a:t>
            </a:r>
            <a:endParaRPr lang="en-US" altLang="zh-CN" b="1" i="1" dirty="0">
              <a:ln>
                <a:noFill/>
              </a:ln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</p:txBody>
      </p:sp>
      <p:graphicFrame>
        <p:nvGraphicFramePr>
          <p:cNvPr id="3" name="表格 2"/>
          <p:cNvGraphicFramePr/>
          <p:nvPr/>
        </p:nvGraphicFramePr>
        <p:xfrm>
          <a:off x="1316355" y="1520190"/>
          <a:ext cx="8907780" cy="38449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928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1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03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345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889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726565">
                <a:tc rowSpan="2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 </a:t>
                      </a:r>
                    </a:p>
                    <a:p>
                      <a:pPr indent="0" algn="ctr">
                        <a:buNone/>
                      </a:pPr>
                      <a:endParaRPr lang="en-US" altLang="zh-CN" sz="28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zh-CN" sz="28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zh-CN" sz="28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r>
                        <a:rPr lang="zh-CN" altLang="en-US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定冠词</a:t>
                      </a:r>
                    </a:p>
                  </a:txBody>
                  <a:tcPr marL="0" marR="0" marT="0" marB="1">
                    <a:lnL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 </a:t>
                      </a:r>
                    </a:p>
                    <a:p>
                      <a:pPr indent="0" algn="ctr">
                        <a:buNone/>
                      </a:pPr>
                      <a:endParaRPr lang="en-US" altLang="zh-CN" sz="28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zh-CN" sz="28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 algn="ctr">
                        <a:buNone/>
                      </a:pPr>
                      <a:endParaRPr lang="en-US" altLang="zh-CN" sz="2800" b="0">
                        <a:solidFill>
                          <a:srgbClr val="000000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indent="0" algn="ctr"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the</a:t>
                      </a:r>
                      <a:endParaRPr lang="en-US" altLang="zh-CN" sz="2800" b="0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</a:p>
                    <a:p>
                      <a:pPr indent="0" algn="ctr">
                        <a:buNone/>
                      </a:pPr>
                      <a:r>
                        <a:rPr lang="zh-CN" altLang="en-US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可修饰单数或复数可数名词，也可修饰不可数名词，表特指。</a:t>
                      </a: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zh-CN" altLang="en-US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在辅音音素开头的单词前读作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/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ð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ə/</a:t>
                      </a:r>
                      <a:endParaRPr lang="en-US" altLang="zh-CN" sz="2800" b="0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 the car</a:t>
                      </a:r>
                    </a:p>
                    <a:p>
                      <a:pPr indent="0" algn="ctr"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the tall buildings</a:t>
                      </a:r>
                    </a:p>
                    <a:p>
                      <a:pPr indent="0" algn="ctr"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the beautiful girl </a:t>
                      </a:r>
                      <a:endParaRPr lang="en-US" altLang="zh-CN" sz="2800" b="0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1836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</a:p>
                    <a:p>
                      <a:pPr indent="0" algn="ctr">
                        <a:buNone/>
                      </a:pPr>
                      <a:r>
                        <a:rPr lang="zh-CN" altLang="en-US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在元音音素开头的单词前读作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/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ð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ɪ/</a:t>
                      </a:r>
                      <a:endParaRPr lang="en-US" altLang="zh-CN" sz="2800" b="0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</a:p>
                    <a:p>
                      <a:pPr indent="0" algn="ctr"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the apple </a:t>
                      </a:r>
                    </a:p>
                    <a:p>
                      <a:pPr indent="0" algn="ctr"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the adventure </a:t>
                      </a:r>
                    </a:p>
                    <a:p>
                      <a:pPr indent="0" algn="ctr"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 charset="0"/>
                          <a:cs typeface="Times New Roman" panose="02020603050405020304" charset="0"/>
                        </a:rPr>
                        <a:t>the eggs</a:t>
                      </a: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 advTm="3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Some rules for the definite article: 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the</a:t>
            </a:r>
            <a:endParaRPr lang="en-US" altLang="zh-CN" b="1" i="1" dirty="0">
              <a:ln>
                <a:noFill/>
              </a:ln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4098" name="Rectangle 2"/>
          <p:cNvSpPr>
            <a:spLocks noGrp="1" noRot="1"/>
          </p:cNvSpPr>
          <p:nvPr/>
        </p:nvSpPr>
        <p:spPr>
          <a:xfrm>
            <a:off x="754380" y="125476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ctr"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en-US" altLang="zh-CN" sz="3600" dirty="0">
                <a:solidFill>
                  <a:schemeClr val="accent2"/>
                </a:solidFill>
                <a:latin typeface="华文中宋" panose="02010600040101010101" charset="-122"/>
                <a:ea typeface="华文中宋" panose="02010600040101010101" charset="-122"/>
              </a:rPr>
              <a:t>1. </a:t>
            </a:r>
            <a:r>
              <a:rPr lang="zh-CN" altLang="en-US" sz="3600" dirty="0">
                <a:solidFill>
                  <a:schemeClr val="accent2"/>
                </a:solidFill>
                <a:latin typeface="华文中宋" panose="02010600040101010101" charset="-122"/>
                <a:ea typeface="华文中宋" panose="02010600040101010101" charset="-122"/>
              </a:rPr>
              <a:t>表示特指的人或物</a:t>
            </a:r>
          </a:p>
        </p:txBody>
      </p:sp>
      <p:sp>
        <p:nvSpPr>
          <p:cNvPr id="4099" name="Rectangle 3"/>
          <p:cNvSpPr>
            <a:spLocks noGrp="1" noRot="1"/>
          </p:cNvSpPr>
          <p:nvPr>
            <p:ph idx="1"/>
          </p:nvPr>
        </p:nvSpPr>
        <p:spPr>
          <a:xfrm>
            <a:off x="754063" y="2397529"/>
            <a:ext cx="10680700" cy="4652241"/>
          </a:xfrm>
        </p:spPr>
        <p:txBody>
          <a:bodyPr vert="horz" wrap="square" lIns="91440" tIns="45720" rIns="91440" bIns="45720" anchor="t"/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The</a:t>
            </a:r>
            <a:r>
              <a:rPr lang="en-US" altLang="zh-CN" sz="2800" dirty="0"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 girl</a:t>
            </a:r>
            <a:r>
              <a:rPr lang="en-US" altLang="zh-CN" sz="28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 with glasses</a:t>
            </a:r>
            <a:r>
              <a:rPr lang="en-US" altLang="zh-CN" sz="28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 </a:t>
            </a:r>
            <a:r>
              <a:rPr lang="en-US" altLang="zh-CN" sz="2800" dirty="0"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is Joyce’s best friend.</a:t>
            </a:r>
            <a:endParaRPr lang="en-US" altLang="zh-CN" sz="2800" dirty="0"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The </a:t>
            </a:r>
            <a:r>
              <a:rPr lang="en-US" altLang="zh-CN" sz="2800" dirty="0"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man</a:t>
            </a:r>
            <a:r>
              <a:rPr lang="en-US" altLang="zh-CN" sz="28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 in the black coat</a:t>
            </a:r>
            <a:r>
              <a:rPr lang="en-US" altLang="zh-CN" sz="28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 </a:t>
            </a:r>
            <a:r>
              <a:rPr lang="en-US" altLang="zh-CN" sz="2800" dirty="0"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is our English teacher.</a:t>
            </a:r>
            <a:endParaRPr lang="en-US" altLang="zh-CN" sz="2800" dirty="0"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The </a:t>
            </a:r>
            <a:r>
              <a:rPr lang="en-US" altLang="zh-CN" sz="2800" dirty="0"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woman</a:t>
            </a:r>
            <a:r>
              <a:rPr lang="en-US" altLang="zh-CN" sz="28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with long, straight hair</a:t>
            </a:r>
            <a:r>
              <a:rPr lang="en-US" altLang="zh-CN" sz="28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 </a:t>
            </a:r>
            <a:r>
              <a:rPr lang="en-US" altLang="zh-CN" sz="2800" dirty="0"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is Mrs Zhang.</a:t>
            </a:r>
            <a:endParaRPr lang="en-US" altLang="zh-CN" sz="2800" dirty="0"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The </a:t>
            </a:r>
            <a:r>
              <a:rPr lang="en-US" altLang="zh-CN" sz="2800" dirty="0"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factory</a:t>
            </a:r>
            <a:r>
              <a:rPr lang="en-US" altLang="zh-CN" sz="28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 near my home</a:t>
            </a:r>
            <a:r>
              <a:rPr lang="en-US" altLang="zh-CN" sz="28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 </a:t>
            </a:r>
            <a:r>
              <a:rPr lang="en-US" altLang="zh-CN" sz="2800" dirty="0"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is very noisy.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294813" y="1488440"/>
            <a:ext cx="1137285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7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p9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Rot="1"/>
          </p:cNvSpPr>
          <p:nvPr>
            <p:ph type="title"/>
          </p:nvPr>
        </p:nvSpPr>
        <p:spPr>
          <a:xfrm>
            <a:off x="1316183" y="996949"/>
            <a:ext cx="8703252" cy="848454"/>
          </a:xfrm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en-US" altLang="zh-CN" dirty="0">
                <a:solidFill>
                  <a:schemeClr val="accent2"/>
                </a:solidFill>
              </a:rPr>
              <a:t>2. </a:t>
            </a:r>
            <a:r>
              <a:rPr lang="zh-CN" altLang="en-US" dirty="0">
                <a:solidFill>
                  <a:schemeClr val="accent2"/>
                </a:solidFill>
              </a:rPr>
              <a:t>用在说话双方都明了的人或事物前</a:t>
            </a:r>
          </a:p>
        </p:txBody>
      </p:sp>
      <p:sp>
        <p:nvSpPr>
          <p:cNvPr id="5123" name="Rectangle 3"/>
          <p:cNvSpPr>
            <a:spLocks noGrp="1" noRot="1"/>
          </p:cNvSpPr>
          <p:nvPr>
            <p:ph idx="1"/>
          </p:nvPr>
        </p:nvSpPr>
        <p:spPr>
          <a:xfrm>
            <a:off x="1316038" y="2271164"/>
            <a:ext cx="10680700" cy="4652241"/>
          </a:xfrm>
        </p:spPr>
        <p:txBody>
          <a:bodyPr vert="horz" wrap="square" lIns="91440" tIns="45720" rIns="91440" bIns="45720" anchor="t"/>
          <a:lstStyle/>
          <a:p>
            <a:pPr marL="0" indent="0" eaLnBrk="1" hangingPunct="1">
              <a:buNone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 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Shut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</a:rPr>
              <a:t>the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 door, please.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请关门。</a:t>
            </a:r>
          </a:p>
          <a:p>
            <a:pPr marL="0" indent="0" eaLnBrk="1" hangingPunct="1">
              <a:buNone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 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Has he returned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</a:rPr>
              <a:t>the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 book? 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那本书他还了吗？</a:t>
            </a:r>
          </a:p>
          <a:p>
            <a:pPr marL="0" indent="0" eaLnBrk="1" hangingPunct="1">
              <a:buNone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 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Take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</a:rPr>
              <a:t>the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 blue one, it is cheaper.  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拿那个蓝的，它便宜些。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/>
          </p:cNvSpPr>
          <p:nvPr>
            <p:ph type="title"/>
          </p:nvPr>
        </p:nvSpPr>
        <p:spPr>
          <a:xfrm>
            <a:off x="1316183" y="743584"/>
            <a:ext cx="8703252" cy="848454"/>
          </a:xfrm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en-US" altLang="zh-CN" dirty="0">
                <a:solidFill>
                  <a:schemeClr val="accent2"/>
                </a:solidFill>
              </a:rPr>
              <a:t>3. </a:t>
            </a:r>
            <a:r>
              <a:rPr lang="zh-CN" altLang="en-US" dirty="0">
                <a:solidFill>
                  <a:schemeClr val="accent2"/>
                </a:solidFill>
              </a:rPr>
              <a:t>用在前文提到的人或事物前</a:t>
            </a:r>
          </a:p>
        </p:txBody>
      </p:sp>
      <p:sp>
        <p:nvSpPr>
          <p:cNvPr id="6147" name="Rectangle 3"/>
          <p:cNvSpPr>
            <a:spLocks noGrp="1" noRot="1"/>
          </p:cNvSpPr>
          <p:nvPr>
            <p:ph idx="1"/>
          </p:nvPr>
        </p:nvSpPr>
        <p:spPr>
          <a:xfrm>
            <a:off x="754063" y="2170834"/>
            <a:ext cx="10680700" cy="4652241"/>
          </a:xfrm>
        </p:spPr>
        <p:txBody>
          <a:bodyPr vert="horz" wrap="square" lIns="91440" tIns="45720" rIns="91440" bIns="45720" anchor="t"/>
          <a:lstStyle/>
          <a:p>
            <a:pPr marL="0" indent="0" eaLnBrk="1" hangingPunct="1">
              <a:buNone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某人或某物第一次提到时用不定冠词，第二次提到时要用定冠词。 </a:t>
            </a:r>
          </a:p>
          <a:p>
            <a:pPr defTabSz="914400">
              <a:spcBef>
                <a:spcPct val="50000"/>
              </a:spcBef>
            </a:pP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 </a:t>
            </a:r>
            <a:r>
              <a:rPr lang="en-US" altLang="zh-CN" sz="3200" dirty="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Sara found </a:t>
            </a:r>
            <a:r>
              <a:rPr lang="en-US" altLang="zh-CN" sz="32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an</a:t>
            </a:r>
            <a:r>
              <a:rPr lang="en-US" altLang="zh-CN" sz="3200" dirty="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 interesting photo yesterday. </a:t>
            </a:r>
            <a:r>
              <a:rPr lang="en-US" altLang="zh-CN" sz="32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The</a:t>
            </a:r>
            <a:r>
              <a:rPr lang="en-US" altLang="zh-CN" sz="3200" dirty="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 photo was of her grandpa.</a:t>
            </a:r>
          </a:p>
          <a:p>
            <a:pPr eaLnBrk="1" hangingPunct="1"/>
            <a:r>
              <a:rPr lang="en-US" altLang="zh-CN" sz="3200" dirty="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 There was once </a:t>
            </a:r>
            <a:r>
              <a:rPr lang="en-US" altLang="zh-CN" sz="32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an</a:t>
            </a:r>
            <a:r>
              <a:rPr lang="en-US" altLang="zh-CN" sz="3200" dirty="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 old fisherman. </a:t>
            </a:r>
            <a:r>
              <a:rPr lang="en-US" altLang="zh-CN" sz="32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The</a:t>
            </a:r>
            <a:r>
              <a:rPr lang="en-US" altLang="zh-CN" sz="3200" dirty="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 old fisherman had </a:t>
            </a:r>
            <a:r>
              <a:rPr lang="en-US" altLang="zh-CN" sz="32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a</a:t>
            </a:r>
            <a:r>
              <a:rPr lang="en-US" altLang="zh-CN" sz="3200" dirty="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 cat. </a:t>
            </a:r>
            <a:r>
              <a:rPr lang="en-US" altLang="zh-CN" sz="32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The</a:t>
            </a:r>
            <a:r>
              <a:rPr lang="en-US" altLang="zh-CN" sz="3200" dirty="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 cat was white. </a:t>
            </a:r>
          </a:p>
          <a:p>
            <a:pPr marL="0" indent="0" eaLnBrk="1" hangingPunct="1">
              <a:buNone/>
            </a:pPr>
            <a:endParaRPr lang="en-US" altLang="zh-CN" sz="3200" dirty="0">
              <a:solidFill>
                <a:srgbClr val="00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/>
          </p:cNvSpPr>
          <p:nvPr>
            <p:ph type="title"/>
          </p:nvPr>
        </p:nvSpPr>
        <p:spPr>
          <a:xfrm>
            <a:off x="1316183" y="756919"/>
            <a:ext cx="8703252" cy="848454"/>
          </a:xfrm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en-US" altLang="zh-CN" dirty="0">
                <a:solidFill>
                  <a:schemeClr val="accent2"/>
                </a:solidFill>
              </a:rPr>
              <a:t>4. </a:t>
            </a:r>
            <a:r>
              <a:rPr lang="zh-CN" altLang="en-US" dirty="0">
                <a:solidFill>
                  <a:schemeClr val="accent2"/>
                </a:solidFill>
              </a:rPr>
              <a:t>用在世界上独一无二的名词前</a:t>
            </a:r>
          </a:p>
        </p:txBody>
      </p:sp>
      <p:sp>
        <p:nvSpPr>
          <p:cNvPr id="7171" name="Rectangle 3"/>
          <p:cNvSpPr>
            <a:spLocks noGrp="1" noRot="1"/>
          </p:cNvSpPr>
          <p:nvPr>
            <p:ph idx="1"/>
          </p:nvPr>
        </p:nvSpPr>
        <p:spPr>
          <a:xfrm>
            <a:off x="1316038" y="2142894"/>
            <a:ext cx="10680700" cy="4652241"/>
          </a:xfrm>
        </p:spPr>
        <p:txBody>
          <a:bodyPr vert="horz" wrap="square" lIns="91440" tIns="45720" rIns="91440" bIns="45720" anchor="t"/>
          <a:lstStyle/>
          <a:p>
            <a:pPr marL="0" indent="0" eaLnBrk="1" hangingPunct="1">
              <a:lnSpc>
                <a:spcPct val="80000"/>
              </a:lnSpc>
              <a:buNone/>
            </a:pP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 </a:t>
            </a:r>
            <a:r>
              <a:rPr lang="en-US" altLang="zh-CN" sz="32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The Sun</a:t>
            </a:r>
            <a:r>
              <a:rPr lang="en-US" altLang="zh-CN" sz="3200" dirty="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 is shining brightly.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US" altLang="zh-CN" sz="3200" dirty="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There were lots of stars in </a:t>
            </a:r>
            <a:r>
              <a:rPr lang="en-US" altLang="zh-CN" sz="32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the sky</a:t>
            </a:r>
            <a:r>
              <a:rPr lang="en-US" altLang="zh-CN" sz="3200" dirty="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 last night.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 </a:t>
            </a:r>
            <a:r>
              <a:rPr lang="en-US" altLang="zh-CN" sz="3200" dirty="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He is the richest man in </a:t>
            </a:r>
            <a:r>
              <a:rPr lang="en-US" altLang="zh-CN" sz="32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the world</a:t>
            </a:r>
            <a:r>
              <a:rPr lang="en-US" altLang="zh-CN" sz="3200" dirty="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. 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US" altLang="zh-CN" sz="32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The moon</a:t>
            </a:r>
            <a:r>
              <a:rPr lang="en-US" altLang="zh-CN" sz="3200" dirty="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 goes round </a:t>
            </a:r>
            <a:r>
              <a:rPr lang="en-US" altLang="zh-CN" sz="32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the earth</a:t>
            </a:r>
            <a:r>
              <a:rPr lang="en-US" altLang="zh-CN" sz="3200" dirty="0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  <a:sym typeface="+mn-ea"/>
              </a:rPr>
              <a:t>. </a:t>
            </a:r>
            <a:r>
              <a:rPr lang="en-US" altLang="zh-CN" sz="3600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 </a:t>
            </a:r>
          </a:p>
          <a:p>
            <a:pPr marL="0" indent="0" eaLnBrk="1" hangingPunct="1">
              <a:lnSpc>
                <a:spcPct val="80000"/>
              </a:lnSpc>
              <a:buNone/>
            </a:pPr>
            <a:endParaRPr lang="en-US" altLang="zh-CN" sz="4000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【注】有球无星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: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日球（太阳）月球地球之前加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the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，其余行星之前不加。</a:t>
            </a:r>
          </a:p>
          <a:p>
            <a:pPr marL="0" indent="0" eaLnBrk="1" hangingPunct="1">
              <a:lnSpc>
                <a:spcPct val="80000"/>
              </a:lnSpc>
              <a:buNone/>
            </a:pPr>
            <a:endParaRPr lang="en-US" altLang="zh-CN" sz="3600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marL="0" indent="0" eaLnBrk="1" hangingPunct="1">
              <a:lnSpc>
                <a:spcPct val="80000"/>
              </a:lnSpc>
              <a:buNone/>
            </a:pPr>
            <a:endParaRPr lang="en-US" altLang="zh-CN" sz="3600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Rot="1"/>
          </p:cNvSpPr>
          <p:nvPr>
            <p:ph type="title"/>
          </p:nvPr>
        </p:nvSpPr>
        <p:spPr>
          <a:xfrm>
            <a:off x="1316183" y="956944"/>
            <a:ext cx="8703252" cy="848454"/>
          </a:xfrm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en-US" altLang="zh-CN" dirty="0">
                <a:solidFill>
                  <a:schemeClr val="accent2"/>
                </a:solidFill>
              </a:rPr>
              <a:t>5. </a:t>
            </a:r>
            <a:r>
              <a:rPr lang="zh-CN" altLang="en-US" dirty="0">
                <a:solidFill>
                  <a:schemeClr val="accent2"/>
                </a:solidFill>
              </a:rPr>
              <a:t>用在表示方向、方位的名词前</a:t>
            </a:r>
          </a:p>
        </p:txBody>
      </p:sp>
      <p:sp>
        <p:nvSpPr>
          <p:cNvPr id="8195" name="Rectangle 3"/>
          <p:cNvSpPr>
            <a:spLocks noGrp="1" noRot="1"/>
          </p:cNvSpPr>
          <p:nvPr>
            <p:ph idx="1"/>
          </p:nvPr>
        </p:nvSpPr>
        <p:spPr>
          <a:xfrm>
            <a:off x="889318" y="2008274"/>
            <a:ext cx="10680700" cy="4652241"/>
          </a:xfrm>
        </p:spPr>
        <p:txBody>
          <a:bodyPr vert="horz" wrap="square" lIns="91440" tIns="45720" rIns="91440" bIns="45720" anchor="t"/>
          <a:lstStyle/>
          <a:p>
            <a:pPr marL="0" indent="0" eaLnBrk="1" hangingPunct="1">
              <a:buNone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这类词有： 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the east, the west, the south,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 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the north, </a:t>
            </a:r>
          </a:p>
          <a:p>
            <a:pPr marL="0" indent="0" eaLnBrk="1" hangingPunct="1">
              <a:buNone/>
            </a:pP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                     the right, the left, the top, the bottom</a:t>
            </a:r>
            <a:endParaRPr lang="zh-CN" altLang="en-US" sz="3200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marL="0" indent="0" eaLnBrk="1" hangingPunct="1">
              <a:buNone/>
            </a:pP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The moon rises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</a:rPr>
              <a:t>in the east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 and sets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</a:rPr>
              <a:t>in the west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. </a:t>
            </a:r>
          </a:p>
          <a:p>
            <a:pPr marL="0" indent="0" eaLnBrk="1" hangingPunct="1">
              <a:buNone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月亮从东方升起，在西方落下。</a:t>
            </a:r>
          </a:p>
          <a:p>
            <a:pPr marL="0" indent="0" eaLnBrk="1" hangingPunct="1">
              <a:buNone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【注】</a:t>
            </a:r>
            <a:r>
              <a:rPr lang="zh-CN" altLang="en-US" sz="3200" dirty="0">
                <a:solidFill>
                  <a:srgbClr val="FF0000"/>
                </a:solidFill>
                <a:sym typeface="+mn-ea"/>
              </a:rPr>
              <a:t>方位词成对使用构成平行结构时，不用定冠词。</a:t>
            </a:r>
          </a:p>
          <a:p>
            <a:pPr marL="0" indent="0" eaLnBrk="1" hangingPunct="1">
              <a:buNone/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from east to west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从东到西          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from north to south 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从北到南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/>
          </p:cNvSpPr>
          <p:nvPr>
            <p:ph type="title"/>
          </p:nvPr>
        </p:nvSpPr>
        <p:spPr>
          <a:xfrm>
            <a:off x="1316183" y="1356994"/>
            <a:ext cx="8703252" cy="848454"/>
          </a:xfrm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en-US" altLang="zh-CN" dirty="0">
                <a:solidFill>
                  <a:schemeClr val="accent2"/>
                </a:solidFill>
              </a:rPr>
              <a:t>6.</a:t>
            </a:r>
            <a:r>
              <a:rPr lang="zh-CN" altLang="en-US" dirty="0">
                <a:solidFill>
                  <a:schemeClr val="accent2"/>
                </a:solidFill>
              </a:rPr>
              <a:t>用在形容词最高级前</a:t>
            </a:r>
          </a:p>
        </p:txBody>
      </p:sp>
      <p:sp>
        <p:nvSpPr>
          <p:cNvPr id="10243" name="Rectangle 3"/>
          <p:cNvSpPr>
            <a:spLocks noGrp="1" noRot="1"/>
          </p:cNvSpPr>
          <p:nvPr>
            <p:ph idx="1"/>
          </p:nvPr>
        </p:nvSpPr>
        <p:spPr>
          <a:xfrm>
            <a:off x="1316038" y="2603269"/>
            <a:ext cx="10680700" cy="4652241"/>
          </a:xfrm>
        </p:spPr>
        <p:txBody>
          <a:bodyPr vert="horz" wrap="square" lIns="91440" tIns="45720" rIns="91440" bIns="45720" anchor="t"/>
          <a:lstStyle/>
          <a:p>
            <a:pPr marL="0" indent="0" eaLnBrk="1" hangingPunct="1">
              <a:buNone/>
            </a:pP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Summer is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</a:rPr>
              <a:t>the hottest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 season of the year. </a:t>
            </a:r>
          </a:p>
          <a:p>
            <a:pPr marL="0" indent="0" eaLnBrk="1" hangingPunct="1">
              <a:buNone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夏天是一年中最炎热的季节。 </a:t>
            </a:r>
          </a:p>
          <a:p>
            <a:pPr marL="0" indent="0" eaLnBrk="1" hangingPunct="1">
              <a:buNone/>
            </a:pP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Hangzhou is one of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</a:rPr>
              <a:t>the most beautiful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 cities in the world. </a:t>
            </a:r>
          </a:p>
          <a:p>
            <a:pPr marL="0" indent="0" eaLnBrk="1" hangingPunct="1">
              <a:buNone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杭州是世界上最美的城市之一。 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/>
          </p:cNvSpPr>
          <p:nvPr>
            <p:ph type="title"/>
          </p:nvPr>
        </p:nvSpPr>
        <p:spPr>
          <a:xfrm>
            <a:off x="1483995" y="424180"/>
            <a:ext cx="8540750" cy="1143000"/>
          </a:xfrm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en-US" altLang="zh-CN" dirty="0">
                <a:solidFill>
                  <a:schemeClr val="accent2"/>
                </a:solidFill>
              </a:rPr>
              <a:t>7. </a:t>
            </a:r>
            <a:r>
              <a:rPr lang="zh-CN" altLang="en-US" dirty="0">
                <a:solidFill>
                  <a:schemeClr val="accent2"/>
                </a:solidFill>
              </a:rPr>
              <a:t>用在序数词或序列词之前</a:t>
            </a:r>
          </a:p>
        </p:txBody>
      </p:sp>
      <p:sp>
        <p:nvSpPr>
          <p:cNvPr id="11267" name="Rectangle 3"/>
          <p:cNvSpPr>
            <a:spLocks noGrp="1" noRot="1"/>
          </p:cNvSpPr>
          <p:nvPr>
            <p:ph idx="1"/>
          </p:nvPr>
        </p:nvSpPr>
        <p:spPr>
          <a:xfrm>
            <a:off x="927100" y="1567815"/>
            <a:ext cx="10864850" cy="5414645"/>
          </a:xfrm>
        </p:spPr>
        <p:txBody>
          <a:bodyPr vert="horz" wrap="square" lIns="91440" tIns="45720" rIns="91440" bIns="45720" anchor="t"/>
          <a:lstStyle/>
          <a:p>
            <a:pPr marL="0" indent="0" eaLnBrk="1" hangingPunct="1"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</a:rPr>
              <a:t>the+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charset="0"/>
              </a:rPr>
              <a:t>序数词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charset="0"/>
              </a:rPr>
              <a:t>：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</a:rPr>
              <a:t>the first, the second...</a:t>
            </a:r>
          </a:p>
          <a:p>
            <a:pPr marL="0" indent="0" eaLnBrk="1" hangingPunct="1"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</a:rPr>
              <a:t>the+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charset="0"/>
              </a:rPr>
              <a:t>序列词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charset="0"/>
              </a:rPr>
              <a:t>：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</a:rPr>
              <a:t>the next, the last....</a:t>
            </a:r>
          </a:p>
          <a:p>
            <a:pPr marL="0" indent="0" eaLnBrk="1" hangingPunct="1"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</a:rPr>
              <a:t>the+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charset="0"/>
              </a:rPr>
              <a:t>“同一”或“唯一”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</a:rPr>
              <a:t>: the same, the only...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charset="0"/>
              </a:rPr>
              <a:t> </a:t>
            </a:r>
          </a:p>
          <a:p>
            <a:pPr eaLnBrk="1" hangingPunct="1"/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</a:rPr>
              <a:t>The first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</a:rPr>
              <a:t> man to the moon is an American. </a:t>
            </a:r>
          </a:p>
          <a:p>
            <a:pPr marL="0" indent="0" eaLnBrk="1" hangingPunct="1">
              <a:buNone/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charset="0"/>
              </a:rPr>
              <a:t>第一个登上月球的人是美国人。 </a:t>
            </a:r>
          </a:p>
          <a:p>
            <a:pPr eaLnBrk="1" hangingPunct="1"/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</a:rPr>
              <a:t>This may be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</a:rPr>
              <a:t>the last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</a:rPr>
              <a:t> chance. 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charset="0"/>
              </a:rPr>
              <a:t>这可能是最后一次机会。</a:t>
            </a:r>
          </a:p>
          <a:p>
            <a:pPr eaLnBrk="1" hangingPunct="1"/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</a:rPr>
              <a:t>He is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</a:rPr>
              <a:t>the only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</a:rPr>
              <a:t> one to get the scholarship.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charset="0"/>
              </a:rPr>
              <a:t>他是唯一一个的奖学金的人。</a:t>
            </a:r>
          </a:p>
          <a:p>
            <a:pPr eaLnBrk="1" hangingPunct="1"/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</a:rPr>
              <a:t>They went to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</a:rPr>
              <a:t>the same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</a:rPr>
              <a:t> school. 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charset="0"/>
              </a:rPr>
              <a:t>他们上的是同一所学校。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/>
          </p:cNvSpPr>
          <p:nvPr>
            <p:ph type="title"/>
          </p:nvPr>
        </p:nvSpPr>
        <p:spPr>
          <a:xfrm>
            <a:off x="1483995" y="424180"/>
            <a:ext cx="8540750" cy="1143000"/>
          </a:xfrm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en-US" altLang="zh-CN" dirty="0">
                <a:solidFill>
                  <a:schemeClr val="accent2"/>
                </a:solidFill>
                <a:latin typeface="Times New Roman" panose="02020603050405020304" charset="0"/>
              </a:rPr>
              <a:t>the+</a:t>
            </a:r>
            <a:r>
              <a:rPr lang="zh-CN" altLang="en-US" dirty="0">
                <a:solidFill>
                  <a:schemeClr val="accent2"/>
                </a:solidFill>
                <a:latin typeface="Times New Roman" panose="02020603050405020304" charset="0"/>
              </a:rPr>
              <a:t>序数词的特殊情况：</a:t>
            </a:r>
          </a:p>
        </p:txBody>
      </p:sp>
      <p:sp>
        <p:nvSpPr>
          <p:cNvPr id="12291" name="Rectangle 3"/>
          <p:cNvSpPr>
            <a:spLocks noGrp="1" noRot="1"/>
          </p:cNvSpPr>
          <p:nvPr>
            <p:ph idx="1"/>
          </p:nvPr>
        </p:nvSpPr>
        <p:spPr>
          <a:xfrm>
            <a:off x="1185545" y="1704340"/>
            <a:ext cx="10249535" cy="4652010"/>
          </a:xfrm>
        </p:spPr>
        <p:txBody>
          <a:bodyPr vert="horz" wrap="square" lIns="91440" tIns="45720" rIns="91440" bIns="45720" anchor="t"/>
          <a:lstStyle/>
          <a:p>
            <a:pPr marL="0" indent="0" eaLnBrk="1" hangingPunct="1">
              <a:buNone/>
            </a:pP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a .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序数词表示“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</a:rPr>
              <a:t>又一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”时，前面用不定冠词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a(an)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。</a:t>
            </a:r>
          </a:p>
          <a:p>
            <a:pPr marL="0" indent="0" eaLnBrk="1" hangingPunct="1">
              <a:buNone/>
            </a:pP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He bought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</a:rPr>
              <a:t>a second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 pair of shoes.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他又买了一双鞋。</a:t>
            </a:r>
          </a:p>
          <a:p>
            <a:pPr marL="0" indent="0" eaLnBrk="1" hangingPunct="1">
              <a:buNone/>
            </a:pP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b.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序数词用作状语或表语时，前面不加定冠词。</a:t>
            </a:r>
          </a:p>
          <a:p>
            <a:pPr marL="0" indent="0" eaLnBrk="1" hangingPunct="1">
              <a:buNone/>
            </a:pP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George arrived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first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.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乔治第一个到。</a:t>
            </a:r>
          </a:p>
          <a:p>
            <a:pPr marL="0" indent="0" eaLnBrk="1" hangingPunct="1">
              <a:buNone/>
            </a:pP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Jim and Jack are both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second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 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in the match. </a:t>
            </a:r>
          </a:p>
          <a:p>
            <a:pPr marL="0" indent="0" eaLnBrk="1" hangingPunct="1">
              <a:buNone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汤姆和杰克在比赛中并列第二。</a:t>
            </a:r>
          </a:p>
          <a:p>
            <a:pPr marL="0" indent="0" eaLnBrk="1" hangingPunct="1">
              <a:buNone/>
            </a:pPr>
            <a:endParaRPr lang="zh-CN" altLang="en-US" sz="3600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marL="0" indent="0" eaLnBrk="1" hangingPunct="1">
              <a:buNone/>
            </a:pPr>
            <a:endParaRPr lang="zh-CN" altLang="en-US" sz="4000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marL="0" indent="0" eaLnBrk="1" hangingPunct="1">
              <a:buNone/>
            </a:pPr>
            <a:endParaRPr lang="zh-CN" altLang="en-US" sz="4000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/>
          </p:cNvSpPr>
          <p:nvPr>
            <p:ph type="title"/>
          </p:nvPr>
        </p:nvSpPr>
        <p:spPr>
          <a:xfrm>
            <a:off x="1566373" y="1153159"/>
            <a:ext cx="8703252" cy="848454"/>
          </a:xfrm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en-US" dirty="0">
                <a:solidFill>
                  <a:schemeClr val="accent2"/>
                </a:solidFill>
                <a:latin typeface="Times New Roman" panose="02020603050405020304" charset="0"/>
              </a:rPr>
              <a:t>8. </a:t>
            </a:r>
            <a:r>
              <a:rPr lang="zh-CN" altLang="en-US" dirty="0">
                <a:solidFill>
                  <a:schemeClr val="accent2"/>
                </a:solidFill>
                <a:latin typeface="Times New Roman" panose="02020603050405020304" charset="0"/>
              </a:rPr>
              <a:t>表示演奏某种乐器时，与</a:t>
            </a:r>
            <a:r>
              <a:rPr lang="en-US" altLang="zh-CN" dirty="0">
                <a:solidFill>
                  <a:schemeClr val="accent2"/>
                </a:solidFill>
                <a:latin typeface="Times New Roman" panose="02020603050405020304" charset="0"/>
              </a:rPr>
              <a:t>play</a:t>
            </a:r>
            <a:r>
              <a:rPr lang="zh-CN" altLang="en-US" dirty="0">
                <a:solidFill>
                  <a:schemeClr val="accent2"/>
                </a:solidFill>
                <a:latin typeface="Times New Roman" panose="02020603050405020304" charset="0"/>
              </a:rPr>
              <a:t>搭配使用</a:t>
            </a:r>
          </a:p>
        </p:txBody>
      </p:sp>
      <p:sp>
        <p:nvSpPr>
          <p:cNvPr id="15363" name="Rectangle 3"/>
          <p:cNvSpPr>
            <a:spLocks noGrp="1" noRot="1"/>
          </p:cNvSpPr>
          <p:nvPr>
            <p:ph idx="1"/>
          </p:nvPr>
        </p:nvSpPr>
        <p:spPr>
          <a:xfrm>
            <a:off x="1566228" y="2219094"/>
            <a:ext cx="10680700" cy="4652241"/>
          </a:xfrm>
        </p:spPr>
        <p:txBody>
          <a:bodyPr vert="horz" wrap="square" lIns="91440" tIns="45720" rIns="91440" bIns="45720" anchor="t"/>
          <a:lstStyle/>
          <a:p>
            <a:pPr>
              <a:spcBef>
                <a:spcPct val="50000"/>
              </a:spcBef>
            </a:pPr>
            <a:r>
              <a:rPr lang="en-US" altLang="zh-CN" sz="36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He plays</a:t>
            </a:r>
            <a:r>
              <a:rPr lang="en-US" altLang="zh-CN" sz="36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 the guitar / the piano / the violin</a:t>
            </a:r>
            <a:r>
              <a:rPr lang="en-US" altLang="zh-CN" sz="3600" dirty="0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en-US" altLang="zh-CN" sz="36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He plays </a:t>
            </a:r>
            <a:r>
              <a:rPr lang="en-US" altLang="zh-CN" sz="36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basketball / football / table tennis</a:t>
            </a:r>
            <a:r>
              <a:rPr lang="en-US" altLang="zh-CN" sz="3600" dirty="0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.</a:t>
            </a:r>
          </a:p>
          <a:p>
            <a:pPr marL="0" indent="0" eaLnBrk="1" hangingPunct="1">
              <a:buNone/>
            </a:pPr>
            <a:endParaRPr lang="zh-CN" altLang="en-US" sz="3600" dirty="0">
              <a:solidFill>
                <a:srgbClr val="000000"/>
              </a:solidFill>
              <a:latin typeface="Times New Roman" panose="02020603050405020304" charset="0"/>
            </a:endParaRPr>
          </a:p>
        </p:txBody>
      </p:sp>
      <p:sp>
        <p:nvSpPr>
          <p:cNvPr id="23555" name="Text Box 5"/>
          <p:cNvSpPr txBox="1"/>
          <p:nvPr/>
        </p:nvSpPr>
        <p:spPr>
          <a:xfrm>
            <a:off x="1811020" y="3778250"/>
            <a:ext cx="8569325" cy="20621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After the verb </a:t>
            </a:r>
            <a:r>
              <a:rPr lang="zh-CN" altLang="en-US" sz="3200" i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play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, we put </a:t>
            </a:r>
            <a:r>
              <a:rPr lang="zh-CN" altLang="en-US" sz="3200" i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the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before the names of (musical instruments/sports), but we do not put  </a:t>
            </a:r>
            <a:r>
              <a:rPr lang="zh-CN" altLang="en-US" sz="3200" i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the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 before  the  names  of   (musical instruments/sports).</a:t>
            </a:r>
          </a:p>
        </p:txBody>
      </p:sp>
      <p:sp>
        <p:nvSpPr>
          <p:cNvPr id="8198" name="Line 6"/>
          <p:cNvSpPr/>
          <p:nvPr/>
        </p:nvSpPr>
        <p:spPr>
          <a:xfrm rot="-60000">
            <a:off x="1884045" y="4840288"/>
            <a:ext cx="3455988" cy="1905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199" name="Line 7"/>
          <p:cNvSpPr/>
          <p:nvPr/>
        </p:nvSpPr>
        <p:spPr>
          <a:xfrm>
            <a:off x="3755708" y="5794375"/>
            <a:ext cx="1223962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2" name="矩形 1"/>
          <p:cNvSpPr/>
          <p:nvPr/>
        </p:nvSpPr>
        <p:spPr>
          <a:xfrm>
            <a:off x="10414318" y="2290445"/>
            <a:ext cx="1137285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7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p8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/>
          </p:cNvSpPr>
          <p:nvPr>
            <p:ph type="title"/>
          </p:nvPr>
        </p:nvSpPr>
        <p:spPr>
          <a:xfrm>
            <a:off x="1297940" y="427990"/>
            <a:ext cx="9512935" cy="1143000"/>
          </a:xfrm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en-US" altLang="zh-CN" dirty="0">
                <a:solidFill>
                  <a:schemeClr val="accent2"/>
                </a:solidFill>
                <a:latin typeface="Times New Roman" panose="02020603050405020304" charset="0"/>
              </a:rPr>
              <a:t>9. </a:t>
            </a:r>
            <a:r>
              <a:rPr lang="zh-CN" altLang="en-US" dirty="0">
                <a:solidFill>
                  <a:schemeClr val="accent2"/>
                </a:solidFill>
                <a:latin typeface="Times New Roman" panose="02020603050405020304" charset="0"/>
              </a:rPr>
              <a:t>用在江河湖海、山川群岛等专有名词前</a:t>
            </a:r>
          </a:p>
        </p:txBody>
      </p:sp>
      <p:sp>
        <p:nvSpPr>
          <p:cNvPr id="16387" name="Rectangle 3"/>
          <p:cNvSpPr>
            <a:spLocks noGrp="1" noRot="1"/>
          </p:cNvSpPr>
          <p:nvPr>
            <p:ph idx="1"/>
          </p:nvPr>
        </p:nvSpPr>
        <p:spPr>
          <a:xfrm>
            <a:off x="1151890" y="2016125"/>
            <a:ext cx="9804400" cy="5255895"/>
          </a:xfrm>
        </p:spPr>
        <p:txBody>
          <a:bodyPr vert="horz" wrap="square" lIns="91440" tIns="45720" rIns="91440" bIns="45720" anchor="t"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the Yangtze River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长江    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the Red Sea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红海    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the West Lake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西湖          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the Himalayas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喜马拉雅山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 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例外的情况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: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若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Mount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（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...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山，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...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峰）在前，则不加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the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。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如：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Mount Tai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泰山   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Mount Huang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黄山  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Mount Everest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珠穆朗玛峰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/>
          </p:cNvSpPr>
          <p:nvPr>
            <p:ph type="title"/>
          </p:nvPr>
        </p:nvSpPr>
        <p:spPr>
          <a:xfrm>
            <a:off x="1003935" y="560070"/>
            <a:ext cx="8540750" cy="1143000"/>
          </a:xfrm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en-US" altLang="zh-CN" dirty="0">
                <a:solidFill>
                  <a:schemeClr val="accent2"/>
                </a:solidFill>
                <a:latin typeface="Times New Roman" panose="02020603050405020304" charset="0"/>
              </a:rPr>
              <a:t>10. </a:t>
            </a:r>
            <a:r>
              <a:rPr lang="zh-CN" altLang="en-US" dirty="0">
                <a:solidFill>
                  <a:schemeClr val="accent2"/>
                </a:solidFill>
                <a:latin typeface="Times New Roman" panose="02020603050405020304" charset="0"/>
              </a:rPr>
              <a:t>用在由普通名词构成的专有名词前</a:t>
            </a:r>
          </a:p>
        </p:txBody>
      </p:sp>
      <p:sp>
        <p:nvSpPr>
          <p:cNvPr id="17411" name="Rectangle 3"/>
          <p:cNvSpPr>
            <a:spLocks noGrp="1" noRot="1"/>
          </p:cNvSpPr>
          <p:nvPr>
            <p:ph idx="1"/>
          </p:nvPr>
        </p:nvSpPr>
        <p:spPr>
          <a:xfrm>
            <a:off x="1003935" y="2017395"/>
            <a:ext cx="10709910" cy="5182870"/>
          </a:xfrm>
        </p:spPr>
        <p:txBody>
          <a:bodyPr vert="horz" wrap="square" lIns="91440" tIns="45720" rIns="91440" bIns="45720" anchor="t"/>
          <a:lstStyle/>
          <a:p>
            <a:pPr marL="0" indent="0" eaLnBrk="1" hangingPunct="1">
              <a:buNone/>
            </a:pP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the Great Wall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长城      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the Red Cross Hospital  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红十字医院</a:t>
            </a:r>
          </a:p>
          <a:p>
            <a:pPr marL="0" indent="0" eaLnBrk="1" hangingPunct="1">
              <a:buNone/>
            </a:pP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the North Pole 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北极     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the People's Park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人民公园    </a:t>
            </a:r>
          </a:p>
          <a:p>
            <a:pPr marL="0" indent="0" eaLnBrk="1" hangingPunct="1">
              <a:buNone/>
            </a:pP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the Shanghai Railway Station  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上海火车站</a:t>
            </a:r>
          </a:p>
          <a:p>
            <a:pPr marL="0" indent="0" eaLnBrk="1" hangingPunct="1">
              <a:buNone/>
            </a:pPr>
            <a:endParaRPr lang="zh-CN" altLang="en-US" sz="3600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ransition spd="slow" advTm="3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/>
          </p:cNvSpPr>
          <p:nvPr>
            <p:ph type="title"/>
          </p:nvPr>
        </p:nvSpPr>
        <p:spPr>
          <a:xfrm>
            <a:off x="1316183" y="1116964"/>
            <a:ext cx="8703252" cy="848454"/>
          </a:xfrm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en-US" altLang="zh-CN" dirty="0">
                <a:solidFill>
                  <a:schemeClr val="accent2"/>
                </a:solidFill>
                <a:latin typeface="Times New Roman" panose="02020603050405020304" charset="0"/>
              </a:rPr>
              <a:t>11. </a:t>
            </a:r>
            <a:r>
              <a:rPr lang="zh-CN" altLang="en-US" dirty="0">
                <a:solidFill>
                  <a:schemeClr val="accent2"/>
                </a:solidFill>
                <a:latin typeface="Times New Roman" panose="02020603050405020304" charset="0"/>
              </a:rPr>
              <a:t>用在某些形容词前，表示一类人或某种抽象概念</a:t>
            </a:r>
          </a:p>
        </p:txBody>
      </p:sp>
      <p:sp>
        <p:nvSpPr>
          <p:cNvPr id="18435" name="Rectangle 3"/>
          <p:cNvSpPr>
            <a:spLocks noGrp="1" noRot="1"/>
          </p:cNvSpPr>
          <p:nvPr>
            <p:ph idx="1"/>
          </p:nvPr>
        </p:nvSpPr>
        <p:spPr>
          <a:xfrm>
            <a:off x="1316038" y="2280054"/>
            <a:ext cx="10680700" cy="4652241"/>
          </a:xfrm>
        </p:spPr>
        <p:txBody>
          <a:bodyPr vert="horz" wrap="square" lIns="91440" tIns="45720" rIns="91440" bIns="45720" anchor="t"/>
          <a:lstStyle/>
          <a:p>
            <a:pPr marL="0" indent="0" eaLnBrk="1" hangingPunct="1">
              <a:buNone/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</a:rPr>
              <a:t>The rich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 should help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</a:rPr>
              <a:t>the poor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. 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富人应该帮助穷人。</a:t>
            </a:r>
          </a:p>
          <a:p>
            <a:pPr marL="0" indent="0" eaLnBrk="1" hangingPunct="1">
              <a:buNone/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</a:rPr>
              <a:t>The good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 is what people like.  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人们总是喜欢美好的东西。 </a:t>
            </a:r>
          </a:p>
          <a:p>
            <a:pPr marL="0" indent="0" eaLnBrk="1" hangingPunct="1">
              <a:buNone/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</a:rPr>
              <a:t>The wounded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 have been sent to the hospital.  </a:t>
            </a:r>
          </a:p>
          <a:p>
            <a:pPr marL="0" indent="0" eaLnBrk="1" hangingPunct="1">
              <a:buNone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伤员已经被送到医院去了。 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/>
          </p:cNvSpPr>
          <p:nvPr>
            <p:ph type="title"/>
          </p:nvPr>
        </p:nvSpPr>
        <p:spPr>
          <a:xfrm>
            <a:off x="1316183" y="836929"/>
            <a:ext cx="8703252" cy="848454"/>
          </a:xfrm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en-US" altLang="zh-CN" dirty="0">
                <a:solidFill>
                  <a:schemeClr val="accent2"/>
                </a:solidFill>
                <a:latin typeface="Times New Roman" panose="02020603050405020304" charset="0"/>
              </a:rPr>
              <a:t>12. </a:t>
            </a:r>
            <a:r>
              <a:rPr lang="zh-CN" altLang="en-US" dirty="0">
                <a:solidFill>
                  <a:schemeClr val="accent2"/>
                </a:solidFill>
                <a:latin typeface="Times New Roman" panose="02020603050405020304" charset="0"/>
              </a:rPr>
              <a:t>用在姓氏的复数形式前，表示全家人或夫妇二人</a:t>
            </a:r>
          </a:p>
        </p:txBody>
      </p:sp>
      <p:sp>
        <p:nvSpPr>
          <p:cNvPr id="19459" name="Rectangle 3"/>
          <p:cNvSpPr>
            <a:spLocks noGrp="1" noRot="1"/>
          </p:cNvSpPr>
          <p:nvPr>
            <p:ph idx="1"/>
          </p:nvPr>
        </p:nvSpPr>
        <p:spPr>
          <a:xfrm>
            <a:off x="1316038" y="2292119"/>
            <a:ext cx="10680700" cy="4652241"/>
          </a:xfrm>
        </p:spPr>
        <p:txBody>
          <a:bodyPr vert="horz" wrap="square" lIns="91440" tIns="45720" rIns="91440" bIns="45720" anchor="t"/>
          <a:lstStyle/>
          <a:p>
            <a:pPr marL="0" indent="0" eaLnBrk="1" hangingPunct="1">
              <a:buNone/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</a:rPr>
              <a:t>The Greens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 will more to the country. </a:t>
            </a:r>
          </a:p>
          <a:p>
            <a:pPr marL="0" indent="0" eaLnBrk="1" hangingPunct="1">
              <a:buNone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格林一家要搬到乡下去。 </a:t>
            </a:r>
          </a:p>
          <a:p>
            <a:pPr marL="0" indent="0" eaLnBrk="1" hangingPunct="1">
              <a:buNone/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</a:rPr>
              <a:t>The Wangs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 came to see us yesterday. </a:t>
            </a:r>
          </a:p>
          <a:p>
            <a:pPr marL="0" indent="0" eaLnBrk="1" hangingPunct="1">
              <a:buNone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</a:rPr>
              <a:t>王家一家人昨天来看我们。 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/>
          </p:cNvSpPr>
          <p:nvPr>
            <p:ph type="title"/>
          </p:nvPr>
        </p:nvSpPr>
        <p:spPr>
          <a:xfrm>
            <a:off x="1316183" y="1423669"/>
            <a:ext cx="8703252" cy="848454"/>
          </a:xfrm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en-US" dirty="0">
                <a:solidFill>
                  <a:schemeClr val="accent2"/>
                </a:solidFill>
                <a:latin typeface="Times New Roman" panose="02020603050405020304" charset="0"/>
              </a:rPr>
              <a:t>13. </a:t>
            </a:r>
            <a:r>
              <a:rPr dirty="0">
                <a:solidFill>
                  <a:schemeClr val="accent2"/>
                </a:solidFill>
                <a:latin typeface="Times New Roman" panose="02020603050405020304" charset="0"/>
              </a:rPr>
              <a:t>用在国名的全</a:t>
            </a:r>
            <a:r>
              <a:rPr lang="zh-CN" dirty="0">
                <a:solidFill>
                  <a:schemeClr val="accent2"/>
                </a:solidFill>
                <a:latin typeface="Times New Roman" panose="02020603050405020304" charset="0"/>
              </a:rPr>
              <a:t>称</a:t>
            </a:r>
            <a:r>
              <a:rPr dirty="0">
                <a:solidFill>
                  <a:schemeClr val="accent2"/>
                </a:solidFill>
                <a:latin typeface="Times New Roman" panose="02020603050405020304" charset="0"/>
              </a:rPr>
              <a:t>和缩写前。</a:t>
            </a:r>
            <a:br>
              <a:rPr dirty="0">
                <a:solidFill>
                  <a:schemeClr val="accent2"/>
                </a:solidFill>
                <a:latin typeface="Times New Roman" panose="02020603050405020304" charset="0"/>
              </a:rPr>
            </a:br>
            <a:endParaRPr dirty="0">
              <a:solidFill>
                <a:schemeClr val="accent2"/>
              </a:solidFill>
              <a:latin typeface="Times New Roman" panose="02020603050405020304" charset="0"/>
            </a:endParaRPr>
          </a:p>
        </p:txBody>
      </p:sp>
      <p:sp>
        <p:nvSpPr>
          <p:cNvPr id="19459" name="Rectangle 3"/>
          <p:cNvSpPr>
            <a:spLocks noGrp="1" noRot="1"/>
          </p:cNvSpPr>
          <p:nvPr>
            <p:ph idx="1"/>
          </p:nvPr>
        </p:nvSpPr>
        <p:spPr>
          <a:xfrm>
            <a:off x="1316038" y="2184169"/>
            <a:ext cx="10680700" cy="4652241"/>
          </a:xfrm>
        </p:spPr>
        <p:txBody>
          <a:bodyPr vert="horz" wrap="square" lIns="91440" tIns="45720" rIns="91440" bIns="45720" anchor="t"/>
          <a:lstStyle/>
          <a:p>
            <a:pPr marL="0" indent="0" eaLnBrk="1" hangingPunct="1">
              <a:buNone/>
            </a:pP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the People’s Republic of China (the PRC)</a:t>
            </a:r>
          </a:p>
          <a:p>
            <a:pPr marL="0" indent="0" eaLnBrk="1" hangingPunct="1">
              <a:buNone/>
            </a:pP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the United States of America (the USA)</a:t>
            </a:r>
          </a:p>
          <a:p>
            <a:pPr marL="0" indent="0" eaLnBrk="1" hangingPunct="1">
              <a:buNone/>
            </a:pP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</a:rPr>
              <a:t>the United Kingdom (the UK)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/>
          </p:cNvSpPr>
          <p:nvPr>
            <p:ph sz="half" idx="1"/>
          </p:nvPr>
        </p:nvSpPr>
        <p:spPr>
          <a:xfrm>
            <a:off x="1846263" y="3716338"/>
            <a:ext cx="7850187" cy="2233612"/>
          </a:xfrm>
        </p:spPr>
        <p:txBody>
          <a:bodyPr wrap="square" lIns="91440" tIns="45720" rIns="91440" bIns="45720" anchor="t"/>
          <a:lstStyle/>
          <a:p>
            <a:pPr eaLnBrk="1" hangingPunct="1">
              <a:buClr>
                <a:srgbClr val="0BD0D9"/>
              </a:buClr>
              <a:buSzPct val="95000"/>
              <a:buFont typeface="Wingdings 2" panose="05020102010507070707" pitchFamily="18" charset="2"/>
              <a:buNone/>
            </a:pPr>
            <a:r>
              <a:rPr lang="en-US" altLang="zh-CN" sz="2800" b="1" dirty="0">
                <a:latin typeface="Times New Roman" panose="02020603050405020304" charset="0"/>
                <a:ea typeface="+mn-ea"/>
                <a:cs typeface="+mn-cs"/>
              </a:rPr>
              <a:t>S1</a:t>
            </a:r>
            <a:r>
              <a:rPr lang="en-US" altLang="zh-CN" sz="2800" dirty="0">
                <a:latin typeface="Times New Roman" panose="02020603050405020304" charset="0"/>
                <a:ea typeface="+mn-ea"/>
                <a:cs typeface="+mn-cs"/>
              </a:rPr>
              <a:t>: I</a:t>
            </a:r>
            <a:r>
              <a:rPr lang="en-US" altLang="zh-CN" sz="2800" dirty="0">
                <a:solidFill>
                  <a:schemeClr val="hlink"/>
                </a:solidFill>
                <a:latin typeface="Times New Roman" panose="02020603050405020304" charset="0"/>
                <a:ea typeface="+mn-ea"/>
                <a:cs typeface="+mn-cs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+mn-ea"/>
                <a:cs typeface="+mn-cs"/>
              </a:rPr>
              <a:t>played a great computer game </a:t>
            </a:r>
          </a:p>
          <a:p>
            <a:pPr eaLnBrk="1" hangingPunct="1">
              <a:buClr>
                <a:srgbClr val="0BD0D9"/>
              </a:buClr>
              <a:buSzPct val="95000"/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+mn-ea"/>
                <a:cs typeface="+mn-cs"/>
              </a:rPr>
              <a:t>	   yesterday</a:t>
            </a:r>
            <a:r>
              <a:rPr lang="en-US" altLang="zh-CN" sz="2800" dirty="0">
                <a:latin typeface="Times New Roman" panose="02020603050405020304" charset="0"/>
                <a:ea typeface="+mn-ea"/>
                <a:cs typeface="+mn-cs"/>
              </a:rPr>
              <a:t>.</a:t>
            </a:r>
          </a:p>
          <a:p>
            <a:pPr eaLnBrk="1" hangingPunct="1">
              <a:buClr>
                <a:srgbClr val="0BD0D9"/>
              </a:buClr>
              <a:buSzPct val="95000"/>
              <a:buFont typeface="Wingdings 2" panose="05020102010507070707" pitchFamily="18" charset="2"/>
              <a:buNone/>
            </a:pPr>
            <a:r>
              <a:rPr lang="en-US" altLang="zh-CN" sz="2800" b="1" dirty="0">
                <a:latin typeface="Times New Roman" panose="02020603050405020304" charset="0"/>
                <a:ea typeface="+mn-ea"/>
                <a:cs typeface="+mn-cs"/>
              </a:rPr>
              <a:t>S2</a:t>
            </a:r>
            <a:r>
              <a:rPr lang="en-US" altLang="zh-CN" sz="2800" dirty="0">
                <a:latin typeface="Times New Roman" panose="02020603050405020304" charset="0"/>
                <a:ea typeface="+mn-ea"/>
                <a:cs typeface="+mn-cs"/>
              </a:rPr>
              <a:t>: What was</a:t>
            </a:r>
            <a:r>
              <a:rPr lang="en-US" altLang="zh-CN" sz="2800" dirty="0">
                <a:solidFill>
                  <a:schemeClr val="hlink"/>
                </a:solidFill>
                <a:latin typeface="Times New Roman" panose="02020603050405020304" charset="0"/>
                <a:ea typeface="+mn-ea"/>
                <a:cs typeface="+mn-cs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+mn-ea"/>
                <a:cs typeface="+mn-cs"/>
              </a:rPr>
              <a:t>the</a:t>
            </a:r>
            <a:r>
              <a:rPr lang="en-US" altLang="zh-CN" sz="2800" dirty="0">
                <a:solidFill>
                  <a:schemeClr val="hlink"/>
                </a:solidFill>
                <a:latin typeface="Times New Roman" panose="02020603050405020304" charset="0"/>
                <a:ea typeface="+mn-ea"/>
                <a:cs typeface="+mn-cs"/>
              </a:rPr>
              <a:t> </a:t>
            </a:r>
            <a:r>
              <a:rPr lang="en-US" altLang="zh-CN" sz="2800" dirty="0">
                <a:latin typeface="Times New Roman" panose="02020603050405020304" charset="0"/>
                <a:ea typeface="+mn-ea"/>
                <a:cs typeface="+mn-cs"/>
              </a:rPr>
              <a:t>game about?</a:t>
            </a:r>
          </a:p>
          <a:p>
            <a:pPr eaLnBrk="1" hangingPunct="1">
              <a:buClr>
                <a:srgbClr val="0BD0D9"/>
              </a:buClr>
              <a:buSzPct val="95000"/>
              <a:buFont typeface="Wingdings 2" panose="05020102010507070707" pitchFamily="18" charset="2"/>
              <a:buNone/>
            </a:pPr>
            <a:r>
              <a:rPr lang="en-US" altLang="zh-CN" sz="2800" b="1" dirty="0">
                <a:latin typeface="Times New Roman" panose="02020603050405020304" charset="0"/>
                <a:ea typeface="+mn-ea"/>
                <a:cs typeface="+mn-cs"/>
              </a:rPr>
              <a:t>S1</a:t>
            </a:r>
            <a:r>
              <a:rPr lang="en-US" altLang="zh-CN" sz="2800" dirty="0">
                <a:latin typeface="Times New Roman" panose="02020603050405020304" charset="0"/>
                <a:ea typeface="+mn-ea"/>
                <a:cs typeface="+mn-cs"/>
              </a:rPr>
              <a:t>: It was about</a:t>
            </a:r>
            <a:r>
              <a:rPr lang="en-US" altLang="zh-CN" sz="2800" dirty="0">
                <a:solidFill>
                  <a:schemeClr val="hlink"/>
                </a:solidFill>
                <a:latin typeface="Times New Roman" panose="02020603050405020304" charset="0"/>
                <a:ea typeface="+mn-ea"/>
                <a:cs typeface="+mn-cs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+mn-ea"/>
                <a:cs typeface="+mn-cs"/>
              </a:rPr>
              <a:t>saving the Earth from aliens</a:t>
            </a:r>
            <a:r>
              <a:rPr lang="en-US" altLang="zh-CN" sz="2800" dirty="0">
                <a:latin typeface="Times New Roman" panose="02020603050405020304" charset="0"/>
                <a:ea typeface="+mn-ea"/>
                <a:cs typeface="+mn-cs"/>
              </a:rPr>
              <a:t>.</a:t>
            </a:r>
            <a:endParaRPr lang="en-US" altLang="zh-CN" sz="3200" b="1" dirty="0">
              <a:latin typeface="Times New Roman" panose="02020603050405020304" charset="0"/>
              <a:ea typeface="+mn-ea"/>
              <a:cs typeface="+mn-cs"/>
            </a:endParaRPr>
          </a:p>
          <a:p>
            <a:pPr eaLnBrk="1" hangingPunct="1">
              <a:buSzPct val="95000"/>
            </a:pPr>
            <a:endParaRPr lang="en-US" altLang="zh-CN" sz="3200" b="1" dirty="0">
              <a:latin typeface="Times New Roman" panose="02020603050405020304" charset="0"/>
              <a:ea typeface="+mn-ea"/>
              <a:cs typeface="+mn-cs"/>
            </a:endParaRPr>
          </a:p>
        </p:txBody>
      </p:sp>
      <p:sp>
        <p:nvSpPr>
          <p:cNvPr id="17410" name="Text Box 3"/>
          <p:cNvSpPr txBox="1"/>
          <p:nvPr/>
        </p:nvSpPr>
        <p:spPr>
          <a:xfrm>
            <a:off x="1847850" y="806450"/>
            <a:ext cx="7848600" cy="11684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A1.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In pairs,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S1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talks about what he or she did in the 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past few days.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S2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asks about it. Follow the example.</a:t>
            </a:r>
            <a:endParaRPr lang="en-US" altLang="zh-CN" sz="2800" b="1" dirty="0">
              <a:solidFill>
                <a:srgbClr val="00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7411" name="Text Box 4"/>
          <p:cNvSpPr txBox="1"/>
          <p:nvPr/>
        </p:nvSpPr>
        <p:spPr>
          <a:xfrm>
            <a:off x="1828800" y="2200275"/>
            <a:ext cx="8443913" cy="11684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1. play/great computer game/yesterday/saving the </a:t>
            </a: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    Earth from aliens</a:t>
            </a:r>
            <a:endParaRPr lang="en-US" altLang="zh-CN" sz="2800" b="1" dirty="0">
              <a:solidFill>
                <a:srgbClr val="0000FF"/>
              </a:solidFill>
              <a:latin typeface="Times New Roman" panose="02020603050405020304" charset="0"/>
              <a:ea typeface="Times New Roman" panose="02020603050405020304" charset="0"/>
            </a:endParaRPr>
          </a:p>
        </p:txBody>
      </p:sp>
      <p:pic>
        <p:nvPicPr>
          <p:cNvPr id="17412" name="Picture 5" descr="QQ截图2013012915000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3963" y="2862263"/>
            <a:ext cx="3059112" cy="2511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255588" y="1480185"/>
            <a:ext cx="1137285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7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p7</a:t>
            </a:r>
          </a:p>
        </p:txBody>
      </p:sp>
    </p:spTree>
  </p:cSld>
  <p:clrMapOvr>
    <a:masterClrMapping/>
  </p:clrMapOvr>
  <p:transition spd="slow" advTm="3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2"/>
          <p:cNvSpPr txBox="1"/>
          <p:nvPr/>
        </p:nvSpPr>
        <p:spPr>
          <a:xfrm>
            <a:off x="1812925" y="908050"/>
            <a:ext cx="882015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2.see /exciting film / last Saturday / a visit to the Moon</a:t>
            </a:r>
            <a:endParaRPr lang="en-US" altLang="zh-CN" sz="2800" b="1" dirty="0">
              <a:solidFill>
                <a:srgbClr val="0000FF"/>
              </a:solidFill>
              <a:latin typeface="Times New Roman" panose="02020603050405020304" charset="0"/>
              <a:ea typeface="Times New Roman" panose="02020603050405020304" charset="0"/>
            </a:endParaRPr>
          </a:p>
        </p:txBody>
      </p:sp>
      <p:pic>
        <p:nvPicPr>
          <p:cNvPr id="18434" name="Picture 5" descr="QQ截图2013012915000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4113" y="1554163"/>
            <a:ext cx="3000375" cy="2162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Rectangle 2"/>
          <p:cNvSpPr txBox="1"/>
          <p:nvPr/>
        </p:nvSpPr>
        <p:spPr>
          <a:xfrm>
            <a:off x="1846263" y="3789363"/>
            <a:ext cx="7850187" cy="172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273050" indent="-273050" defTabSz="91440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S1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: I saw an exciting film last Saturday. </a:t>
            </a:r>
          </a:p>
          <a:p>
            <a:pPr marL="273050" indent="-273050" defTabSz="91440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S2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: What was the film about?</a:t>
            </a:r>
          </a:p>
          <a:p>
            <a:pPr marL="273050" indent="-273050" defTabSz="91440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S1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: It was about a visit to the Moon.</a:t>
            </a:r>
            <a:endParaRPr lang="en-US" altLang="zh-CN" sz="3200" b="1" dirty="0">
              <a:solidFill>
                <a:srgbClr val="00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  <a:p>
            <a:pPr marL="273050" indent="-273050" defTabSz="91440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</a:pPr>
            <a:endParaRPr lang="en-US" altLang="zh-CN" sz="3200" b="1" dirty="0">
              <a:solidFill>
                <a:srgbClr val="00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8436" name="文本占位符 6145"/>
          <p:cNvSpPr>
            <a:spLocks noGrp="1"/>
          </p:cNvSpPr>
          <p:nvPr/>
        </p:nvSpPr>
        <p:spPr>
          <a:xfrm>
            <a:off x="5735638" y="1700213"/>
            <a:ext cx="4714875" cy="18002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>
              <a:spcBef>
                <a:spcPct val="2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S1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: I (do something) (time).</a:t>
            </a:r>
          </a:p>
          <a:p>
            <a:pPr marL="342900" indent="-342900">
              <a:spcBef>
                <a:spcPct val="2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S2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: What was...... about?</a:t>
            </a:r>
          </a:p>
          <a:p>
            <a:pPr marL="342900" indent="-342900">
              <a:spcBef>
                <a:spcPct val="2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S1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: It was about......</a:t>
            </a:r>
            <a:endParaRPr lang="en-US" altLang="zh-CN" sz="2800" b="1" dirty="0">
              <a:solidFill>
                <a:srgbClr val="00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3"/>
          <p:cNvSpPr txBox="1"/>
          <p:nvPr/>
        </p:nvSpPr>
        <p:spPr>
          <a:xfrm>
            <a:off x="1992313" y="962025"/>
            <a:ext cx="7920037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3.read / good story / last week / a man on an island</a:t>
            </a:r>
            <a:endParaRPr lang="en-US" altLang="zh-CN" sz="2800" b="1" dirty="0">
              <a:solidFill>
                <a:srgbClr val="0000FF"/>
              </a:solidFill>
              <a:latin typeface="Times New Roman" panose="02020603050405020304" charset="0"/>
              <a:ea typeface="Times New Roman" panose="02020603050405020304" charset="0"/>
            </a:endParaRPr>
          </a:p>
        </p:txBody>
      </p:sp>
      <p:pic>
        <p:nvPicPr>
          <p:cNvPr id="19458" name="Picture 6" descr="QQ截图201301291500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4113" y="1700213"/>
            <a:ext cx="2352675" cy="2228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9" name="文本占位符 6145"/>
          <p:cNvSpPr>
            <a:spLocks noGrp="1"/>
          </p:cNvSpPr>
          <p:nvPr/>
        </p:nvSpPr>
        <p:spPr>
          <a:xfrm>
            <a:off x="5375275" y="2060575"/>
            <a:ext cx="4714875" cy="18002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>
              <a:spcBef>
                <a:spcPct val="2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S1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: I (do something) (time).</a:t>
            </a:r>
          </a:p>
          <a:p>
            <a:pPr marL="342900" indent="-342900">
              <a:spcBef>
                <a:spcPct val="2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S2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: What was...... about?</a:t>
            </a:r>
          </a:p>
          <a:p>
            <a:pPr marL="342900" indent="-342900">
              <a:spcBef>
                <a:spcPct val="2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S1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: It was about......</a:t>
            </a:r>
            <a:endParaRPr lang="en-US" altLang="zh-CN" sz="2800" b="1" dirty="0">
              <a:solidFill>
                <a:srgbClr val="00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9" name="Rectangle 2"/>
          <p:cNvSpPr txBox="1"/>
          <p:nvPr/>
        </p:nvSpPr>
        <p:spPr>
          <a:xfrm>
            <a:off x="1917700" y="4149725"/>
            <a:ext cx="7850188" cy="172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273050" indent="-273050" defTabSz="91440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S1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: I read a good story last week. </a:t>
            </a:r>
          </a:p>
          <a:p>
            <a:pPr marL="273050" indent="-273050" defTabSz="91440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S2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: What was the story about?</a:t>
            </a:r>
          </a:p>
          <a:p>
            <a:pPr marL="273050" indent="-273050" defTabSz="91440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S1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: It was about a man on an island.</a:t>
            </a:r>
            <a:endParaRPr lang="en-US" altLang="zh-CN" sz="3200" b="1" dirty="0">
              <a:solidFill>
                <a:srgbClr val="00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  <a:p>
            <a:pPr marL="273050" indent="-273050" defTabSz="91440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</a:pPr>
            <a:endParaRPr lang="en-US" altLang="zh-CN" sz="3200" b="1" dirty="0">
              <a:solidFill>
                <a:srgbClr val="00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 Box 2"/>
          <p:cNvSpPr txBox="1"/>
          <p:nvPr/>
        </p:nvSpPr>
        <p:spPr>
          <a:xfrm>
            <a:off x="1703388" y="4362450"/>
            <a:ext cx="4105275" cy="11684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1.Vanessa loves music. 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She plays _________.</a:t>
            </a:r>
          </a:p>
        </p:txBody>
      </p:sp>
      <p:sp>
        <p:nvSpPr>
          <p:cNvPr id="9219" name="Text Box 3"/>
          <p:cNvSpPr txBox="1"/>
          <p:nvPr/>
        </p:nvSpPr>
        <p:spPr>
          <a:xfrm>
            <a:off x="3070225" y="4937125"/>
            <a:ext cx="208915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the violin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ea typeface="Times New Roman" panose="02020603050405020304" charset="0"/>
            </a:endParaRPr>
          </a:p>
        </p:txBody>
      </p:sp>
      <p:sp>
        <p:nvSpPr>
          <p:cNvPr id="24579" name="Text Box 4"/>
          <p:cNvSpPr txBox="1"/>
          <p:nvPr/>
        </p:nvSpPr>
        <p:spPr>
          <a:xfrm>
            <a:off x="1631950" y="819150"/>
            <a:ext cx="8893175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The sentences below are about some students. Complete the sentences. Add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the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if necessary.</a:t>
            </a:r>
          </a:p>
        </p:txBody>
      </p:sp>
      <p:pic>
        <p:nvPicPr>
          <p:cNvPr id="24580" name="Picture 5" descr="QQ截图201301291500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5188" y="1844675"/>
            <a:ext cx="2792412" cy="2566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1" name="Text Box 2"/>
          <p:cNvSpPr txBox="1"/>
          <p:nvPr/>
        </p:nvSpPr>
        <p:spPr>
          <a:xfrm>
            <a:off x="6383338" y="4365625"/>
            <a:ext cx="4249737" cy="11684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2.Robin plays _______ 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very well.</a:t>
            </a:r>
          </a:p>
        </p:txBody>
      </p:sp>
      <p:sp>
        <p:nvSpPr>
          <p:cNvPr id="7" name="Text Box 3"/>
          <p:cNvSpPr txBox="1"/>
          <p:nvPr/>
        </p:nvSpPr>
        <p:spPr>
          <a:xfrm>
            <a:off x="8472488" y="4362450"/>
            <a:ext cx="143986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football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  <p:pic>
        <p:nvPicPr>
          <p:cNvPr id="24583" name="Picture 4" descr="QQ截图201301291500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2263" y="2205038"/>
            <a:ext cx="2568575" cy="2124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204788" y="1171575"/>
            <a:ext cx="1137285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7200" b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p8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 Box 2"/>
          <p:cNvSpPr txBox="1"/>
          <p:nvPr/>
        </p:nvSpPr>
        <p:spPr>
          <a:xfrm>
            <a:off x="1992313" y="3759200"/>
            <a:ext cx="4032250" cy="11684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3.James’s dream is to play 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_________ in the NBA.</a:t>
            </a:r>
            <a:endParaRPr lang="en-US" altLang="zh-CN" sz="2800" b="1" dirty="0">
              <a:solidFill>
                <a:srgbClr val="00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1267" name="Text Box 3"/>
          <p:cNvSpPr txBox="1"/>
          <p:nvPr/>
        </p:nvSpPr>
        <p:spPr>
          <a:xfrm>
            <a:off x="2063750" y="4292600"/>
            <a:ext cx="180022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basketball 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  <p:pic>
        <p:nvPicPr>
          <p:cNvPr id="25603" name="Picture 4" descr="QQ截图201301291502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9650" y="1304925"/>
            <a:ext cx="3206750" cy="24114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4" name="Text Box 2"/>
          <p:cNvSpPr txBox="1"/>
          <p:nvPr/>
        </p:nvSpPr>
        <p:spPr>
          <a:xfrm>
            <a:off x="6024563" y="3770313"/>
            <a:ext cx="3671887" cy="11684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4.Lily is good at playing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________.</a:t>
            </a:r>
          </a:p>
        </p:txBody>
      </p:sp>
      <p:sp>
        <p:nvSpPr>
          <p:cNvPr id="6" name="Text Box 3"/>
          <p:cNvSpPr txBox="1"/>
          <p:nvPr/>
        </p:nvSpPr>
        <p:spPr>
          <a:xfrm>
            <a:off x="6167438" y="4418013"/>
            <a:ext cx="15843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the piano</a:t>
            </a:r>
            <a:endParaRPr lang="en-US" altLang="zh-CN" sz="2800" dirty="0">
              <a:latin typeface="Times New Roman" panose="02020603050405020304" charset="0"/>
              <a:ea typeface="Times New Roman" panose="02020603050405020304" charset="0"/>
            </a:endParaRPr>
          </a:p>
        </p:txBody>
      </p:sp>
      <p:pic>
        <p:nvPicPr>
          <p:cNvPr id="25606" name="Picture 4" descr="QQ截图201301291502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7163" y="1268413"/>
            <a:ext cx="3087687" cy="24479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 Box 2"/>
          <p:cNvSpPr txBox="1"/>
          <p:nvPr/>
        </p:nvSpPr>
        <p:spPr>
          <a:xfrm>
            <a:off x="2279650" y="3933825"/>
            <a:ext cx="3311525" cy="11684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5.Linda likes playing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______.</a:t>
            </a:r>
          </a:p>
        </p:txBody>
      </p:sp>
      <p:sp>
        <p:nvSpPr>
          <p:cNvPr id="13315" name="Text Box 3"/>
          <p:cNvSpPr txBox="1"/>
          <p:nvPr/>
        </p:nvSpPr>
        <p:spPr>
          <a:xfrm>
            <a:off x="2424113" y="4505325"/>
            <a:ext cx="10795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tennis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  <p:pic>
        <p:nvPicPr>
          <p:cNvPr id="26627" name="Picture 4" descr="QQ截图2013012915025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0138" y="1125538"/>
            <a:ext cx="2789237" cy="25193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8" name="Text Box 2"/>
          <p:cNvSpPr txBox="1"/>
          <p:nvPr/>
        </p:nvSpPr>
        <p:spPr>
          <a:xfrm>
            <a:off x="6167438" y="3916363"/>
            <a:ext cx="3960812" cy="11684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6. Alex plays __________ 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in the school band.</a:t>
            </a:r>
          </a:p>
        </p:txBody>
      </p:sp>
      <p:sp>
        <p:nvSpPr>
          <p:cNvPr id="6" name="Text Box 3"/>
          <p:cNvSpPr txBox="1"/>
          <p:nvPr/>
        </p:nvSpPr>
        <p:spPr>
          <a:xfrm>
            <a:off x="8183563" y="3843338"/>
            <a:ext cx="17272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the guitar</a:t>
            </a:r>
            <a:endParaRPr lang="en-US" altLang="zh-CN" sz="3200" dirty="0">
              <a:latin typeface="Times New Roman" panose="02020603050405020304" charset="0"/>
              <a:ea typeface="Times New Roman" panose="02020603050405020304" charset="0"/>
            </a:endParaRPr>
          </a:p>
        </p:txBody>
      </p:sp>
      <p:pic>
        <p:nvPicPr>
          <p:cNvPr id="26630" name="Picture 4" descr="QQ截图2013012915030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1900" y="1179513"/>
            <a:ext cx="2528888" cy="25193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 Box 2"/>
          <p:cNvSpPr txBox="1"/>
          <p:nvPr/>
        </p:nvSpPr>
        <p:spPr>
          <a:xfrm>
            <a:off x="1774825" y="749300"/>
            <a:ext cx="8459788" cy="18148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In pairs, talk about the people in the pictures below.</a:t>
            </a: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Use the words in brackets to help you. Add </a:t>
            </a:r>
            <a:r>
              <a:rPr lang="en-US" altLang="zh-CN" sz="2800" b="1" i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the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if </a:t>
            </a: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necessary. Follow the example.</a:t>
            </a:r>
          </a:p>
        </p:txBody>
      </p:sp>
      <p:sp>
        <p:nvSpPr>
          <p:cNvPr id="30722" name="Text Box 3"/>
          <p:cNvSpPr txBox="1"/>
          <p:nvPr/>
        </p:nvSpPr>
        <p:spPr>
          <a:xfrm>
            <a:off x="1919288" y="2924175"/>
            <a:ext cx="7775575" cy="21786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S1: What’s the man playing? 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S2:  Which man?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S1:  The man in the purple suit.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S2:  He’s playing the guitar. </a:t>
            </a:r>
          </a:p>
        </p:txBody>
      </p:sp>
      <p:sp>
        <p:nvSpPr>
          <p:cNvPr id="30723" name="Rectangle 4"/>
          <p:cNvSpPr/>
          <p:nvPr/>
        </p:nvSpPr>
        <p:spPr>
          <a:xfrm>
            <a:off x="6383338" y="5445125"/>
            <a:ext cx="3960812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(in the purple suit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/ guitar)</a:t>
            </a:r>
          </a:p>
        </p:txBody>
      </p:sp>
      <p:pic>
        <p:nvPicPr>
          <p:cNvPr id="30724" name="Picture 5" descr="QQ截图2013012915034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4063" y="2392363"/>
            <a:ext cx="2743200" cy="2981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344170" y="1365250"/>
            <a:ext cx="1148715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7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charset="0"/>
                <a:ea typeface="宋体" panose="02010600030101010101" pitchFamily="2" charset="-122"/>
              </a:rPr>
              <a:t>p9</a:t>
            </a:r>
          </a:p>
        </p:txBody>
      </p:sp>
    </p:spTree>
  </p:cSld>
  <p:clrMapOvr>
    <a:masterClrMapping/>
  </p:clrMapOvr>
  <p:transition spd="slow" advTm="3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/>
          <p:nvPr/>
        </p:nvSpPr>
        <p:spPr>
          <a:xfrm>
            <a:off x="1704975" y="3429000"/>
            <a:ext cx="4319588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(with short hair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/ volleyball)</a:t>
            </a:r>
          </a:p>
        </p:txBody>
      </p:sp>
      <p:pic>
        <p:nvPicPr>
          <p:cNvPr id="31746" name="Picture 5" descr="QQ截图2013012915040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875" y="620713"/>
            <a:ext cx="2532063" cy="2879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Text Box 3"/>
          <p:cNvSpPr txBox="1"/>
          <p:nvPr/>
        </p:nvSpPr>
        <p:spPr>
          <a:xfrm>
            <a:off x="1774825" y="4005263"/>
            <a:ext cx="4465638" cy="21786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S1: What’s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the girl 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playing? 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S2:  Which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girl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?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S1: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The girl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with short hair.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S2:  She’s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playing volleyball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. </a:t>
            </a:r>
          </a:p>
        </p:txBody>
      </p:sp>
      <p:sp>
        <p:nvSpPr>
          <p:cNvPr id="8" name="Text Box 3"/>
          <p:cNvSpPr txBox="1"/>
          <p:nvPr/>
        </p:nvSpPr>
        <p:spPr>
          <a:xfrm>
            <a:off x="5880100" y="549275"/>
            <a:ext cx="4464050" cy="26530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S1: What’s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the girl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playing? 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S2:  Which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girl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?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S1: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The girl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in the yellow   skirt .</a:t>
            </a: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S2:  She’s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playing tennis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. </a:t>
            </a:r>
          </a:p>
        </p:txBody>
      </p:sp>
      <p:sp>
        <p:nvSpPr>
          <p:cNvPr id="31749" name="Rectangle 3"/>
          <p:cNvSpPr/>
          <p:nvPr/>
        </p:nvSpPr>
        <p:spPr>
          <a:xfrm>
            <a:off x="5951538" y="6002338"/>
            <a:ext cx="4427537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(in the yellow skirt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/ tennis)</a:t>
            </a:r>
          </a:p>
        </p:txBody>
      </p:sp>
      <p:pic>
        <p:nvPicPr>
          <p:cNvPr id="31750" name="Picture 4" descr="QQ截图201301291504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4488" y="3284538"/>
            <a:ext cx="3001962" cy="27003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56665" y="1719580"/>
            <a:ext cx="10543540" cy="4652010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3200">
                <a:solidFill>
                  <a:srgbClr val="000000"/>
                </a:solidFill>
                <a:latin typeface="Times New Roman" panose="02020603050405020304" charset="0"/>
              </a:rPr>
              <a:t>save      v. </a:t>
            </a:r>
            <a:r>
              <a:rPr lang="zh-CN" altLang="en-US" sz="3200">
                <a:solidFill>
                  <a:srgbClr val="000000"/>
                </a:solidFill>
                <a:latin typeface="华文中宋" panose="02010600040101010101" charset="-122"/>
                <a:ea typeface="华文中宋" panose="02010600040101010101" charset="-122"/>
              </a:rPr>
              <a:t>拯救；节省；储蓄，攒钱</a:t>
            </a:r>
          </a:p>
          <a:p>
            <a:pPr marL="0" indent="0">
              <a:buNone/>
            </a:pPr>
            <a:r>
              <a:rPr lang="en-US" altLang="zh-CN" sz="3200">
                <a:solidFill>
                  <a:srgbClr val="000000"/>
                </a:solidFill>
                <a:latin typeface="华文中宋" panose="02010600040101010101" charset="-122"/>
                <a:ea typeface="华文中宋" panose="02010600040101010101" charset="-122"/>
              </a:rPr>
              <a:t>1.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charset="0"/>
                <a:ea typeface="华文中宋" panose="02010600040101010101" charset="-122"/>
              </a:rPr>
              <a:t>save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charset="0"/>
                <a:ea typeface="华文中宋" panose="02010600040101010101" charset="-122"/>
              </a:rPr>
              <a:t>表示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charset="0"/>
                <a:ea typeface="华文中宋" panose="02010600040101010101" charset="-122"/>
              </a:rPr>
              <a:t>“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charset="0"/>
                <a:ea typeface="华文中宋" panose="02010600040101010101" charset="-122"/>
              </a:rPr>
              <a:t>拯救，挽救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charset="0"/>
                <a:ea typeface="华文中宋" panose="02010600040101010101" charset="-122"/>
              </a:rPr>
              <a:t>”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charset="0"/>
                <a:ea typeface="华文中宋" panose="02010600040101010101" charset="-122"/>
              </a:rPr>
              <a:t>。</a:t>
            </a:r>
          </a:p>
          <a:p>
            <a:r>
              <a:rPr lang="zh-CN" altLang="en-US" sz="3200">
                <a:solidFill>
                  <a:srgbClr val="000000"/>
                </a:solidFill>
                <a:latin typeface="Times New Roman" panose="02020603050405020304" charset="0"/>
                <a:ea typeface="华文中宋" panose="02010600040101010101" charset="-122"/>
              </a:rPr>
              <a:t>这只狗救了这个女孩。</a:t>
            </a:r>
          </a:p>
          <a:p>
            <a:pPr marL="0" indent="0">
              <a:buNone/>
            </a:pPr>
            <a:r>
              <a:rPr lang="en-US" altLang="zh-CN" sz="3200">
                <a:solidFill>
                  <a:srgbClr val="000000"/>
                </a:solidFill>
                <a:latin typeface="Times New Roman" panose="02020603050405020304" charset="0"/>
                <a:ea typeface="华文中宋" panose="02010600040101010101" charset="-122"/>
              </a:rPr>
              <a:t>The dog saved the girl. (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charset="-122"/>
              </a:rPr>
              <a:t>save sb/sth 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charset="-122"/>
              </a:rPr>
              <a:t>拯救某人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charset="-122"/>
              </a:rPr>
              <a:t>/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charset="-122"/>
              </a:rPr>
              <a:t>某物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charset="0"/>
                <a:ea typeface="华文中宋" panose="02010600040101010101" charset="-122"/>
              </a:rPr>
              <a:t>)</a:t>
            </a:r>
          </a:p>
          <a:p>
            <a:r>
              <a:rPr lang="zh-CN" altLang="en-US" sz="3200">
                <a:solidFill>
                  <a:srgbClr val="000000"/>
                </a:solidFill>
                <a:latin typeface="Times New Roman" panose="02020603050405020304" charset="0"/>
                <a:ea typeface="华文中宋" panose="02010600040101010101" charset="-122"/>
              </a:rPr>
              <a:t>他救了这个男孩，使他免于溺水。</a:t>
            </a:r>
          </a:p>
          <a:p>
            <a:pPr marL="0" indent="0">
              <a:buNone/>
            </a:pPr>
            <a:r>
              <a:rPr lang="en-US" altLang="zh-CN" sz="3200">
                <a:solidFill>
                  <a:srgbClr val="000000"/>
                </a:solidFill>
                <a:latin typeface="Times New Roman" panose="02020603050405020304" charset="0"/>
                <a:ea typeface="华文中宋" panose="02010600040101010101" charset="-122"/>
              </a:rPr>
              <a:t>He saved the boy from drowning.</a:t>
            </a:r>
          </a:p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charset="-122"/>
              </a:rPr>
              <a:t>save sb from (doing) sth 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charset="-122"/>
              </a:rPr>
              <a:t>拯救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charset="-122"/>
              </a:rPr>
              <a:t>....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charset="-122"/>
              </a:rPr>
              <a:t>免于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ea typeface="华文中宋" panose="02010600040101010101" charset="-122"/>
              </a:rPr>
              <a:t>....</a:t>
            </a:r>
          </a:p>
          <a:p>
            <a:pPr>
              <a:buNone/>
            </a:pPr>
            <a:endParaRPr lang="en-US" altLang="zh-CN" sz="3200">
              <a:solidFill>
                <a:srgbClr val="FF0000"/>
              </a:solidFill>
              <a:latin typeface="Times New Roman" panose="02020603050405020304" charset="0"/>
              <a:ea typeface="华文中宋" panose="02010600040101010101" charset="-122"/>
            </a:endParaRPr>
          </a:p>
        </p:txBody>
      </p:sp>
      <p:sp>
        <p:nvSpPr>
          <p:cNvPr id="30721" name="Text Box 2"/>
          <p:cNvSpPr txBox="1"/>
          <p:nvPr/>
        </p:nvSpPr>
        <p:spPr>
          <a:xfrm>
            <a:off x="1256665" y="231140"/>
            <a:ext cx="8459788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1. It was about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saving</a:t>
            </a: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the Earth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from</a:t>
            </a: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aliens.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56665" y="1719580"/>
            <a:ext cx="10543540" cy="4652010"/>
          </a:xfrm>
        </p:spPr>
        <p:txBody>
          <a:bodyPr/>
          <a:lstStyle/>
          <a:p>
            <a:pPr>
              <a:buNone/>
            </a:pPr>
            <a:r>
              <a:rPr lang="en-US" sz="3200">
                <a:solidFill>
                  <a:srgbClr val="000000"/>
                </a:solidFill>
                <a:latin typeface="Times New Roman" panose="02020603050405020304" charset="0"/>
              </a:rPr>
              <a:t>in 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charset="0"/>
              </a:rPr>
              <a:t>此处是介词，意为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charset="0"/>
              </a:rPr>
              <a:t>“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charset="0"/>
              </a:rPr>
              <a:t>穿着，戴着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charset="0"/>
              </a:rPr>
              <a:t>”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charset="0"/>
              </a:rPr>
              <a:t>，后接表示服饰或颜色的名词。</a:t>
            </a:r>
          </a:p>
          <a:p>
            <a:pPr>
              <a:buNone/>
            </a:pPr>
            <a:r>
              <a:rPr lang="zh-CN" altLang="en-US" sz="3200">
                <a:solidFill>
                  <a:srgbClr val="000000"/>
                </a:solidFill>
                <a:latin typeface="Times New Roman" panose="02020603050405020304" charset="0"/>
                <a:ea typeface="华文中宋" panose="02010600040101010101" charset="-122"/>
              </a:rPr>
              <a:t>那个戴着红色帽子的女孩是我的妹妹。</a:t>
            </a:r>
          </a:p>
          <a:p>
            <a:pPr>
              <a:buNone/>
            </a:pPr>
            <a:r>
              <a:rPr lang="en-US" altLang="zh-CN" sz="3200">
                <a:solidFill>
                  <a:srgbClr val="000000"/>
                </a:solidFill>
                <a:latin typeface="Times New Roman" panose="02020603050405020304" charset="0"/>
                <a:ea typeface="华文中宋" panose="02010600040101010101" charset="-122"/>
              </a:rPr>
              <a:t>The girl ____________ is my sister.</a:t>
            </a:r>
          </a:p>
          <a:p>
            <a:pPr>
              <a:buNone/>
            </a:pPr>
            <a:r>
              <a:rPr lang="zh-CN" altLang="en-US" sz="3200">
                <a:solidFill>
                  <a:srgbClr val="000000"/>
                </a:solidFill>
                <a:latin typeface="Times New Roman" panose="02020603050405020304" charset="0"/>
                <a:ea typeface="华文中宋" panose="02010600040101010101" charset="-122"/>
              </a:rPr>
              <a:t>那个穿黑衣服的男孩看上去很英俊。</a:t>
            </a:r>
          </a:p>
          <a:p>
            <a:pPr>
              <a:buNone/>
            </a:pPr>
            <a:r>
              <a:rPr lang="en-US" altLang="zh-CN" sz="3200">
                <a:solidFill>
                  <a:srgbClr val="000000"/>
                </a:solidFill>
                <a:latin typeface="Times New Roman" panose="02020603050405020304" charset="0"/>
                <a:ea typeface="华文中宋" panose="02010600040101010101" charset="-122"/>
              </a:rPr>
              <a:t>The boy __________ looks handsome.</a:t>
            </a:r>
          </a:p>
        </p:txBody>
      </p:sp>
      <p:sp>
        <p:nvSpPr>
          <p:cNvPr id="30721" name="Text Box 2"/>
          <p:cNvSpPr txBox="1"/>
          <p:nvPr/>
        </p:nvSpPr>
        <p:spPr>
          <a:xfrm>
            <a:off x="1256665" y="231140"/>
            <a:ext cx="905383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2. The man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in the black coat</a:t>
            </a: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is our English teacher.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712720" y="3444240"/>
            <a:ext cx="24384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</a:rPr>
              <a:t>in the red hat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672080" y="4775200"/>
            <a:ext cx="24384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>
                <a:solidFill>
                  <a:srgbClr val="FF0000"/>
                </a:solidFill>
              </a:rPr>
              <a:t>in black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 Box 2"/>
          <p:cNvSpPr txBox="1"/>
          <p:nvPr/>
        </p:nvSpPr>
        <p:spPr>
          <a:xfrm>
            <a:off x="1256665" y="429260"/>
            <a:ext cx="905383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3. The factory near my home is very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noisy</a:t>
            </a: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.</a:t>
            </a:r>
          </a:p>
        </p:txBody>
      </p:sp>
      <p:sp>
        <p:nvSpPr>
          <p:cNvPr id="8" name="内容占位符 7"/>
          <p:cNvSpPr>
            <a:spLocks noGrp="1"/>
          </p:cNvSpPr>
          <p:nvPr>
            <p:ph idx="1"/>
          </p:nvPr>
        </p:nvSpPr>
        <p:spPr>
          <a:xfrm>
            <a:off x="1256665" y="1719580"/>
            <a:ext cx="10543540" cy="4652010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3200">
                <a:solidFill>
                  <a:srgbClr val="000000"/>
                </a:solidFill>
                <a:latin typeface="Times New Roman" panose="02020603050405020304" charset="0"/>
              </a:rPr>
              <a:t>noisy     </a:t>
            </a:r>
            <a:r>
              <a:rPr lang="en-US" sz="3200">
                <a:solidFill>
                  <a:srgbClr val="000000"/>
                </a:solidFill>
                <a:latin typeface="Times New Roman" panose="02020603050405020304" charset="0"/>
              </a:rPr>
              <a:t>adj. 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charset="0"/>
              </a:rPr>
              <a:t>喧闹的，吵闹的</a:t>
            </a:r>
          </a:p>
          <a:p>
            <a:pPr>
              <a:buNone/>
            </a:pPr>
            <a:r>
              <a:rPr lang="en-US" sz="3200">
                <a:solidFill>
                  <a:srgbClr val="000000"/>
                </a:solidFill>
                <a:latin typeface="Times New Roman" panose="02020603050405020304" charset="0"/>
                <a:ea typeface="华文中宋" panose="02010600040101010101" charset="-122"/>
              </a:rPr>
              <a:t>noise       n. 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charset="0"/>
              </a:rPr>
              <a:t>噪音，喧闹声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charset="0"/>
              </a:rPr>
              <a:t>[C/U]</a:t>
            </a:r>
          </a:p>
          <a:p>
            <a:pPr>
              <a:buNone/>
            </a:pPr>
            <a:r>
              <a:rPr lang="zh-CN" altLang="en-US" sz="3200">
                <a:solidFill>
                  <a:srgbClr val="000000"/>
                </a:solidFill>
                <a:latin typeface="Times New Roman" panose="02020603050405020304" charset="0"/>
              </a:rPr>
              <a:t> 例 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charset="0"/>
              </a:rPr>
              <a:t>Don't _________ in the library.</a:t>
            </a:r>
          </a:p>
          <a:p>
            <a:pPr>
              <a:buNone/>
            </a:pPr>
            <a:r>
              <a:rPr lang="en-US" altLang="zh-CN" sz="3200">
                <a:solidFill>
                  <a:srgbClr val="000000"/>
                </a:solidFill>
                <a:latin typeface="Times New Roman" panose="02020603050405020304" charset="0"/>
              </a:rPr>
              <a:t>A. noisy        B. be noisy         C. is noisy         D. be noise</a:t>
            </a:r>
          </a:p>
          <a:p>
            <a:pPr>
              <a:buNone/>
            </a:pPr>
            <a:r>
              <a:rPr lang="zh-CN" altLang="en-US" sz="320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 </a:t>
            </a:r>
            <a:endParaRPr lang="en-US" altLang="zh-CN" sz="3200">
              <a:solidFill>
                <a:srgbClr val="000000"/>
              </a:solidFill>
              <a:latin typeface="Times New Roman" panose="02020603050405020304" charset="0"/>
            </a:endParaRPr>
          </a:p>
        </p:txBody>
      </p:sp>
      <p:sp>
        <p:nvSpPr>
          <p:cNvPr id="2050" name=" 2050"/>
          <p:cNvSpPr/>
          <p:nvPr/>
        </p:nvSpPr>
        <p:spPr bwMode="auto">
          <a:xfrm>
            <a:off x="3493135" y="3947160"/>
            <a:ext cx="563880" cy="50292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/>
          </p:cNvSpPr>
          <p:nvPr>
            <p:ph idx="1"/>
          </p:nvPr>
        </p:nvSpPr>
        <p:spPr>
          <a:xfrm>
            <a:off x="1776413" y="693738"/>
            <a:ext cx="8374062" cy="5543550"/>
          </a:xfrm>
        </p:spPr>
        <p:txBody>
          <a:bodyPr wrap="square" lIns="91440" tIns="45720" rIns="91440" bIns="45720" anchor="t"/>
          <a:lstStyle/>
          <a:p>
            <a:pPr eaLnBrk="1" hangingPunct="1">
              <a:lnSpc>
                <a:spcPct val="125000"/>
              </a:lnSpc>
              <a:buNone/>
            </a:pPr>
            <a:r>
              <a:rPr lang="zh-CN" altLang="en-US" sz="2800" b="1" dirty="0"/>
              <a:t>选择最佳答案填空。</a:t>
            </a:r>
          </a:p>
          <a:p>
            <a:pPr eaLnBrk="1" hangingPunct="1">
              <a:lnSpc>
                <a:spcPct val="125000"/>
              </a:lnSpc>
              <a:buNone/>
            </a:pPr>
            <a:r>
              <a:rPr lang="en-US" altLang="zh-CN" sz="2800" dirty="0">
                <a:latin typeface="Times New Roman" panose="02020603050405020304" charset="0"/>
              </a:rPr>
              <a:t>(   )1. At the weekend, I often play ____ piano and my </a:t>
            </a:r>
          </a:p>
          <a:p>
            <a:pPr eaLnBrk="1" hangingPunct="1">
              <a:lnSpc>
                <a:spcPct val="125000"/>
              </a:lnSpc>
              <a:buNone/>
            </a:pPr>
            <a:r>
              <a:rPr lang="en-US" altLang="zh-CN" sz="2800" dirty="0">
                <a:latin typeface="Times New Roman" panose="02020603050405020304" charset="0"/>
              </a:rPr>
              <a:t>        brother usually plays ____ football.</a:t>
            </a:r>
          </a:p>
          <a:p>
            <a:pPr eaLnBrk="1" hangingPunct="1">
              <a:lnSpc>
                <a:spcPct val="125000"/>
              </a:lnSpc>
              <a:buNone/>
            </a:pPr>
            <a:r>
              <a:rPr lang="en-US" altLang="zh-CN" sz="2800" dirty="0">
                <a:latin typeface="Times New Roman" panose="02020603050405020304" charset="0"/>
              </a:rPr>
              <a:t>	A. the, / 		B. /, the	C. /, / 		D. the, the</a:t>
            </a:r>
          </a:p>
          <a:p>
            <a:pPr eaLnBrk="1" hangingPunct="1">
              <a:lnSpc>
                <a:spcPct val="125000"/>
              </a:lnSpc>
              <a:buNone/>
            </a:pPr>
            <a:r>
              <a:rPr lang="en-US" altLang="zh-CN" sz="2800" dirty="0">
                <a:latin typeface="Times New Roman" panose="02020603050405020304" charset="0"/>
              </a:rPr>
              <a:t>(  )2. Lily bought ____new dress and ___dress </a:t>
            </a:r>
            <a:r>
              <a:rPr lang="zh-CN" altLang="en-US" sz="2800" dirty="0">
                <a:latin typeface="Times New Roman" panose="02020603050405020304" charset="0"/>
              </a:rPr>
              <a:t>is</a:t>
            </a:r>
            <a:r>
              <a:rPr lang="en-US" altLang="zh-CN" sz="2800" dirty="0">
                <a:latin typeface="Times New Roman" panose="02020603050405020304" charset="0"/>
              </a:rPr>
              <a:t> beautiful.</a:t>
            </a:r>
          </a:p>
          <a:p>
            <a:pPr eaLnBrk="1" hangingPunct="1">
              <a:lnSpc>
                <a:spcPct val="125000"/>
              </a:lnSpc>
              <a:buNone/>
            </a:pPr>
            <a:r>
              <a:rPr lang="en-US" altLang="zh-CN" sz="2800" dirty="0">
                <a:latin typeface="Times New Roman" panose="02020603050405020304" charset="0"/>
              </a:rPr>
              <a:t>	A. the, a 		B. a, a		C. the, the 	D. a, the</a:t>
            </a:r>
          </a:p>
          <a:p>
            <a:pPr eaLnBrk="1" hangingPunct="1">
              <a:lnSpc>
                <a:spcPct val="125000"/>
              </a:lnSpc>
              <a:buNone/>
            </a:pPr>
            <a:r>
              <a:rPr lang="en-US" altLang="zh-CN" sz="2800" dirty="0">
                <a:latin typeface="Times New Roman" panose="02020603050405020304" charset="0"/>
              </a:rPr>
              <a:t>(   )3. What’s ____ capital of England?</a:t>
            </a:r>
          </a:p>
          <a:p>
            <a:pPr eaLnBrk="1" hangingPunct="1">
              <a:lnSpc>
                <a:spcPct val="125000"/>
              </a:lnSpc>
              <a:buNone/>
            </a:pPr>
            <a:r>
              <a:rPr lang="en-US" altLang="zh-CN" sz="2800" dirty="0">
                <a:latin typeface="Times New Roman" panose="02020603050405020304" charset="0"/>
              </a:rPr>
              <a:t>	A. a 		B. / 		C. the 	D. an</a:t>
            </a:r>
            <a:endParaRPr lang="en-US" altLang="zh-CN" sz="2800" dirty="0">
              <a:latin typeface="Times New Roman" panose="02020603050405020304" charset="0"/>
              <a:ea typeface="Times New Roman" panose="02020603050405020304" charset="0"/>
            </a:endParaRPr>
          </a:p>
        </p:txBody>
      </p:sp>
      <p:sp>
        <p:nvSpPr>
          <p:cNvPr id="20483" name="Text Box 3"/>
          <p:cNvSpPr txBox="1"/>
          <p:nvPr/>
        </p:nvSpPr>
        <p:spPr>
          <a:xfrm>
            <a:off x="1919288" y="1393825"/>
            <a:ext cx="43942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charset="0"/>
              <a:ea typeface="Times New Roman" panose="02020603050405020304" charset="0"/>
            </a:endParaRPr>
          </a:p>
        </p:txBody>
      </p:sp>
      <p:sp>
        <p:nvSpPr>
          <p:cNvPr id="20484" name="Text Box 4"/>
          <p:cNvSpPr txBox="1"/>
          <p:nvPr/>
        </p:nvSpPr>
        <p:spPr>
          <a:xfrm>
            <a:off x="1847850" y="3265488"/>
            <a:ext cx="43942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D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charset="0"/>
              <a:ea typeface="Times New Roman" panose="02020603050405020304" charset="0"/>
            </a:endParaRPr>
          </a:p>
        </p:txBody>
      </p:sp>
      <p:sp>
        <p:nvSpPr>
          <p:cNvPr id="20485" name="Text Box 5"/>
          <p:cNvSpPr txBox="1"/>
          <p:nvPr/>
        </p:nvSpPr>
        <p:spPr>
          <a:xfrm>
            <a:off x="1928813" y="5013325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C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charset="0"/>
              <a:ea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ldLvl="0"/>
      <p:bldP spid="20484" grpId="0" bldLvl="0"/>
      <p:bldP spid="20485" grpId="0" bldLvl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/>
          </p:cNvSpPr>
          <p:nvPr>
            <p:ph idx="1"/>
          </p:nvPr>
        </p:nvSpPr>
        <p:spPr>
          <a:xfrm>
            <a:off x="1776413" y="404813"/>
            <a:ext cx="8496300" cy="6118225"/>
          </a:xfrm>
        </p:spPr>
        <p:txBody>
          <a:bodyPr wrap="square" lIns="91440" tIns="45720" rIns="91440" bIns="45720" anchor="t"/>
          <a:lstStyle/>
          <a:p>
            <a:pPr eaLnBrk="1" hangingPunct="1">
              <a:lnSpc>
                <a:spcPct val="125000"/>
              </a:lnSpc>
              <a:buNone/>
            </a:pPr>
            <a:r>
              <a:rPr lang="en-US" altLang="zh-CN" sz="2800" dirty="0">
                <a:latin typeface="Times New Roman" panose="02020603050405020304" charset="0"/>
              </a:rPr>
              <a:t>(   )4. Which is bigger, ____Sun or ____ Earth?</a:t>
            </a:r>
          </a:p>
          <a:p>
            <a:pPr eaLnBrk="1" hangingPunct="1">
              <a:lnSpc>
                <a:spcPct val="125000"/>
              </a:lnSpc>
              <a:buNone/>
            </a:pPr>
            <a:r>
              <a:rPr lang="en-US" altLang="zh-CN" sz="2800" dirty="0">
                <a:latin typeface="Times New Roman" panose="02020603050405020304" charset="0"/>
              </a:rPr>
              <a:t>	A. a, a	B. a, the	C. the, the	D. the, a</a:t>
            </a: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charset="0"/>
              </a:rPr>
              <a:t>(   )5. </a:t>
            </a:r>
            <a:r>
              <a:rPr lang="en-US" altLang="zh-CN" sz="2800" dirty="0">
                <a:latin typeface="Times New Roman" panose="02020603050405020304" charset="0"/>
                <a:ea typeface="Times New Roman" panose="02020603050405020304" charset="0"/>
              </a:rPr>
              <a:t>—</a:t>
            </a:r>
            <a:r>
              <a:rPr lang="en-US" altLang="zh-CN" sz="2800" dirty="0">
                <a:latin typeface="Times New Roman" panose="02020603050405020304" charset="0"/>
              </a:rPr>
              <a:t> Do you play ____ violin in your free time?</a:t>
            </a: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charset="0"/>
              </a:rPr>
              <a:t>	      </a:t>
            </a:r>
            <a:r>
              <a:rPr lang="en-US" altLang="zh-CN" sz="2800" dirty="0">
                <a:latin typeface="Times New Roman" panose="02020603050405020304" charset="0"/>
                <a:ea typeface="Times New Roman" panose="02020603050405020304" charset="0"/>
              </a:rPr>
              <a:t>—</a:t>
            </a:r>
            <a:r>
              <a:rPr lang="en-US" altLang="zh-CN" sz="2800" dirty="0">
                <a:latin typeface="Times New Roman" panose="02020603050405020304" charset="0"/>
              </a:rPr>
              <a:t> No, I like sports. I often play ____</a:t>
            </a:r>
            <a:r>
              <a:rPr lang="zh-CN" altLang="en-US" sz="2800" dirty="0">
                <a:latin typeface="Times New Roman" panose="02020603050405020304" charset="0"/>
              </a:rPr>
              <a:t>football</a:t>
            </a:r>
            <a:r>
              <a:rPr lang="en-US" altLang="zh-CN" sz="2800" dirty="0">
                <a:latin typeface="Times New Roman" panose="02020603050405020304" charset="0"/>
              </a:rPr>
              <a:t> </a:t>
            </a: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charset="0"/>
              </a:rPr>
              <a:t>	      with my friends.</a:t>
            </a: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charset="0"/>
              </a:rPr>
              <a:t>	A. /, the	B. the, /	C. the, the	D. a, a</a:t>
            </a: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charset="0"/>
              </a:rPr>
              <a:t>(   )6. ____woman over there is ____English teacher.</a:t>
            </a: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charset="0"/>
              </a:rPr>
              <a:t>	A. The, an	B. The, the	C. An, the	D. An, an</a:t>
            </a: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charset="0"/>
              </a:rPr>
              <a:t>(   )7. I hope I can fly to ____ Moon one day.</a:t>
            </a: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charset="0"/>
              </a:rPr>
              <a:t>	A. the	B. a		C. an		D. /</a:t>
            </a:r>
          </a:p>
          <a:p>
            <a:pPr eaLnBrk="1" hangingPunct="1">
              <a:lnSpc>
                <a:spcPct val="125000"/>
              </a:lnSpc>
              <a:buNone/>
            </a:pPr>
            <a:endParaRPr lang="en-US" altLang="zh-CN" sz="2800" dirty="0">
              <a:latin typeface="Times New Roman" panose="02020603050405020304" charset="0"/>
              <a:ea typeface="Times New Roman" panose="02020603050405020304" charset="0"/>
            </a:endParaRPr>
          </a:p>
        </p:txBody>
      </p:sp>
      <p:sp>
        <p:nvSpPr>
          <p:cNvPr id="20483" name="Text Box 3"/>
          <p:cNvSpPr txBox="1"/>
          <p:nvPr/>
        </p:nvSpPr>
        <p:spPr>
          <a:xfrm>
            <a:off x="1919288" y="476250"/>
            <a:ext cx="43942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</a:p>
        </p:txBody>
      </p:sp>
      <p:sp>
        <p:nvSpPr>
          <p:cNvPr id="20484" name="Text Box 4"/>
          <p:cNvSpPr txBox="1"/>
          <p:nvPr/>
        </p:nvSpPr>
        <p:spPr>
          <a:xfrm>
            <a:off x="1911350" y="1700213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5" name="Text Box 5"/>
          <p:cNvSpPr txBox="1"/>
          <p:nvPr/>
        </p:nvSpPr>
        <p:spPr>
          <a:xfrm>
            <a:off x="1909763" y="4130675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Text Box 5"/>
          <p:cNvSpPr txBox="1"/>
          <p:nvPr/>
        </p:nvSpPr>
        <p:spPr>
          <a:xfrm>
            <a:off x="1919288" y="5354638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ldLvl="0"/>
      <p:bldP spid="20484" grpId="0" bldLvl="0"/>
      <p:bldP spid="20485" grpId="0" bldLvl="0"/>
      <p:bldP spid="7" grpId="0" bldLvl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8755" y="854075"/>
            <a:ext cx="12267565" cy="5470525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3200"/>
              <a:t>8</a:t>
            </a:r>
            <a:r>
              <a:rPr lang="zh-CN" altLang="en-US" sz="3200"/>
              <a:t>. A spaceship flies at about eleven kilometers _______ second.</a:t>
            </a:r>
          </a:p>
          <a:p>
            <a:pPr marL="0" indent="0">
              <a:buNone/>
            </a:pPr>
            <a:r>
              <a:rPr lang="zh-CN" altLang="en-US" sz="3200"/>
              <a:t>　　A. /　　　　B. the　　　　C. a　　　　D. an</a:t>
            </a:r>
          </a:p>
          <a:p>
            <a:pPr marL="0" indent="0">
              <a:buNone/>
            </a:pPr>
            <a:r>
              <a:rPr lang="zh-CN" altLang="en-US" sz="3200"/>
              <a:t>　　　　</a:t>
            </a:r>
          </a:p>
          <a:p>
            <a:pPr marL="0" indent="0">
              <a:buNone/>
            </a:pPr>
            <a:r>
              <a:rPr lang="en-US" altLang="zh-CN" sz="3200"/>
              <a:t>9</a:t>
            </a:r>
            <a:r>
              <a:rPr lang="zh-CN" altLang="en-US" sz="3200"/>
              <a:t>. _______ India and China are of _______ same continent.</a:t>
            </a:r>
          </a:p>
          <a:p>
            <a:pPr marL="0" indent="0">
              <a:buNone/>
            </a:pPr>
            <a:r>
              <a:rPr lang="zh-CN" altLang="en-US" sz="3200"/>
              <a:t>　　A. /； the　　B. The ； the　　C. /； /　　D. /； a</a:t>
            </a:r>
          </a:p>
          <a:p>
            <a:pPr marL="0" indent="0">
              <a:buNone/>
            </a:pPr>
            <a:endParaRPr lang="zh-CN" altLang="en-US" sz="3200"/>
          </a:p>
          <a:p>
            <a:pPr marL="0" indent="0">
              <a:buNone/>
            </a:pPr>
            <a:r>
              <a:rPr lang="en-US" altLang="zh-CN" sz="3200"/>
              <a:t>10.  A: </a:t>
            </a:r>
            <a:r>
              <a:rPr lang="zh-CN" altLang="en-US" sz="3200"/>
              <a:t>Has the little girl passed ___ P.E. test?   </a:t>
            </a:r>
          </a:p>
          <a:p>
            <a:pPr marL="0" indent="0">
              <a:buNone/>
            </a:pPr>
            <a:r>
              <a:rPr lang="en-US" altLang="zh-CN" sz="3200"/>
              <a:t>B: </a:t>
            </a:r>
            <a:r>
              <a:rPr lang="zh-CN" altLang="en-US" sz="3200"/>
              <a:t>She has tried twice, and the teacher allow</a:t>
            </a:r>
            <a:r>
              <a:rPr lang="en-US" altLang="zh-CN" sz="3200"/>
              <a:t>s</a:t>
            </a:r>
            <a:r>
              <a:rPr lang="zh-CN" altLang="en-US" sz="3200"/>
              <a:t> her to have </a:t>
            </a:r>
            <a:r>
              <a:rPr lang="en-US" altLang="zh-CN" sz="3200"/>
              <a:t>_____</a:t>
            </a:r>
            <a:r>
              <a:rPr lang="zh-CN" altLang="en-US" sz="3200"/>
              <a:t> third try.   </a:t>
            </a:r>
          </a:p>
          <a:p>
            <a:pPr marL="0" indent="0">
              <a:buNone/>
            </a:pPr>
            <a:r>
              <a:rPr lang="zh-CN" altLang="en-US" sz="3200"/>
              <a:t>A. the; 不填         B. a; the             C. the; a             D. the; the</a:t>
            </a:r>
          </a:p>
          <a:p>
            <a:pPr marL="0" indent="0">
              <a:buNone/>
            </a:pPr>
            <a:r>
              <a:rPr lang="zh-CN" altLang="en-US" sz="3200"/>
              <a:t>　　</a:t>
            </a:r>
          </a:p>
        </p:txBody>
      </p:sp>
      <p:sp>
        <p:nvSpPr>
          <p:cNvPr id="2050" name=" 2050"/>
          <p:cNvSpPr/>
          <p:nvPr/>
        </p:nvSpPr>
        <p:spPr bwMode="auto">
          <a:xfrm>
            <a:off x="6126480" y="1614170"/>
            <a:ext cx="396240" cy="47244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4" name=" 2050"/>
          <p:cNvSpPr/>
          <p:nvPr/>
        </p:nvSpPr>
        <p:spPr bwMode="auto">
          <a:xfrm>
            <a:off x="1087120" y="3353435"/>
            <a:ext cx="396240" cy="47244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5" name=" 2050"/>
          <p:cNvSpPr/>
          <p:nvPr/>
        </p:nvSpPr>
        <p:spPr bwMode="auto">
          <a:xfrm>
            <a:off x="6029960" y="6177915"/>
            <a:ext cx="396240" cy="47244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  <p:bldP spid="4" grpId="0" animBg="1"/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B </a:t>
            </a:r>
            <a:r>
              <a:rPr lang="zh-CN" altLang="en-US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零冠词的用法</a:t>
            </a:r>
            <a:endParaRPr lang="zh-CN" altLang="en-US" b="1" i="1" dirty="0">
              <a:ln>
                <a:noFill/>
              </a:ln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1452245" y="1449705"/>
            <a:ext cx="8431530" cy="4831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266700" indent="-266700" algn="l"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(1)在日期、月份等名词前不加the。</a:t>
            </a:r>
          </a:p>
          <a:p>
            <a:pPr marL="266700" indent="-266700" algn="l">
              <a:buNone/>
            </a:pPr>
            <a:r>
              <a:rPr lang="zh-CN" altLang="en-US" sz="2800" b="0">
                <a:solidFill>
                  <a:srgbClr val="000000"/>
                </a:solidFill>
              </a:rPr>
              <a:t>10 October is my birthday.</a:t>
            </a:r>
          </a:p>
          <a:p>
            <a:pPr marL="266700" indent="-266700" algn="l">
              <a:buNone/>
            </a:pPr>
            <a:r>
              <a:rPr lang="zh-CN" altLang="en-US" sz="2800" b="0">
                <a:solidFill>
                  <a:srgbClr val="000000"/>
                </a:solidFill>
              </a:rPr>
              <a:t>Uncle Tom will visit us in May.</a:t>
            </a:r>
          </a:p>
          <a:p>
            <a:pPr marL="266700" indent="-266700" algn="l">
              <a:buNone/>
            </a:pPr>
            <a:endParaRPr lang="zh-CN" altLang="en-US" sz="2800" b="0">
              <a:solidFill>
                <a:srgbClr val="000000"/>
              </a:solidFill>
            </a:endParaRPr>
          </a:p>
          <a:p>
            <a:pPr marL="266700" indent="-266700"/>
            <a:r>
              <a:rPr lang="zh-CN" altLang="en-US" sz="2800" b="1">
                <a:solidFill>
                  <a:srgbClr val="FF0000"/>
                </a:solidFill>
              </a:rPr>
              <a:t>(2)复数可数名词和不可数名词前不加the表示泛指。</a:t>
            </a:r>
          </a:p>
          <a:p>
            <a:pPr marL="266700" indent="-266700"/>
            <a:r>
              <a:rPr lang="zh-CN" altLang="en-US" sz="2800">
                <a:solidFill>
                  <a:srgbClr val="000000"/>
                </a:solidFill>
              </a:rPr>
              <a:t>Camels are very useful animals in the desert.</a:t>
            </a:r>
          </a:p>
          <a:p>
            <a:pPr marL="266700" indent="-266700"/>
            <a:r>
              <a:rPr lang="zh-CN" altLang="en-US" sz="2800">
                <a:solidFill>
                  <a:srgbClr val="000000"/>
                </a:solidFill>
              </a:rPr>
              <a:t>Do you often listen to light music?</a:t>
            </a:r>
          </a:p>
          <a:p>
            <a:pPr marL="266700" indent="-266700"/>
            <a:endParaRPr lang="zh-CN" altLang="en-US" sz="2800">
              <a:solidFill>
                <a:srgbClr val="000000"/>
              </a:solidFill>
            </a:endParaRPr>
          </a:p>
          <a:p>
            <a:pPr marL="266700" indent="-266700"/>
            <a:r>
              <a:rPr lang="zh-CN" altLang="en-US" sz="2800" b="1">
                <a:solidFill>
                  <a:srgbClr val="FF0000"/>
                </a:solidFill>
              </a:rPr>
              <a:t>(3)学科、语言前不加the。</a:t>
            </a:r>
          </a:p>
          <a:p>
            <a:pPr marL="266700" indent="-266700"/>
            <a:r>
              <a:rPr lang="zh-CN" altLang="en-US" sz="2800">
                <a:solidFill>
                  <a:srgbClr val="000000"/>
                </a:solidFill>
              </a:rPr>
              <a:t>My favourite subject at school is Physics.</a:t>
            </a:r>
          </a:p>
          <a:p>
            <a:pPr marL="266700" indent="-266700"/>
            <a:r>
              <a:rPr lang="zh-CN" altLang="en-US" sz="2800">
                <a:solidFill>
                  <a:srgbClr val="000000"/>
                </a:solidFill>
              </a:rPr>
              <a:t>Can you speak English?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16746" y="211399"/>
            <a:ext cx="11629747" cy="612475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266700" indent="-266700" algn="l">
              <a:buNone/>
            </a:pPr>
            <a:r>
              <a:rPr lang="zh-CN" altLang="en-US" sz="2800" b="0" dirty="0">
                <a:solidFill>
                  <a:srgbClr val="FF0000"/>
                </a:solidFill>
              </a:rPr>
              <a:t>(4) 球类、棋类、牌类运动或游戏前不加the。</a:t>
            </a:r>
          </a:p>
          <a:p>
            <a:pPr marL="266700" indent="-266700" algn="l">
              <a:buNone/>
            </a:pPr>
            <a:r>
              <a:rPr lang="zh-CN" altLang="en-US" sz="2800" b="0" dirty="0">
                <a:solidFill>
                  <a:srgbClr val="000000"/>
                </a:solidFill>
              </a:rPr>
              <a:t>A lot of people enjoy playing </a:t>
            </a:r>
            <a:r>
              <a:rPr lang="zh-CN" altLang="en-US" sz="2800" b="0" dirty="0">
                <a:solidFill>
                  <a:srgbClr val="FF0000"/>
                </a:solidFill>
              </a:rPr>
              <a:t>football/ chess/ poker</a:t>
            </a:r>
            <a:r>
              <a:rPr lang="zh-CN" altLang="en-US" sz="2800" b="0" dirty="0">
                <a:solidFill>
                  <a:srgbClr val="000000"/>
                </a:solidFill>
              </a:rPr>
              <a:t>.</a:t>
            </a:r>
            <a:endParaRPr lang="en-US" altLang="zh-CN" sz="2800" b="0" dirty="0">
              <a:solidFill>
                <a:srgbClr val="000000"/>
              </a:solidFill>
            </a:endParaRPr>
          </a:p>
          <a:p>
            <a:pPr marL="266700" indent="-266700" algn="l">
              <a:buNone/>
            </a:pPr>
            <a:endParaRPr lang="zh-CN" altLang="en-US" sz="2800" b="0" dirty="0">
              <a:solidFill>
                <a:srgbClr val="000000"/>
              </a:solidFill>
            </a:endParaRPr>
          </a:p>
          <a:p>
            <a:pPr marL="266700" indent="-266700" algn="l">
              <a:buNone/>
            </a:pPr>
            <a:r>
              <a:rPr lang="zh-CN" altLang="en-US" sz="2800" b="0" dirty="0">
                <a:solidFill>
                  <a:srgbClr val="FF0000"/>
                </a:solidFill>
              </a:rPr>
              <a:t>(5) 一日三餐前不加the。</a:t>
            </a:r>
          </a:p>
          <a:p>
            <a:pPr marL="266700" indent="-266700" algn="l">
              <a:buNone/>
            </a:pPr>
            <a:r>
              <a:rPr lang="zh-CN" altLang="en-US" sz="2800" b="0" dirty="0">
                <a:solidFill>
                  <a:srgbClr val="000000"/>
                </a:solidFill>
              </a:rPr>
              <a:t>Who did you invite to dinner yesterday?</a:t>
            </a:r>
            <a:endParaRPr lang="en-US" altLang="zh-CN" sz="2800" b="0" dirty="0">
              <a:solidFill>
                <a:srgbClr val="000000"/>
              </a:solidFill>
            </a:endParaRPr>
          </a:p>
          <a:p>
            <a:pPr marL="266700" indent="-266700" algn="l">
              <a:buNone/>
            </a:pPr>
            <a:r>
              <a:rPr lang="zh-CN" altLang="en-US" sz="2800" b="0" dirty="0">
                <a:solidFill>
                  <a:srgbClr val="000000"/>
                </a:solidFill>
              </a:rPr>
              <a:t>We usually discuss the business at breakfast.</a:t>
            </a:r>
            <a:endParaRPr lang="en-US" altLang="zh-CN" sz="2800" b="0" dirty="0">
              <a:solidFill>
                <a:srgbClr val="000000"/>
              </a:solidFill>
            </a:endParaRPr>
          </a:p>
          <a:p>
            <a:pPr marL="266700" indent="-266700" algn="l">
              <a:buNone/>
            </a:pPr>
            <a:r>
              <a:rPr lang="zh-CN" altLang="en-US" sz="2800" b="0" dirty="0">
                <a:solidFill>
                  <a:srgbClr val="FF0000"/>
                </a:solidFill>
              </a:rPr>
              <a:t>【注】三餐前有形容词修饰时，可以使用冠词：</a:t>
            </a:r>
            <a:endParaRPr lang="en-US" altLang="zh-CN" sz="2800" b="0" dirty="0">
              <a:solidFill>
                <a:srgbClr val="FF0000"/>
              </a:solidFill>
            </a:endParaRPr>
          </a:p>
          <a:p>
            <a:pPr marL="266700" indent="-266700" algn="l">
              <a:buNone/>
            </a:pPr>
            <a:r>
              <a:rPr lang="en-US" altLang="zh-CN" sz="2800" b="0" dirty="0">
                <a:solidFill>
                  <a:srgbClr val="FF0000"/>
                </a:solidFill>
              </a:rPr>
              <a:t>a quick breakfast</a:t>
            </a:r>
            <a:r>
              <a:rPr lang="zh-CN" altLang="en-US" sz="2800" dirty="0">
                <a:solidFill>
                  <a:srgbClr val="000000"/>
                </a:solidFill>
              </a:rPr>
              <a:t>匆忙吃完早餐</a:t>
            </a:r>
            <a:r>
              <a:rPr lang="en-US" altLang="zh-CN" sz="2800" b="0" dirty="0">
                <a:solidFill>
                  <a:srgbClr val="FF0000"/>
                </a:solidFill>
              </a:rPr>
              <a:t>, a light dinner</a:t>
            </a:r>
            <a:r>
              <a:rPr lang="zh-CN" altLang="en-US" sz="2800" dirty="0">
                <a:solidFill>
                  <a:srgbClr val="000000"/>
                </a:solidFill>
              </a:rPr>
              <a:t>清淡的晚餐</a:t>
            </a:r>
            <a:r>
              <a:rPr lang="en-US" altLang="zh-CN" sz="2800" b="0" dirty="0">
                <a:solidFill>
                  <a:srgbClr val="FF0000"/>
                </a:solidFill>
              </a:rPr>
              <a:t>,</a:t>
            </a:r>
          </a:p>
          <a:p>
            <a:pPr marL="266700" indent="-266700" algn="l">
              <a:buNone/>
            </a:pPr>
            <a:r>
              <a:rPr lang="en-US" altLang="zh-CN" sz="2800" b="0" dirty="0">
                <a:solidFill>
                  <a:srgbClr val="FF0000"/>
                </a:solidFill>
              </a:rPr>
              <a:t>a big dinner</a:t>
            </a:r>
            <a:r>
              <a:rPr lang="zh-CN" altLang="en-US" sz="2800" dirty="0">
                <a:solidFill>
                  <a:srgbClr val="000000"/>
                </a:solidFill>
              </a:rPr>
              <a:t>一顿丰盛的大餐</a:t>
            </a:r>
            <a:endParaRPr lang="en-US" altLang="zh-CN" sz="2800" dirty="0">
              <a:solidFill>
                <a:srgbClr val="000000"/>
              </a:solidFill>
            </a:endParaRPr>
          </a:p>
          <a:p>
            <a:pPr marL="266700" indent="-266700" algn="l">
              <a:buNone/>
            </a:pPr>
            <a:r>
              <a:rPr lang="zh-CN" altLang="en-US" sz="2800" b="0" dirty="0">
                <a:solidFill>
                  <a:srgbClr val="FF0000"/>
                </a:solidFill>
              </a:rPr>
              <a:t>(6) 抽象名词前一般不加the。</a:t>
            </a:r>
            <a:endParaRPr lang="en-US" altLang="zh-CN" sz="2800" b="0" dirty="0">
              <a:solidFill>
                <a:srgbClr val="FF0000"/>
              </a:solidFill>
            </a:endParaRPr>
          </a:p>
          <a:p>
            <a:pPr marL="266700" indent="-266700" algn="l">
              <a:buNone/>
            </a:pPr>
            <a:r>
              <a:rPr lang="zh-CN" altLang="en-US" sz="2800" b="0" dirty="0">
                <a:solidFill>
                  <a:srgbClr val="000000"/>
                </a:solidFill>
              </a:rPr>
              <a:t>People all over the world love peace.</a:t>
            </a:r>
            <a:endParaRPr lang="en-US" altLang="zh-CN" sz="2800" b="0" dirty="0">
              <a:solidFill>
                <a:srgbClr val="000000"/>
              </a:solidFill>
            </a:endParaRPr>
          </a:p>
          <a:p>
            <a:pPr marL="266700" indent="-266700" algn="l">
              <a:buNone/>
            </a:pPr>
            <a:endParaRPr lang="en-US" altLang="zh-CN" sz="2800" dirty="0">
              <a:solidFill>
                <a:srgbClr val="000000"/>
              </a:solidFill>
            </a:endParaRPr>
          </a:p>
          <a:p>
            <a:pPr marL="266700" indent="-266700" algn="l">
              <a:buNone/>
            </a:pPr>
            <a:r>
              <a:rPr lang="zh-CN" altLang="en-US" sz="2800" b="0" dirty="0">
                <a:solidFill>
                  <a:srgbClr val="FF0000"/>
                </a:solidFill>
              </a:rPr>
              <a:t>(7) television/ TV表示“电视节目”时，前面不加the。</a:t>
            </a:r>
            <a:endParaRPr lang="en-US" altLang="zh-CN" sz="2800" b="0" dirty="0">
              <a:solidFill>
                <a:srgbClr val="FF0000"/>
              </a:solidFill>
            </a:endParaRPr>
          </a:p>
          <a:p>
            <a:pPr marL="266700" indent="-266700" algn="l">
              <a:buNone/>
            </a:pPr>
            <a:r>
              <a:rPr lang="zh-CN" altLang="en-US" sz="2800" b="0" dirty="0">
                <a:solidFill>
                  <a:srgbClr val="000000"/>
                </a:solidFill>
              </a:rPr>
              <a:t>My grandmother is watching television in the next room now.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96E6106-C30C-4E74-91C9-8F44D4BC6E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Reading</a:t>
            </a:r>
            <a:r>
              <a:rPr lang="zh-CN" altLang="en-US" dirty="0"/>
              <a:t>补充语言点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4526210-5D01-40D6-9F4D-4E2E395891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b="1" dirty="0"/>
              <a:t>Never give up and you will be successful.</a:t>
            </a:r>
          </a:p>
          <a:p>
            <a:r>
              <a:rPr lang="zh-CN" altLang="en-US" b="1" dirty="0"/>
              <a:t>祈使句</a:t>
            </a:r>
            <a:r>
              <a:rPr lang="en-US" altLang="zh-CN" b="1" dirty="0"/>
              <a:t>+and+</a:t>
            </a:r>
            <a:r>
              <a:rPr lang="zh-CN" altLang="en-US" b="1" dirty="0"/>
              <a:t>陈述句 </a:t>
            </a:r>
            <a:endParaRPr lang="en-US" altLang="zh-CN" b="1" dirty="0"/>
          </a:p>
          <a:p>
            <a:r>
              <a:rPr lang="zh-CN" altLang="en-US" b="1" dirty="0"/>
              <a:t>表示如果做到了祈使句表示的事情，就会有后面句子的结果。</a:t>
            </a:r>
            <a:endParaRPr lang="en-US" altLang="zh-CN" b="1" dirty="0"/>
          </a:p>
          <a:p>
            <a:r>
              <a:rPr lang="zh-CN" altLang="en-US" b="1" dirty="0"/>
              <a:t>努力点，你就会通过考试。</a:t>
            </a:r>
            <a:endParaRPr lang="en-US" altLang="zh-CN" b="1" dirty="0"/>
          </a:p>
          <a:p>
            <a:r>
              <a:rPr lang="en-US" altLang="zh-CN" b="1" dirty="0"/>
              <a:t>Work hard and you will pass the exam. 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1815754811"/>
      </p:ext>
    </p:extLst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90600" y="957580"/>
            <a:ext cx="10156190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266700" indent="-266700" algn="l">
              <a:buNone/>
            </a:pPr>
            <a:r>
              <a:rPr lang="en-US" altLang="zh-CN" sz="2800" b="0">
                <a:solidFill>
                  <a:srgbClr val="000000"/>
                </a:solidFill>
              </a:rPr>
              <a:t>(8)</a:t>
            </a:r>
            <a:r>
              <a:rPr lang="zh-CN" altLang="en-US" sz="2800" b="0">
                <a:solidFill>
                  <a:srgbClr val="000000"/>
                </a:solidFill>
              </a:rPr>
              <a:t>有些固定搭配既可以带冠词，也可以不带冠词，但意思</a:t>
            </a:r>
          </a:p>
          <a:p>
            <a:pPr marL="266700" indent="-266700" algn="l">
              <a:buNone/>
            </a:pPr>
            <a:r>
              <a:rPr lang="zh-CN" altLang="en-US" sz="2800" b="0">
                <a:solidFill>
                  <a:srgbClr val="000000"/>
                </a:solidFill>
              </a:rPr>
              <a:t>却发生了变化。</a:t>
            </a:r>
          </a:p>
          <a:p>
            <a:pPr marL="266700" indent="-266700" algn="l">
              <a:buNone/>
            </a:pPr>
            <a:endParaRPr lang="zh-CN" altLang="en-US" sz="2800" b="0">
              <a:solidFill>
                <a:srgbClr val="000000"/>
              </a:solidFill>
            </a:endParaRPr>
          </a:p>
          <a:p>
            <a:pPr marL="266700" indent="-266700" algn="l">
              <a:lnSpc>
                <a:spcPct val="150000"/>
              </a:lnSpc>
              <a:buNone/>
            </a:pPr>
            <a:r>
              <a:rPr lang="zh-CN" altLang="en-US" sz="2800" b="0">
                <a:solidFill>
                  <a:srgbClr val="000000"/>
                </a:solidFill>
              </a:rPr>
              <a:t>go to school  上学                            go to the school  去学校</a:t>
            </a:r>
          </a:p>
          <a:p>
            <a:pPr marL="266700" indent="-266700" algn="l">
              <a:lnSpc>
                <a:spcPct val="150000"/>
              </a:lnSpc>
              <a:buNone/>
            </a:pPr>
            <a:r>
              <a:rPr lang="zh-CN" altLang="en-US" sz="2800" b="0">
                <a:solidFill>
                  <a:srgbClr val="000000"/>
                </a:solidFill>
              </a:rPr>
              <a:t>in hospital  住院                               in the/ a hospital  在医院里</a:t>
            </a:r>
          </a:p>
          <a:p>
            <a:pPr marL="266700" indent="-266700" algn="l">
              <a:lnSpc>
                <a:spcPct val="150000"/>
              </a:lnSpc>
              <a:buNone/>
            </a:pPr>
            <a:r>
              <a:rPr lang="zh-CN" altLang="en-US" sz="2800" b="0">
                <a:solidFill>
                  <a:srgbClr val="000000"/>
                </a:solidFill>
              </a:rPr>
              <a:t>on earth  究竟；到底                     on the Earth  在地球上</a:t>
            </a:r>
          </a:p>
          <a:p>
            <a:pPr marL="266700" indent="-266700" algn="l">
              <a:lnSpc>
                <a:spcPct val="150000"/>
              </a:lnSpc>
              <a:buNone/>
            </a:pPr>
            <a:r>
              <a:rPr lang="zh-CN" altLang="en-US" sz="2800" b="0">
                <a:solidFill>
                  <a:srgbClr val="000000"/>
                </a:solidFill>
              </a:rPr>
              <a:t>at table  进餐                                    at the table  坐在桌子旁边</a:t>
            </a:r>
          </a:p>
          <a:p>
            <a:pPr marL="266700" indent="-266700" algn="l">
              <a:lnSpc>
                <a:spcPct val="150000"/>
              </a:lnSpc>
              <a:buNone/>
            </a:pPr>
            <a:r>
              <a:rPr lang="en-US" altLang="zh-CN" sz="2800" b="0">
                <a:solidFill>
                  <a:srgbClr val="000000"/>
                </a:solidFill>
              </a:rPr>
              <a:t>i</a:t>
            </a:r>
            <a:r>
              <a:rPr lang="zh-CN" altLang="en-US" sz="2800" b="0">
                <a:solidFill>
                  <a:srgbClr val="000000"/>
                </a:solidFill>
              </a:rPr>
              <a:t>n prison  坐牢                                  in the prison  在监狱</a:t>
            </a:r>
          </a:p>
          <a:p>
            <a:pPr marL="266700" indent="-266700" algn="l">
              <a:lnSpc>
                <a:spcPct val="150000"/>
              </a:lnSpc>
              <a:buNone/>
            </a:pPr>
            <a:r>
              <a:rPr lang="zh-CN" altLang="en-US" sz="2800">
                <a:solidFill>
                  <a:srgbClr val="000000"/>
                </a:solidFill>
                <a:sym typeface="+mn-ea"/>
              </a:rPr>
              <a:t>in front of   在某物外部的前面    in the front of  在某物内部的前面</a:t>
            </a:r>
            <a:endParaRPr lang="zh-CN" altLang="en-US" sz="2800" b="0">
              <a:solidFill>
                <a:srgbClr val="00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2888615" y="2406015"/>
            <a:ext cx="974090" cy="4730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070215" y="5648960"/>
            <a:ext cx="2921635" cy="4730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931150" y="5052695"/>
            <a:ext cx="1113155" cy="4730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762875" y="4414520"/>
            <a:ext cx="2183130" cy="4730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8569325" y="3107055"/>
            <a:ext cx="1377315" cy="4730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8458200" y="2506980"/>
            <a:ext cx="1084580" cy="4730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7816215" y="3737610"/>
            <a:ext cx="1614805" cy="4730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689225" y="3107055"/>
            <a:ext cx="974090" cy="4730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436495" y="3737610"/>
            <a:ext cx="1891030" cy="4730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2324100" y="4414520"/>
            <a:ext cx="974090" cy="4730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2436495" y="5052695"/>
            <a:ext cx="974090" cy="4730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2689225" y="5648960"/>
            <a:ext cx="2948940" cy="4730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6320078"/>
      </p:ext>
    </p:extLst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theme/theme1.xml><?xml version="1.0" encoding="utf-8"?>
<a:theme xmlns:a="http://schemas.openxmlformats.org/drawingml/2006/main" name="A000120141119A01PPBG">
  <a:themeElements>
    <a:clrScheme name="二3">
      <a:dk1>
        <a:srgbClr val="4D4D4D"/>
      </a:dk1>
      <a:lt1>
        <a:srgbClr val="FFFFFF"/>
      </a:lt1>
      <a:dk2>
        <a:srgbClr val="4D4D4D"/>
      </a:dk2>
      <a:lt2>
        <a:srgbClr val="FFFFFF"/>
      </a:lt2>
      <a:accent1>
        <a:srgbClr val="E57815"/>
      </a:accent1>
      <a:accent2>
        <a:srgbClr val="EB435F"/>
      </a:accent2>
      <a:accent3>
        <a:srgbClr val="B86896"/>
      </a:accent3>
      <a:accent4>
        <a:srgbClr val="D9D12B"/>
      </a:accent4>
      <a:accent5>
        <a:srgbClr val="92D050"/>
      </a:accent5>
      <a:accent6>
        <a:srgbClr val="0FB4E7"/>
      </a:accent6>
      <a:hlink>
        <a:srgbClr val="4FCD88"/>
      </a:hlink>
      <a:folHlink>
        <a:srgbClr val="7F7F7F"/>
      </a:folHlink>
    </a:clrScheme>
    <a:fontScheme name="自定义 2">
      <a:majorFont>
        <a:latin typeface="等线 Light"/>
        <a:ea typeface="微软雅黑"/>
        <a:cs typeface=""/>
      </a:majorFont>
      <a:minorFont>
        <a:latin typeface="等线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1 Reading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7_流畅">
      <a:majorFont>
        <a:latin typeface="Calibri"/>
        <a:ea typeface="宋体"/>
        <a:cs typeface=""/>
      </a:majorFont>
      <a:minorFont>
        <a:latin typeface="Constanti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毕业答辩博士帽模板</Template>
  <TotalTime>173</TotalTime>
  <Words>2457</Words>
  <Application>Microsoft Office PowerPoint</Application>
  <PresentationFormat>宽屏</PresentationFormat>
  <Paragraphs>291</Paragraphs>
  <Slides>36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36</vt:i4>
      </vt:variant>
    </vt:vector>
  </HeadingPairs>
  <TitlesOfParts>
    <vt:vector size="52" baseType="lpstr">
      <vt:lpstr>等线</vt:lpstr>
      <vt:lpstr>等线 Light</vt:lpstr>
      <vt:lpstr>华文中宋</vt:lpstr>
      <vt:lpstr>宋体</vt:lpstr>
      <vt:lpstr>Arial</vt:lpstr>
      <vt:lpstr>Broadway</vt:lpstr>
      <vt:lpstr>Calibri</vt:lpstr>
      <vt:lpstr>Comic Sans MS</vt:lpstr>
      <vt:lpstr>Constantia</vt:lpstr>
      <vt:lpstr>Tempus Sans ITC</vt:lpstr>
      <vt:lpstr>Times New Roman</vt:lpstr>
      <vt:lpstr>Wingdings</vt:lpstr>
      <vt:lpstr>Wingdings 2</vt:lpstr>
      <vt:lpstr>微软雅黑</vt:lpstr>
      <vt:lpstr>A000120141119A01PPBG</vt:lpstr>
      <vt:lpstr>U1 Reading</vt:lpstr>
      <vt:lpstr>Unit1 People around us</vt:lpstr>
      <vt:lpstr>PowerPoint 演示文稿</vt:lpstr>
      <vt:lpstr>Review: the indefinite article a/an</vt:lpstr>
      <vt:lpstr>A The definite article the</vt:lpstr>
      <vt:lpstr>Some rules for the definite article: the</vt:lpstr>
      <vt:lpstr>2. 用在说话双方都明了的人或事物前</vt:lpstr>
      <vt:lpstr>3. 用在前文提到的人或事物前</vt:lpstr>
      <vt:lpstr>4. 用在世界上独一无二的名词前</vt:lpstr>
      <vt:lpstr>5. 用在表示方向、方位的名词前</vt:lpstr>
      <vt:lpstr>6.用在形容词最高级前</vt:lpstr>
      <vt:lpstr>7. 用在序数词或序列词之前</vt:lpstr>
      <vt:lpstr>the+序数词的特殊情况：</vt:lpstr>
      <vt:lpstr>8. 表示演奏某种乐器时，与play搭配使用</vt:lpstr>
      <vt:lpstr>9. 用在江河湖海、山川群岛等专有名词前</vt:lpstr>
      <vt:lpstr>10. 用在由普通名词构成的专有名词前</vt:lpstr>
      <vt:lpstr>11. 用在某些形容词前，表示一类人或某种抽象概念</vt:lpstr>
      <vt:lpstr>12. 用在姓氏的复数形式前，表示全家人或夫妇二人</vt:lpstr>
      <vt:lpstr>13. 用在国名的全称和缩写前。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B 零冠词的用法</vt:lpstr>
      <vt:lpstr>PowerPoint 演示文稿</vt:lpstr>
      <vt:lpstr>Reading补充语言点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校车卡通人物教育教学PPT模板</dc:title>
  <dc:creator>看什么看，看毛线</dc:creator>
  <cp:lastModifiedBy>chen yimin</cp:lastModifiedBy>
  <cp:revision>15</cp:revision>
  <dcterms:created xsi:type="dcterms:W3CDTF">2016-05-29T13:38:00Z</dcterms:created>
  <dcterms:modified xsi:type="dcterms:W3CDTF">2021-03-02T02:22:20Z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2052-10.1.0.6877</vt:lpwstr>
  </property>
</Properties>
</file>