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256" r:id="rId2"/>
    <p:sldId id="261" r:id="rId3"/>
    <p:sldId id="262" r:id="rId4"/>
    <p:sldId id="263" r:id="rId5"/>
    <p:sldId id="265" r:id="rId6"/>
    <p:sldId id="264" r:id="rId7"/>
    <p:sldId id="267" r:id="rId8"/>
    <p:sldId id="266" r:id="rId9"/>
    <p:sldId id="268" r:id="rId10"/>
    <p:sldId id="269" r:id="rId11"/>
    <p:sldId id="279" r:id="rId12"/>
    <p:sldId id="270" r:id="rId13"/>
    <p:sldId id="273" r:id="rId14"/>
    <p:sldId id="271" r:id="rId15"/>
    <p:sldId id="272" r:id="rId16"/>
    <p:sldId id="280" r:id="rId17"/>
    <p:sldId id="274" r:id="rId18"/>
    <p:sldId id="275" r:id="rId19"/>
    <p:sldId id="276" r:id="rId20"/>
    <p:sldId id="277" r:id="rId21"/>
    <p:sldId id="278" r:id="rId22"/>
    <p:sldId id="281" r:id="rId23"/>
    <p:sldId id="283" r:id="rId24"/>
    <p:sldId id="257" r:id="rId25"/>
    <p:sldId id="259" r:id="rId26"/>
    <p:sldId id="260" r:id="rId2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620"/>
    <p:restoredTop sz="50186" autoAdjust="0"/>
  </p:normalViewPr>
  <p:slideViewPr>
    <p:cSldViewPr>
      <p:cViewPr varScale="1">
        <p:scale>
          <a:sx n="71" d="100"/>
          <a:sy n="71" d="100"/>
        </p:scale>
        <p:origin x="-11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8" d="100"/>
          <a:sy n="78" d="100"/>
        </p:scale>
        <p:origin x="-207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67DAE-546C-48D5-96C3-7A413E285E93}" type="doc">
      <dgm:prSet loTypeId="urn:microsoft.com/office/officeart/2005/8/layout/list1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777028CC-50B8-4B2A-900D-B5C2B7BA107F}">
      <dgm:prSet phldrT="[文本]"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Title1</a:t>
          </a:r>
          <a:endParaRPr lang="zh-CN" altLang="en-US" dirty="0"/>
        </a:p>
      </dgm:t>
    </dgm:pt>
    <dgm:pt modelId="{917C28D5-DCC2-4DE5-BFD9-1701ACC1BB5D}" type="parTrans" cxnId="{BC1E1970-4F89-4DCD-8C67-9D32CD958264}">
      <dgm:prSet/>
      <dgm:spPr/>
      <dgm:t>
        <a:bodyPr/>
        <a:lstStyle/>
        <a:p>
          <a:endParaRPr lang="zh-CN" altLang="en-US"/>
        </a:p>
      </dgm:t>
    </dgm:pt>
    <dgm:pt modelId="{5FCE68F4-DB1C-4DDC-8CAD-A121098D26DD}" type="sibTrans" cxnId="{BC1E1970-4F89-4DCD-8C67-9D32CD958264}">
      <dgm:prSet/>
      <dgm:spPr/>
      <dgm:t>
        <a:bodyPr/>
        <a:lstStyle/>
        <a:p>
          <a:endParaRPr lang="zh-CN" altLang="en-US"/>
        </a:p>
      </dgm:t>
    </dgm:pt>
    <dgm:pt modelId="{B4B43627-5363-4B65-A542-87FCF4FD6FE5}">
      <dgm:prSet phldrT="[文本]"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Title2</a:t>
          </a:r>
          <a:endParaRPr lang="zh-CN" altLang="en-US" dirty="0"/>
        </a:p>
      </dgm:t>
    </dgm:pt>
    <dgm:pt modelId="{2B14C799-30B1-4897-97C8-DBC50C01CA21}" type="parTrans" cxnId="{AF4E0C7E-EF12-41EB-828E-A6A5E3A42275}">
      <dgm:prSet/>
      <dgm:spPr/>
      <dgm:t>
        <a:bodyPr/>
        <a:lstStyle/>
        <a:p>
          <a:endParaRPr lang="zh-CN" altLang="en-US"/>
        </a:p>
      </dgm:t>
    </dgm:pt>
    <dgm:pt modelId="{19C9C862-F499-418C-90A3-AF276438DFF2}" type="sibTrans" cxnId="{AF4E0C7E-EF12-41EB-828E-A6A5E3A42275}">
      <dgm:prSet/>
      <dgm:spPr/>
      <dgm:t>
        <a:bodyPr/>
        <a:lstStyle/>
        <a:p>
          <a:endParaRPr lang="zh-CN" altLang="en-US"/>
        </a:p>
      </dgm:t>
    </dgm:pt>
    <dgm:pt modelId="{D4DE1A25-B24E-4C52-9E9E-846EA6E4D120}">
      <dgm:prSet phldrT="[文本]"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Title3</a:t>
          </a:r>
          <a:endParaRPr lang="zh-CN" altLang="en-US" dirty="0"/>
        </a:p>
      </dgm:t>
    </dgm:pt>
    <dgm:pt modelId="{D55FD518-CFDA-4ED6-9BBF-3C9FFBC36338}" type="parTrans" cxnId="{B9781F2D-A509-4DCE-8C2F-D2EAE37DA7A3}">
      <dgm:prSet/>
      <dgm:spPr/>
      <dgm:t>
        <a:bodyPr/>
        <a:lstStyle/>
        <a:p>
          <a:endParaRPr lang="zh-CN" altLang="en-US"/>
        </a:p>
      </dgm:t>
    </dgm:pt>
    <dgm:pt modelId="{0D7BC728-22AD-409F-9C68-D12FC42EB6FB}" type="sibTrans" cxnId="{B9781F2D-A509-4DCE-8C2F-D2EAE37DA7A3}">
      <dgm:prSet/>
      <dgm:spPr/>
      <dgm:t>
        <a:bodyPr/>
        <a:lstStyle/>
        <a:p>
          <a:endParaRPr lang="zh-CN" altLang="en-US"/>
        </a:p>
      </dgm:t>
    </dgm:pt>
    <dgm:pt modelId="{34B180EF-3F53-41A9-95DA-BD1A823EB19B}" type="pres">
      <dgm:prSet presAssocID="{DD467DAE-546C-48D5-96C3-7A413E285E9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058B77DC-E4F4-4130-8E1A-15C93ABD8EC0}" type="pres">
      <dgm:prSet presAssocID="{777028CC-50B8-4B2A-900D-B5C2B7BA107F}" presName="parentLin" presStyleCnt="0"/>
      <dgm:spPr/>
    </dgm:pt>
    <dgm:pt modelId="{E569104E-339B-4B3B-A315-CFAC9E223BA7}" type="pres">
      <dgm:prSet presAssocID="{777028CC-50B8-4B2A-900D-B5C2B7BA107F}" presName="parentLeftMargin" presStyleLbl="node1" presStyleIdx="0" presStyleCnt="3"/>
      <dgm:spPr/>
      <dgm:t>
        <a:bodyPr/>
        <a:lstStyle/>
        <a:p>
          <a:endParaRPr lang="zh-CN" altLang="en-US"/>
        </a:p>
      </dgm:t>
    </dgm:pt>
    <dgm:pt modelId="{60B4B616-A1B0-47A6-997C-7886D58837CF}" type="pres">
      <dgm:prSet presAssocID="{777028CC-50B8-4B2A-900D-B5C2B7BA107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673207F-19CC-4F72-B9AE-575E8FEC6D12}" type="pres">
      <dgm:prSet presAssocID="{777028CC-50B8-4B2A-900D-B5C2B7BA107F}" presName="negativeSpace" presStyleCnt="0"/>
      <dgm:spPr/>
    </dgm:pt>
    <dgm:pt modelId="{B2409045-66C0-4664-B091-C155387EC995}" type="pres">
      <dgm:prSet presAssocID="{777028CC-50B8-4B2A-900D-B5C2B7BA107F}" presName="childText" presStyleLbl="conFgAcc1" presStyleIdx="0" presStyleCnt="3">
        <dgm:presLayoutVars>
          <dgm:bulletEnabled val="1"/>
        </dgm:presLayoutVars>
      </dgm:prSet>
      <dgm:spPr/>
    </dgm:pt>
    <dgm:pt modelId="{47894BA4-0375-4043-BDB7-C7075F5A6010}" type="pres">
      <dgm:prSet presAssocID="{5FCE68F4-DB1C-4DDC-8CAD-A121098D26DD}" presName="spaceBetweenRectangles" presStyleCnt="0"/>
      <dgm:spPr/>
    </dgm:pt>
    <dgm:pt modelId="{48D963E4-54B0-421E-BA92-0103C1C61304}" type="pres">
      <dgm:prSet presAssocID="{B4B43627-5363-4B65-A542-87FCF4FD6FE5}" presName="parentLin" presStyleCnt="0"/>
      <dgm:spPr/>
    </dgm:pt>
    <dgm:pt modelId="{CB443CF4-9145-4755-8694-839B5B27657C}" type="pres">
      <dgm:prSet presAssocID="{B4B43627-5363-4B65-A542-87FCF4FD6FE5}" presName="parentLeftMargin" presStyleLbl="node1" presStyleIdx="0" presStyleCnt="3"/>
      <dgm:spPr/>
      <dgm:t>
        <a:bodyPr/>
        <a:lstStyle/>
        <a:p>
          <a:endParaRPr lang="zh-CN" altLang="en-US"/>
        </a:p>
      </dgm:t>
    </dgm:pt>
    <dgm:pt modelId="{74DDCAF7-A9AA-4A7B-B11F-7496F66B42CC}" type="pres">
      <dgm:prSet presAssocID="{B4B43627-5363-4B65-A542-87FCF4FD6FE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7B97736-AA87-4EDB-92E8-A83339A9DB4D}" type="pres">
      <dgm:prSet presAssocID="{B4B43627-5363-4B65-A542-87FCF4FD6FE5}" presName="negativeSpace" presStyleCnt="0"/>
      <dgm:spPr/>
    </dgm:pt>
    <dgm:pt modelId="{02DD1703-7195-4E3A-9286-FDFDA39281EA}" type="pres">
      <dgm:prSet presAssocID="{B4B43627-5363-4B65-A542-87FCF4FD6FE5}" presName="childText" presStyleLbl="conFgAcc1" presStyleIdx="1" presStyleCnt="3">
        <dgm:presLayoutVars>
          <dgm:bulletEnabled val="1"/>
        </dgm:presLayoutVars>
      </dgm:prSet>
      <dgm:spPr/>
    </dgm:pt>
    <dgm:pt modelId="{E70D1026-6883-40D8-8D38-59870BEAB41D}" type="pres">
      <dgm:prSet presAssocID="{19C9C862-F499-418C-90A3-AF276438DFF2}" presName="spaceBetweenRectangles" presStyleCnt="0"/>
      <dgm:spPr/>
    </dgm:pt>
    <dgm:pt modelId="{E0D758BC-9453-4160-8C1C-E905B495AAE9}" type="pres">
      <dgm:prSet presAssocID="{D4DE1A25-B24E-4C52-9E9E-846EA6E4D120}" presName="parentLin" presStyleCnt="0"/>
      <dgm:spPr/>
    </dgm:pt>
    <dgm:pt modelId="{3765BEDC-97B3-4E64-80C0-3AA852615C5E}" type="pres">
      <dgm:prSet presAssocID="{D4DE1A25-B24E-4C52-9E9E-846EA6E4D120}" presName="parentLeftMargin" presStyleLbl="node1" presStyleIdx="1" presStyleCnt="3"/>
      <dgm:spPr/>
      <dgm:t>
        <a:bodyPr/>
        <a:lstStyle/>
        <a:p>
          <a:endParaRPr lang="zh-CN" altLang="en-US"/>
        </a:p>
      </dgm:t>
    </dgm:pt>
    <dgm:pt modelId="{24B9B80B-E315-4CED-AE33-E413753876FB}" type="pres">
      <dgm:prSet presAssocID="{D4DE1A25-B24E-4C52-9E9E-846EA6E4D12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C88C7BD-9E44-44E4-BE4D-76B7EA5DC48B}" type="pres">
      <dgm:prSet presAssocID="{D4DE1A25-B24E-4C52-9E9E-846EA6E4D120}" presName="negativeSpace" presStyleCnt="0"/>
      <dgm:spPr/>
    </dgm:pt>
    <dgm:pt modelId="{5F931B4A-C4FB-452E-A9D2-7C7CBF817D7C}" type="pres">
      <dgm:prSet presAssocID="{D4DE1A25-B24E-4C52-9E9E-846EA6E4D12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41D27DE-DF49-4A51-AEA0-FF6F76097310}" type="presOf" srcId="{DD467DAE-546C-48D5-96C3-7A413E285E93}" destId="{34B180EF-3F53-41A9-95DA-BD1A823EB19B}" srcOrd="0" destOrd="0" presId="urn:microsoft.com/office/officeart/2005/8/layout/list1"/>
    <dgm:cxn modelId="{BD44FE6C-8C7C-4C56-AD4E-AFB19AE1206B}" type="presOf" srcId="{D4DE1A25-B24E-4C52-9E9E-846EA6E4D120}" destId="{3765BEDC-97B3-4E64-80C0-3AA852615C5E}" srcOrd="0" destOrd="0" presId="urn:microsoft.com/office/officeart/2005/8/layout/list1"/>
    <dgm:cxn modelId="{35D11159-EC9D-457F-ACDB-C9F1E6EA2F13}" type="presOf" srcId="{D4DE1A25-B24E-4C52-9E9E-846EA6E4D120}" destId="{24B9B80B-E315-4CED-AE33-E413753876FB}" srcOrd="1" destOrd="0" presId="urn:microsoft.com/office/officeart/2005/8/layout/list1"/>
    <dgm:cxn modelId="{B9781F2D-A509-4DCE-8C2F-D2EAE37DA7A3}" srcId="{DD467DAE-546C-48D5-96C3-7A413E285E93}" destId="{D4DE1A25-B24E-4C52-9E9E-846EA6E4D120}" srcOrd="2" destOrd="0" parTransId="{D55FD518-CFDA-4ED6-9BBF-3C9FFBC36338}" sibTransId="{0D7BC728-22AD-409F-9C68-D12FC42EB6FB}"/>
    <dgm:cxn modelId="{AF4E0C7E-EF12-41EB-828E-A6A5E3A42275}" srcId="{DD467DAE-546C-48D5-96C3-7A413E285E93}" destId="{B4B43627-5363-4B65-A542-87FCF4FD6FE5}" srcOrd="1" destOrd="0" parTransId="{2B14C799-30B1-4897-97C8-DBC50C01CA21}" sibTransId="{19C9C862-F499-418C-90A3-AF276438DFF2}"/>
    <dgm:cxn modelId="{1834CF15-9622-4908-BB85-9B8105C1B904}" type="presOf" srcId="{777028CC-50B8-4B2A-900D-B5C2B7BA107F}" destId="{E569104E-339B-4B3B-A315-CFAC9E223BA7}" srcOrd="0" destOrd="0" presId="urn:microsoft.com/office/officeart/2005/8/layout/list1"/>
    <dgm:cxn modelId="{F71F7BBE-3F79-498F-96AA-63A68BBBD31B}" type="presOf" srcId="{777028CC-50B8-4B2A-900D-B5C2B7BA107F}" destId="{60B4B616-A1B0-47A6-997C-7886D58837CF}" srcOrd="1" destOrd="0" presId="urn:microsoft.com/office/officeart/2005/8/layout/list1"/>
    <dgm:cxn modelId="{BC1E1970-4F89-4DCD-8C67-9D32CD958264}" srcId="{DD467DAE-546C-48D5-96C3-7A413E285E93}" destId="{777028CC-50B8-4B2A-900D-B5C2B7BA107F}" srcOrd="0" destOrd="0" parTransId="{917C28D5-DCC2-4DE5-BFD9-1701ACC1BB5D}" sibTransId="{5FCE68F4-DB1C-4DDC-8CAD-A121098D26DD}"/>
    <dgm:cxn modelId="{101DB511-0C12-4D57-A045-D2B4168E28E3}" type="presOf" srcId="{B4B43627-5363-4B65-A542-87FCF4FD6FE5}" destId="{74DDCAF7-A9AA-4A7B-B11F-7496F66B42CC}" srcOrd="1" destOrd="0" presId="urn:microsoft.com/office/officeart/2005/8/layout/list1"/>
    <dgm:cxn modelId="{171DA500-BDD7-424B-BCAB-032841CB58DC}" type="presOf" srcId="{B4B43627-5363-4B65-A542-87FCF4FD6FE5}" destId="{CB443CF4-9145-4755-8694-839B5B27657C}" srcOrd="0" destOrd="0" presId="urn:microsoft.com/office/officeart/2005/8/layout/list1"/>
    <dgm:cxn modelId="{EE66BF3C-4AA9-46B4-A209-25D0002BCCF6}" type="presParOf" srcId="{34B180EF-3F53-41A9-95DA-BD1A823EB19B}" destId="{058B77DC-E4F4-4130-8E1A-15C93ABD8EC0}" srcOrd="0" destOrd="0" presId="urn:microsoft.com/office/officeart/2005/8/layout/list1"/>
    <dgm:cxn modelId="{65D7E6F5-F5AB-4F82-B4B0-35D9E99DE37C}" type="presParOf" srcId="{058B77DC-E4F4-4130-8E1A-15C93ABD8EC0}" destId="{E569104E-339B-4B3B-A315-CFAC9E223BA7}" srcOrd="0" destOrd="0" presId="urn:microsoft.com/office/officeart/2005/8/layout/list1"/>
    <dgm:cxn modelId="{BC7C2B9F-E072-45E5-8D73-4B9CB77F51F7}" type="presParOf" srcId="{058B77DC-E4F4-4130-8E1A-15C93ABD8EC0}" destId="{60B4B616-A1B0-47A6-997C-7886D58837CF}" srcOrd="1" destOrd="0" presId="urn:microsoft.com/office/officeart/2005/8/layout/list1"/>
    <dgm:cxn modelId="{254D5944-BDF7-4B25-86DE-EAAF590DF37B}" type="presParOf" srcId="{34B180EF-3F53-41A9-95DA-BD1A823EB19B}" destId="{4673207F-19CC-4F72-B9AE-575E8FEC6D12}" srcOrd="1" destOrd="0" presId="urn:microsoft.com/office/officeart/2005/8/layout/list1"/>
    <dgm:cxn modelId="{1E15FEAA-6557-46A4-9AC9-5BA22EE706E1}" type="presParOf" srcId="{34B180EF-3F53-41A9-95DA-BD1A823EB19B}" destId="{B2409045-66C0-4664-B091-C155387EC995}" srcOrd="2" destOrd="0" presId="urn:microsoft.com/office/officeart/2005/8/layout/list1"/>
    <dgm:cxn modelId="{0A5BA5DA-CE29-42C5-996C-01AF05EDA054}" type="presParOf" srcId="{34B180EF-3F53-41A9-95DA-BD1A823EB19B}" destId="{47894BA4-0375-4043-BDB7-C7075F5A6010}" srcOrd="3" destOrd="0" presId="urn:microsoft.com/office/officeart/2005/8/layout/list1"/>
    <dgm:cxn modelId="{69613DF6-A5C4-4691-AE80-54C815DCCAFE}" type="presParOf" srcId="{34B180EF-3F53-41A9-95DA-BD1A823EB19B}" destId="{48D963E4-54B0-421E-BA92-0103C1C61304}" srcOrd="4" destOrd="0" presId="urn:microsoft.com/office/officeart/2005/8/layout/list1"/>
    <dgm:cxn modelId="{CCF99873-C5AA-42D0-82A1-D24B153B13E6}" type="presParOf" srcId="{48D963E4-54B0-421E-BA92-0103C1C61304}" destId="{CB443CF4-9145-4755-8694-839B5B27657C}" srcOrd="0" destOrd="0" presId="urn:microsoft.com/office/officeart/2005/8/layout/list1"/>
    <dgm:cxn modelId="{633C1421-743E-4CDC-A497-CD396BAA58E4}" type="presParOf" srcId="{48D963E4-54B0-421E-BA92-0103C1C61304}" destId="{74DDCAF7-A9AA-4A7B-B11F-7496F66B42CC}" srcOrd="1" destOrd="0" presId="urn:microsoft.com/office/officeart/2005/8/layout/list1"/>
    <dgm:cxn modelId="{D006E69F-AD40-458B-90DD-8E323B70A689}" type="presParOf" srcId="{34B180EF-3F53-41A9-95DA-BD1A823EB19B}" destId="{17B97736-AA87-4EDB-92E8-A83339A9DB4D}" srcOrd="5" destOrd="0" presId="urn:microsoft.com/office/officeart/2005/8/layout/list1"/>
    <dgm:cxn modelId="{0C2DB6F4-950B-4C44-883D-D6FD15B9BB9F}" type="presParOf" srcId="{34B180EF-3F53-41A9-95DA-BD1A823EB19B}" destId="{02DD1703-7195-4E3A-9286-FDFDA39281EA}" srcOrd="6" destOrd="0" presId="urn:microsoft.com/office/officeart/2005/8/layout/list1"/>
    <dgm:cxn modelId="{5EDC494A-4AD8-4B05-B627-5EF940C9F2BF}" type="presParOf" srcId="{34B180EF-3F53-41A9-95DA-BD1A823EB19B}" destId="{E70D1026-6883-40D8-8D38-59870BEAB41D}" srcOrd="7" destOrd="0" presId="urn:microsoft.com/office/officeart/2005/8/layout/list1"/>
    <dgm:cxn modelId="{C9F34B33-B3F4-4A5F-8F99-31BA9E91270D}" type="presParOf" srcId="{34B180EF-3F53-41A9-95DA-BD1A823EB19B}" destId="{E0D758BC-9453-4160-8C1C-E905B495AAE9}" srcOrd="8" destOrd="0" presId="urn:microsoft.com/office/officeart/2005/8/layout/list1"/>
    <dgm:cxn modelId="{B039A053-B390-4A22-AF32-3BE9E7C4A4BC}" type="presParOf" srcId="{E0D758BC-9453-4160-8C1C-E905B495AAE9}" destId="{3765BEDC-97B3-4E64-80C0-3AA852615C5E}" srcOrd="0" destOrd="0" presId="urn:microsoft.com/office/officeart/2005/8/layout/list1"/>
    <dgm:cxn modelId="{1BD48928-7304-4361-8D29-E53CC2007BB9}" type="presParOf" srcId="{E0D758BC-9453-4160-8C1C-E905B495AAE9}" destId="{24B9B80B-E315-4CED-AE33-E413753876FB}" srcOrd="1" destOrd="0" presId="urn:microsoft.com/office/officeart/2005/8/layout/list1"/>
    <dgm:cxn modelId="{854D2192-0C00-416C-B33B-86A19E4A82C2}" type="presParOf" srcId="{34B180EF-3F53-41A9-95DA-BD1A823EB19B}" destId="{2C88C7BD-9E44-44E4-BE4D-76B7EA5DC48B}" srcOrd="9" destOrd="0" presId="urn:microsoft.com/office/officeart/2005/8/layout/list1"/>
    <dgm:cxn modelId="{4995EA82-2D4F-4B1C-9C3E-975F615A99E0}" type="presParOf" srcId="{34B180EF-3F53-41A9-95DA-BD1A823EB19B}" destId="{5F931B4A-C4FB-452E-A9D2-7C7CBF817D7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409045-66C0-4664-B091-C155387EC995}">
      <dsp:nvSpPr>
        <dsp:cNvPr id="0" name=""/>
        <dsp:cNvSpPr/>
      </dsp:nvSpPr>
      <dsp:spPr>
        <a:xfrm>
          <a:off x="0" y="324863"/>
          <a:ext cx="5500726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B4B616-A1B0-47A6-997C-7886D58837CF}">
      <dsp:nvSpPr>
        <dsp:cNvPr id="0" name=""/>
        <dsp:cNvSpPr/>
      </dsp:nvSpPr>
      <dsp:spPr>
        <a:xfrm>
          <a:off x="275036" y="44423"/>
          <a:ext cx="3850508" cy="5608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5540" tIns="0" rIns="14554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Title1</a:t>
          </a:r>
          <a:endParaRPr lang="zh-CN" altLang="en-US" sz="1900" kern="1200" dirty="0"/>
        </a:p>
      </dsp:txBody>
      <dsp:txXfrm>
        <a:off x="302416" y="71803"/>
        <a:ext cx="3795748" cy="506120"/>
      </dsp:txXfrm>
    </dsp:sp>
    <dsp:sp modelId="{02DD1703-7195-4E3A-9286-FDFDA39281EA}">
      <dsp:nvSpPr>
        <dsp:cNvPr id="0" name=""/>
        <dsp:cNvSpPr/>
      </dsp:nvSpPr>
      <dsp:spPr>
        <a:xfrm>
          <a:off x="0" y="1186704"/>
          <a:ext cx="5500726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DDCAF7-A9AA-4A7B-B11F-7496F66B42CC}">
      <dsp:nvSpPr>
        <dsp:cNvPr id="0" name=""/>
        <dsp:cNvSpPr/>
      </dsp:nvSpPr>
      <dsp:spPr>
        <a:xfrm>
          <a:off x="275036" y="906263"/>
          <a:ext cx="3850508" cy="560880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5540" tIns="0" rIns="14554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Title2</a:t>
          </a:r>
          <a:endParaRPr lang="zh-CN" altLang="en-US" sz="1900" kern="1200" dirty="0"/>
        </a:p>
      </dsp:txBody>
      <dsp:txXfrm>
        <a:off x="302416" y="933643"/>
        <a:ext cx="3795748" cy="506120"/>
      </dsp:txXfrm>
    </dsp:sp>
    <dsp:sp modelId="{5F931B4A-C4FB-452E-A9D2-7C7CBF817D7C}">
      <dsp:nvSpPr>
        <dsp:cNvPr id="0" name=""/>
        <dsp:cNvSpPr/>
      </dsp:nvSpPr>
      <dsp:spPr>
        <a:xfrm>
          <a:off x="0" y="2048544"/>
          <a:ext cx="5500726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B9B80B-E315-4CED-AE33-E413753876FB}">
      <dsp:nvSpPr>
        <dsp:cNvPr id="0" name=""/>
        <dsp:cNvSpPr/>
      </dsp:nvSpPr>
      <dsp:spPr>
        <a:xfrm>
          <a:off x="275036" y="1768104"/>
          <a:ext cx="3850508" cy="56088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5540" tIns="0" rIns="14554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Title3</a:t>
          </a:r>
          <a:endParaRPr lang="zh-CN" altLang="en-US" sz="1900" kern="1200" dirty="0"/>
        </a:p>
      </dsp:txBody>
      <dsp:txXfrm>
        <a:off x="302416" y="1795484"/>
        <a:ext cx="3795748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356D49E-1293-43FA-A7F6-C6070CF19876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2E94F35-D420-4D4D-8A36-F28F805A2C8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624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4B79C0E-8DFA-4717-96DF-39737681DD43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D7AAA41E-0017-4EF9-A933-F99BFBA78FC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995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04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0022EE-7A20-4366-B7DC-58A62D372ECC}" type="slidenum">
              <a:rPr lang="zh-CN" altLang="en-US" smtClean="0">
                <a:latin typeface="Arial" charset="0"/>
              </a:rPr>
              <a:pPr/>
              <a:t>1</a:t>
            </a:fld>
            <a:endParaRPr lang="zh-CN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D190D-AE73-4A59-B82E-12819C9C582D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847CE-3D00-46C7-8310-15E112F479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 descr="22222222222.jpg"/>
          <p:cNvPicPr>
            <a:picLocks noChangeAspect="1"/>
          </p:cNvPicPr>
          <p:nvPr userDrawn="1"/>
        </p:nvPicPr>
        <p:blipFill>
          <a:blip r:embed="rId2"/>
          <a:srcRect r="3276" b="18513"/>
          <a:stretch>
            <a:fillRect/>
          </a:stretch>
        </p:blipFill>
        <p:spPr bwMode="auto">
          <a:xfrm>
            <a:off x="3351213" y="2000250"/>
            <a:ext cx="5792787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8" descr="11111.jpg"/>
          <p:cNvPicPr>
            <a:picLocks noChangeAspect="1"/>
          </p:cNvPicPr>
          <p:nvPr userDrawn="1"/>
        </p:nvPicPr>
        <p:blipFill>
          <a:blip r:embed="rId3"/>
          <a:srcRect t="17755" r="3276"/>
          <a:stretch>
            <a:fillRect/>
          </a:stretch>
        </p:blipFill>
        <p:spPr bwMode="auto">
          <a:xfrm>
            <a:off x="3351213" y="0"/>
            <a:ext cx="579278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 userDrawn="1"/>
        </p:nvSpPr>
        <p:spPr>
          <a:xfrm>
            <a:off x="0" y="0"/>
            <a:ext cx="2643188" cy="5214938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5286375"/>
            <a:ext cx="9144000" cy="15716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2714625" y="0"/>
            <a:ext cx="571500" cy="52149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842E7-7DF8-4606-8B43-A095775617DC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A0700-256F-4AF1-B92D-0856DE95AF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DC714-11EF-4A1D-8A76-D260519EAB1B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31E35-E47B-40D7-BD90-D96A21818B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CCA3D-BF7E-4FFC-A447-CA66E8223424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2D022-46B0-4DCD-867C-DEC7B60AB8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DEAD3-B24C-4671-B3B9-435570E5CD08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36FC6-4BCD-48BF-8408-10025BC021D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FDBBF-FA0B-4453-9DD4-B09B70BAF576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CD095-36F4-4914-B4E4-B3D4B933A6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1A139-1CD0-443B-9FAF-9817F3D62883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5FA92-BF69-4110-8C06-8095235A42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8293A-F45C-4D1A-9F17-E41AEEC1947F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2FC44-1FFD-4DB2-8035-970535D757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A5299-5254-425E-A80A-E07E0ABA9607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31D41-8995-4D82-BA46-D76AED50BF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14582-479F-4DAD-8F03-CBE5B5C29F53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99CC2-62C0-44A6-86FD-7FB91236E7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6334B-910A-49DE-849C-6D3B98EC6783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A9B01-4B7B-4DE0-96D1-3F8C3360E1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215063"/>
            <a:ext cx="2643188" cy="25717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2714625" y="6215063"/>
            <a:ext cx="571500" cy="2571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Picture 2" descr="I:\节日类素材\复活节\petereggs.gif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738687"/>
            <a:ext cx="2314575" cy="21193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215063"/>
            <a:ext cx="2643188" cy="25717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2714625" y="6215063"/>
            <a:ext cx="571500" cy="2571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Picture 2" descr="I:\节日类素材\复活节\petereggs.gif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4714875"/>
            <a:ext cx="2314575" cy="21193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215063"/>
            <a:ext cx="2643188" cy="25717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2714625" y="6215063"/>
            <a:ext cx="571500" cy="2571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Picture 2" descr="I:\节日类素材\复活节\petereggs.gif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4714875"/>
            <a:ext cx="2314575" cy="21193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215063"/>
            <a:ext cx="2643188" cy="25717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2714625" y="6215063"/>
            <a:ext cx="571500" cy="2571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Picture 2" descr="I:\节日类素材\复活节\petereggs.gif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4714875"/>
            <a:ext cx="2314575" cy="21193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 descr="22222222222.jpg"/>
          <p:cNvPicPr>
            <a:picLocks noChangeAspect="1"/>
          </p:cNvPicPr>
          <p:nvPr userDrawn="1"/>
        </p:nvPicPr>
        <p:blipFill>
          <a:blip r:embed="rId2"/>
          <a:srcRect r="3276" b="18513"/>
          <a:stretch>
            <a:fillRect/>
          </a:stretch>
        </p:blipFill>
        <p:spPr bwMode="auto">
          <a:xfrm>
            <a:off x="3351213" y="2368550"/>
            <a:ext cx="5792787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7" descr="11111.jpg"/>
          <p:cNvPicPr>
            <a:picLocks noChangeAspect="1"/>
          </p:cNvPicPr>
          <p:nvPr userDrawn="1"/>
        </p:nvPicPr>
        <p:blipFill>
          <a:blip r:embed="rId3"/>
          <a:srcRect t="2748" r="3276"/>
          <a:stretch>
            <a:fillRect/>
          </a:stretch>
        </p:blipFill>
        <p:spPr bwMode="auto">
          <a:xfrm>
            <a:off x="3351213" y="0"/>
            <a:ext cx="5792787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 userDrawn="1"/>
        </p:nvSpPr>
        <p:spPr>
          <a:xfrm>
            <a:off x="0" y="0"/>
            <a:ext cx="2643188" cy="554355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0" y="5643563"/>
            <a:ext cx="9144000" cy="121443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2714625" y="0"/>
            <a:ext cx="571500" cy="55435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11125" y="47625"/>
            <a:ext cx="124618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slogan</a:t>
            </a:r>
            <a:endParaRPr lang="zh-CN" altLang="en-US" sz="2800" b="1" dirty="0">
              <a:solidFill>
                <a:schemeClr val="bg1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6" descr="22222222222.jpg"/>
          <p:cNvPicPr>
            <a:picLocks noChangeAspect="1"/>
          </p:cNvPicPr>
          <p:nvPr userDrawn="1"/>
        </p:nvPicPr>
        <p:blipFill>
          <a:blip r:embed="rId2"/>
          <a:srcRect r="3276" b="18513"/>
          <a:stretch>
            <a:fillRect/>
          </a:stretch>
        </p:blipFill>
        <p:spPr bwMode="auto">
          <a:xfrm>
            <a:off x="3351213" y="2000250"/>
            <a:ext cx="5792787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7" descr="11111.jpg"/>
          <p:cNvPicPr>
            <a:picLocks noChangeAspect="1"/>
          </p:cNvPicPr>
          <p:nvPr userDrawn="1"/>
        </p:nvPicPr>
        <p:blipFill>
          <a:blip r:embed="rId3"/>
          <a:srcRect t="17755" r="3276"/>
          <a:stretch>
            <a:fillRect/>
          </a:stretch>
        </p:blipFill>
        <p:spPr bwMode="auto">
          <a:xfrm>
            <a:off x="3351213" y="0"/>
            <a:ext cx="579278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 userDrawn="1"/>
        </p:nvSpPr>
        <p:spPr>
          <a:xfrm>
            <a:off x="0" y="0"/>
            <a:ext cx="2643188" cy="5214938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5286375"/>
            <a:ext cx="9144000" cy="15716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2714625" y="0"/>
            <a:ext cx="571500" cy="52149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11125" y="47625"/>
            <a:ext cx="124618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slogan</a:t>
            </a:r>
            <a:endParaRPr lang="zh-CN" altLang="en-US" sz="2800" b="1" dirty="0">
              <a:solidFill>
                <a:schemeClr val="bg1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" name="文本占位符 2"/>
          <p:cNvSpPr>
            <a:spLocks noGrp="1"/>
          </p:cNvSpPr>
          <p:nvPr>
            <p:ph type="body" idx="1"/>
          </p:nvPr>
        </p:nvSpPr>
        <p:spPr>
          <a:xfrm>
            <a:off x="2603514" y="607220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5" name="标题 1"/>
          <p:cNvSpPr>
            <a:spLocks noGrp="1"/>
          </p:cNvSpPr>
          <p:nvPr>
            <p:ph type="title"/>
          </p:nvPr>
        </p:nvSpPr>
        <p:spPr>
          <a:xfrm>
            <a:off x="571472" y="5214950"/>
            <a:ext cx="8229600" cy="1143000"/>
          </a:xfrm>
        </p:spPr>
        <p:txBody>
          <a:bodyPr/>
          <a:lstStyle>
            <a:lvl1pPr>
              <a:defRPr sz="4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68ACB22-891C-4389-BA49-5E3EF1EA9C58}" type="datetimeFigureOut">
              <a:rPr lang="zh-CN" altLang="en-US"/>
              <a:pPr>
                <a:defRPr/>
              </a:pPr>
              <a:t>2013/4/12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E530FE7-EEF9-40A2-A88E-C797E49191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7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6" r:id="rId12"/>
    <p:sldLayoutId id="2147483777" r:id="rId13"/>
    <p:sldLayoutId id="2147483778" r:id="rId14"/>
    <p:sldLayoutId id="2147483779" r:id="rId15"/>
    <p:sldLayoutId id="2147483780" r:id="rId16"/>
    <p:sldLayoutId id="2147483781" r:id="rId1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f6f0dc9b2d81d4a4519cdde5c3479c27_1280_7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326"/>
            <a:ext cx="9144000" cy="5143500"/>
          </a:xfrm>
          <a:prstGeom prst="rect">
            <a:avLst/>
          </a:prstGeom>
        </p:spPr>
      </p:pic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57158" y="521495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8800" b="1" dirty="0" err="1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Freundschaft</a:t>
            </a:r>
            <a:endParaRPr lang="zh-CN" altLang="en-US" sz="8800" dirty="0"/>
          </a:p>
        </p:txBody>
      </p:sp>
      <p:sp>
        <p:nvSpPr>
          <p:cNvPr id="5123" name="文本占位符 6"/>
          <p:cNvSpPr>
            <a:spLocks noGrp="1"/>
          </p:cNvSpPr>
          <p:nvPr>
            <p:ph idx="1"/>
          </p:nvPr>
        </p:nvSpPr>
        <p:spPr>
          <a:xfrm>
            <a:off x="7072313" y="6357938"/>
            <a:ext cx="2071687" cy="500062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dirty="0" smtClean="0"/>
              <a:t>2013.03.29</a:t>
            </a:r>
            <a:endParaRPr lang="zh-CN" altLang="en-US" dirty="0" smtClean="0"/>
          </a:p>
        </p:txBody>
      </p:sp>
      <p:pic>
        <p:nvPicPr>
          <p:cNvPr id="6" name="图片 5" descr="关于友谊的名人名言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3" y="214290"/>
            <a:ext cx="6483449" cy="5143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102"/>
          <p:cNvSpPr>
            <a:spLocks noChangeArrowheads="1"/>
          </p:cNvSpPr>
          <p:nvPr/>
        </p:nvSpPr>
        <p:spPr bwMode="auto">
          <a:xfrm>
            <a:off x="1285875" y="285750"/>
            <a:ext cx="6553200" cy="568325"/>
          </a:xfrm>
          <a:prstGeom prst="roundRect">
            <a:avLst>
              <a:gd name="adj" fmla="val 42181"/>
            </a:avLst>
          </a:prstGeom>
          <a:solidFill>
            <a:srgbClr val="FFFFFF"/>
          </a:solidFill>
          <a:ln w="19050" cap="rnd">
            <a:solidFill>
              <a:srgbClr val="1C1C1C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3600" b="1">
                <a:solidFill>
                  <a:srgbClr val="000000"/>
                </a:solidFill>
              </a:rPr>
              <a:t>Das </a:t>
            </a:r>
            <a:r>
              <a:rPr lang="de-DE" altLang="zh-CN" sz="3600" b="1">
                <a:solidFill>
                  <a:srgbClr val="000000"/>
                </a:solidFill>
              </a:rPr>
              <a:t>lernst du</a:t>
            </a:r>
            <a:endParaRPr lang="en-US" altLang="zh-CN" sz="3600" b="1">
              <a:solidFill>
                <a:srgbClr val="000000"/>
              </a:solidFill>
            </a:endParaRPr>
          </a:p>
        </p:txBody>
      </p:sp>
      <p:grpSp>
        <p:nvGrpSpPr>
          <p:cNvPr id="10244" name="Group 113"/>
          <p:cNvGrpSpPr>
            <a:grpSpLocks/>
          </p:cNvGrpSpPr>
          <p:nvPr/>
        </p:nvGrpSpPr>
        <p:grpSpPr bwMode="auto">
          <a:xfrm>
            <a:off x="571500" y="928688"/>
            <a:ext cx="8286750" cy="857250"/>
            <a:chOff x="1190" y="1824"/>
            <a:chExt cx="3082" cy="432"/>
          </a:xfrm>
        </p:grpSpPr>
        <p:sp>
          <p:nvSpPr>
            <p:cNvPr id="6" name="AutoShape 11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tint val="21176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sy="50000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AutoShape 115"/>
            <p:cNvSpPr>
              <a:spLocks noChangeArrowheads="1"/>
            </p:cNvSpPr>
            <p:nvPr/>
          </p:nvSpPr>
          <p:spPr bwMode="gray">
            <a:xfrm>
              <a:off x="1190" y="1824"/>
              <a:ext cx="432" cy="432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sy="50000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262" name="Text Box 116"/>
            <p:cNvSpPr txBox="1">
              <a:spLocks noChangeArrowheads="1"/>
            </p:cNvSpPr>
            <p:nvPr/>
          </p:nvSpPr>
          <p:spPr bwMode="gray">
            <a:xfrm>
              <a:off x="1757" y="1914"/>
              <a:ext cx="2424" cy="26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de-DE" altLang="zh-CN" sz="2800" b="1">
                  <a:solidFill>
                    <a:srgbClr val="000000"/>
                  </a:solidFill>
                </a:rPr>
                <a:t>Über Freundschaft sprechen</a:t>
              </a:r>
              <a:endParaRPr lang="en-US" altLang="zh-CN" sz="2800" b="1">
                <a:solidFill>
                  <a:srgbClr val="000000"/>
                </a:solidFill>
              </a:endParaRPr>
            </a:p>
          </p:txBody>
        </p:sp>
        <p:sp>
          <p:nvSpPr>
            <p:cNvPr id="10263" name="Text Box 117"/>
            <p:cNvSpPr txBox="1">
              <a:spLocks noChangeArrowheads="1"/>
            </p:cNvSpPr>
            <p:nvPr/>
          </p:nvSpPr>
          <p:spPr bwMode="gray">
            <a:xfrm>
              <a:off x="1269" y="1896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0245" name="Group 118"/>
          <p:cNvGrpSpPr>
            <a:grpSpLocks/>
          </p:cNvGrpSpPr>
          <p:nvPr/>
        </p:nvGrpSpPr>
        <p:grpSpPr bwMode="auto">
          <a:xfrm>
            <a:off x="571500" y="1928813"/>
            <a:ext cx="8286750" cy="857250"/>
            <a:chOff x="1189" y="1824"/>
            <a:chExt cx="3102" cy="399"/>
          </a:xfrm>
        </p:grpSpPr>
        <p:sp>
          <p:nvSpPr>
            <p:cNvPr id="11" name="AutoShape 119"/>
            <p:cNvSpPr>
              <a:spLocks noChangeArrowheads="1"/>
            </p:cNvSpPr>
            <p:nvPr/>
          </p:nvSpPr>
          <p:spPr bwMode="gray">
            <a:xfrm>
              <a:off x="1555" y="1890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21176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AutoShape 120"/>
            <p:cNvSpPr>
              <a:spLocks noChangeArrowheads="1"/>
            </p:cNvSpPr>
            <p:nvPr/>
          </p:nvSpPr>
          <p:spPr bwMode="gray">
            <a:xfrm>
              <a:off x="1189" y="1824"/>
              <a:ext cx="432" cy="399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sy="50000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258" name="Text Box 121"/>
            <p:cNvSpPr txBox="1">
              <a:spLocks noChangeArrowheads="1"/>
            </p:cNvSpPr>
            <p:nvPr/>
          </p:nvSpPr>
          <p:spPr bwMode="gray">
            <a:xfrm>
              <a:off x="1943" y="1924"/>
              <a:ext cx="2160" cy="24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de-DE" altLang="zh-CN" sz="2800" b="1">
                  <a:solidFill>
                    <a:srgbClr val="000000"/>
                  </a:solidFill>
                </a:rPr>
                <a:t>Um Hilfe bitten / Hilfe anbieten</a:t>
              </a:r>
              <a:endParaRPr lang="en-US" altLang="zh-CN" sz="2800" b="1">
                <a:solidFill>
                  <a:srgbClr val="000000"/>
                </a:solidFill>
              </a:endParaRPr>
            </a:p>
          </p:txBody>
        </p:sp>
        <p:sp>
          <p:nvSpPr>
            <p:cNvPr id="10259" name="Text Box 122"/>
            <p:cNvSpPr txBox="1">
              <a:spLocks noChangeArrowheads="1"/>
            </p:cNvSpPr>
            <p:nvPr/>
          </p:nvSpPr>
          <p:spPr bwMode="gray">
            <a:xfrm>
              <a:off x="1269" y="1890"/>
              <a:ext cx="259" cy="2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0246" name="Group 123"/>
          <p:cNvGrpSpPr>
            <a:grpSpLocks/>
          </p:cNvGrpSpPr>
          <p:nvPr/>
        </p:nvGrpSpPr>
        <p:grpSpPr bwMode="auto">
          <a:xfrm>
            <a:off x="571500" y="3000375"/>
            <a:ext cx="8399463" cy="1168400"/>
            <a:chOff x="1187" y="1824"/>
            <a:chExt cx="3210" cy="604"/>
          </a:xfrm>
        </p:grpSpPr>
        <p:sp>
          <p:nvSpPr>
            <p:cNvPr id="16" name="AutoShape 124"/>
            <p:cNvSpPr>
              <a:spLocks noChangeArrowheads="1"/>
            </p:cNvSpPr>
            <p:nvPr/>
          </p:nvSpPr>
          <p:spPr bwMode="gray">
            <a:xfrm>
              <a:off x="1536" y="1899"/>
              <a:ext cx="2818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21176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7" name="AutoShape 125"/>
            <p:cNvSpPr>
              <a:spLocks noChangeArrowheads="1"/>
            </p:cNvSpPr>
            <p:nvPr/>
          </p:nvSpPr>
          <p:spPr bwMode="gray">
            <a:xfrm>
              <a:off x="1187" y="1824"/>
              <a:ext cx="432" cy="432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sy="50000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254" name="Text Box 126"/>
            <p:cNvSpPr txBox="1">
              <a:spLocks noChangeArrowheads="1"/>
            </p:cNvSpPr>
            <p:nvPr/>
          </p:nvSpPr>
          <p:spPr bwMode="gray">
            <a:xfrm>
              <a:off x="1596" y="1935"/>
              <a:ext cx="2801" cy="49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de-DE" altLang="zh-CN" sz="2800" b="1">
                  <a:solidFill>
                    <a:srgbClr val="000000"/>
                  </a:solidFill>
                </a:rPr>
                <a:t>Eigenschaften benennen und vergleichen</a:t>
              </a:r>
              <a:endParaRPr lang="en-US" altLang="zh-CN" sz="2800" b="1">
                <a:solidFill>
                  <a:srgbClr val="000000"/>
                </a:solidFill>
              </a:endParaRPr>
            </a:p>
          </p:txBody>
        </p:sp>
        <p:sp>
          <p:nvSpPr>
            <p:cNvPr id="10255" name="Text Box 127"/>
            <p:cNvSpPr txBox="1">
              <a:spLocks noChangeArrowheads="1"/>
            </p:cNvSpPr>
            <p:nvPr/>
          </p:nvSpPr>
          <p:spPr bwMode="gray">
            <a:xfrm>
              <a:off x="1296" y="1898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10247" name="Group 128"/>
          <p:cNvGrpSpPr>
            <a:grpSpLocks/>
          </p:cNvGrpSpPr>
          <p:nvPr/>
        </p:nvGrpSpPr>
        <p:grpSpPr bwMode="auto">
          <a:xfrm>
            <a:off x="571500" y="4000500"/>
            <a:ext cx="8215313" cy="930275"/>
            <a:chOff x="1189" y="1824"/>
            <a:chExt cx="3083" cy="432"/>
          </a:xfrm>
        </p:grpSpPr>
        <p:sp>
          <p:nvSpPr>
            <p:cNvPr id="21" name="AutoShape 12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tint val="21176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AutoShape 130"/>
            <p:cNvSpPr>
              <a:spLocks noChangeArrowheads="1"/>
            </p:cNvSpPr>
            <p:nvPr/>
          </p:nvSpPr>
          <p:spPr bwMode="gray">
            <a:xfrm>
              <a:off x="1189" y="1824"/>
              <a:ext cx="432" cy="432"/>
            </a:xfrm>
            <a:prstGeom prst="diamond">
              <a:avLst/>
            </a:prstGeom>
            <a:solidFill>
              <a:schemeClr val="fol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sy="50000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250" name="Text Box 131"/>
            <p:cNvSpPr txBox="1">
              <a:spLocks noChangeArrowheads="1"/>
            </p:cNvSpPr>
            <p:nvPr/>
          </p:nvSpPr>
          <p:spPr bwMode="gray">
            <a:xfrm>
              <a:off x="1880" y="1953"/>
              <a:ext cx="2160" cy="24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de-DE" altLang="zh-CN" sz="2800" b="1">
                  <a:solidFill>
                    <a:srgbClr val="000000"/>
                  </a:solidFill>
                </a:rPr>
                <a:t>Komplimente machen</a:t>
              </a:r>
              <a:endParaRPr lang="en-US" altLang="zh-CN" sz="2800" b="1">
                <a:solidFill>
                  <a:srgbClr val="000000"/>
                </a:solidFill>
              </a:endParaRPr>
            </a:p>
          </p:txBody>
        </p:sp>
        <p:sp>
          <p:nvSpPr>
            <p:cNvPr id="10251" name="Text Box 132"/>
            <p:cNvSpPr txBox="1">
              <a:spLocks noChangeArrowheads="1"/>
            </p:cNvSpPr>
            <p:nvPr/>
          </p:nvSpPr>
          <p:spPr bwMode="gray">
            <a:xfrm>
              <a:off x="1296" y="1890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</a:rPr>
                <a:t>4</a:t>
              </a:r>
            </a:p>
          </p:txBody>
        </p:sp>
      </p:grpSp>
      <p:sp>
        <p:nvSpPr>
          <p:cNvPr id="24" name="圆角矩形 23"/>
          <p:cNvSpPr/>
          <p:nvPr/>
        </p:nvSpPr>
        <p:spPr>
          <a:xfrm>
            <a:off x="285720" y="5357826"/>
            <a:ext cx="6000792" cy="157163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smtClean="0">
                <a:solidFill>
                  <a:prstClr val="black"/>
                </a:solidFill>
              </a:rPr>
              <a:t>bitten, </a:t>
            </a:r>
            <a:r>
              <a:rPr lang="zh-CN" altLang="en-US" sz="3200" dirty="0" smtClean="0">
                <a:solidFill>
                  <a:prstClr val="black"/>
                </a:solidFill>
              </a:rPr>
              <a:t>与介词</a:t>
            </a:r>
            <a:r>
              <a:rPr lang="en-US" altLang="zh-CN" sz="3200" dirty="0" smtClean="0">
                <a:solidFill>
                  <a:prstClr val="black"/>
                </a:solidFill>
              </a:rPr>
              <a:t>um</a:t>
            </a:r>
            <a:r>
              <a:rPr lang="zh-CN" altLang="en-US" sz="3200" dirty="0" smtClean="0">
                <a:solidFill>
                  <a:prstClr val="black"/>
                </a:solidFill>
              </a:rPr>
              <a:t>连用</a:t>
            </a:r>
            <a:endParaRPr lang="en-US" altLang="zh-CN" sz="3200" dirty="0" smtClean="0">
              <a:solidFill>
                <a:prstClr val="black"/>
              </a:solidFill>
            </a:endParaRPr>
          </a:p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>
                <a:solidFill>
                  <a:prstClr val="black"/>
                </a:solidFill>
              </a:rPr>
              <a:t>z.B. Ich bitte um Ihre Hilfe!</a:t>
            </a:r>
            <a:endParaRPr lang="en-US" altLang="zh-CN" sz="3200" dirty="0" smtClean="0">
              <a:solidFill>
                <a:prstClr val="black"/>
              </a:solidFill>
            </a:endParaRPr>
          </a:p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de-DE" altLang="zh-CN" sz="3200" dirty="0">
              <a:solidFill>
                <a:prstClr val="black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72264" y="2638664"/>
            <a:ext cx="20002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>
                <a:solidFill>
                  <a:prstClr val="black"/>
                </a:solidFill>
                <a:latin typeface="Calibri"/>
                <a:ea typeface="宋体"/>
              </a:rPr>
              <a:t>vt.  </a:t>
            </a:r>
            <a:r>
              <a:rPr lang="zh-CN" altLang="en-US" sz="3200" dirty="0" smtClean="0">
                <a:solidFill>
                  <a:prstClr val="black"/>
                </a:solidFill>
                <a:latin typeface="Calibri"/>
                <a:ea typeface="宋体"/>
              </a:rPr>
              <a:t>提供</a:t>
            </a:r>
            <a:endParaRPr lang="en-US" altLang="zh-CN" sz="3200" dirty="0" smtClean="0">
              <a:solidFill>
                <a:prstClr val="black"/>
              </a:solidFill>
              <a:latin typeface="Calibri"/>
              <a:ea typeface="宋体"/>
            </a:endParaRPr>
          </a:p>
          <a:p>
            <a:endParaRPr lang="zh-CN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3929058" y="2643182"/>
            <a:ext cx="20002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3200" dirty="0" smtClean="0">
                <a:solidFill>
                  <a:prstClr val="black"/>
                </a:solidFill>
              </a:rPr>
              <a:t>vi. </a:t>
            </a:r>
            <a:r>
              <a:rPr lang="zh-CN" altLang="en-US" sz="3200" dirty="0" smtClean="0">
                <a:solidFill>
                  <a:prstClr val="black"/>
                </a:solidFill>
              </a:rPr>
              <a:t>请求</a:t>
            </a:r>
            <a:endParaRPr lang="en-US" altLang="zh-CN" sz="3200" dirty="0" smtClean="0">
              <a:solidFill>
                <a:prstClr val="black"/>
              </a:solidFill>
              <a:latin typeface="Calibri"/>
              <a:ea typeface="宋体"/>
            </a:endParaRPr>
          </a:p>
          <a:p>
            <a:endParaRPr lang="zh-CN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4143372" y="3643314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>
                <a:solidFill>
                  <a:prstClr val="black"/>
                </a:solidFill>
              </a:rPr>
              <a:t>vt. </a:t>
            </a:r>
            <a:r>
              <a:rPr lang="zh-CN" altLang="en-US" sz="3200" dirty="0" smtClean="0">
                <a:solidFill>
                  <a:prstClr val="black"/>
                </a:solidFill>
              </a:rPr>
              <a:t>命名</a:t>
            </a:r>
            <a:endParaRPr lang="zh-CN" alt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7000892" y="3630043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>
                <a:solidFill>
                  <a:prstClr val="black"/>
                </a:solidFill>
              </a:rPr>
              <a:t>vt. </a:t>
            </a:r>
            <a:r>
              <a:rPr lang="zh-CN" altLang="en-US" sz="3200" dirty="0" smtClean="0">
                <a:solidFill>
                  <a:prstClr val="black"/>
                </a:solidFill>
              </a:rPr>
              <a:t>比较</a:t>
            </a:r>
            <a:endParaRPr lang="zh-CN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3214678" y="4786322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>
                <a:solidFill>
                  <a:prstClr val="black"/>
                </a:solidFill>
              </a:rPr>
              <a:t>das, -e </a:t>
            </a:r>
            <a:r>
              <a:rPr lang="zh-CN" altLang="en-US" sz="3200" dirty="0" smtClean="0">
                <a:solidFill>
                  <a:prstClr val="black"/>
                </a:solidFill>
              </a:rPr>
              <a:t>称赞</a:t>
            </a:r>
            <a:endParaRPr lang="de-DE" altLang="zh-CN" sz="3200" dirty="0" err="1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2"/>
          <p:cNvSpPr txBox="1">
            <a:spLocks/>
          </p:cNvSpPr>
          <p:nvPr/>
        </p:nvSpPr>
        <p:spPr>
          <a:xfrm>
            <a:off x="642910" y="1071546"/>
            <a:ext cx="8186738" cy="2000247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Deutscharbeit</a:t>
            </a:r>
            <a:r>
              <a:rPr lang="de-DE" altLang="zh-CN" sz="3200" dirty="0">
                <a:latin typeface="+mn-lt"/>
                <a:ea typeface="+mn-ea"/>
              </a:rPr>
              <a:t>, die, -en  </a:t>
            </a:r>
            <a:r>
              <a:rPr lang="zh-CN" altLang="en-US" sz="3200" dirty="0">
                <a:latin typeface="+mn-lt"/>
                <a:ea typeface="+mn-ea"/>
              </a:rPr>
              <a:t>德语考试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>
                <a:latin typeface="+mn-lt"/>
                <a:ea typeface="+mn-ea"/>
              </a:rPr>
              <a:t>Drei, die, -en </a:t>
            </a:r>
            <a:r>
              <a:rPr lang="zh-CN" altLang="en-US" sz="3200" dirty="0">
                <a:latin typeface="+mn-lt"/>
                <a:ea typeface="+mn-ea"/>
              </a:rPr>
              <a:t>（德国考试制度中的）三分</a:t>
            </a:r>
            <a:endParaRPr lang="en-US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>
                <a:latin typeface="+mn-lt"/>
                <a:ea typeface="+mn-ea"/>
              </a:rPr>
              <a:t>unbedingt</a:t>
            </a:r>
            <a:r>
              <a:rPr lang="en-US" altLang="zh-CN" sz="3200" dirty="0">
                <a:latin typeface="+mn-lt"/>
                <a:ea typeface="+mn-ea"/>
              </a:rPr>
              <a:t>, adv. </a:t>
            </a:r>
            <a:r>
              <a:rPr lang="zh-CN" altLang="en-US" sz="3200" dirty="0">
                <a:latin typeface="+mn-lt"/>
                <a:ea typeface="+mn-ea"/>
              </a:rPr>
              <a:t>无论如何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/>
              <a:t>diskutieren</a:t>
            </a:r>
            <a:r>
              <a:rPr lang="en-US" altLang="zh-CN" sz="3200" dirty="0" smtClean="0"/>
              <a:t>, vi. </a:t>
            </a:r>
            <a:r>
              <a:rPr lang="zh-CN" altLang="en-US" sz="3200" dirty="0" smtClean="0"/>
              <a:t>讨论，与介词</a:t>
            </a:r>
            <a:r>
              <a:rPr lang="de-DE" altLang="zh-CN" sz="3200" dirty="0" smtClean="0"/>
              <a:t>über</a:t>
            </a:r>
            <a:r>
              <a:rPr lang="zh-CN" altLang="en-US" sz="3200" dirty="0" smtClean="0"/>
              <a:t>连用</a:t>
            </a:r>
            <a:endParaRPr lang="de-DE" altLang="zh-CN" sz="3200" dirty="0" smtClean="0"/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/>
              <a:t>z.B. Wir diskutieren über ein Projekt.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sz="3200" dirty="0">
              <a:latin typeface="+mn-lt"/>
              <a:ea typeface="+mn-ea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14313" y="142875"/>
            <a:ext cx="4143375" cy="785813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de-DE" altLang="zh-CN" sz="4400">
                <a:latin typeface="+mj-lt"/>
                <a:ea typeface="+mj-ea"/>
                <a:cs typeface="+mj-cs"/>
              </a:rPr>
              <a:t>Wörter</a:t>
            </a:r>
            <a:endParaRPr lang="zh-CN" altLang="en-US" sz="44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2"/>
          <p:cNvSpPr txBox="1">
            <a:spLocks/>
          </p:cNvSpPr>
          <p:nvPr/>
        </p:nvSpPr>
        <p:spPr>
          <a:xfrm>
            <a:off x="285750" y="1000125"/>
            <a:ext cx="8186738" cy="3500445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stimmen</a:t>
            </a:r>
            <a:r>
              <a:rPr lang="de-DE" altLang="zh-CN" sz="3200" dirty="0">
                <a:latin typeface="+mn-lt"/>
                <a:ea typeface="+mn-ea"/>
              </a:rPr>
              <a:t>, </a:t>
            </a:r>
            <a:r>
              <a:rPr lang="en-US" altLang="zh-CN" sz="3200" dirty="0" smtClean="0">
                <a:latin typeface="+mn-lt"/>
                <a:ea typeface="+mn-ea"/>
              </a:rPr>
              <a:t>vi. </a:t>
            </a:r>
            <a:r>
              <a:rPr lang="zh-CN" altLang="en-US" sz="3200" dirty="0" smtClean="0">
                <a:latin typeface="+mn-lt"/>
                <a:ea typeface="+mn-ea"/>
              </a:rPr>
              <a:t>对，正确，确实，相符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/>
              <a:t>sicher,  adj. </a:t>
            </a:r>
            <a:r>
              <a:rPr lang="zh-CN" altLang="en-US" sz="3200" dirty="0" smtClean="0"/>
              <a:t>安全的，一定的，稳当的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>
                <a:latin typeface="+mn-lt"/>
                <a:ea typeface="+mn-ea"/>
              </a:rPr>
              <a:t>verstehen, </a:t>
            </a:r>
            <a:r>
              <a:rPr lang="en-US" altLang="zh-CN" sz="3200" dirty="0" err="1" smtClean="0">
                <a:latin typeface="+mn-lt"/>
                <a:ea typeface="+mn-ea"/>
              </a:rPr>
              <a:t>vt</a:t>
            </a:r>
            <a:r>
              <a:rPr lang="en-US" altLang="zh-CN" sz="3200" dirty="0" smtClean="0">
                <a:latin typeface="+mn-lt"/>
                <a:ea typeface="+mn-ea"/>
              </a:rPr>
              <a:t>. </a:t>
            </a:r>
            <a:r>
              <a:rPr lang="zh-CN" altLang="en-US" sz="3200" dirty="0" smtClean="0">
                <a:latin typeface="+mn-lt"/>
                <a:ea typeface="+mn-ea"/>
              </a:rPr>
              <a:t>理解，了解，明白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>
                <a:solidFill>
                  <a:prstClr val="black"/>
                </a:solidFill>
                <a:latin typeface="Calibri"/>
                <a:ea typeface="宋体"/>
              </a:rPr>
              <a:t>z.B. Ich verstehe dich deutlich.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>
                <a:latin typeface="+mn-lt"/>
                <a:ea typeface="+mn-ea"/>
              </a:rPr>
              <a:t>warum</a:t>
            </a:r>
            <a:r>
              <a:rPr lang="de-DE" altLang="zh-CN" sz="3200" dirty="0" smtClean="0">
                <a:latin typeface="+mn-lt"/>
                <a:ea typeface="+mn-ea"/>
              </a:rPr>
              <a:t>,</a:t>
            </a:r>
            <a:r>
              <a:rPr lang="zh-CN" altLang="en-US" sz="3200" dirty="0" smtClean="0">
                <a:latin typeface="+mn-lt"/>
                <a:ea typeface="+mn-ea"/>
              </a:rPr>
              <a:t> </a:t>
            </a:r>
            <a:r>
              <a:rPr lang="de-DE" altLang="zh-CN" sz="3200" dirty="0" smtClean="0">
                <a:latin typeface="+mn-lt"/>
                <a:ea typeface="+mn-ea"/>
              </a:rPr>
              <a:t>adv. </a:t>
            </a:r>
            <a:r>
              <a:rPr lang="zh-CN" altLang="en-US" sz="3200" dirty="0" smtClean="0">
                <a:latin typeface="+mn-lt"/>
                <a:ea typeface="+mn-ea"/>
              </a:rPr>
              <a:t>为什么</a:t>
            </a:r>
            <a:r>
              <a:rPr lang="en-US" altLang="zh-CN" sz="3200" dirty="0" smtClean="0">
                <a:latin typeface="+mn-lt"/>
                <a:ea typeface="+mn-ea"/>
              </a:rPr>
              <a:t>?</a:t>
            </a:r>
            <a:endParaRPr lang="de-DE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>
                <a:solidFill>
                  <a:prstClr val="black"/>
                </a:solidFill>
                <a:latin typeface="Calibri"/>
                <a:ea typeface="宋体"/>
              </a:rPr>
              <a:t>z.B. Warum nicht ?</a:t>
            </a:r>
            <a:endParaRPr lang="de-DE" altLang="zh-CN" sz="3200" dirty="0">
              <a:latin typeface="+mn-lt"/>
              <a:ea typeface="+mn-ea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14313" y="142875"/>
            <a:ext cx="4143375" cy="785813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de-DE" altLang="zh-CN" sz="4400">
                <a:latin typeface="+mj-lt"/>
                <a:ea typeface="+mj-ea"/>
                <a:cs typeface="+mj-cs"/>
              </a:rPr>
              <a:t>Wörter</a:t>
            </a:r>
            <a:endParaRPr lang="zh-CN" altLang="en-US" sz="44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642938" y="2000250"/>
          <a:ext cx="6096000" cy="2942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625767">
                <a:tc gridSpan="4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Dativformen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ich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wir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ihr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er/es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571750" y="26431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mir</a:t>
            </a:r>
            <a:endParaRPr lang="zh-CN" altLang="en-US" sz="320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71750" y="32146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dir</a:t>
            </a:r>
            <a:endParaRPr lang="zh-CN" altLang="en-US" sz="320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71750" y="37861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ihm</a:t>
            </a:r>
            <a:endParaRPr lang="zh-CN" altLang="en-US" sz="320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643563" y="26431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uns</a:t>
            </a:r>
            <a:endParaRPr lang="zh-CN" altLang="en-US" sz="320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500688" y="3214688"/>
            <a:ext cx="1143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euch</a:t>
            </a:r>
            <a:endParaRPr lang="zh-CN" altLang="en-US" sz="320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429250" y="3786188"/>
            <a:ext cx="128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ihnen</a:t>
            </a:r>
            <a:endParaRPr lang="zh-CN" altLang="en-US" sz="320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643188" y="4357688"/>
            <a:ext cx="714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ihr</a:t>
            </a:r>
            <a:endParaRPr lang="zh-CN" altLang="en-US" sz="320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357813" y="4357688"/>
            <a:ext cx="128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Ihnen</a:t>
            </a:r>
            <a:endParaRPr lang="zh-CN" altLang="en-US" sz="3200"/>
          </a:p>
        </p:txBody>
      </p:sp>
      <p:sp>
        <p:nvSpPr>
          <p:cNvPr id="11" name="圆角矩形 10"/>
          <p:cNvSpPr/>
          <p:nvPr/>
        </p:nvSpPr>
        <p:spPr>
          <a:xfrm>
            <a:off x="571500" y="357188"/>
            <a:ext cx="7643813" cy="857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4000" dirty="0"/>
              <a:t>Denk nach und Wiederholung</a:t>
            </a:r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357313" y="285750"/>
            <a:ext cx="6500812" cy="785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b="1" dirty="0">
                <a:solidFill>
                  <a:schemeClr val="tx1"/>
                </a:solidFill>
              </a:rPr>
              <a:t>Verben mit Dativformen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00063" y="1285875"/>
            <a:ext cx="33575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Wem hilfst du?</a:t>
            </a:r>
            <a:endParaRPr lang="zh-CN" altLang="en-US" sz="320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85813" y="1928813"/>
            <a:ext cx="2286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Ich helfe dir.</a:t>
            </a:r>
            <a:endParaRPr lang="zh-CN" altLang="en-US" sz="320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57188" y="2500313"/>
            <a:ext cx="3214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Ich helfe ihm/ihr.</a:t>
            </a:r>
            <a:endParaRPr lang="zh-CN" altLang="en-US" sz="320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00063" y="3143250"/>
            <a:ext cx="2928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Ich helfe Ihnen.</a:t>
            </a:r>
            <a:endParaRPr lang="zh-CN" altLang="en-US" sz="320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643563" y="1357313"/>
            <a:ext cx="2928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Wem helft ihr?</a:t>
            </a:r>
            <a:endParaRPr lang="zh-CN" altLang="en-US" sz="320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643563" y="2000250"/>
            <a:ext cx="3071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Wir helfen euch.</a:t>
            </a:r>
            <a:endParaRPr lang="zh-CN" altLang="en-US" sz="320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429250" y="2714625"/>
            <a:ext cx="3286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Wir helfen ihnen.</a:t>
            </a:r>
            <a:endParaRPr lang="zh-CN" altLang="en-US" sz="320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42938" y="4214813"/>
            <a:ext cx="26431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Hilfst du mir?</a:t>
            </a:r>
            <a:endParaRPr lang="zh-CN" altLang="en-US" sz="320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715000" y="4071938"/>
            <a:ext cx="2714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Helft ihr uns?</a:t>
            </a:r>
            <a:endParaRPr lang="zh-CN" altLang="en-US" sz="3200"/>
          </a:p>
        </p:txBody>
      </p:sp>
      <p:sp>
        <p:nvSpPr>
          <p:cNvPr id="12" name="圆角矩形 11"/>
          <p:cNvSpPr/>
          <p:nvPr/>
        </p:nvSpPr>
        <p:spPr>
          <a:xfrm>
            <a:off x="3643313" y="2428875"/>
            <a:ext cx="1500187" cy="7143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b="1" dirty="0">
                <a:solidFill>
                  <a:schemeClr val="tx1"/>
                </a:solidFill>
              </a:rPr>
              <a:t>helfen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2602542O03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928670"/>
            <a:ext cx="4810639" cy="3571900"/>
          </a:xfrm>
          <a:prstGeom prst="rect">
            <a:avLst/>
          </a:prstGeom>
        </p:spPr>
      </p:pic>
      <p:pic>
        <p:nvPicPr>
          <p:cNvPr id="3" name="图片 2" descr="11332341392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071546"/>
            <a:ext cx="4736308" cy="3071834"/>
          </a:xfrm>
          <a:prstGeom prst="rect">
            <a:avLst/>
          </a:prstGeom>
        </p:spPr>
      </p:pic>
      <p:pic>
        <p:nvPicPr>
          <p:cNvPr id="4" name="图片 3" descr="4479135057_5f381bea5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500166" y="0"/>
            <a:ext cx="6500812" cy="785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b="1" dirty="0">
                <a:solidFill>
                  <a:schemeClr val="tx1"/>
                </a:solidFill>
              </a:rPr>
              <a:t>Verben mit Dativformen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071670" y="1000108"/>
            <a:ext cx="2500330" cy="6429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b="1" dirty="0">
                <a:solidFill>
                  <a:schemeClr val="tx1"/>
                </a:solidFill>
              </a:rPr>
              <a:t>schmecken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72000" y="1000108"/>
            <a:ext cx="2714644" cy="71438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latin typeface="+mn-ea"/>
              </a:rPr>
              <a:t>吃起来有</a:t>
            </a:r>
            <a:r>
              <a:rPr lang="en-US" altLang="zh-CN" sz="2800" dirty="0" smtClean="0">
                <a:latin typeface="+mn-ea"/>
              </a:rPr>
              <a:t>… </a:t>
            </a:r>
            <a:r>
              <a:rPr lang="zh-CN" altLang="en-US" sz="2800" dirty="0" smtClean="0">
                <a:latin typeface="+mn-ea"/>
              </a:rPr>
              <a:t>味</a:t>
            </a:r>
            <a:endParaRPr lang="zh-CN" altLang="en-US" sz="2800" dirty="0">
              <a:latin typeface="+mn-ea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142976" y="1785926"/>
            <a:ext cx="7500990" cy="507207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85918" y="1857364"/>
            <a:ext cx="585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Wem schmeckt </a:t>
            </a:r>
            <a:r>
              <a:rPr lang="de-DE" altLang="zh-CN" sz="3200" dirty="0" smtClean="0"/>
              <a:t>die Brote </a:t>
            </a:r>
            <a:r>
              <a:rPr lang="de-DE" altLang="zh-CN" sz="3200" dirty="0"/>
              <a:t>gut?</a:t>
            </a:r>
            <a:endParaRPr lang="zh-CN" altLang="en-US" sz="3200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785918" y="2285992"/>
            <a:ext cx="4143404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Es </a:t>
            </a:r>
            <a:r>
              <a:rPr lang="de-DE" altLang="zh-CN" sz="3200" dirty="0"/>
              <a:t>schmeckt mir gut.</a:t>
            </a:r>
            <a:endParaRPr lang="zh-CN" altLang="en-US" sz="3200" dirty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785918" y="2714620"/>
            <a:ext cx="67151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Die Brote schmecken dir nicht gut</a:t>
            </a:r>
            <a:r>
              <a:rPr lang="de-DE" altLang="zh-CN" sz="3200" dirty="0"/>
              <a:t>.</a:t>
            </a:r>
            <a:endParaRPr lang="zh-CN" altLang="en-US" sz="3200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785918" y="3286124"/>
            <a:ext cx="5500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Das </a:t>
            </a:r>
            <a:r>
              <a:rPr lang="de-DE" altLang="zh-CN" sz="3200" dirty="0" smtClean="0"/>
              <a:t>Brot </a:t>
            </a:r>
            <a:r>
              <a:rPr lang="de-DE" altLang="zh-CN" sz="3200" dirty="0"/>
              <a:t>schmeckt ihm gut.</a:t>
            </a:r>
            <a:endParaRPr lang="zh-CN" altLang="en-US" sz="3200" dirty="0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714480" y="3786190"/>
            <a:ext cx="64294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/>
              <a:t>Das </a:t>
            </a:r>
            <a:r>
              <a:rPr lang="de-DE" altLang="zh-CN" sz="3200" dirty="0" smtClean="0"/>
              <a:t>Brot </a:t>
            </a:r>
            <a:r>
              <a:rPr lang="de-DE" altLang="zh-CN" sz="3200" dirty="0"/>
              <a:t>schmeckt ihr </a:t>
            </a:r>
            <a:r>
              <a:rPr lang="de-DE" altLang="zh-CN" sz="3200" dirty="0" smtClean="0"/>
              <a:t>nicht gut</a:t>
            </a:r>
            <a:r>
              <a:rPr lang="de-DE" altLang="zh-CN" sz="3200" dirty="0"/>
              <a:t>.</a:t>
            </a:r>
            <a:endParaRPr lang="zh-CN" altLang="en-US" sz="3200" dirty="0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714480" y="4357694"/>
            <a:ext cx="5500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Die Brote schmecken </a:t>
            </a:r>
            <a:r>
              <a:rPr lang="de-DE" altLang="zh-CN" sz="3200" dirty="0"/>
              <a:t>uns gut.</a:t>
            </a:r>
            <a:endParaRPr lang="zh-CN" altLang="en-US" sz="3200" dirty="0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571604" y="4929198"/>
            <a:ext cx="5929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 smtClean="0"/>
              <a:t> Die </a:t>
            </a:r>
            <a:r>
              <a:rPr lang="de-DE" altLang="zh-CN" sz="3200" smtClean="0"/>
              <a:t>Brote schmecken euch </a:t>
            </a:r>
            <a:r>
              <a:rPr lang="de-DE" altLang="zh-CN" sz="3200" dirty="0"/>
              <a:t>gut.</a:t>
            </a:r>
            <a:endParaRPr lang="zh-CN" altLang="en-US" sz="3200" dirty="0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571604" y="5429264"/>
            <a:ext cx="7072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Das Essen schmeckt ihnen/Ihnen gut.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1785918" y="0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Eigenschaften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品质，特性</a:t>
            </a:r>
            <a:endParaRPr lang="zh-CN" altLang="en-US" sz="4000" dirty="0"/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142844" y="1000108"/>
          <a:ext cx="4000528" cy="556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264"/>
                <a:gridCol w="2000264"/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aktiv 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013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arm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dumm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ehrlich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faul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3532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klein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054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freundlich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286248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积极的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4286248" y="464344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老的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4286248" y="5929330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小的</a:t>
            </a:r>
            <a:endParaRPr lang="zh-CN" alt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4286248" y="52863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懒惰的</a:t>
            </a:r>
            <a:endParaRPr lang="zh-CN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286248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贫穷的</a:t>
            </a:r>
            <a:endParaRPr lang="zh-CN" alt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4286248" y="2928934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诚实的</a:t>
            </a:r>
            <a:endParaRPr lang="zh-CN" alt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4286248" y="228599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愉快的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4357686" y="17144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笨的</a:t>
            </a:r>
            <a:endParaRPr lang="zh-CN" altLang="en-US" sz="3200" dirty="0"/>
          </a:p>
        </p:txBody>
      </p:sp>
      <p:graphicFrame>
        <p:nvGraphicFramePr>
          <p:cNvPr id="26" name="表格 25"/>
          <p:cNvGraphicFramePr>
            <a:graphicFrameLocks noGrp="1"/>
          </p:cNvGraphicFramePr>
          <p:nvPr/>
        </p:nvGraphicFramePr>
        <p:xfrm>
          <a:off x="4357686" y="1000108"/>
          <a:ext cx="4357718" cy="556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4492"/>
                <a:gridCol w="2023226"/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ruhig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013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jung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klug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betrügerisch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fleißig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3532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groß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054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traurig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6786578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聪明的</a:t>
            </a:r>
            <a:endParaRPr lang="zh-CN" altLang="en-US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6786578" y="464344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勤奋的</a:t>
            </a:r>
            <a:endParaRPr lang="zh-CN" altLang="en-US" sz="3200" dirty="0"/>
          </a:p>
        </p:txBody>
      </p:sp>
      <p:sp>
        <p:nvSpPr>
          <p:cNvPr id="29" name="TextBox 28"/>
          <p:cNvSpPr txBox="1"/>
          <p:nvPr/>
        </p:nvSpPr>
        <p:spPr>
          <a:xfrm>
            <a:off x="6858016" y="52863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大的</a:t>
            </a:r>
            <a:endParaRPr lang="zh-CN" altLang="en-US" sz="3200" dirty="0"/>
          </a:p>
        </p:txBody>
      </p:sp>
      <p:sp>
        <p:nvSpPr>
          <p:cNvPr id="30" name="TextBox 29"/>
          <p:cNvSpPr txBox="1"/>
          <p:nvPr/>
        </p:nvSpPr>
        <p:spPr>
          <a:xfrm>
            <a:off x="6858016" y="285749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富裕的</a:t>
            </a:r>
            <a:endParaRPr lang="zh-CN" altLang="en-US" sz="3200" dirty="0"/>
          </a:p>
        </p:txBody>
      </p:sp>
      <p:sp>
        <p:nvSpPr>
          <p:cNvPr id="31" name="TextBox 30"/>
          <p:cNvSpPr txBox="1"/>
          <p:nvPr/>
        </p:nvSpPr>
        <p:spPr>
          <a:xfrm>
            <a:off x="6786578" y="2285992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年青的</a:t>
            </a:r>
            <a:endParaRPr lang="zh-CN" altLang="en-US" sz="3200" dirty="0"/>
          </a:p>
        </p:txBody>
      </p:sp>
      <p:sp>
        <p:nvSpPr>
          <p:cNvPr id="32" name="TextBox 31"/>
          <p:cNvSpPr txBox="1"/>
          <p:nvPr/>
        </p:nvSpPr>
        <p:spPr>
          <a:xfrm>
            <a:off x="6786578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欺骗的</a:t>
            </a:r>
            <a:endParaRPr lang="zh-CN" altLang="en-US" sz="3200" dirty="0"/>
          </a:p>
        </p:txBody>
      </p:sp>
      <p:sp>
        <p:nvSpPr>
          <p:cNvPr id="33" name="TextBox 32"/>
          <p:cNvSpPr txBox="1"/>
          <p:nvPr/>
        </p:nvSpPr>
        <p:spPr>
          <a:xfrm>
            <a:off x="6786578" y="17144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安静的</a:t>
            </a:r>
            <a:endParaRPr lang="zh-CN" altLang="en-US" sz="3200" dirty="0"/>
          </a:p>
        </p:txBody>
      </p:sp>
      <p:sp>
        <p:nvSpPr>
          <p:cNvPr id="34" name="TextBox 33"/>
          <p:cNvSpPr txBox="1"/>
          <p:nvPr/>
        </p:nvSpPr>
        <p:spPr>
          <a:xfrm>
            <a:off x="6858016" y="585789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悲伤的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3 -0.02105 L -0.18855 -0.262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-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75763E-7 L -0.18855 -0.324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-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93154E-6 L -0.19653 -0.167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09 -0.00254 L -0.18073 0.249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4311E-6 L -0.21233 0.166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0" y="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45051E-6 L -0.19653 -0.103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2.67345E-6 L -0.18108 -0.105 " pathEditMode="relative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3876E-7 L -0.19688 0.53492 " pathEditMode="relative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1785918" y="0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Eigenschaften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品质，特性</a:t>
            </a:r>
            <a:endParaRPr lang="zh-CN" altLang="en-US" sz="4000" dirty="0"/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0" y="1000108"/>
          <a:ext cx="4357686" cy="556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16"/>
                <a:gridCol w="2071670"/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gemütlich 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013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hässlich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egoistisch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langweilig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optimistisch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sportlich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3532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sympathisch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054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unvorsichtig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286248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舒适的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4286248" y="464344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丑陋的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4286248" y="5929330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令人喜爱的</a:t>
            </a:r>
            <a:endParaRPr lang="zh-CN" alt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4286248" y="5286388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运动的</a:t>
            </a:r>
            <a:endParaRPr lang="zh-CN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286248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利己的</a:t>
            </a:r>
            <a:endParaRPr lang="zh-CN" alt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4286248" y="2928934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乐观的</a:t>
            </a:r>
            <a:endParaRPr lang="zh-CN" alt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4286248" y="2285992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不小心的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4357686" y="17144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无聊的</a:t>
            </a:r>
            <a:endParaRPr lang="zh-CN" altLang="en-US" sz="3200" dirty="0"/>
          </a:p>
        </p:txBody>
      </p:sp>
      <p:graphicFrame>
        <p:nvGraphicFramePr>
          <p:cNvPr id="26" name="表格 25"/>
          <p:cNvGraphicFramePr>
            <a:graphicFrameLocks noGrp="1"/>
          </p:cNvGraphicFramePr>
          <p:nvPr/>
        </p:nvGraphicFramePr>
        <p:xfrm>
          <a:off x="4500562" y="1000108"/>
          <a:ext cx="4643438" cy="5507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8755"/>
                <a:gridCol w="1674683"/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ungemütlich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013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schön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nett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lustig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pessimistisch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unsportlich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388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unsympathisch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054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vorsichtig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7500958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有趣的</a:t>
            </a:r>
            <a:endParaRPr lang="zh-CN" altLang="en-US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7429520" y="4643446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不运动的</a:t>
            </a:r>
            <a:endParaRPr lang="zh-CN" altLang="en-US" sz="3200" dirty="0"/>
          </a:p>
        </p:txBody>
      </p:sp>
      <p:sp>
        <p:nvSpPr>
          <p:cNvPr id="29" name="TextBox 28"/>
          <p:cNvSpPr txBox="1"/>
          <p:nvPr/>
        </p:nvSpPr>
        <p:spPr>
          <a:xfrm>
            <a:off x="7215238" y="5286388"/>
            <a:ext cx="2285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不令人喜爱的</a:t>
            </a:r>
            <a:endParaRPr lang="zh-CN" altLang="en-US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7500958" y="285749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友好的</a:t>
            </a:r>
            <a:endParaRPr lang="zh-CN" altLang="en-US" sz="3200" dirty="0"/>
          </a:p>
        </p:txBody>
      </p:sp>
      <p:sp>
        <p:nvSpPr>
          <p:cNvPr id="31" name="TextBox 30"/>
          <p:cNvSpPr txBox="1"/>
          <p:nvPr/>
        </p:nvSpPr>
        <p:spPr>
          <a:xfrm>
            <a:off x="7500958" y="228599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漂亮的</a:t>
            </a:r>
            <a:endParaRPr lang="zh-CN" altLang="en-US" sz="3200" dirty="0"/>
          </a:p>
        </p:txBody>
      </p:sp>
      <p:sp>
        <p:nvSpPr>
          <p:cNvPr id="32" name="TextBox 31"/>
          <p:cNvSpPr txBox="1"/>
          <p:nvPr/>
        </p:nvSpPr>
        <p:spPr>
          <a:xfrm>
            <a:off x="7572396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悲观的</a:t>
            </a:r>
            <a:endParaRPr lang="zh-CN" altLang="en-US" sz="3200" dirty="0"/>
          </a:p>
        </p:txBody>
      </p:sp>
      <p:sp>
        <p:nvSpPr>
          <p:cNvPr id="33" name="TextBox 32"/>
          <p:cNvSpPr txBox="1"/>
          <p:nvPr/>
        </p:nvSpPr>
        <p:spPr>
          <a:xfrm>
            <a:off x="7429520" y="1714488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不舒适的</a:t>
            </a:r>
            <a:endParaRPr lang="zh-CN" altLang="en-US" sz="3200" dirty="0"/>
          </a:p>
        </p:txBody>
      </p:sp>
      <p:sp>
        <p:nvSpPr>
          <p:cNvPr id="34" name="TextBox 33"/>
          <p:cNvSpPr txBox="1"/>
          <p:nvPr/>
        </p:nvSpPr>
        <p:spPr>
          <a:xfrm>
            <a:off x="7500958" y="585789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小心的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3 -0.02105 L -0.18855 -0.262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-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75763E-7 L -0.18855 -0.324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-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93154E-6 L -0.19653 -0.167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09 -0.00254 L -0.18073 0.249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4311E-6 L -0.21233 0.166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0" y="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45051E-6 L -0.19653 -0.103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.03584 L -0.23142 -0.0920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00" y="-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3876E-7 L -0.19688 0.53492 " pathEditMode="relative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1785918" y="0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Eigenschaften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品质，特性</a:t>
            </a:r>
            <a:endParaRPr lang="zh-CN" altLang="en-US" sz="4000" dirty="0"/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0" y="1000108"/>
          <a:ext cx="4214810" cy="4716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0568"/>
                <a:gridCol w="1204242"/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unordentlich 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0728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unzuverlässig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treu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besondere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tolerant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interessant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286248" y="3500438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不整洁的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4286248" y="4643446"/>
            <a:ext cx="1428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不值得信赖的</a:t>
            </a:r>
            <a:endParaRPr lang="zh-CN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286248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忠诚的</a:t>
            </a:r>
            <a:endParaRPr lang="zh-CN" alt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4286248" y="2928934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宽容的</a:t>
            </a:r>
            <a:endParaRPr lang="zh-CN" alt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4286248" y="2285992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有趣的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4357686" y="17144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特殊的</a:t>
            </a:r>
            <a:endParaRPr lang="zh-CN" altLang="en-US" sz="3200" dirty="0"/>
          </a:p>
        </p:txBody>
      </p:sp>
      <p:graphicFrame>
        <p:nvGraphicFramePr>
          <p:cNvPr id="26" name="表格 25"/>
          <p:cNvGraphicFramePr>
            <a:graphicFrameLocks noGrp="1"/>
          </p:cNvGraphicFramePr>
          <p:nvPr/>
        </p:nvGraphicFramePr>
        <p:xfrm>
          <a:off x="4500562" y="1000108"/>
          <a:ext cx="4643438" cy="4859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8755"/>
                <a:gridCol w="1674683"/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ordentlich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21576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zuverlässig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erraten </a:t>
                      </a:r>
                      <a:r>
                        <a:rPr lang="en-US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vt</a:t>
                      </a:r>
                      <a:r>
                        <a:rPr lang="en-US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.)</a:t>
                      </a:r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normal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kleinlich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langweilig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7572396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平常的</a:t>
            </a:r>
            <a:endParaRPr lang="zh-CN" altLang="en-US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7429520" y="5214950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无聊的</a:t>
            </a:r>
            <a:endParaRPr lang="zh-CN" altLang="en-US" sz="3200" dirty="0"/>
          </a:p>
        </p:txBody>
      </p:sp>
      <p:sp>
        <p:nvSpPr>
          <p:cNvPr id="30" name="TextBox 29"/>
          <p:cNvSpPr txBox="1"/>
          <p:nvPr/>
        </p:nvSpPr>
        <p:spPr>
          <a:xfrm>
            <a:off x="7715240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背叛的</a:t>
            </a:r>
            <a:endParaRPr lang="zh-CN" altLang="en-US" sz="3200" dirty="0"/>
          </a:p>
        </p:txBody>
      </p:sp>
      <p:sp>
        <p:nvSpPr>
          <p:cNvPr id="31" name="TextBox 30"/>
          <p:cNvSpPr txBox="1"/>
          <p:nvPr/>
        </p:nvSpPr>
        <p:spPr>
          <a:xfrm>
            <a:off x="7715240" y="2285992"/>
            <a:ext cx="1428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值得信赖的</a:t>
            </a:r>
            <a:endParaRPr lang="zh-CN" altLang="en-US" sz="3200" dirty="0"/>
          </a:p>
        </p:txBody>
      </p:sp>
      <p:sp>
        <p:nvSpPr>
          <p:cNvPr id="32" name="TextBox 31"/>
          <p:cNvSpPr txBox="1"/>
          <p:nvPr/>
        </p:nvSpPr>
        <p:spPr>
          <a:xfrm>
            <a:off x="7715240" y="464344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小气的</a:t>
            </a:r>
            <a:endParaRPr lang="zh-CN" altLang="en-US" sz="3200" dirty="0"/>
          </a:p>
        </p:txBody>
      </p:sp>
      <p:sp>
        <p:nvSpPr>
          <p:cNvPr id="33" name="TextBox 32"/>
          <p:cNvSpPr txBox="1"/>
          <p:nvPr/>
        </p:nvSpPr>
        <p:spPr>
          <a:xfrm>
            <a:off x="7715208" y="1643050"/>
            <a:ext cx="14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整洁的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3 -0.02105 L -0.18855 -0.262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-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75763E-7 L -0.18855 -0.324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-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93154E-6 L -0.18073 -0.1047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01665E-6 L -0.15764 0.3462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4311E-6 L -0.19653 0.250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3164E-6 L -0.20017 0.428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2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0" grpId="0"/>
      <p:bldP spid="21" grpId="0"/>
      <p:bldP spid="22" grpId="0"/>
      <p:bldP spid="23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5760640" cy="4320480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539552" y="4869160"/>
            <a:ext cx="6120680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 smtClean="0"/>
              <a:t>Ich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finde</a:t>
            </a:r>
            <a:r>
              <a:rPr lang="en-US" altLang="zh-CN" sz="3200" dirty="0" smtClean="0"/>
              <a:t>, </a:t>
            </a:r>
            <a:r>
              <a:rPr lang="en-US" altLang="zh-CN" sz="3200" dirty="0" err="1" smtClean="0"/>
              <a:t>dass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mein</a:t>
            </a:r>
            <a:r>
              <a:rPr lang="en-US" altLang="zh-CN" sz="3200" dirty="0" smtClean="0"/>
              <a:t> Freund/</a:t>
            </a:r>
            <a:r>
              <a:rPr lang="en-US" altLang="zh-CN" sz="3200" dirty="0" err="1" smtClean="0"/>
              <a:t>meine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Freundin</a:t>
            </a:r>
            <a:r>
              <a:rPr lang="en-US" altLang="zh-CN" sz="3200" dirty="0" smtClean="0"/>
              <a:t> …. </a:t>
            </a:r>
            <a:r>
              <a:rPr lang="en-US" altLang="zh-CN" sz="3200" dirty="0" err="1"/>
              <a:t>i</a:t>
            </a:r>
            <a:r>
              <a:rPr lang="en-US" altLang="zh-CN" sz="3200" dirty="0" err="1" smtClean="0"/>
              <a:t>st</a:t>
            </a:r>
            <a:r>
              <a:rPr lang="en-US" altLang="zh-CN" sz="3200" dirty="0" smtClean="0"/>
              <a:t>.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8142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035002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1071546"/>
            <a:ext cx="3534035" cy="5000660"/>
          </a:xfrm>
          <a:prstGeom prst="rect">
            <a:avLst/>
          </a:prstGeom>
        </p:spPr>
      </p:pic>
      <p:pic>
        <p:nvPicPr>
          <p:cNvPr id="4" name="图片 3" descr="Img263239028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000108"/>
            <a:ext cx="3352800" cy="4762500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714480" y="142852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Komparative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比较级</a:t>
            </a:r>
            <a:endParaRPr lang="zh-CN" altLang="en-US" sz="4000" dirty="0"/>
          </a:p>
        </p:txBody>
      </p:sp>
      <p:sp>
        <p:nvSpPr>
          <p:cNvPr id="6" name="矩形 5"/>
          <p:cNvSpPr/>
          <p:nvPr/>
        </p:nvSpPr>
        <p:spPr>
          <a:xfrm>
            <a:off x="0" y="5214950"/>
            <a:ext cx="4857752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Die Frau links ist größer, schlanker und schöner als die Frau rechts. 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57752" y="5214950"/>
            <a:ext cx="4286248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Der Mann hinten ist größer, und stärker als der Mann vorne. 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08728112145968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3058"/>
            <a:ext cx="5477602" cy="3888884"/>
          </a:xfrm>
          <a:prstGeom prst="rect">
            <a:avLst/>
          </a:prstGeom>
        </p:spPr>
      </p:pic>
      <p:pic>
        <p:nvPicPr>
          <p:cNvPr id="3" name="图片 2" descr="25695850623918844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3321843"/>
            <a:ext cx="4714876" cy="353615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572000" y="0"/>
            <a:ext cx="4572000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Der Vater links ist größer und älter als der Sohn rechts. 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5214950"/>
            <a:ext cx="4357686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Die Schüler oben sind reicher als die Schüler unten 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285852" y="142852"/>
            <a:ext cx="7000924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Adjektive: Komparativformen</a:t>
            </a:r>
            <a:endParaRPr lang="zh-CN" altLang="en-US" sz="4000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214282" y="1071546"/>
          <a:ext cx="8929718" cy="4500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859"/>
                <a:gridCol w="4464859"/>
              </a:tblGrid>
              <a:tr h="1180478">
                <a:tc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regelmäßig </a:t>
                      </a:r>
                      <a:r>
                        <a:rPr lang="en-US" altLang="zh-CN" sz="3200" dirty="0" smtClean="0"/>
                        <a:t>+ </a:t>
                      </a:r>
                      <a:r>
                        <a:rPr lang="de-DE" altLang="zh-CN" sz="3200" dirty="0" smtClean="0"/>
                        <a:t>-er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3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regelmäßig mit Umlaut  </a:t>
                      </a:r>
                      <a:r>
                        <a:rPr lang="en-US" altLang="zh-CN" sz="3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 </a:t>
                      </a:r>
                      <a:r>
                        <a:rPr lang="de-DE" altLang="zh-CN" sz="3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-er a/ä,</a:t>
                      </a:r>
                      <a:r>
                        <a:rPr lang="de-DE" altLang="zh-CN" sz="3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o/ö, u/ü</a:t>
                      </a:r>
                      <a:endParaRPr lang="zh-CN" altLang="en-US" sz="32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335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5335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5335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5335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5335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5335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85720" y="2214554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sportlich - sportlich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2786058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ruhig - ruhig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3357562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hübsch -hübsch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29190" y="2214554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alt - </a:t>
            </a:r>
            <a:r>
              <a:rPr lang="de-DE" altLang="zh-CN" sz="3200" dirty="0" smtClean="0">
                <a:solidFill>
                  <a:srgbClr val="FF0000"/>
                </a:solidFill>
              </a:rPr>
              <a:t>ä</a:t>
            </a:r>
            <a:r>
              <a:rPr lang="de-DE" altLang="zh-CN" sz="3200" dirty="0" smtClean="0"/>
              <a:t>lt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4929190" y="278605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arm- </a:t>
            </a:r>
            <a:r>
              <a:rPr lang="de-DE" altLang="zh-CN" sz="3200" dirty="0" smtClean="0">
                <a:solidFill>
                  <a:srgbClr val="FF0000"/>
                </a:solidFill>
              </a:rPr>
              <a:t>ä</a:t>
            </a:r>
            <a:r>
              <a:rPr lang="de-DE" altLang="zh-CN" sz="3200" dirty="0" smtClean="0"/>
              <a:t>rm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4929190" y="3357562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groß- gr</a:t>
            </a:r>
            <a:r>
              <a:rPr lang="de-DE" altLang="zh-CN" sz="3200" dirty="0" smtClean="0">
                <a:solidFill>
                  <a:srgbClr val="FF0000"/>
                </a:solidFill>
              </a:rPr>
              <a:t>ö</a:t>
            </a:r>
            <a:r>
              <a:rPr lang="de-DE" altLang="zh-CN" sz="3200" dirty="0" smtClean="0"/>
              <a:t>ß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4929190" y="3929066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dumm- d</a:t>
            </a:r>
            <a:r>
              <a:rPr lang="de-DE" altLang="zh-CN" sz="3200" dirty="0" smtClean="0">
                <a:solidFill>
                  <a:srgbClr val="FF0000"/>
                </a:solidFill>
              </a:rPr>
              <a:t>ü</a:t>
            </a:r>
            <a:r>
              <a:rPr lang="de-DE" altLang="zh-CN" sz="3200" dirty="0" smtClean="0"/>
              <a:t>mm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4929190" y="4429132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jung- j</a:t>
            </a:r>
            <a:r>
              <a:rPr lang="de-DE" altLang="zh-CN" sz="3200" dirty="0" smtClean="0">
                <a:solidFill>
                  <a:srgbClr val="FF0000"/>
                </a:solidFill>
              </a:rPr>
              <a:t>ü</a:t>
            </a:r>
            <a:r>
              <a:rPr lang="de-DE" altLang="zh-CN" sz="3200" dirty="0" smtClean="0"/>
              <a:t>ng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5000628" y="5000636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klug- kl</a:t>
            </a:r>
            <a:r>
              <a:rPr lang="de-DE" altLang="zh-CN" sz="3200" dirty="0" smtClean="0">
                <a:solidFill>
                  <a:srgbClr val="FF0000"/>
                </a:solidFill>
              </a:rPr>
              <a:t>ü</a:t>
            </a:r>
            <a:r>
              <a:rPr lang="de-DE" altLang="zh-CN" sz="3200" dirty="0" smtClean="0"/>
              <a:t>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285720" y="3857628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normal -normal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5720" y="4429132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vorsichtig -vorsichtig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5720" y="4929198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lustig -lustig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285852" y="142852"/>
            <a:ext cx="7000924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Adjektive: Komparativformen</a:t>
            </a:r>
            <a:endParaRPr lang="zh-CN" altLang="en-US" sz="4000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071538" y="1357298"/>
          <a:ext cx="7643866" cy="3091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1933"/>
                <a:gridCol w="3821933"/>
              </a:tblGrid>
              <a:tr h="1143008">
                <a:tc rowSpan="3">
                  <a:txBody>
                    <a:bodyPr/>
                    <a:lstStyle/>
                    <a:p>
                      <a:pPr algn="ctr"/>
                      <a:endParaRPr lang="de-DE" altLang="zh-CN" sz="3200" dirty="0" smtClean="0"/>
                    </a:p>
                    <a:p>
                      <a:pPr algn="ctr"/>
                      <a:endParaRPr lang="de-DE" altLang="zh-CN" sz="3200" dirty="0" smtClean="0"/>
                    </a:p>
                    <a:p>
                      <a:pPr algn="ctr"/>
                      <a:r>
                        <a:rPr lang="de-DE" altLang="zh-CN" sz="3200" dirty="0" smtClean="0"/>
                        <a:t>unregelmäßige Formen 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7415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974155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072066" y="1785926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gut - </a:t>
            </a:r>
            <a:r>
              <a:rPr lang="de-DE" altLang="zh-CN" sz="3200" dirty="0" smtClean="0">
                <a:solidFill>
                  <a:srgbClr val="FF0000"/>
                </a:solidFill>
              </a:rPr>
              <a:t>besser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143504" y="2714620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gern - </a:t>
            </a:r>
            <a:r>
              <a:rPr lang="de-DE" altLang="zh-CN" sz="3200" dirty="0" smtClean="0">
                <a:solidFill>
                  <a:srgbClr val="FF0000"/>
                </a:solidFill>
              </a:rPr>
              <a:t>lieber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5214942" y="3571876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viel - </a:t>
            </a:r>
            <a:r>
              <a:rPr lang="de-DE" altLang="zh-CN" sz="3200" dirty="0" smtClean="0">
                <a:solidFill>
                  <a:srgbClr val="FF0000"/>
                </a:solidFill>
              </a:rPr>
              <a:t>mehr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5352"/>
            <a:ext cx="4544194" cy="280831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1285852" y="142852"/>
            <a:ext cx="7000924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Vergleiche</a:t>
            </a:r>
            <a:endParaRPr lang="zh-CN" altLang="en-US" sz="4000" dirty="0"/>
          </a:p>
        </p:txBody>
      </p:sp>
      <p:sp>
        <p:nvSpPr>
          <p:cNvPr id="5" name="圆角矩形标注 4"/>
          <p:cNvSpPr/>
          <p:nvPr/>
        </p:nvSpPr>
        <p:spPr>
          <a:xfrm>
            <a:off x="5076056" y="1052736"/>
            <a:ext cx="4067944" cy="2520280"/>
          </a:xfrm>
          <a:prstGeom prst="wedgeRoundRectCallout">
            <a:avLst>
              <a:gd name="adj1" fmla="val -79493"/>
              <a:gd name="adj2" fmla="val 140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altLang="zh-CN" sz="2800" dirty="0">
                <a:solidFill>
                  <a:prstClr val="black"/>
                </a:solidFill>
              </a:rPr>
              <a:t>Mein </a:t>
            </a:r>
            <a:r>
              <a:rPr lang="de-DE" altLang="zh-CN" sz="2800" dirty="0" smtClean="0">
                <a:solidFill>
                  <a:prstClr val="black"/>
                </a:solidFill>
              </a:rPr>
              <a:t>Bruder </a:t>
            </a:r>
            <a:r>
              <a:rPr lang="de-DE" altLang="zh-CN" sz="2800" dirty="0">
                <a:solidFill>
                  <a:prstClr val="black"/>
                </a:solidFill>
              </a:rPr>
              <a:t>ist </a:t>
            </a:r>
            <a:r>
              <a:rPr lang="de-DE" altLang="zh-CN" sz="2800" dirty="0" smtClean="0">
                <a:solidFill>
                  <a:srgbClr val="FF0000"/>
                </a:solidFill>
              </a:rPr>
              <a:t>älter als </a:t>
            </a:r>
            <a:r>
              <a:rPr lang="de-DE" altLang="zh-CN" sz="2800" dirty="0">
                <a:solidFill>
                  <a:prstClr val="black"/>
                </a:solidFill>
              </a:rPr>
              <a:t>ich. </a:t>
            </a:r>
            <a:endParaRPr lang="de-DE" altLang="zh-CN" sz="2800" dirty="0" smtClean="0">
              <a:solidFill>
                <a:prstClr val="black"/>
              </a:solidFill>
            </a:endParaRPr>
          </a:p>
          <a:p>
            <a:pPr lvl="0" algn="ctr"/>
            <a:r>
              <a:rPr lang="de-DE" altLang="zh-CN" sz="2800" dirty="0" smtClean="0">
                <a:solidFill>
                  <a:prstClr val="black"/>
                </a:solidFill>
              </a:rPr>
              <a:t>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genauso</a:t>
            </a:r>
            <a:r>
              <a:rPr lang="de-DE" altLang="zh-CN" sz="2800" dirty="0" smtClean="0">
                <a:solidFill>
                  <a:prstClr val="black"/>
                </a:solidFill>
              </a:rPr>
              <a:t> groß </a:t>
            </a:r>
            <a:r>
              <a:rPr lang="de-DE" altLang="zh-CN" sz="2800" dirty="0" smtClean="0">
                <a:solidFill>
                  <a:srgbClr val="FF0000"/>
                </a:solidFill>
              </a:rPr>
              <a:t>wie</a:t>
            </a:r>
            <a:r>
              <a:rPr lang="de-DE" altLang="zh-CN" sz="2800" dirty="0" smtClean="0">
                <a:solidFill>
                  <a:prstClr val="black"/>
                </a:solidFill>
              </a:rPr>
              <a:t> ich./Wir sind </a:t>
            </a:r>
            <a:r>
              <a:rPr lang="de-DE" altLang="zh-CN" sz="2800" dirty="0" smtClean="0">
                <a:solidFill>
                  <a:srgbClr val="FF0000"/>
                </a:solidFill>
              </a:rPr>
              <a:t>gleich</a:t>
            </a:r>
            <a:r>
              <a:rPr lang="de-DE" altLang="zh-CN" sz="2800" dirty="0" smtClean="0">
                <a:solidFill>
                  <a:prstClr val="black"/>
                </a:solidFill>
              </a:rPr>
              <a:t> groß.</a:t>
            </a:r>
          </a:p>
          <a:p>
            <a:pPr lvl="0" algn="ctr"/>
            <a:r>
              <a:rPr lang="de-DE" altLang="zh-CN" sz="2800" dirty="0" smtClean="0">
                <a:solidFill>
                  <a:prstClr val="black"/>
                </a:solidFill>
              </a:rPr>
              <a:t>Aber 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nicht so </a:t>
            </a:r>
            <a:r>
              <a:rPr lang="de-DE" altLang="zh-CN" sz="2800" dirty="0" smtClean="0">
                <a:solidFill>
                  <a:prstClr val="black"/>
                </a:solidFill>
              </a:rPr>
              <a:t>gut am Wasser wie </a:t>
            </a:r>
            <a:r>
              <a:rPr lang="de-DE" altLang="zh-CN" sz="2800" dirty="0" smtClean="0">
                <a:solidFill>
                  <a:srgbClr val="FF0000"/>
                </a:solidFill>
              </a:rPr>
              <a:t>ich</a:t>
            </a:r>
            <a:r>
              <a:rPr lang="de-DE" altLang="zh-CN" sz="2800" dirty="0" smtClean="0">
                <a:solidFill>
                  <a:prstClr val="black"/>
                </a:solidFill>
              </a:rPr>
              <a:t>.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6" name="圆角矩形标注 5"/>
          <p:cNvSpPr/>
          <p:nvPr/>
        </p:nvSpPr>
        <p:spPr>
          <a:xfrm>
            <a:off x="1979712" y="4312151"/>
            <a:ext cx="4067944" cy="2520280"/>
          </a:xfrm>
          <a:prstGeom prst="wedgeRoundRectCallout">
            <a:avLst>
              <a:gd name="adj1" fmla="val -59329"/>
              <a:gd name="adj2" fmla="val -68495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altLang="zh-CN" sz="2800" dirty="0">
                <a:solidFill>
                  <a:prstClr val="black"/>
                </a:solidFill>
              </a:rPr>
              <a:t>Mein </a:t>
            </a:r>
            <a:r>
              <a:rPr lang="de-DE" altLang="zh-CN" sz="2800" dirty="0" smtClean="0">
                <a:solidFill>
                  <a:prstClr val="black"/>
                </a:solidFill>
              </a:rPr>
              <a:t>Bruder </a:t>
            </a:r>
            <a:r>
              <a:rPr lang="de-DE" altLang="zh-CN" sz="2800" dirty="0">
                <a:solidFill>
                  <a:prstClr val="black"/>
                </a:solidFill>
              </a:rPr>
              <a:t>ist </a:t>
            </a:r>
            <a:r>
              <a:rPr lang="de-DE" altLang="zh-CN" sz="2800" dirty="0" smtClean="0">
                <a:solidFill>
                  <a:srgbClr val="FF0000"/>
                </a:solidFill>
              </a:rPr>
              <a:t>junge als </a:t>
            </a:r>
            <a:r>
              <a:rPr lang="de-DE" altLang="zh-CN" sz="2800" dirty="0">
                <a:solidFill>
                  <a:prstClr val="black"/>
                </a:solidFill>
              </a:rPr>
              <a:t>ich. </a:t>
            </a:r>
            <a:endParaRPr lang="de-DE" altLang="zh-CN" sz="2800" dirty="0" smtClean="0">
              <a:solidFill>
                <a:prstClr val="black"/>
              </a:solidFill>
            </a:endParaRPr>
          </a:p>
          <a:p>
            <a:pPr lvl="0" algn="ctr"/>
            <a:r>
              <a:rPr lang="de-DE" altLang="zh-CN" sz="2800" dirty="0" smtClean="0">
                <a:solidFill>
                  <a:prstClr val="black"/>
                </a:solidFill>
              </a:rPr>
              <a:t>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genauso</a:t>
            </a:r>
            <a:r>
              <a:rPr lang="de-DE" altLang="zh-CN" sz="2800" dirty="0" smtClean="0">
                <a:solidFill>
                  <a:prstClr val="black"/>
                </a:solidFill>
              </a:rPr>
              <a:t> aktiv </a:t>
            </a:r>
            <a:r>
              <a:rPr lang="de-DE" altLang="zh-CN" sz="2800" dirty="0" smtClean="0">
                <a:solidFill>
                  <a:srgbClr val="FF0000"/>
                </a:solidFill>
              </a:rPr>
              <a:t>wie</a:t>
            </a:r>
            <a:r>
              <a:rPr lang="de-DE" altLang="zh-CN" sz="2800" dirty="0" smtClean="0">
                <a:solidFill>
                  <a:prstClr val="black"/>
                </a:solidFill>
              </a:rPr>
              <a:t> ich./Wir sind </a:t>
            </a:r>
            <a:r>
              <a:rPr lang="de-DE" altLang="zh-CN" sz="2800" dirty="0" smtClean="0">
                <a:solidFill>
                  <a:srgbClr val="FF0000"/>
                </a:solidFill>
              </a:rPr>
              <a:t>gleich</a:t>
            </a:r>
            <a:r>
              <a:rPr lang="de-DE" altLang="zh-CN" sz="2800" dirty="0" smtClean="0">
                <a:solidFill>
                  <a:prstClr val="black"/>
                </a:solidFill>
              </a:rPr>
              <a:t> aktiv.</a:t>
            </a:r>
          </a:p>
          <a:p>
            <a:pPr lvl="0" algn="ctr"/>
            <a:r>
              <a:rPr lang="de-DE" altLang="zh-CN" sz="2800" dirty="0" smtClean="0">
                <a:solidFill>
                  <a:prstClr val="black"/>
                </a:solidFill>
              </a:rPr>
              <a:t>Aber 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nicht so </a:t>
            </a:r>
            <a:r>
              <a:rPr lang="de-DE" altLang="zh-CN" sz="2800" dirty="0" smtClean="0">
                <a:solidFill>
                  <a:prstClr val="black"/>
                </a:solidFill>
              </a:rPr>
              <a:t>gut am Feuer wie </a:t>
            </a:r>
            <a:r>
              <a:rPr lang="de-DE" altLang="zh-CN" sz="2800" dirty="0" smtClean="0">
                <a:solidFill>
                  <a:srgbClr val="FF0000"/>
                </a:solidFill>
              </a:rPr>
              <a:t>ich</a:t>
            </a:r>
            <a:r>
              <a:rPr lang="de-DE" altLang="zh-CN" sz="2800" dirty="0" smtClean="0">
                <a:solidFill>
                  <a:prstClr val="black"/>
                </a:solidFill>
              </a:rPr>
              <a:t>.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56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143240" y="0"/>
            <a:ext cx="328614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Vergleiche</a:t>
            </a:r>
            <a:endParaRPr lang="zh-CN" altLang="en-US" sz="4000" dirty="0"/>
          </a:p>
        </p:txBody>
      </p:sp>
      <p:pic>
        <p:nvPicPr>
          <p:cNvPr id="3" name="图片 2" descr="2009724192357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857232"/>
            <a:ext cx="3286128" cy="3810000"/>
          </a:xfrm>
          <a:prstGeom prst="rect">
            <a:avLst/>
          </a:prstGeom>
        </p:spPr>
      </p:pic>
      <p:pic>
        <p:nvPicPr>
          <p:cNvPr id="4" name="图片 3" descr="005545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000108"/>
            <a:ext cx="3857652" cy="337006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14282" y="4572008"/>
            <a:ext cx="4286248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Mein Freund ist größer und stärker als ich. Aber 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nicht so </a:t>
            </a:r>
            <a:r>
              <a:rPr lang="de-DE" altLang="zh-CN" sz="2800" dirty="0" smtClean="0">
                <a:solidFill>
                  <a:schemeClr val="tx1"/>
                </a:solidFill>
              </a:rPr>
              <a:t>cool wie </a:t>
            </a:r>
            <a:r>
              <a:rPr lang="de-DE" altLang="zh-CN" sz="2800" dirty="0" smtClean="0">
                <a:solidFill>
                  <a:srgbClr val="FF0000"/>
                </a:solidFill>
              </a:rPr>
              <a:t>ich</a:t>
            </a:r>
            <a:r>
              <a:rPr lang="de-DE" altLang="zh-CN" sz="2800" dirty="0" smtClean="0">
                <a:solidFill>
                  <a:schemeClr val="tx1"/>
                </a:solidFill>
              </a:rPr>
              <a:t>.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43438" y="4714884"/>
            <a:ext cx="4286248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Meine Schwester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genauso</a:t>
            </a:r>
            <a:r>
              <a:rPr lang="de-DE" altLang="zh-CN" sz="2800" dirty="0" smtClean="0">
                <a:solidFill>
                  <a:schemeClr val="tx1"/>
                </a:solidFill>
              </a:rPr>
              <a:t> groß </a:t>
            </a:r>
            <a:r>
              <a:rPr lang="de-DE" altLang="zh-CN" sz="2800" dirty="0" smtClean="0">
                <a:solidFill>
                  <a:srgbClr val="FF0000"/>
                </a:solidFill>
              </a:rPr>
              <a:t>wie</a:t>
            </a:r>
            <a:r>
              <a:rPr lang="de-DE" altLang="zh-CN" sz="2800" dirty="0" smtClean="0">
                <a:solidFill>
                  <a:schemeClr val="tx1"/>
                </a:solidFill>
              </a:rPr>
              <a:t> ich. Wir sind </a:t>
            </a:r>
            <a:r>
              <a:rPr lang="de-DE" altLang="zh-CN" sz="2800" dirty="0" smtClean="0">
                <a:solidFill>
                  <a:srgbClr val="FF0000"/>
                </a:solidFill>
              </a:rPr>
              <a:t>gleich</a:t>
            </a:r>
            <a:r>
              <a:rPr lang="de-DE" altLang="zh-CN" sz="2800" dirty="0" smtClean="0">
                <a:solidFill>
                  <a:schemeClr val="tx1"/>
                </a:solidFill>
              </a:rPr>
              <a:t> alt.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0" y="214290"/>
            <a:ext cx="4572032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Schreibt Vergleiche</a:t>
            </a:r>
            <a:endParaRPr lang="zh-CN" altLang="en-US" sz="4000" dirty="0"/>
          </a:p>
        </p:txBody>
      </p:sp>
      <p:pic>
        <p:nvPicPr>
          <p:cNvPr id="3" name="图片 2" descr="1-1006040933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142984"/>
            <a:ext cx="2867025" cy="3810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2844" y="4929174"/>
            <a:ext cx="4286248" cy="192882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Hund ist größer als Katze. Hund ist genauso schön wie Katze. Aber Hund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nicht so </a:t>
            </a:r>
            <a:r>
              <a:rPr lang="de-DE" altLang="zh-CN" sz="2800" dirty="0" smtClean="0">
                <a:solidFill>
                  <a:schemeClr val="tx1"/>
                </a:solidFill>
              </a:rPr>
              <a:t>frech wie </a:t>
            </a:r>
            <a:r>
              <a:rPr lang="de-DE" altLang="zh-CN" sz="2800" dirty="0" smtClean="0">
                <a:solidFill>
                  <a:srgbClr val="FF0000"/>
                </a:solidFill>
              </a:rPr>
              <a:t>Kartze</a:t>
            </a:r>
            <a:r>
              <a:rPr lang="de-DE" altLang="zh-CN" sz="2800" dirty="0" smtClean="0">
                <a:solidFill>
                  <a:schemeClr val="tx1"/>
                </a:solidFill>
              </a:rPr>
              <a:t>.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pic>
        <p:nvPicPr>
          <p:cNvPr id="5" name="图片 4" descr="36f05884e0afc97f66096e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214810" y="2571744"/>
            <a:ext cx="4929190" cy="17145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Shnishi ist ernster als Kid. </a:t>
            </a:r>
            <a:r>
              <a:rPr lang="de-DE" altLang="zh-CN" sz="2800" smtClean="0">
                <a:solidFill>
                  <a:schemeClr val="tx1"/>
                </a:solidFill>
              </a:rPr>
              <a:t>Kid ist </a:t>
            </a:r>
            <a:r>
              <a:rPr lang="de-DE" altLang="zh-CN" sz="2800" dirty="0" smtClean="0">
                <a:solidFill>
                  <a:schemeClr val="tx1"/>
                </a:solidFill>
              </a:rPr>
              <a:t>genauso klug wie Shnishi. Sie sind gleich hübsch.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857356" y="214290"/>
            <a:ext cx="542928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Vergleiche in der Schule</a:t>
            </a:r>
            <a:endParaRPr lang="zh-CN" altLang="en-US" sz="4000" dirty="0"/>
          </a:p>
        </p:txBody>
      </p:sp>
      <p:sp>
        <p:nvSpPr>
          <p:cNvPr id="3" name="文本占位符 2"/>
          <p:cNvSpPr txBox="1">
            <a:spLocks/>
          </p:cNvSpPr>
          <p:nvPr/>
        </p:nvSpPr>
        <p:spPr>
          <a:xfrm>
            <a:off x="714348" y="1142984"/>
            <a:ext cx="8186738" cy="3582160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Klasse </a:t>
            </a:r>
            <a:r>
              <a:rPr lang="de-DE" altLang="zh-CN" sz="3200" dirty="0">
                <a:latin typeface="+mn-lt"/>
                <a:ea typeface="+mn-ea"/>
              </a:rPr>
              <a:t>7</a:t>
            </a:r>
            <a:r>
              <a:rPr lang="de-DE" altLang="zh-CN" sz="3200" dirty="0" smtClean="0">
                <a:latin typeface="+mn-lt"/>
                <a:ea typeface="+mn-ea"/>
              </a:rPr>
              <a:t> hat mehr Schüler als Klasse 8. 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Luan Hao ist genauso aktiv wie Wang Kaixin.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Ich finde den Kunstunterricht interessanter als Matheunterricht.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Frau Jiang ist älter als Frau Ji.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......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sz="3200" dirty="0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14282" y="214290"/>
            <a:ext cx="8786874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Komplimente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称赞</a:t>
            </a:r>
            <a:endParaRPr lang="zh-CN" altLang="en-US" sz="4000" dirty="0"/>
          </a:p>
        </p:txBody>
      </p:sp>
      <p:sp>
        <p:nvSpPr>
          <p:cNvPr id="3" name="文本占位符 2"/>
          <p:cNvSpPr txBox="1">
            <a:spLocks/>
          </p:cNvSpPr>
          <p:nvPr/>
        </p:nvSpPr>
        <p:spPr>
          <a:xfrm>
            <a:off x="428596" y="1142984"/>
            <a:ext cx="8429652" cy="5286412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echt</a:t>
            </a:r>
            <a:r>
              <a:rPr lang="zh-CN" altLang="en-US" sz="3200" dirty="0" smtClean="0">
                <a:latin typeface="+mn-lt"/>
                <a:ea typeface="+mn-ea"/>
              </a:rPr>
              <a:t>， 真的</a:t>
            </a:r>
            <a:endParaRPr lang="de-DE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klasse</a:t>
            </a:r>
            <a:r>
              <a:rPr lang="zh-CN" altLang="en-US" sz="3200" dirty="0" smtClean="0">
                <a:latin typeface="+mn-lt"/>
                <a:ea typeface="+mn-ea"/>
              </a:rPr>
              <a:t>，极好的，了不起的，令人叫绝的</a:t>
            </a:r>
            <a:endParaRPr lang="de-DE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Du bist echt klasse/ total nett/ echt cool.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Dein Kleid/Rock sieht toll/super aus.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Du kannst sehr gut singen/ toll tanzen/ gut schreiben.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Deine Augen/Haare sind so schön.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Ich finde dich lieb/lustig.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Mit dir kann ich lustig sein/so gut reden.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sz="3200" dirty="0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2"/>
          <p:cNvSpPr txBox="1">
            <a:spLocks/>
          </p:cNvSpPr>
          <p:nvPr/>
        </p:nvSpPr>
        <p:spPr>
          <a:xfrm>
            <a:off x="357158" y="1357298"/>
            <a:ext cx="8186738" cy="4572032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wütend,  adj.  </a:t>
            </a:r>
            <a:r>
              <a:rPr lang="zh-CN" altLang="en-US" sz="3200" dirty="0" smtClean="0">
                <a:latin typeface="+mn-lt"/>
                <a:ea typeface="+mn-ea"/>
              </a:rPr>
              <a:t>盛怒的，暴怒的</a:t>
            </a:r>
            <a:endParaRPr lang="en-US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lösen</a:t>
            </a:r>
            <a:r>
              <a:rPr lang="en-US" altLang="zh-CN" sz="3200" dirty="0" smtClean="0">
                <a:latin typeface="+mn-lt"/>
                <a:ea typeface="+mn-ea"/>
              </a:rPr>
              <a:t>, </a:t>
            </a:r>
            <a:r>
              <a:rPr lang="en-US" altLang="zh-CN" sz="3200" dirty="0" err="1" smtClean="0">
                <a:latin typeface="+mn-lt"/>
                <a:ea typeface="+mn-ea"/>
              </a:rPr>
              <a:t>vt</a:t>
            </a:r>
            <a:r>
              <a:rPr lang="en-US" altLang="zh-CN" sz="3200" dirty="0" smtClean="0">
                <a:latin typeface="+mn-lt"/>
                <a:ea typeface="+mn-ea"/>
              </a:rPr>
              <a:t>. </a:t>
            </a:r>
            <a:r>
              <a:rPr lang="zh-CN" altLang="en-US" sz="3200" dirty="0" smtClean="0">
                <a:latin typeface="+mn-lt"/>
                <a:ea typeface="+mn-ea"/>
              </a:rPr>
              <a:t>解决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reden</a:t>
            </a:r>
            <a:r>
              <a:rPr lang="de-DE" altLang="zh-CN" sz="3200" dirty="0" smtClean="0">
                <a:latin typeface="+mn-lt"/>
                <a:ea typeface="+mn-ea"/>
              </a:rPr>
              <a:t>, v</a:t>
            </a:r>
            <a:r>
              <a:rPr lang="en-US" altLang="zh-CN" sz="3200" dirty="0" err="1" smtClean="0">
                <a:latin typeface="+mn-lt"/>
                <a:ea typeface="+mn-ea"/>
              </a:rPr>
              <a:t>i</a:t>
            </a:r>
            <a:r>
              <a:rPr lang="de-DE" altLang="zh-CN" sz="3200" dirty="0" smtClean="0">
                <a:latin typeface="+mn-lt"/>
                <a:ea typeface="+mn-ea"/>
              </a:rPr>
              <a:t>. </a:t>
            </a:r>
            <a:r>
              <a:rPr lang="zh-CN" altLang="en-US" sz="3200" dirty="0" smtClean="0">
                <a:latin typeface="+mn-lt"/>
                <a:ea typeface="+mn-ea"/>
              </a:rPr>
              <a:t>交谈</a:t>
            </a:r>
            <a:endParaRPr lang="en-US" altLang="zh-CN" sz="3200" dirty="0"/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verschieden</a:t>
            </a:r>
            <a:r>
              <a:rPr lang="de-DE" altLang="zh-CN" sz="3200" dirty="0" smtClean="0">
                <a:latin typeface="+mn-lt"/>
                <a:ea typeface="+mn-ea"/>
              </a:rPr>
              <a:t>, adj.  </a:t>
            </a:r>
            <a:r>
              <a:rPr lang="zh-CN" altLang="en-US" sz="3200" dirty="0" smtClean="0">
                <a:latin typeface="+mn-lt"/>
                <a:ea typeface="+mn-ea"/>
              </a:rPr>
              <a:t>不同的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brauchen</a:t>
            </a:r>
            <a:r>
              <a:rPr lang="en-US" altLang="zh-CN" sz="3200" dirty="0" smtClean="0">
                <a:latin typeface="+mn-lt"/>
                <a:ea typeface="+mn-ea"/>
              </a:rPr>
              <a:t>, </a:t>
            </a:r>
            <a:r>
              <a:rPr lang="en-US" altLang="zh-CN" sz="3200" dirty="0" err="1" smtClean="0">
                <a:latin typeface="+mn-lt"/>
                <a:ea typeface="+mn-ea"/>
              </a:rPr>
              <a:t>vt</a:t>
            </a:r>
            <a:r>
              <a:rPr lang="en-US" altLang="zh-CN" sz="3200" dirty="0" smtClean="0">
                <a:latin typeface="+mn-lt"/>
                <a:ea typeface="+mn-ea"/>
              </a:rPr>
              <a:t>. </a:t>
            </a:r>
            <a:r>
              <a:rPr lang="zh-CN" altLang="en-US" sz="3200" dirty="0" smtClean="0">
                <a:latin typeface="+mn-lt"/>
                <a:ea typeface="+mn-ea"/>
              </a:rPr>
              <a:t>需要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passieren</a:t>
            </a:r>
            <a:r>
              <a:rPr lang="en-US" altLang="zh-CN" sz="3200" dirty="0" smtClean="0">
                <a:latin typeface="+mn-lt"/>
                <a:ea typeface="+mn-ea"/>
              </a:rPr>
              <a:t>, vi. </a:t>
            </a:r>
            <a:r>
              <a:rPr lang="zh-CN" altLang="en-US" sz="3200" dirty="0" smtClean="0">
                <a:latin typeface="+mn-lt"/>
                <a:ea typeface="+mn-ea"/>
              </a:rPr>
              <a:t>发生</a:t>
            </a:r>
            <a:r>
              <a:rPr lang="en-US" altLang="zh-CN" sz="3200" dirty="0" smtClean="0">
                <a:latin typeface="+mn-lt"/>
                <a:ea typeface="+mn-ea"/>
              </a:rPr>
              <a:t> 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sz="3200" dirty="0">
              <a:latin typeface="+mn-lt"/>
              <a:ea typeface="+mn-ea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14313" y="142875"/>
            <a:ext cx="4143375" cy="785813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de-DE" altLang="zh-CN" sz="4400">
                <a:latin typeface="+mj-lt"/>
                <a:ea typeface="+mj-ea"/>
                <a:cs typeface="+mj-cs"/>
              </a:rPr>
              <a:t>Wörter</a:t>
            </a:r>
            <a:endParaRPr lang="zh-CN" altLang="en-US" sz="44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6317"/>
            <a:ext cx="7776864" cy="5832648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467544" y="188640"/>
            <a:ext cx="417646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 smtClean="0"/>
              <a:t>Lachen</a:t>
            </a:r>
            <a:r>
              <a:rPr lang="en-US" altLang="zh-CN" sz="3200" dirty="0" smtClean="0"/>
              <a:t> und </a:t>
            </a:r>
            <a:r>
              <a:rPr lang="en-US" altLang="zh-CN" sz="3200" dirty="0" err="1" smtClean="0"/>
              <a:t>lernen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4377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116632"/>
            <a:ext cx="7992889" cy="657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6310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/>
        </p:nvGraphicFramePr>
        <p:xfrm>
          <a:off x="1928794" y="500042"/>
          <a:ext cx="5500726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矩形 2"/>
          <p:cNvSpPr/>
          <p:nvPr/>
        </p:nvSpPr>
        <p:spPr>
          <a:xfrm>
            <a:off x="785813" y="3286125"/>
            <a:ext cx="7072312" cy="218598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3050" fontAlgn="auto">
              <a:spcBef>
                <a:spcPts val="0"/>
              </a:spcBef>
              <a:spcAft>
                <a:spcPts val="0"/>
              </a:spcAft>
              <a:buFont typeface="Calibri" pitchFamily="34" charset="0"/>
              <a:buChar char="−"/>
              <a:defRPr/>
            </a:pPr>
            <a:r>
              <a:rPr lang="en-US" sz="2400" b="1" dirty="0">
                <a:latin typeface="+mn-lt"/>
                <a:ea typeface="+mn-ea"/>
              </a:rPr>
              <a:t>The Easter Season</a:t>
            </a:r>
          </a:p>
          <a:p>
            <a:pPr marL="2730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n-lt"/>
                <a:ea typeface="+mn-ea"/>
              </a:rPr>
              <a:t>Easter is not only a holiday but a season unto itself. To many religious people, it marks a time of miracles and a reaffirming of faith. To those with a more secular view of the world, it is a celebration of the end of winter, a time to look toward the warmth of the coming summer and a chance to shed the heavy clothing of the winter for the bright colors of spring.</a:t>
            </a:r>
            <a:br>
              <a:rPr lang="en-US" sz="1600" dirty="0">
                <a:latin typeface="+mn-lt"/>
                <a:ea typeface="+mn-ea"/>
              </a:rPr>
            </a:br>
            <a:endParaRPr lang="en-US" sz="1600" dirty="0">
              <a:latin typeface="+mn-lt"/>
              <a:ea typeface="+mn-ea"/>
            </a:endParaRPr>
          </a:p>
          <a:p>
            <a:pPr marL="2730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n-lt"/>
                <a:ea typeface="+mn-ea"/>
              </a:rPr>
              <a:t>The Date of Easter</a:t>
            </a:r>
            <a:endParaRPr lang="zh-CN" altLang="en-US" sz="1600" dirty="0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/>
          <p:cNvSpPr>
            <a:spLocks noChangeArrowheads="1"/>
          </p:cNvSpPr>
          <p:nvPr/>
        </p:nvSpPr>
        <p:spPr bwMode="blackWhite">
          <a:xfrm>
            <a:off x="1714500" y="571500"/>
            <a:ext cx="3429000" cy="2357438"/>
          </a:xfrm>
          <a:prstGeom prst="roundRect">
            <a:avLst>
              <a:gd name="adj" fmla="val 9106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bg1"/>
                </a:solidFill>
              </a:rPr>
              <a:t>photo</a:t>
            </a: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blackWhite">
          <a:xfrm>
            <a:off x="500063" y="1928813"/>
            <a:ext cx="3571875" cy="2435225"/>
          </a:xfrm>
          <a:prstGeom prst="roundRect">
            <a:avLst>
              <a:gd name="adj" fmla="val 9106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bg1"/>
                </a:solidFill>
              </a:rPr>
              <a:t>photo</a:t>
            </a:r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blackWhite">
          <a:xfrm>
            <a:off x="1928813" y="3286125"/>
            <a:ext cx="3500437" cy="2513013"/>
          </a:xfrm>
          <a:prstGeom prst="roundRect">
            <a:avLst>
              <a:gd name="adj" fmla="val 9106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bg1"/>
                </a:solidFill>
              </a:rPr>
              <a:t>photo</a:t>
            </a:r>
          </a:p>
        </p:txBody>
      </p:sp>
      <p:sp>
        <p:nvSpPr>
          <p:cNvPr id="7" name="矩形 6"/>
          <p:cNvSpPr/>
          <p:nvPr/>
        </p:nvSpPr>
        <p:spPr>
          <a:xfrm>
            <a:off x="5643563" y="560388"/>
            <a:ext cx="3214687" cy="366236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3050" fontAlgn="auto">
              <a:spcBef>
                <a:spcPts val="0"/>
              </a:spcBef>
              <a:spcAft>
                <a:spcPts val="0"/>
              </a:spcAft>
              <a:buFont typeface="Calibri" pitchFamily="34" charset="0"/>
              <a:buChar char="−"/>
              <a:defRPr/>
            </a:pPr>
            <a:r>
              <a:rPr lang="en-US" sz="2400" b="1" dirty="0">
                <a:latin typeface="+mn-lt"/>
                <a:ea typeface="+mn-ea"/>
              </a:rPr>
              <a:t>The Easter Season</a:t>
            </a:r>
          </a:p>
          <a:p>
            <a:pPr marL="2730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n-lt"/>
                <a:ea typeface="+mn-ea"/>
              </a:rPr>
              <a:t>Easter is not only a holiday but a season unto itself. To many religious people, it marks a time of miracles and a reaffirming of faith. To those with a more secular view of the world, it is a celebration of the end of winter, a time to look toward the warmth of the coming summer and a chance to shed the heavy clothing of the winter for the bright colors of spring.</a:t>
            </a:r>
            <a:br>
              <a:rPr lang="en-US" sz="1600" dirty="0">
                <a:latin typeface="+mn-lt"/>
                <a:ea typeface="+mn-ea"/>
              </a:rPr>
            </a:br>
            <a:endParaRPr lang="en-US" sz="1600" dirty="0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96501" y="5534585"/>
            <a:ext cx="4932953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b="1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</a:rPr>
              <a:t>Thank you!</a:t>
            </a:r>
            <a:endParaRPr lang="zh-CN" altLang="en-US" sz="8000" b="1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1129</TotalTime>
  <Words>1012</Words>
  <Application>Microsoft Office PowerPoint</Application>
  <PresentationFormat>全屏显示(4:3)</PresentationFormat>
  <Paragraphs>245</Paragraphs>
  <Slides>26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</vt:lpstr>
      <vt:lpstr>Freundschaft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Vivien</dc:creator>
  <cp:lastModifiedBy>dell</cp:lastModifiedBy>
  <cp:revision>86</cp:revision>
  <dcterms:created xsi:type="dcterms:W3CDTF">2009-03-23T22:10:45Z</dcterms:created>
  <dcterms:modified xsi:type="dcterms:W3CDTF">2013-04-12T06:10:31Z</dcterms:modified>
</cp:coreProperties>
</file>