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tags/tag9.xml" ContentType="application/vnd.openxmlformats-officedocument.presentationml.tags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8"/>
  </p:notesMasterIdLst>
  <p:sldIdLst>
    <p:sldId id="282" r:id="rId2"/>
    <p:sldId id="283" r:id="rId3"/>
    <p:sldId id="284" r:id="rId4"/>
    <p:sldId id="261" r:id="rId5"/>
    <p:sldId id="262" r:id="rId6"/>
    <p:sldId id="263" r:id="rId7"/>
  </p:sldIdLst>
  <p:sldSz cx="12192000" cy="6858000"/>
  <p:notesSz cx="7104063" cy="10234613"/>
  <p:custDataLst>
    <p:tags r:id="rId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E5E5E5"/>
    <a:srgbClr val="D7D7D7"/>
    <a:srgbClr val="F7F7F7"/>
    <a:srgbClr val="93A363"/>
    <a:srgbClr val="F9F9F9"/>
    <a:srgbClr val="DEDE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2019/3/21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09786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46115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1E8434-B007-4596-847F-7A3BBBF9A27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32887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42315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/>
              <a:t>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164292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/>
              <a:t>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883899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4E79D5-D80E-4E2F-A4E9-1C79A1A8057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80390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2019/3/21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2019/3/21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教学过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28000">
              <a:srgbClr val="F9F9F9"/>
            </a:gs>
            <a:gs pos="100000">
              <a:srgbClr val="DEDEDE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t>2019/3/21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9" r:id="rId10"/>
    <p:sldLayoutId id="2147483660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image" Target="../media/image2.png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image" Target="../media/image1.png"/><Relationship Id="rId2" Type="http://schemas.openxmlformats.org/officeDocument/2006/relationships/tags" Target="../tags/tag2.xml"/><Relationship Id="rId1" Type="http://schemas.openxmlformats.org/officeDocument/2006/relationships/themeOverride" Target="../theme/themeOverride2.xml"/><Relationship Id="rId6" Type="http://schemas.openxmlformats.org/officeDocument/2006/relationships/tags" Target="../tags/tag6.xml"/><Relationship Id="rId11" Type="http://schemas.openxmlformats.org/officeDocument/2006/relationships/slide" Target="slide3.xml"/><Relationship Id="rId5" Type="http://schemas.openxmlformats.org/officeDocument/2006/relationships/tags" Target="../tags/tag5.xml"/><Relationship Id="rId10" Type="http://schemas.openxmlformats.org/officeDocument/2006/relationships/notesSlide" Target="../notesSlides/notesSlide2.xml"/><Relationship Id="rId4" Type="http://schemas.openxmlformats.org/officeDocument/2006/relationships/tags" Target="../tags/tag4.xml"/><Relationship Id="rId9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tags" Target="../tags/tag9.xml"/><Relationship Id="rId1" Type="http://schemas.openxmlformats.org/officeDocument/2006/relationships/themeOverride" Target="../theme/themeOverride3.xml"/><Relationship Id="rId6" Type="http://schemas.openxmlformats.org/officeDocument/2006/relationships/image" Target="../media/image3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4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5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9.xml"/><Relationship Id="rId1" Type="http://schemas.openxmlformats.org/officeDocument/2006/relationships/themeOverride" Target="../theme/themeOverride6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28000">
              <a:srgbClr val="F9F9F9"/>
            </a:gs>
            <a:gs pos="100000">
              <a:srgbClr val="DEDEDE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152A0E13-B1E2-464A-A46B-C9C0C143F2D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600" y="4140292"/>
            <a:ext cx="1800201" cy="2674261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2798758" y="1821115"/>
            <a:ext cx="710964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动态几何中的最值问题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BDB6DC9A-3DDD-4005-AB95-246E62625697}"/>
              </a:ext>
            </a:extLst>
          </p:cNvPr>
          <p:cNvGrpSpPr/>
          <p:nvPr/>
        </p:nvGrpSpPr>
        <p:grpSpPr>
          <a:xfrm>
            <a:off x="0" y="127750"/>
            <a:ext cx="1370568" cy="2561832"/>
            <a:chOff x="1992206" y="1553031"/>
            <a:chExt cx="1888575" cy="4026212"/>
          </a:xfrm>
        </p:grpSpPr>
        <p:sp>
          <p:nvSpPr>
            <p:cNvPr id="30" name="MH_Others_1"/>
            <p:cNvSpPr txBox="1"/>
            <p:nvPr>
              <p:custDataLst>
                <p:tags r:id="rId7"/>
              </p:custDataLst>
            </p:nvPr>
          </p:nvSpPr>
          <p:spPr>
            <a:xfrm>
              <a:off x="2638291" y="2057400"/>
              <a:ext cx="1242490" cy="2755900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noAutofit/>
            </a:bodyPr>
            <a:lstStyle/>
            <a:p>
              <a:pPr algn="ctr"/>
              <a:r>
                <a:rPr lang="zh-CN" altLang="en-US" sz="4400" dirty="0" smtClean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知识点</a:t>
              </a:r>
              <a:endParaRPr lang="zh-CN" altLang="en-US" sz="4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MH_Others_2"/>
            <p:cNvSpPr txBox="1"/>
            <p:nvPr>
              <p:custDataLst>
                <p:tags r:id="rId8"/>
              </p:custDataLst>
            </p:nvPr>
          </p:nvSpPr>
          <p:spPr>
            <a:xfrm rot="5400000">
              <a:off x="361125" y="3184112"/>
              <a:ext cx="4026212" cy="76405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en-US" altLang="zh-CN" sz="2800" spc="400" dirty="0">
                  <a:solidFill>
                    <a:schemeClr val="accent1">
                      <a:lumMod val="20000"/>
                      <a:lumOff val="8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CONTENTS</a:t>
              </a:r>
              <a:endParaRPr lang="zh-CN" altLang="en-US" sz="2800" spc="400" dirty="0">
                <a:solidFill>
                  <a:schemeClr val="accent1">
                    <a:lumMod val="20000"/>
                    <a:lumOff val="8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1036A21E-66F4-4E70-B24B-59586DD93194}"/>
              </a:ext>
            </a:extLst>
          </p:cNvPr>
          <p:cNvGrpSpPr/>
          <p:nvPr/>
        </p:nvGrpSpPr>
        <p:grpSpPr>
          <a:xfrm>
            <a:off x="1805559" y="791829"/>
            <a:ext cx="3513416" cy="1036971"/>
            <a:chOff x="5593080" y="1920003"/>
            <a:chExt cx="3830320" cy="1316918"/>
          </a:xfrm>
        </p:grpSpPr>
        <p:sp>
          <p:nvSpPr>
            <p:cNvPr id="5" name="MH_Number_1">
              <a:hlinkClick r:id="rId11" action="ppaction://hlinksldjump"/>
            </p:cNvPr>
            <p:cNvSpPr/>
            <p:nvPr>
              <p:custDataLst>
                <p:tags r:id="rId3"/>
              </p:custDataLst>
            </p:nvPr>
          </p:nvSpPr>
          <p:spPr>
            <a:xfrm>
              <a:off x="5595523" y="2009084"/>
              <a:ext cx="360000" cy="360000"/>
            </a:xfrm>
            <a:prstGeom prst="ellipse">
              <a:avLst/>
            </a:prstGeom>
            <a:solidFill>
              <a:schemeClr val="accent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Times New Roman" panose="02020603050405020304" pitchFamily="18" charset="0"/>
                  <a:sym typeface="Arial" panose="020B0604020202020204" pitchFamily="34" charset="0"/>
                </a:rPr>
                <a:t>1</a:t>
              </a:r>
              <a:endParaRPr lang="zh-CN" altLang="en-US" sz="20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endParaRPr>
            </a:p>
          </p:txBody>
        </p:sp>
        <p:sp>
          <p:nvSpPr>
            <p:cNvPr id="49" name="MH_Entry_1">
              <a:hlinkClick r:id="rId11" action="ppaction://hlinksldjump"/>
            </p:cNvPr>
            <p:cNvSpPr/>
            <p:nvPr>
              <p:custDataLst>
                <p:tags r:id="rId4"/>
              </p:custDataLst>
            </p:nvPr>
          </p:nvSpPr>
          <p:spPr>
            <a:xfrm>
              <a:off x="5593080" y="1920003"/>
              <a:ext cx="3830320" cy="492443"/>
            </a:xfrm>
            <a:custGeom>
              <a:avLst/>
              <a:gdLst>
                <a:gd name="connsiteX0" fmla="*/ 0 w 2520280"/>
                <a:gd name="connsiteY0" fmla="*/ 1584176 h 1872208"/>
                <a:gd name="connsiteX1" fmla="*/ 2520280 w 2520280"/>
                <a:gd name="connsiteY1" fmla="*/ 1584176 h 1872208"/>
                <a:gd name="connsiteX2" fmla="*/ 2520280 w 2520280"/>
                <a:gd name="connsiteY2" fmla="*/ 1872208 h 1872208"/>
                <a:gd name="connsiteX3" fmla="*/ 0 w 2520280"/>
                <a:gd name="connsiteY3" fmla="*/ 1872208 h 1872208"/>
                <a:gd name="connsiteX4" fmla="*/ 0 w 2520280"/>
                <a:gd name="connsiteY4" fmla="*/ 1584176 h 1872208"/>
                <a:gd name="connsiteX5" fmla="*/ 0 w 2520280"/>
                <a:gd name="connsiteY5" fmla="*/ 0 h 1872208"/>
                <a:gd name="connsiteX6" fmla="*/ 2520280 w 2520280"/>
                <a:gd name="connsiteY6" fmla="*/ 0 h 1872208"/>
                <a:gd name="connsiteX7" fmla="*/ 2520280 w 2520280"/>
                <a:gd name="connsiteY7" fmla="*/ 288032 h 1872208"/>
                <a:gd name="connsiteX8" fmla="*/ 0 w 2520280"/>
                <a:gd name="connsiteY8" fmla="*/ 0 h 1872208"/>
                <a:gd name="connsiteX0" fmla="*/ 0 w 2520280"/>
                <a:gd name="connsiteY0" fmla="*/ 1584176 h 1872208"/>
                <a:gd name="connsiteX1" fmla="*/ 2520280 w 2520280"/>
                <a:gd name="connsiteY1" fmla="*/ 1584176 h 1872208"/>
                <a:gd name="connsiteX2" fmla="*/ 2520280 w 2520280"/>
                <a:gd name="connsiteY2" fmla="*/ 1872208 h 1872208"/>
                <a:gd name="connsiteX3" fmla="*/ 0 w 2520280"/>
                <a:gd name="connsiteY3" fmla="*/ 1872208 h 1872208"/>
                <a:gd name="connsiteX4" fmla="*/ 0 w 2520280"/>
                <a:gd name="connsiteY4" fmla="*/ 1584176 h 1872208"/>
                <a:gd name="connsiteX5" fmla="*/ 0 w 2520280"/>
                <a:gd name="connsiteY5" fmla="*/ 0 h 1872208"/>
                <a:gd name="connsiteX6" fmla="*/ 2520280 w 2520280"/>
                <a:gd name="connsiteY6" fmla="*/ 0 h 1872208"/>
                <a:gd name="connsiteX7" fmla="*/ 0 w 2520280"/>
                <a:gd name="connsiteY7" fmla="*/ 0 h 1872208"/>
                <a:gd name="connsiteX0" fmla="*/ 0 w 2520280"/>
                <a:gd name="connsiteY0" fmla="*/ 1872208 h 1872208"/>
                <a:gd name="connsiteX1" fmla="*/ 2520280 w 2520280"/>
                <a:gd name="connsiteY1" fmla="*/ 1584176 h 1872208"/>
                <a:gd name="connsiteX2" fmla="*/ 2520280 w 2520280"/>
                <a:gd name="connsiteY2" fmla="*/ 1872208 h 1872208"/>
                <a:gd name="connsiteX3" fmla="*/ 0 w 2520280"/>
                <a:gd name="connsiteY3" fmla="*/ 1872208 h 1872208"/>
                <a:gd name="connsiteX4" fmla="*/ 0 w 2520280"/>
                <a:gd name="connsiteY4" fmla="*/ 0 h 1872208"/>
                <a:gd name="connsiteX5" fmla="*/ 2520280 w 2520280"/>
                <a:gd name="connsiteY5" fmla="*/ 0 h 1872208"/>
                <a:gd name="connsiteX6" fmla="*/ 0 w 2520280"/>
                <a:gd name="connsiteY6" fmla="*/ 0 h 1872208"/>
                <a:gd name="connsiteX0" fmla="*/ 0 w 2520280"/>
                <a:gd name="connsiteY0" fmla="*/ 1872208 h 1872208"/>
                <a:gd name="connsiteX1" fmla="*/ 2520280 w 2520280"/>
                <a:gd name="connsiteY1" fmla="*/ 1872208 h 1872208"/>
                <a:gd name="connsiteX2" fmla="*/ 0 w 2520280"/>
                <a:gd name="connsiteY2" fmla="*/ 1872208 h 1872208"/>
                <a:gd name="connsiteX3" fmla="*/ 0 w 2520280"/>
                <a:gd name="connsiteY3" fmla="*/ 0 h 1872208"/>
                <a:gd name="connsiteX4" fmla="*/ 2520280 w 2520280"/>
                <a:gd name="connsiteY4" fmla="*/ 0 h 1872208"/>
                <a:gd name="connsiteX5" fmla="*/ 0 w 2520280"/>
                <a:gd name="connsiteY5" fmla="*/ 0 h 1872208"/>
                <a:gd name="connsiteX0" fmla="*/ 0 w 2520280"/>
                <a:gd name="connsiteY0" fmla="*/ 1872208 h 1872208"/>
                <a:gd name="connsiteX1" fmla="*/ 2520280 w 2520280"/>
                <a:gd name="connsiteY1" fmla="*/ 1872208 h 1872208"/>
                <a:gd name="connsiteX2" fmla="*/ 0 w 2520280"/>
                <a:gd name="connsiteY2" fmla="*/ 1872208 h 1872208"/>
                <a:gd name="connsiteX3" fmla="*/ 0 w 2520280"/>
                <a:gd name="connsiteY3" fmla="*/ 0 h 1872208"/>
                <a:gd name="connsiteX4" fmla="*/ 34255 w 2520280"/>
                <a:gd name="connsiteY4" fmla="*/ 0 h 1872208"/>
                <a:gd name="connsiteX5" fmla="*/ 0 w 2520280"/>
                <a:gd name="connsiteY5" fmla="*/ 0 h 1872208"/>
                <a:gd name="connsiteX0" fmla="*/ 0 w 2520280"/>
                <a:gd name="connsiteY0" fmla="*/ 1872208 h 1872208"/>
                <a:gd name="connsiteX1" fmla="*/ 2520280 w 2520280"/>
                <a:gd name="connsiteY1" fmla="*/ 1872208 h 1872208"/>
                <a:gd name="connsiteX2" fmla="*/ 0 w 2520280"/>
                <a:gd name="connsiteY2" fmla="*/ 1872208 h 1872208"/>
                <a:gd name="connsiteX3" fmla="*/ 0 w 2520280"/>
                <a:gd name="connsiteY3" fmla="*/ 0 h 1872208"/>
                <a:gd name="connsiteX4" fmla="*/ 917 w 2520280"/>
                <a:gd name="connsiteY4" fmla="*/ 6036 h 1872208"/>
                <a:gd name="connsiteX5" fmla="*/ 0 w 2520280"/>
                <a:gd name="connsiteY5" fmla="*/ 0 h 1872208"/>
                <a:gd name="connsiteX0" fmla="*/ 0 w 2520280"/>
                <a:gd name="connsiteY0" fmla="*/ 1890314 h 1890314"/>
                <a:gd name="connsiteX1" fmla="*/ 2520280 w 2520280"/>
                <a:gd name="connsiteY1" fmla="*/ 1890314 h 1890314"/>
                <a:gd name="connsiteX2" fmla="*/ 0 w 2520280"/>
                <a:gd name="connsiteY2" fmla="*/ 1890314 h 1890314"/>
                <a:gd name="connsiteX3" fmla="*/ 0 w 2520280"/>
                <a:gd name="connsiteY3" fmla="*/ 18106 h 1890314"/>
                <a:gd name="connsiteX4" fmla="*/ 53304 w 2520280"/>
                <a:gd name="connsiteY4" fmla="*/ 0 h 1890314"/>
                <a:gd name="connsiteX5" fmla="*/ 0 w 2520280"/>
                <a:gd name="connsiteY5" fmla="*/ 18106 h 1890314"/>
                <a:gd name="connsiteX0" fmla="*/ 0 w 2520280"/>
                <a:gd name="connsiteY0" fmla="*/ 1872208 h 1872208"/>
                <a:gd name="connsiteX1" fmla="*/ 2520280 w 2520280"/>
                <a:gd name="connsiteY1" fmla="*/ 1872208 h 1872208"/>
                <a:gd name="connsiteX2" fmla="*/ 0 w 2520280"/>
                <a:gd name="connsiteY2" fmla="*/ 1872208 h 1872208"/>
                <a:gd name="connsiteX3" fmla="*/ 0 w 2520280"/>
                <a:gd name="connsiteY3" fmla="*/ 0 h 1872208"/>
                <a:gd name="connsiteX4" fmla="*/ 916 w 2520280"/>
                <a:gd name="connsiteY4" fmla="*/ 0 h 1872208"/>
                <a:gd name="connsiteX5" fmla="*/ 0 w 2520280"/>
                <a:gd name="connsiteY5" fmla="*/ 0 h 1872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520280" h="1872208">
                  <a:moveTo>
                    <a:pt x="0" y="1872208"/>
                  </a:moveTo>
                  <a:lnTo>
                    <a:pt x="2520280" y="1872208"/>
                  </a:lnTo>
                  <a:lnTo>
                    <a:pt x="0" y="1872208"/>
                  </a:lnTo>
                  <a:close/>
                  <a:moveTo>
                    <a:pt x="0" y="0"/>
                  </a:moveTo>
                  <a:lnTo>
                    <a:pt x="916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sq">
              <a:solidFill>
                <a:schemeClr val="accent1">
                  <a:lumMod val="60000"/>
                  <a:lumOff val="40000"/>
                </a:schemeClr>
              </a:solidFill>
              <a:beve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432000" tIns="0" rIns="0" bIns="0" numCol="1" spcCol="0" rtlCol="0" fromWordArt="0" anchor="ctr" anchorCtr="0" forceAA="0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pPr lvl="0">
                <a:lnSpc>
                  <a:spcPct val="130000"/>
                </a:lnSpc>
              </a:pPr>
              <a:r>
                <a:rPr lang="zh-CN" altLang="en-US" sz="2400" dirty="0" smtClean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三角形三边关系</a:t>
              </a:r>
              <a:endParaRPr lang="zh-CN" altLang="en-US" sz="240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" name="MH_Number_2">
              <a:hlinkClick r:id="" action="ppaction://noaction"/>
            </p:cNvPr>
            <p:cNvSpPr/>
            <p:nvPr>
              <p:custDataLst>
                <p:tags r:id="rId5"/>
              </p:custDataLst>
            </p:nvPr>
          </p:nvSpPr>
          <p:spPr>
            <a:xfrm>
              <a:off x="5595523" y="2833559"/>
              <a:ext cx="360000" cy="360000"/>
            </a:xfrm>
            <a:prstGeom prst="ellipse">
              <a:avLst/>
            </a:prstGeom>
            <a:solidFill>
              <a:schemeClr val="accent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>
              <a:noAutofit/>
            </a:bodyPr>
            <a:lstStyle/>
            <a:p>
              <a:pPr algn="ctr"/>
              <a:r>
                <a:rPr lang="en-US" altLang="zh-CN" sz="200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Times New Roman" panose="02020603050405020304" pitchFamily="18" charset="0"/>
                  <a:sym typeface="Arial" panose="020B0604020202020204" pitchFamily="34" charset="0"/>
                </a:rPr>
                <a:t>2</a:t>
              </a:r>
              <a:endParaRPr lang="zh-CN" altLang="en-US" sz="20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endParaRPr>
            </a:p>
          </p:txBody>
        </p:sp>
        <p:sp>
          <p:nvSpPr>
            <p:cNvPr id="53" name="MH_Entry_2">
              <a:hlinkClick r:id="" action="ppaction://noaction"/>
            </p:cNvPr>
            <p:cNvSpPr/>
            <p:nvPr>
              <p:custDataLst>
                <p:tags r:id="rId6"/>
              </p:custDataLst>
            </p:nvPr>
          </p:nvSpPr>
          <p:spPr>
            <a:xfrm>
              <a:off x="5593080" y="2744478"/>
              <a:ext cx="3830320" cy="492443"/>
            </a:xfrm>
            <a:custGeom>
              <a:avLst/>
              <a:gdLst>
                <a:gd name="connsiteX0" fmla="*/ 0 w 2520280"/>
                <a:gd name="connsiteY0" fmla="*/ 1584176 h 1872208"/>
                <a:gd name="connsiteX1" fmla="*/ 2520280 w 2520280"/>
                <a:gd name="connsiteY1" fmla="*/ 1584176 h 1872208"/>
                <a:gd name="connsiteX2" fmla="*/ 2520280 w 2520280"/>
                <a:gd name="connsiteY2" fmla="*/ 1872208 h 1872208"/>
                <a:gd name="connsiteX3" fmla="*/ 0 w 2520280"/>
                <a:gd name="connsiteY3" fmla="*/ 1872208 h 1872208"/>
                <a:gd name="connsiteX4" fmla="*/ 0 w 2520280"/>
                <a:gd name="connsiteY4" fmla="*/ 1584176 h 1872208"/>
                <a:gd name="connsiteX5" fmla="*/ 0 w 2520280"/>
                <a:gd name="connsiteY5" fmla="*/ 0 h 1872208"/>
                <a:gd name="connsiteX6" fmla="*/ 2520280 w 2520280"/>
                <a:gd name="connsiteY6" fmla="*/ 0 h 1872208"/>
                <a:gd name="connsiteX7" fmla="*/ 2520280 w 2520280"/>
                <a:gd name="connsiteY7" fmla="*/ 288032 h 1872208"/>
                <a:gd name="connsiteX8" fmla="*/ 0 w 2520280"/>
                <a:gd name="connsiteY8" fmla="*/ 0 h 1872208"/>
                <a:gd name="connsiteX0" fmla="*/ 0 w 2520280"/>
                <a:gd name="connsiteY0" fmla="*/ 1584176 h 1872208"/>
                <a:gd name="connsiteX1" fmla="*/ 2520280 w 2520280"/>
                <a:gd name="connsiteY1" fmla="*/ 1584176 h 1872208"/>
                <a:gd name="connsiteX2" fmla="*/ 2520280 w 2520280"/>
                <a:gd name="connsiteY2" fmla="*/ 1872208 h 1872208"/>
                <a:gd name="connsiteX3" fmla="*/ 0 w 2520280"/>
                <a:gd name="connsiteY3" fmla="*/ 1872208 h 1872208"/>
                <a:gd name="connsiteX4" fmla="*/ 0 w 2520280"/>
                <a:gd name="connsiteY4" fmla="*/ 1584176 h 1872208"/>
                <a:gd name="connsiteX5" fmla="*/ 0 w 2520280"/>
                <a:gd name="connsiteY5" fmla="*/ 0 h 1872208"/>
                <a:gd name="connsiteX6" fmla="*/ 2520280 w 2520280"/>
                <a:gd name="connsiteY6" fmla="*/ 0 h 1872208"/>
                <a:gd name="connsiteX7" fmla="*/ 0 w 2520280"/>
                <a:gd name="connsiteY7" fmla="*/ 0 h 1872208"/>
                <a:gd name="connsiteX0" fmla="*/ 0 w 2520280"/>
                <a:gd name="connsiteY0" fmla="*/ 1872208 h 1872208"/>
                <a:gd name="connsiteX1" fmla="*/ 2520280 w 2520280"/>
                <a:gd name="connsiteY1" fmla="*/ 1584176 h 1872208"/>
                <a:gd name="connsiteX2" fmla="*/ 2520280 w 2520280"/>
                <a:gd name="connsiteY2" fmla="*/ 1872208 h 1872208"/>
                <a:gd name="connsiteX3" fmla="*/ 0 w 2520280"/>
                <a:gd name="connsiteY3" fmla="*/ 1872208 h 1872208"/>
                <a:gd name="connsiteX4" fmla="*/ 0 w 2520280"/>
                <a:gd name="connsiteY4" fmla="*/ 0 h 1872208"/>
                <a:gd name="connsiteX5" fmla="*/ 2520280 w 2520280"/>
                <a:gd name="connsiteY5" fmla="*/ 0 h 1872208"/>
                <a:gd name="connsiteX6" fmla="*/ 0 w 2520280"/>
                <a:gd name="connsiteY6" fmla="*/ 0 h 1872208"/>
                <a:gd name="connsiteX0" fmla="*/ 0 w 2520280"/>
                <a:gd name="connsiteY0" fmla="*/ 1872208 h 1872208"/>
                <a:gd name="connsiteX1" fmla="*/ 2520280 w 2520280"/>
                <a:gd name="connsiteY1" fmla="*/ 1872208 h 1872208"/>
                <a:gd name="connsiteX2" fmla="*/ 0 w 2520280"/>
                <a:gd name="connsiteY2" fmla="*/ 1872208 h 1872208"/>
                <a:gd name="connsiteX3" fmla="*/ 0 w 2520280"/>
                <a:gd name="connsiteY3" fmla="*/ 0 h 1872208"/>
                <a:gd name="connsiteX4" fmla="*/ 2520280 w 2520280"/>
                <a:gd name="connsiteY4" fmla="*/ 0 h 1872208"/>
                <a:gd name="connsiteX5" fmla="*/ 0 w 2520280"/>
                <a:gd name="connsiteY5" fmla="*/ 0 h 1872208"/>
                <a:gd name="connsiteX0" fmla="*/ 0 w 2520280"/>
                <a:gd name="connsiteY0" fmla="*/ 1872208 h 1872208"/>
                <a:gd name="connsiteX1" fmla="*/ 2520280 w 2520280"/>
                <a:gd name="connsiteY1" fmla="*/ 1872208 h 1872208"/>
                <a:gd name="connsiteX2" fmla="*/ 0 w 2520280"/>
                <a:gd name="connsiteY2" fmla="*/ 1872208 h 1872208"/>
                <a:gd name="connsiteX3" fmla="*/ 0 w 2520280"/>
                <a:gd name="connsiteY3" fmla="*/ 0 h 1872208"/>
                <a:gd name="connsiteX4" fmla="*/ 34255 w 2520280"/>
                <a:gd name="connsiteY4" fmla="*/ 0 h 1872208"/>
                <a:gd name="connsiteX5" fmla="*/ 0 w 2520280"/>
                <a:gd name="connsiteY5" fmla="*/ 0 h 1872208"/>
                <a:gd name="connsiteX0" fmla="*/ 0 w 2520280"/>
                <a:gd name="connsiteY0" fmla="*/ 1872208 h 1872208"/>
                <a:gd name="connsiteX1" fmla="*/ 2520280 w 2520280"/>
                <a:gd name="connsiteY1" fmla="*/ 1872208 h 1872208"/>
                <a:gd name="connsiteX2" fmla="*/ 0 w 2520280"/>
                <a:gd name="connsiteY2" fmla="*/ 1872208 h 1872208"/>
                <a:gd name="connsiteX3" fmla="*/ 0 w 2520280"/>
                <a:gd name="connsiteY3" fmla="*/ 0 h 1872208"/>
                <a:gd name="connsiteX4" fmla="*/ 917 w 2520280"/>
                <a:gd name="connsiteY4" fmla="*/ 6036 h 1872208"/>
                <a:gd name="connsiteX5" fmla="*/ 0 w 2520280"/>
                <a:gd name="connsiteY5" fmla="*/ 0 h 1872208"/>
                <a:gd name="connsiteX0" fmla="*/ 0 w 2520280"/>
                <a:gd name="connsiteY0" fmla="*/ 1890314 h 1890314"/>
                <a:gd name="connsiteX1" fmla="*/ 2520280 w 2520280"/>
                <a:gd name="connsiteY1" fmla="*/ 1890314 h 1890314"/>
                <a:gd name="connsiteX2" fmla="*/ 0 w 2520280"/>
                <a:gd name="connsiteY2" fmla="*/ 1890314 h 1890314"/>
                <a:gd name="connsiteX3" fmla="*/ 0 w 2520280"/>
                <a:gd name="connsiteY3" fmla="*/ 18106 h 1890314"/>
                <a:gd name="connsiteX4" fmla="*/ 53304 w 2520280"/>
                <a:gd name="connsiteY4" fmla="*/ 0 h 1890314"/>
                <a:gd name="connsiteX5" fmla="*/ 0 w 2520280"/>
                <a:gd name="connsiteY5" fmla="*/ 18106 h 1890314"/>
                <a:gd name="connsiteX0" fmla="*/ 0 w 2520280"/>
                <a:gd name="connsiteY0" fmla="*/ 1872208 h 1872208"/>
                <a:gd name="connsiteX1" fmla="*/ 2520280 w 2520280"/>
                <a:gd name="connsiteY1" fmla="*/ 1872208 h 1872208"/>
                <a:gd name="connsiteX2" fmla="*/ 0 w 2520280"/>
                <a:gd name="connsiteY2" fmla="*/ 1872208 h 1872208"/>
                <a:gd name="connsiteX3" fmla="*/ 0 w 2520280"/>
                <a:gd name="connsiteY3" fmla="*/ 0 h 1872208"/>
                <a:gd name="connsiteX4" fmla="*/ 916 w 2520280"/>
                <a:gd name="connsiteY4" fmla="*/ 0 h 1872208"/>
                <a:gd name="connsiteX5" fmla="*/ 0 w 2520280"/>
                <a:gd name="connsiteY5" fmla="*/ 0 h 1872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520280" h="1872208">
                  <a:moveTo>
                    <a:pt x="0" y="1872208"/>
                  </a:moveTo>
                  <a:lnTo>
                    <a:pt x="2520280" y="1872208"/>
                  </a:lnTo>
                  <a:lnTo>
                    <a:pt x="0" y="1872208"/>
                  </a:lnTo>
                  <a:close/>
                  <a:moveTo>
                    <a:pt x="0" y="0"/>
                  </a:moveTo>
                  <a:lnTo>
                    <a:pt x="916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175" cap="sq">
              <a:solidFill>
                <a:schemeClr val="accent1">
                  <a:lumMod val="60000"/>
                  <a:lumOff val="40000"/>
                </a:schemeClr>
              </a:solidFill>
              <a:beve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432000" tIns="0" rIns="0" bIns="0" numCol="1" spcCol="0" rtlCol="0" fromWordArt="0" anchor="ctr" anchorCtr="0" forceAA="0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pPr lvl="0">
                <a:lnSpc>
                  <a:spcPct val="130000"/>
                </a:lnSpc>
              </a:pPr>
              <a:r>
                <a:rPr lang="zh-CN" altLang="en-US" sz="2400" dirty="0" smtClean="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常见的最值模型</a:t>
              </a:r>
              <a:endParaRPr lang="zh-CN" altLang="en-US" sz="2400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152A0E13-B1E2-464A-A46B-C9C0C143F2DE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600" y="4140292"/>
            <a:ext cx="1800201" cy="2674261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27415" y="2384381"/>
            <a:ext cx="10979288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宋体" panose="02010600030101010101" pitchFamily="2" charset="-122"/>
              </a:rPr>
              <a:t>例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宋体" panose="02010600030101010101" pitchFamily="2" charset="-122"/>
              </a:rPr>
              <a:t>1  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ea"/>
                <a:cs typeface="Arial" panose="020B0604020202020204" pitchFamily="34" charset="0"/>
              </a:rPr>
              <a:t>如图，矩形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ea"/>
                <a:cs typeface="Arial" panose="020B0604020202020204" pitchFamily="34" charset="0"/>
              </a:rPr>
              <a:t>ABCD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ea"/>
                <a:cs typeface="Arial" panose="020B0604020202020204" pitchFamily="34" charset="0"/>
              </a:rPr>
              <a:t>中，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ea"/>
                <a:cs typeface="Arial" panose="020B0604020202020204" pitchFamily="34" charset="0"/>
              </a:rPr>
              <a:t>AD=4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ea"/>
                <a:cs typeface="Arial" panose="020B0604020202020204" pitchFamily="34" charset="0"/>
              </a:rPr>
              <a:t>，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ea"/>
                <a:cs typeface="宋体" panose="02010600030101010101" pitchFamily="2" charset="-122"/>
              </a:rPr>
              <a:t>∠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ea"/>
                <a:cs typeface="Arial" panose="020B0604020202020204" pitchFamily="34" charset="0"/>
              </a:rPr>
              <a:t>CAB=30</a:t>
            </a:r>
            <a:r>
              <a:rPr kumimoji="0" lang="en-US" altLang="zh-CN" sz="2400" b="1" i="0" u="none" strike="noStrike" cap="none" normalizeH="0" baseline="30000" dirty="0" smtClean="0">
                <a:ln>
                  <a:noFill/>
                </a:ln>
                <a:solidFill>
                  <a:srgbClr val="333333"/>
                </a:solidFill>
                <a:effectLst/>
                <a:latin typeface="+mn-ea"/>
                <a:cs typeface="Arial" panose="020B0604020202020204" pitchFamily="34" charset="0"/>
              </a:rPr>
              <a:t>o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ea"/>
                <a:cs typeface="Arial" panose="020B0604020202020204" pitchFamily="34" charset="0"/>
              </a:rPr>
              <a:t>，点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ea"/>
                <a:cs typeface="Arial" panose="020B0604020202020204" pitchFamily="34" charset="0"/>
              </a:rPr>
              <a:t>P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ea"/>
                <a:cs typeface="Arial" panose="020B0604020202020204" pitchFamily="34" charset="0"/>
              </a:rPr>
              <a:t>是线段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ea"/>
                <a:cs typeface="Arial" panose="020B0604020202020204" pitchFamily="34" charset="0"/>
              </a:rPr>
              <a:t>AC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ea"/>
                <a:cs typeface="Arial" panose="020B0604020202020204" pitchFamily="34" charset="0"/>
              </a:rPr>
              <a:t>上的动点，点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ea"/>
                <a:cs typeface="Arial" panose="020B0604020202020204" pitchFamily="34" charset="0"/>
              </a:rPr>
              <a:t>Q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ea"/>
                <a:cs typeface="Arial" panose="020B0604020202020204" pitchFamily="34" charset="0"/>
              </a:rPr>
              <a:t>是线段</a:t>
            </a:r>
            <a:endParaRPr kumimoji="0" lang="en-US" altLang="zh-CN" sz="2400" b="1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ea"/>
                <a:cs typeface="Arial" panose="020B0604020202020204" pitchFamily="34" charset="0"/>
              </a:rPr>
              <a:t>CD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ea"/>
                <a:cs typeface="Arial" panose="020B0604020202020204" pitchFamily="34" charset="0"/>
              </a:rPr>
              <a:t>上的动点，则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ea"/>
                <a:cs typeface="Arial" panose="020B0604020202020204" pitchFamily="34" charset="0"/>
              </a:rPr>
              <a:t>AQ+QP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ea"/>
                <a:cs typeface="Arial" panose="020B0604020202020204" pitchFamily="34" charset="0"/>
              </a:rPr>
              <a:t>的最小值是</a:t>
            </a:r>
            <a:r>
              <a:rPr kumimoji="0" lang="zh-CN" altLang="en-US" sz="2400" b="1" i="0" u="sng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+mn-ea"/>
                <a:cs typeface="Arial" panose="020B0604020202020204" pitchFamily="34" charset="0"/>
              </a:rPr>
              <a:t>        </a:t>
            </a:r>
            <a:endParaRPr kumimoji="0" lang="zh-CN" alt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  <a:cs typeface="宋体" panose="02010600030101010101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25" name="图片 1" descr="https://solar.fbcontent.cn/api/apolo-images/164bc9e612e4628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2141" y="4174435"/>
            <a:ext cx="3363257" cy="2947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2"/>
    </p:custDataLst>
    <p:extLst>
      <p:ext uri="{BB962C8B-B14F-4D97-AF65-F5344CB8AC3E}">
        <p14:creationId xmlns:p14="http://schemas.microsoft.com/office/powerpoint/2010/main" val="2423697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F1D1F417-82DC-409A-8C5A-D3242E4B718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600" y="4140292"/>
            <a:ext cx="1800201" cy="2674261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639650" y="487501"/>
            <a:ext cx="10127087" cy="16677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zh-CN" altLang="zh-CN" sz="2400" b="1" dirty="0">
                <a:latin typeface="+mn-ea"/>
                <a:cs typeface="宋体" panose="02010600030101010101" pitchFamily="2" charset="-122"/>
              </a:rPr>
              <a:t>例</a:t>
            </a:r>
            <a:r>
              <a:rPr lang="en-US" altLang="zh-CN" sz="2400" b="1" dirty="0">
                <a:latin typeface="+mn-ea"/>
                <a:cs typeface="宋体" panose="02010600030101010101" pitchFamily="2" charset="-122"/>
              </a:rPr>
              <a:t>2  </a:t>
            </a:r>
            <a:r>
              <a:rPr lang="zh-CN" altLang="zh-CN" sz="2400" dirty="0">
                <a:solidFill>
                  <a:srgbClr val="333333"/>
                </a:solidFill>
                <a:latin typeface="+mn-ea"/>
                <a:cs typeface="Arial" panose="020B0604020202020204" pitchFamily="34" charset="0"/>
              </a:rPr>
              <a:t>如图，在</a:t>
            </a:r>
            <a:r>
              <a:rPr lang="en-US" altLang="zh-CN" sz="2400" dirty="0" err="1">
                <a:solidFill>
                  <a:srgbClr val="333333"/>
                </a:solidFill>
                <a:latin typeface="+mn-ea"/>
                <a:cs typeface="Arial" panose="020B0604020202020204" pitchFamily="34" charset="0"/>
              </a:rPr>
              <a:t>Rt</a:t>
            </a:r>
            <a:r>
              <a:rPr lang="zh-CN" altLang="zh-CN" sz="2400" dirty="0">
                <a:solidFill>
                  <a:srgbClr val="333333"/>
                </a:solidFill>
                <a:latin typeface="+mn-ea"/>
                <a:cs typeface="宋体" panose="02010600030101010101" pitchFamily="2" charset="-122"/>
              </a:rPr>
              <a:t>△</a:t>
            </a:r>
            <a:r>
              <a:rPr lang="en-US" altLang="zh-CN" sz="2400" dirty="0">
                <a:solidFill>
                  <a:srgbClr val="333333"/>
                </a:solidFill>
                <a:latin typeface="+mn-ea"/>
                <a:cs typeface="Arial" panose="020B0604020202020204" pitchFamily="34" charset="0"/>
              </a:rPr>
              <a:t>ABC</a:t>
            </a:r>
            <a:r>
              <a:rPr lang="zh-CN" altLang="zh-CN" sz="2400" dirty="0">
                <a:solidFill>
                  <a:srgbClr val="333333"/>
                </a:solidFill>
                <a:latin typeface="+mn-ea"/>
                <a:cs typeface="Arial" panose="020B0604020202020204" pitchFamily="34" charset="0"/>
              </a:rPr>
              <a:t>中，</a:t>
            </a:r>
            <a:r>
              <a:rPr lang="zh-CN" altLang="zh-CN" sz="2400" dirty="0">
                <a:solidFill>
                  <a:srgbClr val="333333"/>
                </a:solidFill>
                <a:latin typeface="+mn-ea"/>
                <a:cs typeface="宋体" panose="02010600030101010101" pitchFamily="2" charset="-122"/>
              </a:rPr>
              <a:t>∠</a:t>
            </a:r>
            <a:r>
              <a:rPr lang="en-US" altLang="zh-CN" sz="2400" dirty="0">
                <a:solidFill>
                  <a:srgbClr val="333333"/>
                </a:solidFill>
                <a:latin typeface="+mn-ea"/>
                <a:cs typeface="Arial" panose="020B0604020202020204" pitchFamily="34" charset="0"/>
              </a:rPr>
              <a:t>C=90°</a:t>
            </a:r>
            <a:r>
              <a:rPr lang="zh-CN" altLang="zh-CN" sz="2400" dirty="0">
                <a:solidFill>
                  <a:srgbClr val="333333"/>
                </a:solidFill>
                <a:latin typeface="+mn-ea"/>
                <a:cs typeface="Arial" panose="020B0604020202020204" pitchFamily="34" charset="0"/>
              </a:rPr>
              <a:t>，</a:t>
            </a:r>
            <a:r>
              <a:rPr lang="en-US" altLang="zh-CN" sz="2400" dirty="0">
                <a:solidFill>
                  <a:srgbClr val="333333"/>
                </a:solidFill>
                <a:latin typeface="+mn-ea"/>
                <a:cs typeface="Arial" panose="020B0604020202020204" pitchFamily="34" charset="0"/>
              </a:rPr>
              <a:t>AC=6</a:t>
            </a:r>
            <a:r>
              <a:rPr lang="zh-CN" altLang="zh-CN" sz="2400" dirty="0">
                <a:solidFill>
                  <a:srgbClr val="333333"/>
                </a:solidFill>
                <a:latin typeface="+mn-ea"/>
                <a:cs typeface="Arial" panose="020B0604020202020204" pitchFamily="34" charset="0"/>
              </a:rPr>
              <a:t>，</a:t>
            </a:r>
            <a:r>
              <a:rPr lang="en-US" altLang="zh-CN" sz="2400" dirty="0">
                <a:solidFill>
                  <a:srgbClr val="333333"/>
                </a:solidFill>
                <a:latin typeface="+mn-ea"/>
                <a:cs typeface="Arial" panose="020B0604020202020204" pitchFamily="34" charset="0"/>
              </a:rPr>
              <a:t>BC=8</a:t>
            </a:r>
            <a:r>
              <a:rPr lang="zh-CN" altLang="zh-CN" sz="2400" dirty="0">
                <a:solidFill>
                  <a:srgbClr val="333333"/>
                </a:solidFill>
                <a:latin typeface="+mn-ea"/>
                <a:cs typeface="Arial" panose="020B0604020202020204" pitchFamily="34" charset="0"/>
              </a:rPr>
              <a:t>，点</a:t>
            </a:r>
            <a:r>
              <a:rPr lang="en-US" altLang="zh-CN" sz="2400" dirty="0">
                <a:solidFill>
                  <a:srgbClr val="333333"/>
                </a:solidFill>
                <a:latin typeface="+mn-ea"/>
                <a:cs typeface="Arial" panose="020B0604020202020204" pitchFamily="34" charset="0"/>
              </a:rPr>
              <a:t>F</a:t>
            </a:r>
            <a:r>
              <a:rPr lang="zh-CN" altLang="zh-CN" sz="2400" dirty="0">
                <a:solidFill>
                  <a:srgbClr val="333333"/>
                </a:solidFill>
                <a:latin typeface="+mn-ea"/>
                <a:cs typeface="Arial" panose="020B0604020202020204" pitchFamily="34" charset="0"/>
              </a:rPr>
              <a:t>在边</a:t>
            </a:r>
            <a:r>
              <a:rPr lang="en-US" altLang="zh-CN" sz="2400" dirty="0">
                <a:solidFill>
                  <a:srgbClr val="333333"/>
                </a:solidFill>
                <a:latin typeface="+mn-ea"/>
                <a:cs typeface="Arial" panose="020B0604020202020204" pitchFamily="34" charset="0"/>
              </a:rPr>
              <a:t>AC</a:t>
            </a:r>
            <a:r>
              <a:rPr lang="zh-CN" altLang="zh-CN" sz="2400" dirty="0">
                <a:solidFill>
                  <a:srgbClr val="333333"/>
                </a:solidFill>
                <a:latin typeface="+mn-ea"/>
                <a:cs typeface="Arial" panose="020B0604020202020204" pitchFamily="34" charset="0"/>
              </a:rPr>
              <a:t>上，并且</a:t>
            </a:r>
            <a:r>
              <a:rPr lang="en-US" altLang="zh-CN" sz="2400" dirty="0">
                <a:solidFill>
                  <a:srgbClr val="333333"/>
                </a:solidFill>
                <a:latin typeface="+mn-ea"/>
                <a:cs typeface="Arial" panose="020B0604020202020204" pitchFamily="34" charset="0"/>
              </a:rPr>
              <a:t>CF=2</a:t>
            </a:r>
            <a:r>
              <a:rPr lang="zh-CN" altLang="zh-CN" sz="2400" dirty="0">
                <a:solidFill>
                  <a:srgbClr val="333333"/>
                </a:solidFill>
                <a:latin typeface="+mn-ea"/>
                <a:cs typeface="Arial" panose="020B0604020202020204" pitchFamily="34" charset="0"/>
              </a:rPr>
              <a:t>，点</a:t>
            </a:r>
            <a:r>
              <a:rPr lang="en-US" altLang="zh-CN" sz="2400" dirty="0">
                <a:solidFill>
                  <a:srgbClr val="333333"/>
                </a:solidFill>
                <a:latin typeface="+mn-ea"/>
                <a:cs typeface="Arial" panose="020B0604020202020204" pitchFamily="34" charset="0"/>
              </a:rPr>
              <a:t>E</a:t>
            </a:r>
            <a:r>
              <a:rPr lang="zh-CN" altLang="zh-CN" sz="2400" dirty="0">
                <a:solidFill>
                  <a:srgbClr val="333333"/>
                </a:solidFill>
                <a:latin typeface="+mn-ea"/>
                <a:cs typeface="Arial" panose="020B0604020202020204" pitchFamily="34" charset="0"/>
              </a:rPr>
              <a:t>为边</a:t>
            </a:r>
            <a:r>
              <a:rPr lang="en-US" altLang="zh-CN" sz="2400" dirty="0">
                <a:solidFill>
                  <a:srgbClr val="333333"/>
                </a:solidFill>
                <a:latin typeface="+mn-ea"/>
                <a:cs typeface="Arial" panose="020B0604020202020204" pitchFamily="34" charset="0"/>
              </a:rPr>
              <a:t>BC</a:t>
            </a:r>
            <a:r>
              <a:rPr lang="zh-CN" altLang="zh-CN" sz="2400" dirty="0">
                <a:solidFill>
                  <a:srgbClr val="333333"/>
                </a:solidFill>
                <a:latin typeface="+mn-ea"/>
                <a:cs typeface="Arial" panose="020B0604020202020204" pitchFamily="34" charset="0"/>
              </a:rPr>
              <a:t>上的动点，将</a:t>
            </a:r>
            <a:r>
              <a:rPr lang="zh-CN" altLang="zh-CN" sz="2400" dirty="0">
                <a:solidFill>
                  <a:srgbClr val="333333"/>
                </a:solidFill>
                <a:latin typeface="+mn-ea"/>
                <a:cs typeface="宋体" panose="02010600030101010101" pitchFamily="2" charset="-122"/>
              </a:rPr>
              <a:t>△</a:t>
            </a:r>
            <a:r>
              <a:rPr lang="en-US" altLang="zh-CN" sz="2400" dirty="0">
                <a:solidFill>
                  <a:srgbClr val="333333"/>
                </a:solidFill>
                <a:latin typeface="+mn-ea"/>
                <a:cs typeface="Arial" panose="020B0604020202020204" pitchFamily="34" charset="0"/>
              </a:rPr>
              <a:t>CEF</a:t>
            </a:r>
            <a:r>
              <a:rPr lang="zh-CN" altLang="zh-CN" sz="2400" dirty="0">
                <a:solidFill>
                  <a:srgbClr val="333333"/>
                </a:solidFill>
                <a:latin typeface="+mn-ea"/>
                <a:cs typeface="Arial" panose="020B0604020202020204" pitchFamily="34" charset="0"/>
              </a:rPr>
              <a:t>沿直线</a:t>
            </a:r>
            <a:r>
              <a:rPr lang="en-US" altLang="zh-CN" sz="2400" dirty="0">
                <a:solidFill>
                  <a:srgbClr val="333333"/>
                </a:solidFill>
                <a:latin typeface="+mn-ea"/>
                <a:cs typeface="Arial" panose="020B0604020202020204" pitchFamily="34" charset="0"/>
              </a:rPr>
              <a:t>EF</a:t>
            </a:r>
            <a:r>
              <a:rPr lang="zh-CN" altLang="zh-CN" sz="2400" dirty="0">
                <a:solidFill>
                  <a:srgbClr val="333333"/>
                </a:solidFill>
                <a:latin typeface="+mn-ea"/>
                <a:cs typeface="Arial" panose="020B0604020202020204" pitchFamily="34" charset="0"/>
              </a:rPr>
              <a:t>翻折，点</a:t>
            </a:r>
            <a:r>
              <a:rPr lang="en-US" altLang="zh-CN" sz="2400" dirty="0">
                <a:solidFill>
                  <a:srgbClr val="333333"/>
                </a:solidFill>
                <a:latin typeface="+mn-ea"/>
                <a:cs typeface="Arial" panose="020B0604020202020204" pitchFamily="34" charset="0"/>
              </a:rPr>
              <a:t>C</a:t>
            </a:r>
            <a:r>
              <a:rPr lang="zh-CN" altLang="zh-CN" sz="2400" dirty="0">
                <a:solidFill>
                  <a:srgbClr val="333333"/>
                </a:solidFill>
                <a:latin typeface="+mn-ea"/>
                <a:cs typeface="Arial" panose="020B0604020202020204" pitchFamily="34" charset="0"/>
              </a:rPr>
              <a:t>落在点</a:t>
            </a:r>
            <a:r>
              <a:rPr lang="en-US" altLang="zh-CN" sz="2400" dirty="0">
                <a:solidFill>
                  <a:srgbClr val="333333"/>
                </a:solidFill>
                <a:latin typeface="+mn-ea"/>
                <a:cs typeface="Arial" panose="020B0604020202020204" pitchFamily="34" charset="0"/>
              </a:rPr>
              <a:t>P</a:t>
            </a:r>
            <a:r>
              <a:rPr lang="zh-CN" altLang="zh-CN" sz="2400" dirty="0">
                <a:solidFill>
                  <a:srgbClr val="333333"/>
                </a:solidFill>
                <a:latin typeface="+mn-ea"/>
                <a:cs typeface="Arial" panose="020B0604020202020204" pitchFamily="34" charset="0"/>
              </a:rPr>
              <a:t>处，则点</a:t>
            </a:r>
            <a:r>
              <a:rPr lang="en-US" altLang="zh-CN" sz="2400" dirty="0">
                <a:solidFill>
                  <a:srgbClr val="333333"/>
                </a:solidFill>
                <a:latin typeface="+mn-ea"/>
                <a:cs typeface="Arial" panose="020B0604020202020204" pitchFamily="34" charset="0"/>
              </a:rPr>
              <a:t>P</a:t>
            </a:r>
            <a:r>
              <a:rPr lang="zh-CN" altLang="zh-CN" sz="2400" dirty="0">
                <a:solidFill>
                  <a:srgbClr val="333333"/>
                </a:solidFill>
                <a:latin typeface="+mn-ea"/>
                <a:cs typeface="Arial" panose="020B0604020202020204" pitchFamily="34" charset="0"/>
              </a:rPr>
              <a:t>到边</a:t>
            </a:r>
            <a:r>
              <a:rPr lang="en-US" altLang="zh-CN" sz="2400" dirty="0">
                <a:solidFill>
                  <a:srgbClr val="333333"/>
                </a:solidFill>
                <a:latin typeface="+mn-ea"/>
                <a:cs typeface="Arial" panose="020B0604020202020204" pitchFamily="34" charset="0"/>
              </a:rPr>
              <a:t>AB</a:t>
            </a:r>
            <a:r>
              <a:rPr lang="zh-CN" altLang="zh-CN" sz="2400" dirty="0">
                <a:solidFill>
                  <a:srgbClr val="333333"/>
                </a:solidFill>
                <a:latin typeface="+mn-ea"/>
                <a:cs typeface="Arial" panose="020B0604020202020204" pitchFamily="34" charset="0"/>
              </a:rPr>
              <a:t>距离的最小值是</a:t>
            </a:r>
            <a:r>
              <a:rPr lang="en-US" altLang="zh-CN" sz="2400" u="sng" dirty="0">
                <a:solidFill>
                  <a:srgbClr val="333333"/>
                </a:solidFill>
                <a:latin typeface="+mn-ea"/>
                <a:cs typeface="Arial" panose="020B0604020202020204" pitchFamily="34" charset="0"/>
              </a:rPr>
              <a:t>         </a:t>
            </a:r>
            <a:r>
              <a:rPr lang="zh-CN" altLang="zh-CN" sz="2400" dirty="0">
                <a:solidFill>
                  <a:srgbClr val="333333"/>
                </a:solidFill>
                <a:latin typeface="+mn-ea"/>
                <a:cs typeface="Arial" panose="020B0604020202020204" pitchFamily="34" charset="0"/>
              </a:rPr>
              <a:t>。</a:t>
            </a:r>
            <a:endParaRPr lang="zh-CN" altLang="zh-CN" sz="2400" dirty="0">
              <a:latin typeface="+mn-ea"/>
              <a:cs typeface="宋体" panose="02010600030101010101" pitchFamily="2" charset="-122"/>
            </a:endParaRPr>
          </a:p>
        </p:txBody>
      </p:sp>
      <p:pic>
        <p:nvPicPr>
          <p:cNvPr id="9" name="图片 8" descr="https://solar.fbcontent.cn/api/apolo-images/15e3a35b2c8d55f.png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0801" y="2609926"/>
            <a:ext cx="4306038" cy="28674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2"/>
    </p:custDataLst>
    <p:extLst>
      <p:ext uri="{BB962C8B-B14F-4D97-AF65-F5344CB8AC3E}">
        <p14:creationId xmlns:p14="http://schemas.microsoft.com/office/powerpoint/2010/main" val="1248635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图片 28">
            <a:extLst>
              <a:ext uri="{FF2B5EF4-FFF2-40B4-BE49-F238E27FC236}">
                <a16:creationId xmlns="" xmlns:a16="http://schemas.microsoft.com/office/drawing/2014/main" id="{F1D1F417-82DC-409A-8C5A-D3242E4B718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600" y="4140292"/>
            <a:ext cx="1800201" cy="2674261"/>
          </a:xfrm>
          <a:prstGeom prst="rect">
            <a:avLst/>
          </a:prstGeom>
        </p:spPr>
      </p:pic>
      <p:pic>
        <p:nvPicPr>
          <p:cNvPr id="30" name="图片 29" descr="C:\Users\ADMINI~1\AppData\Local\Temp\1553072699.pn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706"/>
          <a:stretch/>
        </p:blipFill>
        <p:spPr bwMode="auto">
          <a:xfrm>
            <a:off x="499963" y="105111"/>
            <a:ext cx="11013749" cy="284415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1" name="图片 30" descr="C:\Users\ADMINI~1\AppData\Local\Temp\1553072699.pn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84" t="49710" r="39300" b="-1160"/>
          <a:stretch/>
        </p:blipFill>
        <p:spPr bwMode="auto">
          <a:xfrm>
            <a:off x="6256784" y="3956274"/>
            <a:ext cx="3299340" cy="222558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9870243" y="5731098"/>
            <a:ext cx="2321757" cy="918136"/>
            <a:chOff x="5585871" y="3598294"/>
            <a:chExt cx="3038989" cy="1466839"/>
          </a:xfrm>
        </p:grpSpPr>
        <p:grpSp>
          <p:nvGrpSpPr>
            <p:cNvPr id="27" name="Group 3"/>
            <p:cNvGrpSpPr/>
            <p:nvPr/>
          </p:nvGrpSpPr>
          <p:grpSpPr>
            <a:xfrm rot="2700000">
              <a:off x="7468011" y="2869505"/>
              <a:ext cx="428059" cy="1885638"/>
              <a:chOff x="5529181" y="1323332"/>
              <a:chExt cx="1082945" cy="5311388"/>
            </a:xfrm>
          </p:grpSpPr>
          <p:sp>
            <p:nvSpPr>
              <p:cNvPr id="28" name="Rectangle 4"/>
              <p:cNvSpPr/>
              <p:nvPr/>
            </p:nvSpPr>
            <p:spPr>
              <a:xfrm>
                <a:off x="5674859" y="1469010"/>
                <a:ext cx="769258" cy="3872246"/>
              </a:xfrm>
              <a:prstGeom prst="rect">
                <a:avLst/>
              </a:prstGeom>
              <a:noFill/>
              <a:ln w="19050">
                <a:solidFill>
                  <a:schemeClr val="accent1"/>
                </a:solidFill>
                <a:prstDash val="dash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29" name="Group 5"/>
              <p:cNvGrpSpPr/>
              <p:nvPr/>
            </p:nvGrpSpPr>
            <p:grpSpPr>
              <a:xfrm>
                <a:off x="5674859" y="5586622"/>
                <a:ext cx="769258" cy="1048098"/>
                <a:chOff x="5674859" y="5586622"/>
                <a:chExt cx="769258" cy="1048098"/>
              </a:xfrm>
            </p:grpSpPr>
            <p:sp>
              <p:nvSpPr>
                <p:cNvPr id="68" name="Isosceles Triangle 41"/>
                <p:cNvSpPr/>
                <p:nvPr/>
              </p:nvSpPr>
              <p:spPr>
                <a:xfrm flipV="1">
                  <a:off x="5674859" y="5586622"/>
                  <a:ext cx="769258" cy="1048098"/>
                </a:xfrm>
                <a:prstGeom prst="triangl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sz="24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9" name="Isosceles Triangle 7"/>
                <p:cNvSpPr/>
                <p:nvPr/>
              </p:nvSpPr>
              <p:spPr>
                <a:xfrm flipV="1">
                  <a:off x="5882403" y="6097350"/>
                  <a:ext cx="354170" cy="537369"/>
                </a:xfrm>
                <a:custGeom>
                  <a:avLst/>
                  <a:gdLst>
                    <a:gd name="connsiteX0" fmla="*/ 0 w 354170"/>
                    <a:gd name="connsiteY0" fmla="*/ 479252 h 479252"/>
                    <a:gd name="connsiteX1" fmla="*/ 177085 w 354170"/>
                    <a:gd name="connsiteY1" fmla="*/ 0 h 479252"/>
                    <a:gd name="connsiteX2" fmla="*/ 354170 w 354170"/>
                    <a:gd name="connsiteY2" fmla="*/ 479252 h 479252"/>
                    <a:gd name="connsiteX3" fmla="*/ 0 w 354170"/>
                    <a:gd name="connsiteY3" fmla="*/ 479252 h 479252"/>
                    <a:gd name="connsiteX0-1" fmla="*/ 0 w 354170"/>
                    <a:gd name="connsiteY0-2" fmla="*/ 479252 h 537369"/>
                    <a:gd name="connsiteX1-3" fmla="*/ 177085 w 354170"/>
                    <a:gd name="connsiteY1-4" fmla="*/ 0 h 537369"/>
                    <a:gd name="connsiteX2-5" fmla="*/ 354170 w 354170"/>
                    <a:gd name="connsiteY2-6" fmla="*/ 479252 h 537369"/>
                    <a:gd name="connsiteX3-7" fmla="*/ 173116 w 354170"/>
                    <a:gd name="connsiteY3-8" fmla="*/ 537369 h 537369"/>
                    <a:gd name="connsiteX4" fmla="*/ 0 w 354170"/>
                    <a:gd name="connsiteY4" fmla="*/ 479252 h 53736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170" h="537369">
                      <a:moveTo>
                        <a:pt x="0" y="479252"/>
                      </a:moveTo>
                      <a:lnTo>
                        <a:pt x="177085" y="0"/>
                      </a:lnTo>
                      <a:lnTo>
                        <a:pt x="354170" y="479252"/>
                      </a:lnTo>
                      <a:cubicBezTo>
                        <a:pt x="289056" y="480368"/>
                        <a:pt x="238230" y="536253"/>
                        <a:pt x="173116" y="537369"/>
                      </a:cubicBezTo>
                      <a:lnTo>
                        <a:pt x="0" y="479252"/>
                      </a:lnTo>
                      <a:close/>
                    </a:path>
                  </a:pathLst>
                </a:cu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sz="24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30" name="Oval 6"/>
              <p:cNvSpPr/>
              <p:nvPr/>
            </p:nvSpPr>
            <p:spPr>
              <a:xfrm>
                <a:off x="5966215" y="5245359"/>
                <a:ext cx="199000" cy="199000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cxnSp>
            <p:nvCxnSpPr>
              <p:cNvPr id="31" name="Straight Connector 7"/>
              <p:cNvCxnSpPr>
                <a:endCxn id="53" idx="7"/>
              </p:cNvCxnSpPr>
              <p:nvPr/>
            </p:nvCxnSpPr>
            <p:spPr>
              <a:xfrm flipH="1">
                <a:off x="5745363" y="1501892"/>
                <a:ext cx="648320" cy="433996"/>
              </a:xfrm>
              <a:prstGeom prst="line">
                <a:avLst/>
              </a:prstGeom>
              <a:ln w="19050">
                <a:prstDash val="dash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8"/>
              <p:cNvCxnSpPr>
                <a:endCxn id="57" idx="7"/>
              </p:cNvCxnSpPr>
              <p:nvPr/>
            </p:nvCxnSpPr>
            <p:spPr>
              <a:xfrm flipH="1">
                <a:off x="6131091" y="1960955"/>
                <a:ext cx="225981" cy="206020"/>
              </a:xfrm>
              <a:prstGeom prst="line">
                <a:avLst/>
              </a:prstGeom>
              <a:ln w="19050">
                <a:prstDash val="dash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9"/>
              <p:cNvCxnSpPr>
                <a:endCxn id="57" idx="5"/>
              </p:cNvCxnSpPr>
              <p:nvPr/>
            </p:nvCxnSpPr>
            <p:spPr>
              <a:xfrm flipH="1" flipV="1">
                <a:off x="6131091" y="2372995"/>
                <a:ext cx="218473" cy="261112"/>
              </a:xfrm>
              <a:prstGeom prst="line">
                <a:avLst/>
              </a:prstGeom>
              <a:ln w="19050">
                <a:prstDash val="dash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10"/>
              <p:cNvCxnSpPr>
                <a:stCxn id="57" idx="1"/>
              </p:cNvCxnSpPr>
              <p:nvPr/>
            </p:nvCxnSpPr>
            <p:spPr>
              <a:xfrm flipH="1" flipV="1">
                <a:off x="5674860" y="1974065"/>
                <a:ext cx="250211" cy="192910"/>
              </a:xfrm>
              <a:prstGeom prst="line">
                <a:avLst/>
              </a:prstGeom>
              <a:ln w="19050">
                <a:prstDash val="dash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Straight Connector 11"/>
              <p:cNvCxnSpPr>
                <a:stCxn id="60" idx="7"/>
              </p:cNvCxnSpPr>
              <p:nvPr/>
            </p:nvCxnSpPr>
            <p:spPr>
              <a:xfrm flipV="1">
                <a:off x="5745363" y="2308332"/>
                <a:ext cx="233620" cy="365764"/>
              </a:xfrm>
              <a:prstGeom prst="line">
                <a:avLst/>
              </a:prstGeom>
              <a:ln w="19050">
                <a:prstDash val="dash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12"/>
              <p:cNvCxnSpPr>
                <a:stCxn id="59" idx="1"/>
              </p:cNvCxnSpPr>
              <p:nvPr/>
            </p:nvCxnSpPr>
            <p:spPr>
              <a:xfrm flipH="1" flipV="1">
                <a:off x="6007136" y="3077187"/>
                <a:ext cx="350523" cy="114087"/>
              </a:xfrm>
              <a:prstGeom prst="line">
                <a:avLst/>
              </a:prstGeom>
              <a:ln w="19050">
                <a:prstDash val="dash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Straight Connector 13"/>
              <p:cNvCxnSpPr>
                <a:stCxn id="58" idx="7"/>
              </p:cNvCxnSpPr>
              <p:nvPr/>
            </p:nvCxnSpPr>
            <p:spPr>
              <a:xfrm flipV="1">
                <a:off x="5761616" y="3091254"/>
                <a:ext cx="202309" cy="411956"/>
              </a:xfrm>
              <a:prstGeom prst="line">
                <a:avLst/>
              </a:prstGeom>
              <a:ln w="19050">
                <a:prstDash val="dash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Straight Connector 14"/>
              <p:cNvCxnSpPr/>
              <p:nvPr/>
            </p:nvCxnSpPr>
            <p:spPr>
              <a:xfrm flipH="1" flipV="1">
                <a:off x="5659729" y="2786494"/>
                <a:ext cx="336895" cy="278331"/>
              </a:xfrm>
              <a:prstGeom prst="line">
                <a:avLst/>
              </a:prstGeom>
              <a:ln w="19050">
                <a:prstDash val="dash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Straight Connector 15"/>
              <p:cNvCxnSpPr/>
              <p:nvPr/>
            </p:nvCxnSpPr>
            <p:spPr>
              <a:xfrm flipV="1">
                <a:off x="6028081" y="2655938"/>
                <a:ext cx="416280" cy="364943"/>
              </a:xfrm>
              <a:prstGeom prst="line">
                <a:avLst/>
              </a:prstGeom>
              <a:ln w="19050">
                <a:prstDash val="dash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Straight Connector 16"/>
              <p:cNvCxnSpPr>
                <a:stCxn id="58" idx="6"/>
              </p:cNvCxnSpPr>
              <p:nvPr/>
            </p:nvCxnSpPr>
            <p:spPr>
              <a:xfrm flipV="1">
                <a:off x="5800405" y="3322550"/>
                <a:ext cx="673799" cy="274306"/>
              </a:xfrm>
              <a:prstGeom prst="line">
                <a:avLst/>
              </a:prstGeom>
              <a:ln w="19050">
                <a:prstDash val="dash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Straight Connector 17"/>
              <p:cNvCxnSpPr>
                <a:stCxn id="66" idx="1"/>
              </p:cNvCxnSpPr>
              <p:nvPr/>
            </p:nvCxnSpPr>
            <p:spPr>
              <a:xfrm flipH="1" flipV="1">
                <a:off x="5703418" y="3660075"/>
                <a:ext cx="155908" cy="353941"/>
              </a:xfrm>
              <a:prstGeom prst="line">
                <a:avLst/>
              </a:prstGeom>
              <a:ln w="19050">
                <a:prstDash val="dash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Straight Connector 18"/>
              <p:cNvCxnSpPr>
                <a:stCxn id="66" idx="3"/>
              </p:cNvCxnSpPr>
              <p:nvPr/>
            </p:nvCxnSpPr>
            <p:spPr>
              <a:xfrm flipV="1">
                <a:off x="5859326" y="3828930"/>
                <a:ext cx="555891" cy="372377"/>
              </a:xfrm>
              <a:prstGeom prst="line">
                <a:avLst/>
              </a:prstGeom>
              <a:ln w="19050">
                <a:prstDash val="dash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19"/>
              <p:cNvCxnSpPr>
                <a:stCxn id="63" idx="1"/>
              </p:cNvCxnSpPr>
              <p:nvPr/>
            </p:nvCxnSpPr>
            <p:spPr>
              <a:xfrm flipH="1" flipV="1">
                <a:off x="6051555" y="4670502"/>
                <a:ext cx="322205" cy="48679"/>
              </a:xfrm>
              <a:prstGeom prst="line">
                <a:avLst/>
              </a:prstGeom>
              <a:ln w="19050">
                <a:prstDash val="dash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Straight Connector 20"/>
              <p:cNvCxnSpPr/>
              <p:nvPr/>
            </p:nvCxnSpPr>
            <p:spPr>
              <a:xfrm flipH="1">
                <a:off x="5734273" y="4644686"/>
                <a:ext cx="231941" cy="620873"/>
              </a:xfrm>
              <a:prstGeom prst="line">
                <a:avLst/>
              </a:prstGeom>
              <a:ln w="19050">
                <a:prstDash val="dash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Straight Connector 21"/>
              <p:cNvCxnSpPr/>
              <p:nvPr/>
            </p:nvCxnSpPr>
            <p:spPr>
              <a:xfrm flipH="1" flipV="1">
                <a:off x="6036673" y="4731339"/>
                <a:ext cx="378544" cy="548529"/>
              </a:xfrm>
              <a:prstGeom prst="line">
                <a:avLst/>
              </a:prstGeom>
              <a:ln w="19050">
                <a:prstDash val="dash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Straight Connector 22"/>
              <p:cNvCxnSpPr/>
              <p:nvPr/>
            </p:nvCxnSpPr>
            <p:spPr>
              <a:xfrm flipV="1">
                <a:off x="5997660" y="3903674"/>
                <a:ext cx="358924" cy="736503"/>
              </a:xfrm>
              <a:prstGeom prst="line">
                <a:avLst/>
              </a:prstGeom>
              <a:ln w="19050">
                <a:prstDash val="dash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0" name="Oval 23"/>
              <p:cNvSpPr/>
              <p:nvPr/>
            </p:nvSpPr>
            <p:spPr>
              <a:xfrm>
                <a:off x="5529181" y="1323332"/>
                <a:ext cx="291356" cy="291356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1" name="Oval 24"/>
              <p:cNvSpPr/>
              <p:nvPr/>
            </p:nvSpPr>
            <p:spPr>
              <a:xfrm>
                <a:off x="6284233" y="1326934"/>
                <a:ext cx="291356" cy="291356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2" name="Oval 25"/>
              <p:cNvSpPr/>
              <p:nvPr/>
            </p:nvSpPr>
            <p:spPr>
              <a:xfrm>
                <a:off x="6320461" y="1794381"/>
                <a:ext cx="218900" cy="21890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3" name="Oval 26"/>
              <p:cNvSpPr/>
              <p:nvPr/>
            </p:nvSpPr>
            <p:spPr>
              <a:xfrm>
                <a:off x="5558520" y="1903831"/>
                <a:ext cx="218900" cy="218900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4" name="Oval 27"/>
              <p:cNvSpPr/>
              <p:nvPr/>
            </p:nvSpPr>
            <p:spPr>
              <a:xfrm>
                <a:off x="5959988" y="1363160"/>
                <a:ext cx="199000" cy="19900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5" name="Oval 28"/>
              <p:cNvSpPr/>
              <p:nvPr/>
            </p:nvSpPr>
            <p:spPr>
              <a:xfrm>
                <a:off x="5529181" y="5137946"/>
                <a:ext cx="291356" cy="291356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6" name="Oval 29"/>
              <p:cNvSpPr/>
              <p:nvPr/>
            </p:nvSpPr>
            <p:spPr>
              <a:xfrm>
                <a:off x="6270027" y="5137945"/>
                <a:ext cx="291356" cy="291356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7" name="Oval 30"/>
              <p:cNvSpPr/>
              <p:nvPr/>
            </p:nvSpPr>
            <p:spPr>
              <a:xfrm>
                <a:off x="5882403" y="2124307"/>
                <a:ext cx="291356" cy="291356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8" name="Oval 31"/>
              <p:cNvSpPr/>
              <p:nvPr/>
            </p:nvSpPr>
            <p:spPr>
              <a:xfrm>
                <a:off x="5535536" y="3464421"/>
                <a:ext cx="264869" cy="264869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9" name="Oval 32"/>
              <p:cNvSpPr/>
              <p:nvPr/>
            </p:nvSpPr>
            <p:spPr>
              <a:xfrm>
                <a:off x="6325602" y="3159217"/>
                <a:ext cx="218900" cy="218900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0" name="Oval 33"/>
              <p:cNvSpPr/>
              <p:nvPr/>
            </p:nvSpPr>
            <p:spPr>
              <a:xfrm>
                <a:off x="5558520" y="2642039"/>
                <a:ext cx="218900" cy="21890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1" name="Oval 34"/>
              <p:cNvSpPr/>
              <p:nvPr/>
            </p:nvSpPr>
            <p:spPr>
              <a:xfrm>
                <a:off x="6299057" y="3706305"/>
                <a:ext cx="291356" cy="291356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2" name="Oval 35"/>
              <p:cNvSpPr/>
              <p:nvPr/>
            </p:nvSpPr>
            <p:spPr>
              <a:xfrm>
                <a:off x="6320770" y="2480618"/>
                <a:ext cx="291356" cy="291356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3" name="Oval 36"/>
              <p:cNvSpPr/>
              <p:nvPr/>
            </p:nvSpPr>
            <p:spPr>
              <a:xfrm>
                <a:off x="6344617" y="4690038"/>
                <a:ext cx="199000" cy="19900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4" name="Oval 37"/>
              <p:cNvSpPr/>
              <p:nvPr/>
            </p:nvSpPr>
            <p:spPr>
              <a:xfrm>
                <a:off x="5589565" y="4269595"/>
                <a:ext cx="199000" cy="199000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5" name="Oval 38"/>
              <p:cNvSpPr/>
              <p:nvPr/>
            </p:nvSpPr>
            <p:spPr>
              <a:xfrm>
                <a:off x="5820537" y="4436997"/>
                <a:ext cx="352541" cy="352541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6" name="Oval 39"/>
              <p:cNvSpPr/>
              <p:nvPr/>
            </p:nvSpPr>
            <p:spPr>
              <a:xfrm>
                <a:off x="5820537" y="3975227"/>
                <a:ext cx="264869" cy="264869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7" name="Oval 40"/>
              <p:cNvSpPr/>
              <p:nvPr/>
            </p:nvSpPr>
            <p:spPr>
              <a:xfrm>
                <a:off x="5854553" y="2904089"/>
                <a:ext cx="291356" cy="291356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0" name="Freeform 43"/>
            <p:cNvSpPr/>
            <p:nvPr/>
          </p:nvSpPr>
          <p:spPr>
            <a:xfrm>
              <a:off x="5585871" y="4471618"/>
              <a:ext cx="1376879" cy="593515"/>
            </a:xfrm>
            <a:custGeom>
              <a:avLst/>
              <a:gdLst>
                <a:gd name="connsiteX0" fmla="*/ 3878334 w 3878334"/>
                <a:gd name="connsiteY0" fmla="*/ 88371 h 1501535"/>
                <a:gd name="connsiteX1" fmla="*/ 3448843 w 3878334"/>
                <a:gd name="connsiteY1" fmla="*/ 19098 h 1501535"/>
                <a:gd name="connsiteX2" fmla="*/ 3656661 w 3878334"/>
                <a:gd name="connsiteY2" fmla="*/ 393171 h 1501535"/>
                <a:gd name="connsiteX3" fmla="*/ 2908516 w 3878334"/>
                <a:gd name="connsiteY3" fmla="*/ 199207 h 1501535"/>
                <a:gd name="connsiteX4" fmla="*/ 2382043 w 3878334"/>
                <a:gd name="connsiteY4" fmla="*/ 171498 h 1501535"/>
                <a:gd name="connsiteX5" fmla="*/ 2963934 w 3878334"/>
                <a:gd name="connsiteY5" fmla="*/ 794953 h 1501535"/>
                <a:gd name="connsiteX6" fmla="*/ 1315243 w 3878334"/>
                <a:gd name="connsiteY6" fmla="*/ 365462 h 1501535"/>
                <a:gd name="connsiteX7" fmla="*/ 1869425 w 3878334"/>
                <a:gd name="connsiteY7" fmla="*/ 1501535 h 1501535"/>
                <a:gd name="connsiteX8" fmla="*/ 206879 w 3878334"/>
                <a:gd name="connsiteY8" fmla="*/ 822662 h 1501535"/>
                <a:gd name="connsiteX9" fmla="*/ 82188 w 3878334"/>
                <a:gd name="connsiteY9" fmla="*/ 767244 h 15015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78334" h="1501535">
                  <a:moveTo>
                    <a:pt x="3878334" y="88371"/>
                  </a:moveTo>
                  <a:cubicBezTo>
                    <a:pt x="3682061" y="28334"/>
                    <a:pt x="3485788" y="-31702"/>
                    <a:pt x="3448843" y="19098"/>
                  </a:cubicBezTo>
                  <a:cubicBezTo>
                    <a:pt x="3411898" y="69898"/>
                    <a:pt x="3746715" y="363153"/>
                    <a:pt x="3656661" y="393171"/>
                  </a:cubicBezTo>
                  <a:cubicBezTo>
                    <a:pt x="3566606" y="423189"/>
                    <a:pt x="3120952" y="236153"/>
                    <a:pt x="2908516" y="199207"/>
                  </a:cubicBezTo>
                  <a:cubicBezTo>
                    <a:pt x="2696080" y="162262"/>
                    <a:pt x="2372807" y="72207"/>
                    <a:pt x="2382043" y="171498"/>
                  </a:cubicBezTo>
                  <a:cubicBezTo>
                    <a:pt x="2391279" y="270789"/>
                    <a:pt x="3141734" y="762626"/>
                    <a:pt x="2963934" y="794953"/>
                  </a:cubicBezTo>
                  <a:cubicBezTo>
                    <a:pt x="2786134" y="827280"/>
                    <a:pt x="1497661" y="247698"/>
                    <a:pt x="1315243" y="365462"/>
                  </a:cubicBezTo>
                  <a:cubicBezTo>
                    <a:pt x="1132825" y="483226"/>
                    <a:pt x="2054152" y="1425335"/>
                    <a:pt x="1869425" y="1501535"/>
                  </a:cubicBezTo>
                  <a:lnTo>
                    <a:pt x="206879" y="822662"/>
                  </a:lnTo>
                  <a:cubicBezTo>
                    <a:pt x="-90994" y="700280"/>
                    <a:pt x="-4403" y="733762"/>
                    <a:pt x="82188" y="767244"/>
                  </a:cubicBezTo>
                </a:path>
              </a:pathLst>
            </a:custGeom>
            <a:noFill/>
            <a:ln w="57150" cap="sq" cmpd="tri">
              <a:solidFill>
                <a:schemeClr val="tx1"/>
              </a:solidFill>
              <a:prstDash val="solid"/>
              <a:bevel/>
              <a:tailEnd w="sm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2" tIns="45705" rIns="91412" bIns="45705" rtlCol="0" anchor="ctr"/>
            <a:lstStyle/>
            <a:p>
              <a:pPr algn="ctr"/>
              <a:endParaRPr lang="en-GB" sz="2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pic>
        <p:nvPicPr>
          <p:cNvPr id="71" name="图片 70">
            <a:extLst>
              <a:ext uri="{FF2B5EF4-FFF2-40B4-BE49-F238E27FC236}">
                <a16:creationId xmlns="" xmlns:a16="http://schemas.microsoft.com/office/drawing/2014/main" id="{F1D1F417-82DC-409A-8C5A-D3242E4B718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600" y="4140292"/>
            <a:ext cx="1800201" cy="2674261"/>
          </a:xfrm>
          <a:prstGeom prst="rect">
            <a:avLst/>
          </a:prstGeom>
        </p:spPr>
      </p:pic>
      <p:pic>
        <p:nvPicPr>
          <p:cNvPr id="72" name="图片 71" descr="C:\Users\ADMINI~1\AppData\Local\Temp\1553073072.jp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160" y="276233"/>
            <a:ext cx="9866053" cy="2428330"/>
          </a:xfrm>
          <a:prstGeom prst="rect">
            <a:avLst/>
          </a:prstGeom>
          <a:noFill/>
          <a:ln>
            <a:noFill/>
          </a:ln>
        </p:spPr>
      </p:pic>
      <p:pic>
        <p:nvPicPr>
          <p:cNvPr id="73" name="图片 72" descr="C:\Users\ADMINI~1\AppData\Local\Temp\1553073148.png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6144" y="3346893"/>
            <a:ext cx="3064802" cy="26565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5" name="图片 207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449" y="168275"/>
            <a:ext cx="10481885" cy="63204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3" name="组合 2"/>
          <p:cNvGrpSpPr/>
          <p:nvPr/>
        </p:nvGrpSpPr>
        <p:grpSpPr>
          <a:xfrm>
            <a:off x="7947751" y="1133341"/>
            <a:ext cx="4338693" cy="2016688"/>
            <a:chOff x="3182569" y="2291782"/>
            <a:chExt cx="8596490" cy="4003684"/>
          </a:xfrm>
        </p:grpSpPr>
        <p:grpSp>
          <p:nvGrpSpPr>
            <p:cNvPr id="2" name="Group 3"/>
            <p:cNvGrpSpPr/>
            <p:nvPr/>
          </p:nvGrpSpPr>
          <p:grpSpPr>
            <a:xfrm rot="2700000">
              <a:off x="8582711" y="178381"/>
              <a:ext cx="1082947" cy="5309749"/>
              <a:chOff x="5529181" y="1323332"/>
              <a:chExt cx="1082945" cy="5311388"/>
            </a:xfrm>
          </p:grpSpPr>
          <p:sp>
            <p:nvSpPr>
              <p:cNvPr id="5" name="Rectangle 4"/>
              <p:cNvSpPr/>
              <p:nvPr/>
            </p:nvSpPr>
            <p:spPr>
              <a:xfrm>
                <a:off x="5674859" y="1469010"/>
                <a:ext cx="769258" cy="3872246"/>
              </a:xfrm>
              <a:prstGeom prst="rect">
                <a:avLst/>
              </a:prstGeom>
              <a:noFill/>
              <a:ln w="19050">
                <a:solidFill>
                  <a:schemeClr val="accent1"/>
                </a:solidFill>
                <a:prstDash val="dash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4" name="Group 5"/>
              <p:cNvGrpSpPr/>
              <p:nvPr/>
            </p:nvGrpSpPr>
            <p:grpSpPr>
              <a:xfrm>
                <a:off x="5674859" y="5586622"/>
                <a:ext cx="769258" cy="1048098"/>
                <a:chOff x="5674859" y="5586622"/>
                <a:chExt cx="769258" cy="1048098"/>
              </a:xfrm>
            </p:grpSpPr>
            <p:sp>
              <p:nvSpPr>
                <p:cNvPr id="42" name="Isosceles Triangle 41"/>
                <p:cNvSpPr/>
                <p:nvPr/>
              </p:nvSpPr>
              <p:spPr>
                <a:xfrm flipV="1">
                  <a:off x="5674859" y="5586622"/>
                  <a:ext cx="769258" cy="1048098"/>
                </a:xfrm>
                <a:prstGeom prst="triangl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sz="24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3" name="Isosceles Triangle 7"/>
                <p:cNvSpPr/>
                <p:nvPr/>
              </p:nvSpPr>
              <p:spPr>
                <a:xfrm flipV="1">
                  <a:off x="5882403" y="6097350"/>
                  <a:ext cx="354170" cy="537369"/>
                </a:xfrm>
                <a:custGeom>
                  <a:avLst/>
                  <a:gdLst>
                    <a:gd name="connsiteX0" fmla="*/ 0 w 354170"/>
                    <a:gd name="connsiteY0" fmla="*/ 479252 h 479252"/>
                    <a:gd name="connsiteX1" fmla="*/ 177085 w 354170"/>
                    <a:gd name="connsiteY1" fmla="*/ 0 h 479252"/>
                    <a:gd name="connsiteX2" fmla="*/ 354170 w 354170"/>
                    <a:gd name="connsiteY2" fmla="*/ 479252 h 479252"/>
                    <a:gd name="connsiteX3" fmla="*/ 0 w 354170"/>
                    <a:gd name="connsiteY3" fmla="*/ 479252 h 479252"/>
                    <a:gd name="connsiteX0-1" fmla="*/ 0 w 354170"/>
                    <a:gd name="connsiteY0-2" fmla="*/ 479252 h 537369"/>
                    <a:gd name="connsiteX1-3" fmla="*/ 177085 w 354170"/>
                    <a:gd name="connsiteY1-4" fmla="*/ 0 h 537369"/>
                    <a:gd name="connsiteX2-5" fmla="*/ 354170 w 354170"/>
                    <a:gd name="connsiteY2-6" fmla="*/ 479252 h 537369"/>
                    <a:gd name="connsiteX3-7" fmla="*/ 173116 w 354170"/>
                    <a:gd name="connsiteY3-8" fmla="*/ 537369 h 537369"/>
                    <a:gd name="connsiteX4" fmla="*/ 0 w 354170"/>
                    <a:gd name="connsiteY4" fmla="*/ 479252 h 537369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54170" h="537369">
                      <a:moveTo>
                        <a:pt x="0" y="479252"/>
                      </a:moveTo>
                      <a:lnTo>
                        <a:pt x="177085" y="0"/>
                      </a:lnTo>
                      <a:lnTo>
                        <a:pt x="354170" y="479252"/>
                      </a:lnTo>
                      <a:cubicBezTo>
                        <a:pt x="289056" y="480368"/>
                        <a:pt x="238230" y="536253"/>
                        <a:pt x="173116" y="537369"/>
                      </a:cubicBezTo>
                      <a:lnTo>
                        <a:pt x="0" y="479252"/>
                      </a:lnTo>
                      <a:close/>
                    </a:path>
                  </a:pathLst>
                </a:cu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sz="240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7" name="Oval 6"/>
              <p:cNvSpPr/>
              <p:nvPr/>
            </p:nvSpPr>
            <p:spPr>
              <a:xfrm>
                <a:off x="5966215" y="5245359"/>
                <a:ext cx="199000" cy="199000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cxnSp>
            <p:nvCxnSpPr>
              <p:cNvPr id="8" name="Straight Connector 7"/>
              <p:cNvCxnSpPr>
                <a:endCxn id="27" idx="7"/>
              </p:cNvCxnSpPr>
              <p:nvPr/>
            </p:nvCxnSpPr>
            <p:spPr>
              <a:xfrm flipH="1">
                <a:off x="5745363" y="1501892"/>
                <a:ext cx="648320" cy="433996"/>
              </a:xfrm>
              <a:prstGeom prst="line">
                <a:avLst/>
              </a:prstGeom>
              <a:ln w="19050">
                <a:prstDash val="dash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Straight Connector 8"/>
              <p:cNvCxnSpPr>
                <a:endCxn id="31" idx="7"/>
              </p:cNvCxnSpPr>
              <p:nvPr/>
            </p:nvCxnSpPr>
            <p:spPr>
              <a:xfrm flipH="1">
                <a:off x="6131091" y="1960955"/>
                <a:ext cx="225981" cy="206020"/>
              </a:xfrm>
              <a:prstGeom prst="line">
                <a:avLst/>
              </a:prstGeom>
              <a:ln w="19050">
                <a:prstDash val="dash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Straight Connector 9"/>
              <p:cNvCxnSpPr>
                <a:endCxn id="31" idx="5"/>
              </p:cNvCxnSpPr>
              <p:nvPr/>
            </p:nvCxnSpPr>
            <p:spPr>
              <a:xfrm flipH="1" flipV="1">
                <a:off x="6131091" y="2372995"/>
                <a:ext cx="218473" cy="261112"/>
              </a:xfrm>
              <a:prstGeom prst="line">
                <a:avLst/>
              </a:prstGeom>
              <a:ln w="19050">
                <a:prstDash val="dash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Straight Connector 10"/>
              <p:cNvCxnSpPr>
                <a:stCxn id="31" idx="1"/>
              </p:cNvCxnSpPr>
              <p:nvPr/>
            </p:nvCxnSpPr>
            <p:spPr>
              <a:xfrm flipH="1" flipV="1">
                <a:off x="5674860" y="1974065"/>
                <a:ext cx="250211" cy="192910"/>
              </a:xfrm>
              <a:prstGeom prst="line">
                <a:avLst/>
              </a:prstGeom>
              <a:ln w="19050">
                <a:prstDash val="dash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Straight Connector 11"/>
              <p:cNvCxnSpPr>
                <a:stCxn id="34" idx="7"/>
              </p:cNvCxnSpPr>
              <p:nvPr/>
            </p:nvCxnSpPr>
            <p:spPr>
              <a:xfrm flipV="1">
                <a:off x="5745363" y="2308332"/>
                <a:ext cx="233620" cy="365764"/>
              </a:xfrm>
              <a:prstGeom prst="line">
                <a:avLst/>
              </a:prstGeom>
              <a:ln w="19050">
                <a:prstDash val="dash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/>
              <p:cNvCxnSpPr>
                <a:stCxn id="33" idx="1"/>
              </p:cNvCxnSpPr>
              <p:nvPr/>
            </p:nvCxnSpPr>
            <p:spPr>
              <a:xfrm flipH="1" flipV="1">
                <a:off x="6007136" y="3077187"/>
                <a:ext cx="350523" cy="114087"/>
              </a:xfrm>
              <a:prstGeom prst="line">
                <a:avLst/>
              </a:prstGeom>
              <a:ln w="19050">
                <a:prstDash val="dash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Straight Connector 13"/>
              <p:cNvCxnSpPr>
                <a:stCxn id="32" idx="7"/>
              </p:cNvCxnSpPr>
              <p:nvPr/>
            </p:nvCxnSpPr>
            <p:spPr>
              <a:xfrm flipV="1">
                <a:off x="5761616" y="3091254"/>
                <a:ext cx="202309" cy="411956"/>
              </a:xfrm>
              <a:prstGeom prst="line">
                <a:avLst/>
              </a:prstGeom>
              <a:ln w="19050">
                <a:prstDash val="dash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Straight Connector 14"/>
              <p:cNvCxnSpPr/>
              <p:nvPr/>
            </p:nvCxnSpPr>
            <p:spPr>
              <a:xfrm flipH="1" flipV="1">
                <a:off x="5659729" y="2786494"/>
                <a:ext cx="336895" cy="278331"/>
              </a:xfrm>
              <a:prstGeom prst="line">
                <a:avLst/>
              </a:prstGeom>
              <a:ln w="19050">
                <a:prstDash val="dash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15"/>
              <p:cNvCxnSpPr/>
              <p:nvPr/>
            </p:nvCxnSpPr>
            <p:spPr>
              <a:xfrm flipV="1">
                <a:off x="6028081" y="2655938"/>
                <a:ext cx="416280" cy="364943"/>
              </a:xfrm>
              <a:prstGeom prst="line">
                <a:avLst/>
              </a:prstGeom>
              <a:ln w="19050">
                <a:prstDash val="dash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Straight Connector 16"/>
              <p:cNvCxnSpPr>
                <a:stCxn id="32" idx="6"/>
              </p:cNvCxnSpPr>
              <p:nvPr/>
            </p:nvCxnSpPr>
            <p:spPr>
              <a:xfrm flipV="1">
                <a:off x="5800405" y="3322550"/>
                <a:ext cx="673799" cy="274306"/>
              </a:xfrm>
              <a:prstGeom prst="line">
                <a:avLst/>
              </a:prstGeom>
              <a:ln w="19050">
                <a:prstDash val="dash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Straight Connector 17"/>
              <p:cNvCxnSpPr>
                <a:stCxn id="40" idx="1"/>
              </p:cNvCxnSpPr>
              <p:nvPr/>
            </p:nvCxnSpPr>
            <p:spPr>
              <a:xfrm flipH="1" flipV="1">
                <a:off x="5703418" y="3660075"/>
                <a:ext cx="155908" cy="353941"/>
              </a:xfrm>
              <a:prstGeom prst="line">
                <a:avLst/>
              </a:prstGeom>
              <a:ln w="19050">
                <a:prstDash val="dash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18"/>
              <p:cNvCxnSpPr>
                <a:stCxn id="40" idx="3"/>
              </p:cNvCxnSpPr>
              <p:nvPr/>
            </p:nvCxnSpPr>
            <p:spPr>
              <a:xfrm flipV="1">
                <a:off x="5859326" y="3828930"/>
                <a:ext cx="555891" cy="372377"/>
              </a:xfrm>
              <a:prstGeom prst="line">
                <a:avLst/>
              </a:prstGeom>
              <a:ln w="19050">
                <a:prstDash val="dash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Straight Connector 19"/>
              <p:cNvCxnSpPr>
                <a:stCxn id="37" idx="1"/>
              </p:cNvCxnSpPr>
              <p:nvPr/>
            </p:nvCxnSpPr>
            <p:spPr>
              <a:xfrm flipH="1" flipV="1">
                <a:off x="6051555" y="4670502"/>
                <a:ext cx="322205" cy="48679"/>
              </a:xfrm>
              <a:prstGeom prst="line">
                <a:avLst/>
              </a:prstGeom>
              <a:ln w="19050">
                <a:prstDash val="dash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Straight Connector 20"/>
              <p:cNvCxnSpPr/>
              <p:nvPr/>
            </p:nvCxnSpPr>
            <p:spPr>
              <a:xfrm flipH="1">
                <a:off x="5734273" y="4644686"/>
                <a:ext cx="231941" cy="620873"/>
              </a:xfrm>
              <a:prstGeom prst="line">
                <a:avLst/>
              </a:prstGeom>
              <a:ln w="19050">
                <a:prstDash val="dash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Straight Connector 21"/>
              <p:cNvCxnSpPr/>
              <p:nvPr/>
            </p:nvCxnSpPr>
            <p:spPr>
              <a:xfrm flipH="1" flipV="1">
                <a:off x="6036673" y="4731339"/>
                <a:ext cx="378544" cy="548529"/>
              </a:xfrm>
              <a:prstGeom prst="line">
                <a:avLst/>
              </a:prstGeom>
              <a:ln w="19050">
                <a:prstDash val="dash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/>
              <p:cNvCxnSpPr/>
              <p:nvPr/>
            </p:nvCxnSpPr>
            <p:spPr>
              <a:xfrm flipV="1">
                <a:off x="5997660" y="3903674"/>
                <a:ext cx="358924" cy="736503"/>
              </a:xfrm>
              <a:prstGeom prst="line">
                <a:avLst/>
              </a:prstGeom>
              <a:ln w="19050">
                <a:prstDash val="dash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4" name="Oval 23"/>
              <p:cNvSpPr/>
              <p:nvPr/>
            </p:nvSpPr>
            <p:spPr>
              <a:xfrm>
                <a:off x="5529181" y="1323332"/>
                <a:ext cx="291356" cy="291356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5" name="Oval 24"/>
              <p:cNvSpPr/>
              <p:nvPr/>
            </p:nvSpPr>
            <p:spPr>
              <a:xfrm>
                <a:off x="6284233" y="1326934"/>
                <a:ext cx="291356" cy="291356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" name="Oval 25"/>
              <p:cNvSpPr/>
              <p:nvPr/>
            </p:nvSpPr>
            <p:spPr>
              <a:xfrm>
                <a:off x="6320461" y="1794381"/>
                <a:ext cx="218900" cy="21890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" name="Oval 26"/>
              <p:cNvSpPr/>
              <p:nvPr/>
            </p:nvSpPr>
            <p:spPr>
              <a:xfrm>
                <a:off x="5558520" y="1903831"/>
                <a:ext cx="218900" cy="218900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" name="Oval 27"/>
              <p:cNvSpPr/>
              <p:nvPr/>
            </p:nvSpPr>
            <p:spPr>
              <a:xfrm>
                <a:off x="5959988" y="1363160"/>
                <a:ext cx="199000" cy="19900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9" name="Oval 28"/>
              <p:cNvSpPr/>
              <p:nvPr/>
            </p:nvSpPr>
            <p:spPr>
              <a:xfrm>
                <a:off x="5529181" y="5137946"/>
                <a:ext cx="291356" cy="291356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0" name="Oval 29"/>
              <p:cNvSpPr/>
              <p:nvPr/>
            </p:nvSpPr>
            <p:spPr>
              <a:xfrm>
                <a:off x="6270027" y="5137945"/>
                <a:ext cx="291356" cy="291356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1" name="Oval 30"/>
              <p:cNvSpPr/>
              <p:nvPr/>
            </p:nvSpPr>
            <p:spPr>
              <a:xfrm>
                <a:off x="5882403" y="2124307"/>
                <a:ext cx="291356" cy="291356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2" name="Oval 31"/>
              <p:cNvSpPr/>
              <p:nvPr/>
            </p:nvSpPr>
            <p:spPr>
              <a:xfrm>
                <a:off x="5535536" y="3464421"/>
                <a:ext cx="264869" cy="264869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3" name="Oval 32"/>
              <p:cNvSpPr/>
              <p:nvPr/>
            </p:nvSpPr>
            <p:spPr>
              <a:xfrm>
                <a:off x="6325602" y="3159217"/>
                <a:ext cx="218900" cy="218900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4" name="Oval 33"/>
              <p:cNvSpPr/>
              <p:nvPr/>
            </p:nvSpPr>
            <p:spPr>
              <a:xfrm>
                <a:off x="5558520" y="2642039"/>
                <a:ext cx="218900" cy="21890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5" name="Oval 34"/>
              <p:cNvSpPr/>
              <p:nvPr/>
            </p:nvSpPr>
            <p:spPr>
              <a:xfrm>
                <a:off x="6299057" y="3706305"/>
                <a:ext cx="291356" cy="291356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6" name="Oval 35"/>
              <p:cNvSpPr/>
              <p:nvPr/>
            </p:nvSpPr>
            <p:spPr>
              <a:xfrm>
                <a:off x="6320770" y="2480618"/>
                <a:ext cx="291356" cy="291356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7" name="Oval 36"/>
              <p:cNvSpPr/>
              <p:nvPr/>
            </p:nvSpPr>
            <p:spPr>
              <a:xfrm>
                <a:off x="6344617" y="4690038"/>
                <a:ext cx="199000" cy="19900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8" name="Oval 37"/>
              <p:cNvSpPr/>
              <p:nvPr/>
            </p:nvSpPr>
            <p:spPr>
              <a:xfrm>
                <a:off x="5589565" y="4269595"/>
                <a:ext cx="199000" cy="199000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9" name="Oval 38"/>
              <p:cNvSpPr/>
              <p:nvPr/>
            </p:nvSpPr>
            <p:spPr>
              <a:xfrm>
                <a:off x="5820537" y="4436997"/>
                <a:ext cx="352541" cy="352541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0" name="Oval 39"/>
              <p:cNvSpPr/>
              <p:nvPr/>
            </p:nvSpPr>
            <p:spPr>
              <a:xfrm>
                <a:off x="5820537" y="3975227"/>
                <a:ext cx="264869" cy="264869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1" name="Oval 40"/>
              <p:cNvSpPr/>
              <p:nvPr/>
            </p:nvSpPr>
            <p:spPr>
              <a:xfrm>
                <a:off x="5854553" y="2904089"/>
                <a:ext cx="291356" cy="291356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3182569" y="4793931"/>
              <a:ext cx="3877139" cy="1501535"/>
            </a:xfrm>
            <a:custGeom>
              <a:avLst/>
              <a:gdLst>
                <a:gd name="connsiteX0" fmla="*/ 3878334 w 3878334"/>
                <a:gd name="connsiteY0" fmla="*/ 88371 h 1501535"/>
                <a:gd name="connsiteX1" fmla="*/ 3448843 w 3878334"/>
                <a:gd name="connsiteY1" fmla="*/ 19098 h 1501535"/>
                <a:gd name="connsiteX2" fmla="*/ 3656661 w 3878334"/>
                <a:gd name="connsiteY2" fmla="*/ 393171 h 1501535"/>
                <a:gd name="connsiteX3" fmla="*/ 2908516 w 3878334"/>
                <a:gd name="connsiteY3" fmla="*/ 199207 h 1501535"/>
                <a:gd name="connsiteX4" fmla="*/ 2382043 w 3878334"/>
                <a:gd name="connsiteY4" fmla="*/ 171498 h 1501535"/>
                <a:gd name="connsiteX5" fmla="*/ 2963934 w 3878334"/>
                <a:gd name="connsiteY5" fmla="*/ 794953 h 1501535"/>
                <a:gd name="connsiteX6" fmla="*/ 1315243 w 3878334"/>
                <a:gd name="connsiteY6" fmla="*/ 365462 h 1501535"/>
                <a:gd name="connsiteX7" fmla="*/ 1869425 w 3878334"/>
                <a:gd name="connsiteY7" fmla="*/ 1501535 h 1501535"/>
                <a:gd name="connsiteX8" fmla="*/ 206879 w 3878334"/>
                <a:gd name="connsiteY8" fmla="*/ 822662 h 1501535"/>
                <a:gd name="connsiteX9" fmla="*/ 82188 w 3878334"/>
                <a:gd name="connsiteY9" fmla="*/ 767244 h 15015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78334" h="1501535">
                  <a:moveTo>
                    <a:pt x="3878334" y="88371"/>
                  </a:moveTo>
                  <a:cubicBezTo>
                    <a:pt x="3682061" y="28334"/>
                    <a:pt x="3485788" y="-31702"/>
                    <a:pt x="3448843" y="19098"/>
                  </a:cubicBezTo>
                  <a:cubicBezTo>
                    <a:pt x="3411898" y="69898"/>
                    <a:pt x="3746715" y="363153"/>
                    <a:pt x="3656661" y="393171"/>
                  </a:cubicBezTo>
                  <a:cubicBezTo>
                    <a:pt x="3566606" y="423189"/>
                    <a:pt x="3120952" y="236153"/>
                    <a:pt x="2908516" y="199207"/>
                  </a:cubicBezTo>
                  <a:cubicBezTo>
                    <a:pt x="2696080" y="162262"/>
                    <a:pt x="2372807" y="72207"/>
                    <a:pt x="2382043" y="171498"/>
                  </a:cubicBezTo>
                  <a:cubicBezTo>
                    <a:pt x="2391279" y="270789"/>
                    <a:pt x="3141734" y="762626"/>
                    <a:pt x="2963934" y="794953"/>
                  </a:cubicBezTo>
                  <a:cubicBezTo>
                    <a:pt x="2786134" y="827280"/>
                    <a:pt x="1497661" y="247698"/>
                    <a:pt x="1315243" y="365462"/>
                  </a:cubicBezTo>
                  <a:cubicBezTo>
                    <a:pt x="1132825" y="483226"/>
                    <a:pt x="2054152" y="1425335"/>
                    <a:pt x="1869425" y="1501535"/>
                  </a:cubicBezTo>
                  <a:lnTo>
                    <a:pt x="206879" y="822662"/>
                  </a:lnTo>
                  <a:cubicBezTo>
                    <a:pt x="-90994" y="700280"/>
                    <a:pt x="-4403" y="733762"/>
                    <a:pt x="82188" y="767244"/>
                  </a:cubicBezTo>
                </a:path>
              </a:pathLst>
            </a:custGeom>
            <a:noFill/>
            <a:ln w="57150" cap="sq" cmpd="tri">
              <a:solidFill>
                <a:schemeClr val="tx1"/>
              </a:solidFill>
              <a:prstDash val="solid"/>
              <a:bevel/>
              <a:tailEnd w="sm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2" tIns="45705" rIns="91412" bIns="45705" rtlCol="0" anchor="ctr"/>
            <a:lstStyle/>
            <a:p>
              <a:pPr algn="ctr"/>
              <a:endParaRPr lang="en-GB" sz="2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074" name="AutoShape 43" descr="https://solar.fbcontent.cn/api/apolo-images/164b791eb66f789.svg"/>
          <p:cNvSpPr>
            <a:spLocks noChangeAspect="1" noChangeArrowheads="1"/>
          </p:cNvSpPr>
          <p:nvPr/>
        </p:nvSpPr>
        <p:spPr bwMode="auto">
          <a:xfrm>
            <a:off x="134938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CONTENTSID" val="283"/>
  <p:tag name="MH_SECTIONID" val="284,285,286,287,"/>
  <p:tag name="ISPRING_PRESENTATION_TITLE" val="演示文稿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908223115"/>
  <p:tag name="MH_LIBRARY" val="CONTENTS"/>
  <p:tag name="MH_AUTOCOLOR" val="TRUE"/>
  <p:tag name="MH_TYPE" val="CONTENT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908223115"/>
  <p:tag name="MH_LIBRARY" val="CONTENTS"/>
  <p:tag name="MH_TYPE" val="NUMBER"/>
  <p:tag name="ID" val="55351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908223115"/>
  <p:tag name="MH_LIBRARY" val="CONTENTS"/>
  <p:tag name="MH_TYPE" val="ENTRY"/>
  <p:tag name="ID" val="553512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908223115"/>
  <p:tag name="MH_LIBRARY" val="CONTENTS"/>
  <p:tag name="MH_TYPE" val="NUMBER"/>
  <p:tag name="ID" val="55351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908223115"/>
  <p:tag name="MH_LIBRARY" val="CONTENTS"/>
  <p:tag name="MH_TYPE" val="ENTRY"/>
  <p:tag name="ID" val="553512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908223115"/>
  <p:tag name="MH_LIBRARY" val="CONTENTS"/>
  <p:tag name="MH_TYPE" val="OTHERS"/>
  <p:tag name="ID" val="55351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908223115"/>
  <p:tag name="MH_LIBRARY" val="CONTENTS"/>
  <p:tag name="MH_TYPE" val="OTHERS"/>
  <p:tag name="ID" val="55351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908223115"/>
  <p:tag name="MH_LIBRARY" val="CONTENTS"/>
  <p:tag name="MH_AUTOCOLOR" val="TRUE"/>
  <p:tag name="MH_TYPE" val="SECTION"/>
  <p:tag name="ID" val="553512"/>
</p:tagLst>
</file>

<file path=ppt/theme/theme1.xml><?xml version="1.0" encoding="utf-8"?>
<a:theme xmlns:a="http://schemas.openxmlformats.org/drawingml/2006/main" name="Office 主题">
  <a:themeElements>
    <a:clrScheme name="Office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B166CB"/>
      </a:accent1>
      <a:accent2>
        <a:srgbClr val="7B67AD"/>
      </a:accent2>
      <a:accent3>
        <a:srgbClr val="692B7F"/>
      </a:accent3>
      <a:accent4>
        <a:srgbClr val="5F3477"/>
      </a:accent4>
      <a:accent5>
        <a:srgbClr val="9A5BA4"/>
      </a:accent5>
      <a:accent6>
        <a:srgbClr val="B196C6"/>
      </a:accent6>
      <a:hlink>
        <a:srgbClr val="B166CB"/>
      </a:hlink>
      <a:folHlink>
        <a:srgbClr val="BFBFBF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B166CB"/>
    </a:accent1>
    <a:accent2>
      <a:srgbClr val="7B67AD"/>
    </a:accent2>
    <a:accent3>
      <a:srgbClr val="692B7F"/>
    </a:accent3>
    <a:accent4>
      <a:srgbClr val="5F3477"/>
    </a:accent4>
    <a:accent5>
      <a:srgbClr val="9A5BA4"/>
    </a:accent5>
    <a:accent6>
      <a:srgbClr val="B196C6"/>
    </a:accent6>
    <a:hlink>
      <a:srgbClr val="B166CB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B166CB"/>
    </a:accent1>
    <a:accent2>
      <a:srgbClr val="7B67AD"/>
    </a:accent2>
    <a:accent3>
      <a:srgbClr val="692B7F"/>
    </a:accent3>
    <a:accent4>
      <a:srgbClr val="5F3477"/>
    </a:accent4>
    <a:accent5>
      <a:srgbClr val="9A5BA4"/>
    </a:accent5>
    <a:accent6>
      <a:srgbClr val="B196C6"/>
    </a:accent6>
    <a:hlink>
      <a:srgbClr val="B166CB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B166CB"/>
    </a:accent1>
    <a:accent2>
      <a:srgbClr val="7B67AD"/>
    </a:accent2>
    <a:accent3>
      <a:srgbClr val="692B7F"/>
    </a:accent3>
    <a:accent4>
      <a:srgbClr val="5F3477"/>
    </a:accent4>
    <a:accent5>
      <a:srgbClr val="9A5BA4"/>
    </a:accent5>
    <a:accent6>
      <a:srgbClr val="B196C6"/>
    </a:accent6>
    <a:hlink>
      <a:srgbClr val="B166CB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B166CB"/>
    </a:accent1>
    <a:accent2>
      <a:srgbClr val="7B67AD"/>
    </a:accent2>
    <a:accent3>
      <a:srgbClr val="692B7F"/>
    </a:accent3>
    <a:accent4>
      <a:srgbClr val="5F3477"/>
    </a:accent4>
    <a:accent5>
      <a:srgbClr val="9A5BA4"/>
    </a:accent5>
    <a:accent6>
      <a:srgbClr val="B196C6"/>
    </a:accent6>
    <a:hlink>
      <a:srgbClr val="B166CB"/>
    </a:hlink>
    <a:folHlink>
      <a:srgbClr val="BFBFBF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B166CB"/>
    </a:accent1>
    <a:accent2>
      <a:srgbClr val="7B67AD"/>
    </a:accent2>
    <a:accent3>
      <a:srgbClr val="692B7F"/>
    </a:accent3>
    <a:accent4>
      <a:srgbClr val="5F3477"/>
    </a:accent4>
    <a:accent5>
      <a:srgbClr val="9A5BA4"/>
    </a:accent5>
    <a:accent6>
      <a:srgbClr val="B196C6"/>
    </a:accent6>
    <a:hlink>
      <a:srgbClr val="B166CB"/>
    </a:hlink>
    <a:folHlink>
      <a:srgbClr val="BFBFBF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B166CB"/>
    </a:accent1>
    <a:accent2>
      <a:srgbClr val="7B67AD"/>
    </a:accent2>
    <a:accent3>
      <a:srgbClr val="692B7F"/>
    </a:accent3>
    <a:accent4>
      <a:srgbClr val="5F3477"/>
    </a:accent4>
    <a:accent5>
      <a:srgbClr val="9A5BA4"/>
    </a:accent5>
    <a:accent6>
      <a:srgbClr val="B196C6"/>
    </a:accent6>
    <a:hlink>
      <a:srgbClr val="B166CB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207</TotalTime>
  <Words>133</Words>
  <Application>Microsoft Office PowerPoint</Application>
  <PresentationFormat>宽屏</PresentationFormat>
  <Paragraphs>16</Paragraphs>
  <Slides>6</Slides>
  <Notes>6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3" baseType="lpstr">
      <vt:lpstr>宋体</vt:lpstr>
      <vt:lpstr>微软雅黑</vt:lpstr>
      <vt:lpstr>Arial</vt:lpstr>
      <vt:lpstr>Calibri</vt:lpstr>
      <vt:lpstr>Calibri Light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演示文稿1</dc:title>
  <dc:creator>Administrator</dc:creator>
  <cp:lastModifiedBy>admin</cp:lastModifiedBy>
  <cp:revision>17</cp:revision>
  <dcterms:created xsi:type="dcterms:W3CDTF">2017-09-08T09:06:00Z</dcterms:created>
  <dcterms:modified xsi:type="dcterms:W3CDTF">2019-03-21T02:44:15Z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2052-10.1.0.6747</vt:lpwstr>
  </property>
</Properties>
</file>