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8" r:id="rId22"/>
    <p:sldId id="277" r:id="rId23"/>
    <p:sldId id="278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F33865-85F0-4F56-B12A-726BA3E77B50}" type="doc">
      <dgm:prSet loTypeId="urn:microsoft.com/office/officeart/2005/8/layout/cycle2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7FB2A8AB-7F69-401C-842E-E0AB859AD1E2}">
      <dgm:prSet phldrT="[文本]"/>
      <dgm:spPr/>
      <dgm:t>
        <a:bodyPr/>
        <a:lstStyle/>
        <a:p>
          <a:r>
            <a:rPr lang="zh-CN" altLang="en-US" dirty="0" smtClean="0"/>
            <a:t>电化学</a:t>
          </a:r>
          <a:endParaRPr lang="zh-CN" altLang="en-US" dirty="0"/>
        </a:p>
      </dgm:t>
    </dgm:pt>
    <dgm:pt modelId="{6F581B3B-322E-4743-9A98-D5B6344C6741}" type="parTrans" cxnId="{B8168A62-CF67-44E9-B67B-F6060523D6A5}">
      <dgm:prSet/>
      <dgm:spPr/>
      <dgm:t>
        <a:bodyPr/>
        <a:lstStyle/>
        <a:p>
          <a:endParaRPr lang="zh-CN" altLang="en-US"/>
        </a:p>
      </dgm:t>
    </dgm:pt>
    <dgm:pt modelId="{7DF516FC-CC41-41BC-A1FC-B09E469421A1}" type="sibTrans" cxnId="{B8168A62-CF67-44E9-B67B-F6060523D6A5}">
      <dgm:prSet/>
      <dgm:spPr/>
      <dgm:t>
        <a:bodyPr/>
        <a:lstStyle/>
        <a:p>
          <a:endParaRPr lang="zh-CN" altLang="en-US"/>
        </a:p>
      </dgm:t>
    </dgm:pt>
    <dgm:pt modelId="{5721482B-A93F-4DEB-A270-2133713A6409}">
      <dgm:prSet phldrT="[文本]"/>
      <dgm:spPr/>
      <dgm:t>
        <a:bodyPr/>
        <a:lstStyle/>
        <a:p>
          <a:r>
            <a:rPr lang="zh-CN" altLang="en-US" dirty="0" smtClean="0"/>
            <a:t>化学反应速率</a:t>
          </a:r>
          <a:endParaRPr lang="zh-CN" altLang="en-US" dirty="0"/>
        </a:p>
      </dgm:t>
    </dgm:pt>
    <dgm:pt modelId="{7E3F4483-6BBC-40D9-BC6E-6BA09CB5403D}" type="parTrans" cxnId="{8C406099-CDA4-48FC-9424-391AC1DB79A7}">
      <dgm:prSet/>
      <dgm:spPr/>
      <dgm:t>
        <a:bodyPr/>
        <a:lstStyle/>
        <a:p>
          <a:endParaRPr lang="zh-CN" altLang="en-US"/>
        </a:p>
      </dgm:t>
    </dgm:pt>
    <dgm:pt modelId="{3D645F30-9CDF-4B21-AC56-13EACFE01286}" type="sibTrans" cxnId="{8C406099-CDA4-48FC-9424-391AC1DB79A7}">
      <dgm:prSet/>
      <dgm:spPr/>
      <dgm:t>
        <a:bodyPr/>
        <a:lstStyle/>
        <a:p>
          <a:endParaRPr lang="zh-CN" altLang="en-US"/>
        </a:p>
      </dgm:t>
    </dgm:pt>
    <dgm:pt modelId="{9E48ACA3-0218-4DDB-834F-57E2F2AF03FF}">
      <dgm:prSet phldrT="[文本]"/>
      <dgm:spPr/>
      <dgm:t>
        <a:bodyPr/>
        <a:lstStyle/>
        <a:p>
          <a:r>
            <a:rPr lang="zh-CN" altLang="en-US" dirty="0" smtClean="0"/>
            <a:t>五大平衡</a:t>
          </a:r>
          <a:endParaRPr lang="zh-CN" altLang="en-US" dirty="0"/>
        </a:p>
      </dgm:t>
    </dgm:pt>
    <dgm:pt modelId="{B61668A3-A1A7-4248-BBAB-342518A402FA}" type="parTrans" cxnId="{9188CDB2-BF8B-4B02-8149-523814CFE2CD}">
      <dgm:prSet/>
      <dgm:spPr/>
      <dgm:t>
        <a:bodyPr/>
        <a:lstStyle/>
        <a:p>
          <a:endParaRPr lang="zh-CN" altLang="en-US"/>
        </a:p>
      </dgm:t>
    </dgm:pt>
    <dgm:pt modelId="{1E7B9E70-6E23-4DD4-B894-B67AF17099B6}" type="sibTrans" cxnId="{9188CDB2-BF8B-4B02-8149-523814CFE2CD}">
      <dgm:prSet/>
      <dgm:spPr/>
      <dgm:t>
        <a:bodyPr/>
        <a:lstStyle/>
        <a:p>
          <a:endParaRPr lang="zh-CN" altLang="en-US"/>
        </a:p>
      </dgm:t>
    </dgm:pt>
    <dgm:pt modelId="{F5269ED7-B33B-49EF-8A82-E1637E075BDD}">
      <dgm:prSet phldrT="[文本]"/>
      <dgm:spPr/>
      <dgm:t>
        <a:bodyPr/>
        <a:lstStyle/>
        <a:p>
          <a:r>
            <a:rPr lang="zh-CN" altLang="en-US" dirty="0" smtClean="0"/>
            <a:t>水溶液中的离子浓度关系</a:t>
          </a:r>
          <a:endParaRPr lang="zh-CN" altLang="en-US" dirty="0"/>
        </a:p>
      </dgm:t>
    </dgm:pt>
    <dgm:pt modelId="{CB1EFE59-A844-42DF-8B21-6E5E28E80F7F}" type="parTrans" cxnId="{1D68D2F5-E4CD-4023-B8DA-3460C367D61C}">
      <dgm:prSet/>
      <dgm:spPr/>
      <dgm:t>
        <a:bodyPr/>
        <a:lstStyle/>
        <a:p>
          <a:endParaRPr lang="zh-CN" altLang="en-US"/>
        </a:p>
      </dgm:t>
    </dgm:pt>
    <dgm:pt modelId="{ABDAAA0E-A41B-4464-ACCB-28BFAD6B809C}" type="sibTrans" cxnId="{1D68D2F5-E4CD-4023-B8DA-3460C367D61C}">
      <dgm:prSet/>
      <dgm:spPr/>
      <dgm:t>
        <a:bodyPr/>
        <a:lstStyle/>
        <a:p>
          <a:endParaRPr lang="zh-CN" altLang="en-US"/>
        </a:p>
      </dgm:t>
    </dgm:pt>
    <dgm:pt modelId="{707E470F-1D67-4899-A37E-EC15523E2046}">
      <dgm:prSet phldrT="[文本]"/>
      <dgm:spPr/>
      <dgm:t>
        <a:bodyPr/>
        <a:lstStyle/>
        <a:p>
          <a:r>
            <a:rPr lang="zh-CN" altLang="en-US" dirty="0" smtClean="0"/>
            <a:t>热化学</a:t>
          </a:r>
          <a:endParaRPr lang="zh-CN" altLang="en-US" dirty="0"/>
        </a:p>
      </dgm:t>
    </dgm:pt>
    <dgm:pt modelId="{D5CDB9E8-723B-4522-9408-54E4CDD316DD}" type="parTrans" cxnId="{FA1E9C6F-D7A0-4033-8E99-AB38BE58F236}">
      <dgm:prSet/>
      <dgm:spPr/>
      <dgm:t>
        <a:bodyPr/>
        <a:lstStyle/>
        <a:p>
          <a:endParaRPr lang="zh-CN" altLang="en-US"/>
        </a:p>
      </dgm:t>
    </dgm:pt>
    <dgm:pt modelId="{A43BAE88-2C26-4067-83DD-0B7C475BBC5C}" type="sibTrans" cxnId="{FA1E9C6F-D7A0-4033-8E99-AB38BE58F236}">
      <dgm:prSet/>
      <dgm:spPr/>
      <dgm:t>
        <a:bodyPr/>
        <a:lstStyle/>
        <a:p>
          <a:endParaRPr lang="zh-CN" altLang="en-US"/>
        </a:p>
      </dgm:t>
    </dgm:pt>
    <dgm:pt modelId="{0043C374-0691-44CB-814C-F4EF2E7D74BC}" type="pres">
      <dgm:prSet presAssocID="{D5F33865-85F0-4F56-B12A-726BA3E77B50}" presName="cycle" presStyleCnt="0">
        <dgm:presLayoutVars>
          <dgm:dir/>
          <dgm:resizeHandles val="exact"/>
        </dgm:presLayoutVars>
      </dgm:prSet>
      <dgm:spPr/>
    </dgm:pt>
    <dgm:pt modelId="{E47D6351-AA8D-480E-9550-F4F201BEEF61}" type="pres">
      <dgm:prSet presAssocID="{7FB2A8AB-7F69-401C-842E-E0AB859AD1E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EB7EA0A-8A95-4376-B761-CD937A314EFA}" type="pres">
      <dgm:prSet presAssocID="{7DF516FC-CC41-41BC-A1FC-B09E469421A1}" presName="sibTrans" presStyleLbl="sibTrans2D1" presStyleIdx="0" presStyleCnt="5"/>
      <dgm:spPr/>
    </dgm:pt>
    <dgm:pt modelId="{74939DC1-B623-40A1-AE83-CE7D95962F89}" type="pres">
      <dgm:prSet presAssocID="{7DF516FC-CC41-41BC-A1FC-B09E469421A1}" presName="connectorText" presStyleLbl="sibTrans2D1" presStyleIdx="0" presStyleCnt="5"/>
      <dgm:spPr/>
    </dgm:pt>
    <dgm:pt modelId="{F24D4D62-A34C-455D-85B0-BEFE9D322C20}" type="pres">
      <dgm:prSet presAssocID="{5721482B-A93F-4DEB-A270-2133713A6409}" presName="node" presStyleLbl="node1" presStyleIdx="1" presStyleCnt="5">
        <dgm:presLayoutVars>
          <dgm:bulletEnabled val="1"/>
        </dgm:presLayoutVars>
      </dgm:prSet>
      <dgm:spPr/>
    </dgm:pt>
    <dgm:pt modelId="{E43077F2-78F4-4F55-8191-2A176552F18D}" type="pres">
      <dgm:prSet presAssocID="{3D645F30-9CDF-4B21-AC56-13EACFE01286}" presName="sibTrans" presStyleLbl="sibTrans2D1" presStyleIdx="1" presStyleCnt="5"/>
      <dgm:spPr/>
    </dgm:pt>
    <dgm:pt modelId="{CE495213-EC1D-409D-8BA4-B31423C2F3E4}" type="pres">
      <dgm:prSet presAssocID="{3D645F30-9CDF-4B21-AC56-13EACFE01286}" presName="connectorText" presStyleLbl="sibTrans2D1" presStyleIdx="1" presStyleCnt="5"/>
      <dgm:spPr/>
    </dgm:pt>
    <dgm:pt modelId="{FF390F76-AFAC-4212-903C-D2AB90824930}" type="pres">
      <dgm:prSet presAssocID="{9E48ACA3-0218-4DDB-834F-57E2F2AF03FF}" presName="node" presStyleLbl="node1" presStyleIdx="2" presStyleCnt="5">
        <dgm:presLayoutVars>
          <dgm:bulletEnabled val="1"/>
        </dgm:presLayoutVars>
      </dgm:prSet>
      <dgm:spPr/>
    </dgm:pt>
    <dgm:pt modelId="{CC8ADF29-F1DD-40FA-BE39-8CED45CD4B80}" type="pres">
      <dgm:prSet presAssocID="{1E7B9E70-6E23-4DD4-B894-B67AF17099B6}" presName="sibTrans" presStyleLbl="sibTrans2D1" presStyleIdx="2" presStyleCnt="5"/>
      <dgm:spPr/>
    </dgm:pt>
    <dgm:pt modelId="{9C236F33-4B45-4963-B906-D7AB1E1427C5}" type="pres">
      <dgm:prSet presAssocID="{1E7B9E70-6E23-4DD4-B894-B67AF17099B6}" presName="connectorText" presStyleLbl="sibTrans2D1" presStyleIdx="2" presStyleCnt="5"/>
      <dgm:spPr/>
    </dgm:pt>
    <dgm:pt modelId="{4217B92C-93AE-49C4-9943-5D13F5AE762E}" type="pres">
      <dgm:prSet presAssocID="{F5269ED7-B33B-49EF-8A82-E1637E075BDD}" presName="node" presStyleLbl="node1" presStyleIdx="3" presStyleCnt="5">
        <dgm:presLayoutVars>
          <dgm:bulletEnabled val="1"/>
        </dgm:presLayoutVars>
      </dgm:prSet>
      <dgm:spPr/>
    </dgm:pt>
    <dgm:pt modelId="{7CD089EE-6470-4840-819A-AF70C11FAE84}" type="pres">
      <dgm:prSet presAssocID="{ABDAAA0E-A41B-4464-ACCB-28BFAD6B809C}" presName="sibTrans" presStyleLbl="sibTrans2D1" presStyleIdx="3" presStyleCnt="5"/>
      <dgm:spPr/>
    </dgm:pt>
    <dgm:pt modelId="{5AF77FAF-068E-461C-918D-C98976075E1D}" type="pres">
      <dgm:prSet presAssocID="{ABDAAA0E-A41B-4464-ACCB-28BFAD6B809C}" presName="connectorText" presStyleLbl="sibTrans2D1" presStyleIdx="3" presStyleCnt="5"/>
      <dgm:spPr/>
    </dgm:pt>
    <dgm:pt modelId="{F95FB5BD-EAD8-44B4-8746-1EEA82848B87}" type="pres">
      <dgm:prSet presAssocID="{707E470F-1D67-4899-A37E-EC15523E2046}" presName="node" presStyleLbl="node1" presStyleIdx="4" presStyleCnt="5">
        <dgm:presLayoutVars>
          <dgm:bulletEnabled val="1"/>
        </dgm:presLayoutVars>
      </dgm:prSet>
      <dgm:spPr/>
    </dgm:pt>
    <dgm:pt modelId="{F51502E9-87C0-459A-891F-CB4116461D7C}" type="pres">
      <dgm:prSet presAssocID="{A43BAE88-2C26-4067-83DD-0B7C475BBC5C}" presName="sibTrans" presStyleLbl="sibTrans2D1" presStyleIdx="4" presStyleCnt="5"/>
      <dgm:spPr/>
    </dgm:pt>
    <dgm:pt modelId="{CE993544-F3F5-4285-969B-8754681AB630}" type="pres">
      <dgm:prSet presAssocID="{A43BAE88-2C26-4067-83DD-0B7C475BBC5C}" presName="connectorText" presStyleLbl="sibTrans2D1" presStyleIdx="4" presStyleCnt="5"/>
      <dgm:spPr/>
    </dgm:pt>
  </dgm:ptLst>
  <dgm:cxnLst>
    <dgm:cxn modelId="{8C406099-CDA4-48FC-9424-391AC1DB79A7}" srcId="{D5F33865-85F0-4F56-B12A-726BA3E77B50}" destId="{5721482B-A93F-4DEB-A270-2133713A6409}" srcOrd="1" destOrd="0" parTransId="{7E3F4483-6BBC-40D9-BC6E-6BA09CB5403D}" sibTransId="{3D645F30-9CDF-4B21-AC56-13EACFE01286}"/>
    <dgm:cxn modelId="{7CC73BBA-CFC4-4DAF-B71C-E1941C018800}" type="presOf" srcId="{A43BAE88-2C26-4067-83DD-0B7C475BBC5C}" destId="{F51502E9-87C0-459A-891F-CB4116461D7C}" srcOrd="0" destOrd="0" presId="urn:microsoft.com/office/officeart/2005/8/layout/cycle2"/>
    <dgm:cxn modelId="{2B1815A6-1349-4D22-8CC7-306174013ADB}" type="presOf" srcId="{1E7B9E70-6E23-4DD4-B894-B67AF17099B6}" destId="{9C236F33-4B45-4963-B906-D7AB1E1427C5}" srcOrd="1" destOrd="0" presId="urn:microsoft.com/office/officeart/2005/8/layout/cycle2"/>
    <dgm:cxn modelId="{A2A2E220-5F7B-491B-B4FB-E41E25CABE8B}" type="presOf" srcId="{ABDAAA0E-A41B-4464-ACCB-28BFAD6B809C}" destId="{7CD089EE-6470-4840-819A-AF70C11FAE84}" srcOrd="0" destOrd="0" presId="urn:microsoft.com/office/officeart/2005/8/layout/cycle2"/>
    <dgm:cxn modelId="{1D68D2F5-E4CD-4023-B8DA-3460C367D61C}" srcId="{D5F33865-85F0-4F56-B12A-726BA3E77B50}" destId="{F5269ED7-B33B-49EF-8A82-E1637E075BDD}" srcOrd="3" destOrd="0" parTransId="{CB1EFE59-A844-42DF-8B21-6E5E28E80F7F}" sibTransId="{ABDAAA0E-A41B-4464-ACCB-28BFAD6B809C}"/>
    <dgm:cxn modelId="{9188CDB2-BF8B-4B02-8149-523814CFE2CD}" srcId="{D5F33865-85F0-4F56-B12A-726BA3E77B50}" destId="{9E48ACA3-0218-4DDB-834F-57E2F2AF03FF}" srcOrd="2" destOrd="0" parTransId="{B61668A3-A1A7-4248-BBAB-342518A402FA}" sibTransId="{1E7B9E70-6E23-4DD4-B894-B67AF17099B6}"/>
    <dgm:cxn modelId="{F1C191A9-67DA-496C-AE6A-DACD77F249E8}" type="presOf" srcId="{9E48ACA3-0218-4DDB-834F-57E2F2AF03FF}" destId="{FF390F76-AFAC-4212-903C-D2AB90824930}" srcOrd="0" destOrd="0" presId="urn:microsoft.com/office/officeart/2005/8/layout/cycle2"/>
    <dgm:cxn modelId="{EE5DF2B5-06E1-4AC3-8253-077D4275F10E}" type="presOf" srcId="{3D645F30-9CDF-4B21-AC56-13EACFE01286}" destId="{CE495213-EC1D-409D-8BA4-B31423C2F3E4}" srcOrd="1" destOrd="0" presId="urn:microsoft.com/office/officeart/2005/8/layout/cycle2"/>
    <dgm:cxn modelId="{2AAAB0C2-E82F-48F8-8F06-0EC205EC624F}" type="presOf" srcId="{707E470F-1D67-4899-A37E-EC15523E2046}" destId="{F95FB5BD-EAD8-44B4-8746-1EEA82848B87}" srcOrd="0" destOrd="0" presId="urn:microsoft.com/office/officeart/2005/8/layout/cycle2"/>
    <dgm:cxn modelId="{E3FFCD68-640B-400E-9D0C-8DDD880E2DED}" type="presOf" srcId="{F5269ED7-B33B-49EF-8A82-E1637E075BDD}" destId="{4217B92C-93AE-49C4-9943-5D13F5AE762E}" srcOrd="0" destOrd="0" presId="urn:microsoft.com/office/officeart/2005/8/layout/cycle2"/>
    <dgm:cxn modelId="{5DD5F915-4130-44F5-A0FD-7EC9B66D7194}" type="presOf" srcId="{A43BAE88-2C26-4067-83DD-0B7C475BBC5C}" destId="{CE993544-F3F5-4285-969B-8754681AB630}" srcOrd="1" destOrd="0" presId="urn:microsoft.com/office/officeart/2005/8/layout/cycle2"/>
    <dgm:cxn modelId="{4C5C687E-D2AE-4BC2-B983-39D4F3497579}" type="presOf" srcId="{D5F33865-85F0-4F56-B12A-726BA3E77B50}" destId="{0043C374-0691-44CB-814C-F4EF2E7D74BC}" srcOrd="0" destOrd="0" presId="urn:microsoft.com/office/officeart/2005/8/layout/cycle2"/>
    <dgm:cxn modelId="{2BF77DEA-0EEE-48C1-AEF6-CFED3BD58CE7}" type="presOf" srcId="{7FB2A8AB-7F69-401C-842E-E0AB859AD1E2}" destId="{E47D6351-AA8D-480E-9550-F4F201BEEF61}" srcOrd="0" destOrd="0" presId="urn:microsoft.com/office/officeart/2005/8/layout/cycle2"/>
    <dgm:cxn modelId="{FA1E9C6F-D7A0-4033-8E99-AB38BE58F236}" srcId="{D5F33865-85F0-4F56-B12A-726BA3E77B50}" destId="{707E470F-1D67-4899-A37E-EC15523E2046}" srcOrd="4" destOrd="0" parTransId="{D5CDB9E8-723B-4522-9408-54E4CDD316DD}" sibTransId="{A43BAE88-2C26-4067-83DD-0B7C475BBC5C}"/>
    <dgm:cxn modelId="{B8168A62-CF67-44E9-B67B-F6060523D6A5}" srcId="{D5F33865-85F0-4F56-B12A-726BA3E77B50}" destId="{7FB2A8AB-7F69-401C-842E-E0AB859AD1E2}" srcOrd="0" destOrd="0" parTransId="{6F581B3B-322E-4743-9A98-D5B6344C6741}" sibTransId="{7DF516FC-CC41-41BC-A1FC-B09E469421A1}"/>
    <dgm:cxn modelId="{C84A6197-2469-41D7-84BC-CD15052378A1}" type="presOf" srcId="{ABDAAA0E-A41B-4464-ACCB-28BFAD6B809C}" destId="{5AF77FAF-068E-461C-918D-C98976075E1D}" srcOrd="1" destOrd="0" presId="urn:microsoft.com/office/officeart/2005/8/layout/cycle2"/>
    <dgm:cxn modelId="{1F8E349F-0AFF-4B53-8253-53936C2817F1}" type="presOf" srcId="{3D645F30-9CDF-4B21-AC56-13EACFE01286}" destId="{E43077F2-78F4-4F55-8191-2A176552F18D}" srcOrd="0" destOrd="0" presId="urn:microsoft.com/office/officeart/2005/8/layout/cycle2"/>
    <dgm:cxn modelId="{CE92A638-3233-4A7B-A75B-65E19AEDD8FD}" type="presOf" srcId="{7DF516FC-CC41-41BC-A1FC-B09E469421A1}" destId="{DEB7EA0A-8A95-4376-B761-CD937A314EFA}" srcOrd="0" destOrd="0" presId="urn:microsoft.com/office/officeart/2005/8/layout/cycle2"/>
    <dgm:cxn modelId="{1EB2CBE8-1D9C-4122-9026-1EAE35221241}" type="presOf" srcId="{5721482B-A93F-4DEB-A270-2133713A6409}" destId="{F24D4D62-A34C-455D-85B0-BEFE9D322C20}" srcOrd="0" destOrd="0" presId="urn:microsoft.com/office/officeart/2005/8/layout/cycle2"/>
    <dgm:cxn modelId="{8CF0F0D1-5FCD-4F33-A673-22B632E61ECA}" type="presOf" srcId="{7DF516FC-CC41-41BC-A1FC-B09E469421A1}" destId="{74939DC1-B623-40A1-AE83-CE7D95962F89}" srcOrd="1" destOrd="0" presId="urn:microsoft.com/office/officeart/2005/8/layout/cycle2"/>
    <dgm:cxn modelId="{4AF3F46B-6CBB-4CEC-9297-BFAEDDAA8430}" type="presOf" srcId="{1E7B9E70-6E23-4DD4-B894-B67AF17099B6}" destId="{CC8ADF29-F1DD-40FA-BE39-8CED45CD4B80}" srcOrd="0" destOrd="0" presId="urn:microsoft.com/office/officeart/2005/8/layout/cycle2"/>
    <dgm:cxn modelId="{7BB9C2EA-9EFB-40A8-8341-A22C38D50C9A}" type="presParOf" srcId="{0043C374-0691-44CB-814C-F4EF2E7D74BC}" destId="{E47D6351-AA8D-480E-9550-F4F201BEEF61}" srcOrd="0" destOrd="0" presId="urn:microsoft.com/office/officeart/2005/8/layout/cycle2"/>
    <dgm:cxn modelId="{1FF387A3-F8C0-4CA6-B3A0-34922E22672B}" type="presParOf" srcId="{0043C374-0691-44CB-814C-F4EF2E7D74BC}" destId="{DEB7EA0A-8A95-4376-B761-CD937A314EFA}" srcOrd="1" destOrd="0" presId="urn:microsoft.com/office/officeart/2005/8/layout/cycle2"/>
    <dgm:cxn modelId="{01B1148E-F3E8-41B5-A339-568DD87C9333}" type="presParOf" srcId="{DEB7EA0A-8A95-4376-B761-CD937A314EFA}" destId="{74939DC1-B623-40A1-AE83-CE7D95962F89}" srcOrd="0" destOrd="0" presId="urn:microsoft.com/office/officeart/2005/8/layout/cycle2"/>
    <dgm:cxn modelId="{4003A6FB-1777-4363-AB45-DC2047C7BD03}" type="presParOf" srcId="{0043C374-0691-44CB-814C-F4EF2E7D74BC}" destId="{F24D4D62-A34C-455D-85B0-BEFE9D322C20}" srcOrd="2" destOrd="0" presId="urn:microsoft.com/office/officeart/2005/8/layout/cycle2"/>
    <dgm:cxn modelId="{626CC061-1187-4E88-9250-15A3E85CFD66}" type="presParOf" srcId="{0043C374-0691-44CB-814C-F4EF2E7D74BC}" destId="{E43077F2-78F4-4F55-8191-2A176552F18D}" srcOrd="3" destOrd="0" presId="urn:microsoft.com/office/officeart/2005/8/layout/cycle2"/>
    <dgm:cxn modelId="{67244230-D7F8-4D12-B4B6-1BD671AEFC7B}" type="presParOf" srcId="{E43077F2-78F4-4F55-8191-2A176552F18D}" destId="{CE495213-EC1D-409D-8BA4-B31423C2F3E4}" srcOrd="0" destOrd="0" presId="urn:microsoft.com/office/officeart/2005/8/layout/cycle2"/>
    <dgm:cxn modelId="{0FA85129-C390-4574-9BC3-4C4A01DD06D9}" type="presParOf" srcId="{0043C374-0691-44CB-814C-F4EF2E7D74BC}" destId="{FF390F76-AFAC-4212-903C-D2AB90824930}" srcOrd="4" destOrd="0" presId="urn:microsoft.com/office/officeart/2005/8/layout/cycle2"/>
    <dgm:cxn modelId="{510C61DB-6F0B-4E1A-A1FF-8690653F6C53}" type="presParOf" srcId="{0043C374-0691-44CB-814C-F4EF2E7D74BC}" destId="{CC8ADF29-F1DD-40FA-BE39-8CED45CD4B80}" srcOrd="5" destOrd="0" presId="urn:microsoft.com/office/officeart/2005/8/layout/cycle2"/>
    <dgm:cxn modelId="{413B3C32-508F-4F3D-B462-A2D4B32F4761}" type="presParOf" srcId="{CC8ADF29-F1DD-40FA-BE39-8CED45CD4B80}" destId="{9C236F33-4B45-4963-B906-D7AB1E1427C5}" srcOrd="0" destOrd="0" presId="urn:microsoft.com/office/officeart/2005/8/layout/cycle2"/>
    <dgm:cxn modelId="{5A952FE2-761B-4259-9A2F-D99826DDD717}" type="presParOf" srcId="{0043C374-0691-44CB-814C-F4EF2E7D74BC}" destId="{4217B92C-93AE-49C4-9943-5D13F5AE762E}" srcOrd="6" destOrd="0" presId="urn:microsoft.com/office/officeart/2005/8/layout/cycle2"/>
    <dgm:cxn modelId="{5FD5FC37-847E-46AD-8306-85E5409DA4C7}" type="presParOf" srcId="{0043C374-0691-44CB-814C-F4EF2E7D74BC}" destId="{7CD089EE-6470-4840-819A-AF70C11FAE84}" srcOrd="7" destOrd="0" presId="urn:microsoft.com/office/officeart/2005/8/layout/cycle2"/>
    <dgm:cxn modelId="{01843BC7-528D-48CE-931E-F35F01F3DBA9}" type="presParOf" srcId="{7CD089EE-6470-4840-819A-AF70C11FAE84}" destId="{5AF77FAF-068E-461C-918D-C98976075E1D}" srcOrd="0" destOrd="0" presId="urn:microsoft.com/office/officeart/2005/8/layout/cycle2"/>
    <dgm:cxn modelId="{33CFD30D-711D-4770-8DFC-D5524DC18723}" type="presParOf" srcId="{0043C374-0691-44CB-814C-F4EF2E7D74BC}" destId="{F95FB5BD-EAD8-44B4-8746-1EEA82848B87}" srcOrd="8" destOrd="0" presId="urn:microsoft.com/office/officeart/2005/8/layout/cycle2"/>
    <dgm:cxn modelId="{CAFB616F-6B26-4D6F-9819-1305ECC6F94E}" type="presParOf" srcId="{0043C374-0691-44CB-814C-F4EF2E7D74BC}" destId="{F51502E9-87C0-459A-891F-CB4116461D7C}" srcOrd="9" destOrd="0" presId="urn:microsoft.com/office/officeart/2005/8/layout/cycle2"/>
    <dgm:cxn modelId="{BCF8058C-ABED-411A-BCFD-7B11E71A8BD8}" type="presParOf" srcId="{F51502E9-87C0-459A-891F-CB4116461D7C}" destId="{CE993544-F3F5-4285-969B-8754681AB63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D6351-AA8D-480E-9550-F4F201BEEF61}">
      <dsp:nvSpPr>
        <dsp:cNvPr id="0" name=""/>
        <dsp:cNvSpPr/>
      </dsp:nvSpPr>
      <dsp:spPr>
        <a:xfrm>
          <a:off x="3246437" y="534"/>
          <a:ext cx="1635124" cy="16351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电化学</a:t>
          </a:r>
          <a:endParaRPr lang="zh-CN" altLang="en-US" sz="2100" kern="1200" dirty="0"/>
        </a:p>
      </dsp:txBody>
      <dsp:txXfrm>
        <a:off x="3485895" y="239992"/>
        <a:ext cx="1156208" cy="1156208"/>
      </dsp:txXfrm>
    </dsp:sp>
    <dsp:sp modelId="{DEB7EA0A-8A95-4376-B761-CD937A314EFA}">
      <dsp:nvSpPr>
        <dsp:cNvPr id="0" name=""/>
        <dsp:cNvSpPr/>
      </dsp:nvSpPr>
      <dsp:spPr>
        <a:xfrm rot="2160000">
          <a:off x="4830234" y="125730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700" kern="1200"/>
        </a:p>
      </dsp:txBody>
      <dsp:txXfrm>
        <a:off x="4842728" y="1329221"/>
        <a:ext cx="305286" cy="331112"/>
      </dsp:txXfrm>
    </dsp:sp>
    <dsp:sp modelId="{F24D4D62-A34C-455D-85B0-BEFE9D322C20}">
      <dsp:nvSpPr>
        <dsp:cNvPr id="0" name=""/>
        <dsp:cNvSpPr/>
      </dsp:nvSpPr>
      <dsp:spPr>
        <a:xfrm>
          <a:off x="5235001" y="1445310"/>
          <a:ext cx="1635124" cy="1635124"/>
        </a:xfrm>
        <a:prstGeom prst="ellipse">
          <a:avLst/>
        </a:prstGeom>
        <a:solidFill>
          <a:schemeClr val="accent4">
            <a:hueOff val="2598923"/>
            <a:satOff val="-11992"/>
            <a:lumOff val="4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化学反应速率</a:t>
          </a:r>
          <a:endParaRPr lang="zh-CN" altLang="en-US" sz="2100" kern="1200" dirty="0"/>
        </a:p>
      </dsp:txBody>
      <dsp:txXfrm>
        <a:off x="5474459" y="1684768"/>
        <a:ext cx="1156208" cy="1156208"/>
      </dsp:txXfrm>
    </dsp:sp>
    <dsp:sp modelId="{E43077F2-78F4-4F55-8191-2A176552F18D}">
      <dsp:nvSpPr>
        <dsp:cNvPr id="0" name=""/>
        <dsp:cNvSpPr/>
      </dsp:nvSpPr>
      <dsp:spPr>
        <a:xfrm rot="6480000">
          <a:off x="5458534" y="3144055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598923"/>
            <a:satOff val="-11992"/>
            <a:lumOff val="4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700" kern="1200"/>
        </a:p>
      </dsp:txBody>
      <dsp:txXfrm rot="10800000">
        <a:off x="5544168" y="3192209"/>
        <a:ext cx="305286" cy="331112"/>
      </dsp:txXfrm>
    </dsp:sp>
    <dsp:sp modelId="{FF390F76-AFAC-4212-903C-D2AB90824930}">
      <dsp:nvSpPr>
        <dsp:cNvPr id="0" name=""/>
        <dsp:cNvSpPr/>
      </dsp:nvSpPr>
      <dsp:spPr>
        <a:xfrm>
          <a:off x="4475437" y="3783007"/>
          <a:ext cx="1635124" cy="1635124"/>
        </a:xfrm>
        <a:prstGeom prst="ellipse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五大平衡</a:t>
          </a:r>
          <a:endParaRPr lang="zh-CN" altLang="en-US" sz="2100" kern="1200" dirty="0"/>
        </a:p>
      </dsp:txBody>
      <dsp:txXfrm>
        <a:off x="4714895" y="4022465"/>
        <a:ext cx="1156208" cy="1156208"/>
      </dsp:txXfrm>
    </dsp:sp>
    <dsp:sp modelId="{CC8ADF29-F1DD-40FA-BE39-8CED45CD4B80}">
      <dsp:nvSpPr>
        <dsp:cNvPr id="0" name=""/>
        <dsp:cNvSpPr/>
      </dsp:nvSpPr>
      <dsp:spPr>
        <a:xfrm rot="10800000">
          <a:off x="3858281" y="432464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700" kern="1200"/>
        </a:p>
      </dsp:txBody>
      <dsp:txXfrm rot="10800000">
        <a:off x="3989118" y="4435013"/>
        <a:ext cx="305286" cy="331112"/>
      </dsp:txXfrm>
    </dsp:sp>
    <dsp:sp modelId="{4217B92C-93AE-49C4-9943-5D13F5AE762E}">
      <dsp:nvSpPr>
        <dsp:cNvPr id="0" name=""/>
        <dsp:cNvSpPr/>
      </dsp:nvSpPr>
      <dsp:spPr>
        <a:xfrm>
          <a:off x="2017437" y="3783007"/>
          <a:ext cx="1635124" cy="1635124"/>
        </a:xfrm>
        <a:prstGeom prst="ellipse">
          <a:avLst/>
        </a:prstGeom>
        <a:solidFill>
          <a:schemeClr val="accent4">
            <a:hueOff val="7796769"/>
            <a:satOff val="-35976"/>
            <a:lumOff val="13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水溶液中的离子浓度关系</a:t>
          </a:r>
          <a:endParaRPr lang="zh-CN" altLang="en-US" sz="2100" kern="1200" dirty="0"/>
        </a:p>
      </dsp:txBody>
      <dsp:txXfrm>
        <a:off x="2256895" y="4022465"/>
        <a:ext cx="1156208" cy="1156208"/>
      </dsp:txXfrm>
    </dsp:sp>
    <dsp:sp modelId="{7CD089EE-6470-4840-819A-AF70C11FAE84}">
      <dsp:nvSpPr>
        <dsp:cNvPr id="0" name=""/>
        <dsp:cNvSpPr/>
      </dsp:nvSpPr>
      <dsp:spPr>
        <a:xfrm rot="15120000">
          <a:off x="2240970" y="3167533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7796769"/>
            <a:satOff val="-35976"/>
            <a:lumOff val="13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700" kern="1200"/>
        </a:p>
      </dsp:txBody>
      <dsp:txXfrm rot="10800000">
        <a:off x="2326604" y="3340121"/>
        <a:ext cx="305286" cy="331112"/>
      </dsp:txXfrm>
    </dsp:sp>
    <dsp:sp modelId="{F95FB5BD-EAD8-44B4-8746-1EEA82848B87}">
      <dsp:nvSpPr>
        <dsp:cNvPr id="0" name=""/>
        <dsp:cNvSpPr/>
      </dsp:nvSpPr>
      <dsp:spPr>
        <a:xfrm>
          <a:off x="1257873" y="1445310"/>
          <a:ext cx="1635124" cy="1635124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热化学</a:t>
          </a:r>
          <a:endParaRPr lang="zh-CN" altLang="en-US" sz="2100" kern="1200" dirty="0"/>
        </a:p>
      </dsp:txBody>
      <dsp:txXfrm>
        <a:off x="1497331" y="1684768"/>
        <a:ext cx="1156208" cy="1156208"/>
      </dsp:txXfrm>
    </dsp:sp>
    <dsp:sp modelId="{F51502E9-87C0-459A-891F-CB4116461D7C}">
      <dsp:nvSpPr>
        <dsp:cNvPr id="0" name=""/>
        <dsp:cNvSpPr/>
      </dsp:nvSpPr>
      <dsp:spPr>
        <a:xfrm rot="19440000">
          <a:off x="2841670" y="127181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700" kern="1200"/>
        </a:p>
      </dsp:txBody>
      <dsp:txXfrm>
        <a:off x="2854164" y="1420635"/>
        <a:ext cx="305286" cy="331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810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755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056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05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1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77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35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727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398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6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638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0E0F1-AEA5-4F96-AEF5-9CA3ED5AE9AA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0DBCA-BB77-4696-B9DA-948A64F745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527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3.png"/><Relationship Id="rId7" Type="http://schemas.openxmlformats.org/officeDocument/2006/relationships/image" Target="NUL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21.png"/><Relationship Id="rId7" Type="http://schemas.openxmlformats.org/officeDocument/2006/relationships/image" Target="../media/image160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0.png"/><Relationship Id="rId5" Type="http://schemas.openxmlformats.org/officeDocument/2006/relationships/image" Target="../media/image19.emf"/><Relationship Id="rId4" Type="http://schemas.openxmlformats.org/officeDocument/2006/relationships/image" Target="../media/image1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9.emf"/><Relationship Id="rId4" Type="http://schemas.openxmlformats.org/officeDocument/2006/relationships/image" Target="../media/image18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62507" y="748875"/>
            <a:ext cx="10066986" cy="23876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化学反应原理</a:t>
            </a:r>
            <a:r>
              <a:rPr lang="en-US" altLang="zh-CN" dirty="0" smtClean="0"/>
              <a:t>》</a:t>
            </a:r>
            <a:r>
              <a:rPr lang="zh-CN" altLang="en-US" dirty="0" smtClean="0"/>
              <a:t>复习</a:t>
            </a:r>
            <a:r>
              <a:rPr lang="en-US" altLang="zh-CN" dirty="0" smtClean="0"/>
              <a:t>2</a:t>
            </a:r>
            <a:br>
              <a:rPr lang="en-US" altLang="zh-CN" dirty="0" smtClean="0"/>
            </a:br>
            <a:r>
              <a:rPr lang="zh-CN" altLang="en-US" dirty="0" smtClean="0"/>
              <a:t>热化学、电化学、化学反应速率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中大附中     张伟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7394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0xx4rjhx2.jpg" descr="id:2147504427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5732" y="-87453"/>
            <a:ext cx="3039531" cy="2395429"/>
          </a:xfrm>
          <a:prstGeom prst="rect">
            <a:avLst/>
          </a:prstGeom>
        </p:spPr>
      </p:pic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1005334890"/>
              </p:ext>
            </p:extLst>
          </p:nvPr>
        </p:nvGraphicFramePr>
        <p:xfrm>
          <a:off x="1308101" y="84275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7943850" y="11713"/>
            <a:ext cx="4248150" cy="2678112"/>
            <a:chOff x="2836" y="1752"/>
            <a:chExt cx="2676" cy="1687"/>
          </a:xfrm>
        </p:grpSpPr>
        <p:grpSp>
          <p:nvGrpSpPr>
            <p:cNvPr id="7" name="Group 23"/>
            <p:cNvGrpSpPr>
              <a:grpSpLocks/>
            </p:cNvGrpSpPr>
            <p:nvPr/>
          </p:nvGrpSpPr>
          <p:grpSpPr bwMode="auto">
            <a:xfrm>
              <a:off x="2836" y="1752"/>
              <a:ext cx="2676" cy="1687"/>
              <a:chOff x="2836" y="2341"/>
              <a:chExt cx="2676" cy="1687"/>
            </a:xfrm>
          </p:grpSpPr>
          <p:sp>
            <p:nvSpPr>
              <p:cNvPr id="26" name="Line 24"/>
              <p:cNvSpPr>
                <a:spLocks noChangeShapeType="1"/>
              </p:cNvSpPr>
              <p:nvPr/>
            </p:nvSpPr>
            <p:spPr bwMode="auto">
              <a:xfrm>
                <a:off x="3275" y="2508"/>
                <a:ext cx="0" cy="1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27" name="Picture 2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2950"/>
                <a:ext cx="1010" cy="10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" name="Picture 26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59" y="2990"/>
                <a:ext cx="1010" cy="10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3187" y="2628"/>
                <a:ext cx="132" cy="965"/>
              </a:xfrm>
              <a:prstGeom prst="rect">
                <a:avLst/>
              </a:prstGeom>
              <a:solidFill>
                <a:srgbClr val="FF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942" y="2709"/>
                <a:ext cx="131" cy="965"/>
              </a:xfrm>
              <a:prstGeom prst="rect">
                <a:avLst/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3013" y="3646"/>
                <a:ext cx="563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2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ZnSO</a:t>
                </a:r>
                <a:r>
                  <a:rPr kumimoji="1" lang="en-US" altLang="zh-CN" sz="2400" baseline="-25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785" y="3698"/>
                <a:ext cx="727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CuSO</a:t>
                </a:r>
                <a:r>
                  <a:rPr kumimoji="1" lang="en-US" altLang="zh-CN" sz="2400" baseline="-25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kumimoji="1" lang="en-US" altLang="zh-CN" sz="2400" baseline="-25000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3" name="Line 31"/>
              <p:cNvSpPr>
                <a:spLocks noChangeShapeType="1"/>
              </p:cNvSpPr>
              <p:nvPr/>
            </p:nvSpPr>
            <p:spPr bwMode="auto">
              <a:xfrm>
                <a:off x="5029" y="2508"/>
                <a:ext cx="0" cy="20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" name="Oval 32"/>
              <p:cNvSpPr>
                <a:spLocks noChangeArrowheads="1"/>
              </p:cNvSpPr>
              <p:nvPr/>
            </p:nvSpPr>
            <p:spPr bwMode="auto">
              <a:xfrm>
                <a:off x="3982" y="2341"/>
                <a:ext cx="351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/>
            </p:nvSpPr>
            <p:spPr bwMode="auto">
              <a:xfrm>
                <a:off x="3275" y="2508"/>
                <a:ext cx="70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/>
            </p:nvSpPr>
            <p:spPr bwMode="auto">
              <a:xfrm>
                <a:off x="4328" y="2508"/>
                <a:ext cx="70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" name="Text Box 35"/>
              <p:cNvSpPr txBox="1">
                <a:spLocks noChangeArrowheads="1"/>
              </p:cNvSpPr>
              <p:nvPr/>
            </p:nvSpPr>
            <p:spPr bwMode="auto">
              <a:xfrm>
                <a:off x="4044" y="2341"/>
                <a:ext cx="28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4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38" name="Text Box 36"/>
              <p:cNvSpPr txBox="1">
                <a:spLocks noChangeArrowheads="1"/>
              </p:cNvSpPr>
              <p:nvPr/>
            </p:nvSpPr>
            <p:spPr bwMode="auto">
              <a:xfrm>
                <a:off x="2836" y="2668"/>
                <a:ext cx="877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Zn</a:t>
                </a:r>
              </a:p>
            </p:txBody>
          </p:sp>
          <p:sp>
            <p:nvSpPr>
              <p:cNvPr id="39" name="Text Box 37"/>
              <p:cNvSpPr txBox="1">
                <a:spLocks noChangeArrowheads="1"/>
              </p:cNvSpPr>
              <p:nvPr/>
            </p:nvSpPr>
            <p:spPr bwMode="auto">
              <a:xfrm>
                <a:off x="4547" y="2709"/>
                <a:ext cx="965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        Cu</a:t>
                </a:r>
                <a:endParaRPr kumimoji="1"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" name="Group 38"/>
            <p:cNvGrpSpPr>
              <a:grpSpLocks/>
            </p:cNvGrpSpPr>
            <p:nvPr/>
          </p:nvGrpSpPr>
          <p:grpSpPr bwMode="auto">
            <a:xfrm>
              <a:off x="3470" y="2114"/>
              <a:ext cx="1271" cy="953"/>
              <a:chOff x="3514" y="2795"/>
              <a:chExt cx="1271" cy="953"/>
            </a:xfrm>
          </p:grpSpPr>
          <p:grpSp>
            <p:nvGrpSpPr>
              <p:cNvPr id="9" name="Group 39"/>
              <p:cNvGrpSpPr>
                <a:grpSpLocks/>
              </p:cNvGrpSpPr>
              <p:nvPr/>
            </p:nvGrpSpPr>
            <p:grpSpPr bwMode="auto">
              <a:xfrm>
                <a:off x="3515" y="2795"/>
                <a:ext cx="1270" cy="953"/>
                <a:chOff x="3515" y="2795"/>
                <a:chExt cx="1270" cy="953"/>
              </a:xfrm>
            </p:grpSpPr>
            <p:sp>
              <p:nvSpPr>
                <p:cNvPr id="23" name="Rectangle 40"/>
                <p:cNvSpPr>
                  <a:spLocks noChangeArrowheads="1"/>
                </p:cNvSpPr>
                <p:nvPr/>
              </p:nvSpPr>
              <p:spPr bwMode="auto">
                <a:xfrm>
                  <a:off x="3606" y="2795"/>
                  <a:ext cx="1088" cy="91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4" name="Rectangle 41"/>
                <p:cNvSpPr>
                  <a:spLocks noChangeArrowheads="1"/>
                </p:cNvSpPr>
                <p:nvPr/>
              </p:nvSpPr>
              <p:spPr bwMode="auto">
                <a:xfrm>
                  <a:off x="3515" y="2795"/>
                  <a:ext cx="91" cy="953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5" name="Rectangle 42"/>
                <p:cNvSpPr>
                  <a:spLocks noChangeArrowheads="1"/>
                </p:cNvSpPr>
                <p:nvPr/>
              </p:nvSpPr>
              <p:spPr bwMode="auto">
                <a:xfrm>
                  <a:off x="4694" y="2795"/>
                  <a:ext cx="91" cy="953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grpSp>
            <p:nvGrpSpPr>
              <p:cNvPr id="10" name="Group 43"/>
              <p:cNvGrpSpPr>
                <a:grpSpLocks/>
              </p:cNvGrpSpPr>
              <p:nvPr/>
            </p:nvGrpSpPr>
            <p:grpSpPr bwMode="auto">
              <a:xfrm>
                <a:off x="3514" y="2795"/>
                <a:ext cx="1271" cy="953"/>
                <a:chOff x="3424" y="2296"/>
                <a:chExt cx="1271" cy="953"/>
              </a:xfrm>
            </p:grpSpPr>
            <p:sp>
              <p:nvSpPr>
                <p:cNvPr id="11" name="Line 44"/>
                <p:cNvSpPr>
                  <a:spLocks noChangeShapeType="1"/>
                </p:cNvSpPr>
                <p:nvPr/>
              </p:nvSpPr>
              <p:spPr bwMode="auto">
                <a:xfrm>
                  <a:off x="3515" y="2387"/>
                  <a:ext cx="1089" cy="1"/>
                </a:xfrm>
                <a:prstGeom prst="line">
                  <a:avLst/>
                </a:prstGeom>
                <a:noFill/>
                <a:ln w="9525">
                  <a:solidFill>
                    <a:schemeClr val="tx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endParaRPr lang="zh-CN" altLang="en-US"/>
                </a:p>
              </p:txBody>
            </p:sp>
            <p:grpSp>
              <p:nvGrpSpPr>
                <p:cNvPr id="12" name="Group 45"/>
                <p:cNvGrpSpPr>
                  <a:grpSpLocks/>
                </p:cNvGrpSpPr>
                <p:nvPr/>
              </p:nvGrpSpPr>
              <p:grpSpPr bwMode="auto">
                <a:xfrm>
                  <a:off x="3424" y="2296"/>
                  <a:ext cx="1271" cy="953"/>
                  <a:chOff x="3333" y="2250"/>
                  <a:chExt cx="1271" cy="953"/>
                </a:xfrm>
              </p:grpSpPr>
              <p:grpSp>
                <p:nvGrpSpPr>
                  <p:cNvPr id="13" name="Group 46"/>
                  <p:cNvGrpSpPr>
                    <a:grpSpLocks/>
                  </p:cNvGrpSpPr>
                  <p:nvPr/>
                </p:nvGrpSpPr>
                <p:grpSpPr bwMode="auto">
                  <a:xfrm>
                    <a:off x="3333" y="2341"/>
                    <a:ext cx="91" cy="862"/>
                    <a:chOff x="4876" y="1661"/>
                    <a:chExt cx="91" cy="726"/>
                  </a:xfrm>
                </p:grpSpPr>
                <p:sp>
                  <p:nvSpPr>
                    <p:cNvPr id="21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76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67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4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4513" y="2341"/>
                    <a:ext cx="91" cy="862"/>
                    <a:chOff x="4876" y="1661"/>
                    <a:chExt cx="91" cy="726"/>
                  </a:xfrm>
                </p:grpSpPr>
                <p:sp>
                  <p:nvSpPr>
                    <p:cNvPr id="19" name="Line 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76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0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67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5" name="Group 52"/>
                  <p:cNvGrpSpPr>
                    <a:grpSpLocks/>
                  </p:cNvGrpSpPr>
                  <p:nvPr/>
                </p:nvGrpSpPr>
                <p:grpSpPr bwMode="auto">
                  <a:xfrm>
                    <a:off x="3333" y="2250"/>
                    <a:ext cx="1271" cy="91"/>
                    <a:chOff x="1927" y="2432"/>
                    <a:chExt cx="1271" cy="91"/>
                  </a:xfrm>
                </p:grpSpPr>
                <p:sp>
                  <p:nvSpPr>
                    <p:cNvPr id="16" name="Line 5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927" y="2432"/>
                      <a:ext cx="0" cy="91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7" name="Line 5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198" y="2432"/>
                      <a:ext cx="0" cy="91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8" name="Line 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7" y="2432"/>
                      <a:ext cx="1271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</p:grpSp>
      <p:graphicFrame>
        <p:nvGraphicFramePr>
          <p:cNvPr id="42" name="表格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2361012"/>
              </p:ext>
            </p:extLst>
          </p:nvPr>
        </p:nvGraphicFramePr>
        <p:xfrm>
          <a:off x="7934771" y="3680425"/>
          <a:ext cx="421392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058"/>
                <a:gridCol w="3242862"/>
              </a:tblGrid>
              <a:tr h="479003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内因</a:t>
                      </a:r>
                      <a:endParaRPr lang="zh-CN" altLang="en-US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浓度、温度、压强、催化剂、原电池、固体表面积等</a:t>
                      </a:r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43" name="文本框 42"/>
              <p:cNvSpPr txBox="1"/>
              <p:nvPr/>
            </p:nvSpPr>
            <p:spPr>
              <a:xfrm>
                <a:off x="4919999" y="6271181"/>
                <a:ext cx="3585559" cy="556434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ambria Math" panose="02040503050406030204" pitchFamily="18" charset="0"/>
                        </a:rPr>
                        <m:t>&amp;</m:t>
                      </m:r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sub>
                      </m:sSub>
                      <m:r>
                        <a:rPr lang="en-US" altLang="zh-CN" sz="2800" b="0" i="1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80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solidFill>
                                <a:schemeClr val="bg1">
                                  <a:lumMod val="9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𝑠𝑝</m:t>
                          </m:r>
                        </m:sub>
                      </m:sSub>
                    </m:oMath>
                  </m:oMathPara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999" y="6271181"/>
                <a:ext cx="3585559" cy="556434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文本框 43"/>
          <p:cNvSpPr txBox="1"/>
          <p:nvPr/>
        </p:nvSpPr>
        <p:spPr>
          <a:xfrm>
            <a:off x="5732" y="4691762"/>
            <a:ext cx="3097960" cy="156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152400"/>
            <a:bevelB w="152400" h="1524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电荷守恒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r>
              <a:rPr lang="zh-CN" altLang="en-US" sz="2400" dirty="0">
                <a:solidFill>
                  <a:srgbClr val="00B0F0"/>
                </a:solidFill>
              </a:rPr>
              <a:t>物料</a:t>
            </a:r>
            <a:r>
              <a:rPr lang="zh-CN" altLang="en-US" sz="2400" dirty="0" smtClean="0">
                <a:solidFill>
                  <a:srgbClr val="00B0F0"/>
                </a:solidFill>
              </a:rPr>
              <a:t>守恒</a:t>
            </a:r>
            <a:endParaRPr lang="en-US" altLang="zh-CN" sz="2400" dirty="0" smtClean="0">
              <a:solidFill>
                <a:srgbClr val="00B0F0"/>
              </a:solidFill>
            </a:endParaRPr>
          </a:p>
          <a:p>
            <a:r>
              <a:rPr lang="zh-CN" alt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质子</a:t>
            </a:r>
            <a:r>
              <a:rPr lang="zh-CN" alt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守恒</a:t>
            </a:r>
            <a:endParaRPr lang="en-US" altLang="zh-CN" sz="24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zh-CN" altLang="en-US" sz="2400" dirty="0">
                <a:solidFill>
                  <a:srgbClr val="7030A0"/>
                </a:solidFill>
              </a:rPr>
              <a:t>离子浓度大小比较</a:t>
            </a:r>
          </a:p>
        </p:txBody>
      </p:sp>
    </p:spTree>
    <p:extLst>
      <p:ext uri="{BB962C8B-B14F-4D97-AF65-F5344CB8AC3E}">
        <p14:creationId xmlns:p14="http://schemas.microsoft.com/office/powerpoint/2010/main" val="83254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 descr="C:\Users\Administrator\AppData\Roaming\Tencent\Users\1361271886\QQ\WinTemp\RichOle\2GZU5)UCELIA180R(UN]%%L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737" y="712046"/>
            <a:ext cx="4680520" cy="462464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sp>
        <p:nvSpPr>
          <p:cNvPr id="8" name="矩形 7"/>
          <p:cNvSpPr/>
          <p:nvPr/>
        </p:nvSpPr>
        <p:spPr>
          <a:xfrm>
            <a:off x="8839199" y="0"/>
            <a:ext cx="3352801" cy="1200329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化学反应的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宋黑_GBK"/>
                <a:cs typeface="Times New Roman" panose="02020603050405020304" pitchFamily="18" charset="0"/>
              </a:rPr>
              <a:t>实质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断键</a:t>
            </a:r>
            <a:r>
              <a:rPr lang="zh-CN" altLang="en-US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吸热、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成键</a:t>
            </a:r>
            <a:r>
              <a:rPr lang="zh-CN" altLang="en-US" sz="24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放热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>
            <a:off x="1502807" y="3688694"/>
            <a:ext cx="2408349" cy="12879"/>
          </a:xfrm>
          <a:prstGeom prst="straightConnector1">
            <a:avLst/>
          </a:prstGeom>
          <a:ln w="57150"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800796" y="3210877"/>
            <a:ext cx="211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反应物的总能量</a:t>
            </a:r>
            <a:endParaRPr lang="zh-CN" altLang="en-US" dirty="0"/>
          </a:p>
        </p:txBody>
      </p:sp>
      <p:cxnSp>
        <p:nvCxnSpPr>
          <p:cNvPr id="12" name="直接箭头连接符 11"/>
          <p:cNvCxnSpPr/>
          <p:nvPr/>
        </p:nvCxnSpPr>
        <p:spPr>
          <a:xfrm flipH="1" flipV="1">
            <a:off x="7366716" y="4188183"/>
            <a:ext cx="2105694" cy="12878"/>
          </a:xfrm>
          <a:prstGeom prst="straightConnector1">
            <a:avLst/>
          </a:prstGeom>
          <a:ln w="57150"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663298" y="3671174"/>
            <a:ext cx="1959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生成物的总能量</a:t>
            </a:r>
            <a:endParaRPr lang="zh-CN" altLang="en-US" dirty="0"/>
          </a:p>
        </p:txBody>
      </p:sp>
      <p:cxnSp>
        <p:nvCxnSpPr>
          <p:cNvPr id="16" name="直接箭头连接符 15"/>
          <p:cNvCxnSpPr/>
          <p:nvPr/>
        </p:nvCxnSpPr>
        <p:spPr>
          <a:xfrm>
            <a:off x="2326086" y="697424"/>
            <a:ext cx="2038204" cy="1917810"/>
          </a:xfrm>
          <a:prstGeom prst="straightConnector1">
            <a:avLst/>
          </a:prstGeom>
          <a:ln>
            <a:tailEnd type="triangle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 rot="2599735">
            <a:off x="2169073" y="902339"/>
            <a:ext cx="25851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正反应的活化能；</a:t>
            </a:r>
            <a:endParaRPr lang="en-US" altLang="zh-CN" dirty="0" smtClean="0"/>
          </a:p>
          <a:p>
            <a:r>
              <a:rPr lang="zh-CN" altLang="en-US" dirty="0"/>
              <a:t>反应</a:t>
            </a:r>
            <a:r>
              <a:rPr lang="zh-CN" altLang="en-US" dirty="0" smtClean="0"/>
              <a:t>物的键能总和（</a:t>
            </a:r>
            <a:r>
              <a:rPr lang="en-US" altLang="zh-CN" dirty="0" smtClean="0"/>
              <a:t>gas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cxnSp>
        <p:nvCxnSpPr>
          <p:cNvPr id="21" name="直接箭头连接符 20"/>
          <p:cNvCxnSpPr/>
          <p:nvPr/>
        </p:nvCxnSpPr>
        <p:spPr>
          <a:xfrm flipH="1">
            <a:off x="7186719" y="2394239"/>
            <a:ext cx="2712798" cy="713152"/>
          </a:xfrm>
          <a:prstGeom prst="straightConnector1">
            <a:avLst/>
          </a:prstGeom>
          <a:ln>
            <a:tailEnd type="triangle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 rot="20748699">
            <a:off x="7123983" y="2071074"/>
            <a:ext cx="25851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逆反应的活化能；</a:t>
            </a:r>
            <a:endParaRPr lang="en-US" altLang="zh-CN" dirty="0" smtClean="0"/>
          </a:p>
          <a:p>
            <a:r>
              <a:rPr lang="zh-CN" altLang="en-US" dirty="0" smtClean="0"/>
              <a:t>生成物的键能总和（</a:t>
            </a:r>
            <a:r>
              <a:rPr lang="en-US" altLang="zh-CN" dirty="0" smtClean="0"/>
              <a:t>gas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5396265" y="3588150"/>
            <a:ext cx="5119334" cy="47909"/>
          </a:xfrm>
          <a:prstGeom prst="line">
            <a:avLst/>
          </a:prstGeom>
          <a:ln w="7620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10515599" y="3566516"/>
            <a:ext cx="540913" cy="678102"/>
            <a:chOff x="10253729" y="3855840"/>
            <a:chExt cx="540913" cy="947980"/>
          </a:xfrm>
        </p:grpSpPr>
        <p:cxnSp>
          <p:nvCxnSpPr>
            <p:cNvPr id="29" name="直接箭头连接符 28"/>
            <p:cNvCxnSpPr/>
            <p:nvPr/>
          </p:nvCxnSpPr>
          <p:spPr>
            <a:xfrm flipV="1">
              <a:off x="10515599" y="3855840"/>
              <a:ext cx="0" cy="332344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直接箭头连接符 30"/>
            <p:cNvCxnSpPr/>
            <p:nvPr/>
          </p:nvCxnSpPr>
          <p:spPr>
            <a:xfrm>
              <a:off x="10515599" y="4520888"/>
              <a:ext cx="8586" cy="28293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文本框 32"/>
            <p:cNvSpPr txBox="1"/>
            <p:nvPr/>
          </p:nvSpPr>
          <p:spPr>
            <a:xfrm>
              <a:off x="10253729" y="4105514"/>
              <a:ext cx="5409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latin typeface="Cambria Math" panose="02040503050406030204" pitchFamily="18" charset="0"/>
                  <a:ea typeface="MS PGothic" panose="020B0600070205080204" pitchFamily="34" charset="-128"/>
                </a:rPr>
                <a:t>∆</a:t>
              </a:r>
              <a:r>
                <a:rPr lang="en-US" altLang="zh-CN" sz="2000" dirty="0" smtClean="0">
                  <a:latin typeface="Cambria Math" panose="02040503050406030204" pitchFamily="18" charset="0"/>
                  <a:ea typeface="Cambria Math" panose="02040503050406030204" pitchFamily="18" charset="0"/>
                </a:rPr>
                <a:t>H</a:t>
              </a:r>
              <a:endParaRPr lang="zh-CN" altLang="en-US" sz="2000" dirty="0">
                <a:latin typeface="Cambria Math" panose="02040503050406030204" pitchFamily="18" charset="0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7084201" y="4244618"/>
            <a:ext cx="3431398" cy="5854"/>
          </a:xfrm>
          <a:prstGeom prst="line">
            <a:avLst/>
          </a:prstGeom>
          <a:ln w="7620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" name="17x4rjhx40.jpg" descr="id:2147504398;FounderCES"/>
          <p:cNvPicPr/>
          <p:nvPr/>
        </p:nvPicPr>
        <p:blipFill rotWithShape="1">
          <a:blip r:embed="rId3"/>
          <a:srcRect l="68739" t="-2500" r="-1422" b="71751"/>
          <a:stretch/>
        </p:blipFill>
        <p:spPr>
          <a:xfrm>
            <a:off x="-12003" y="5695905"/>
            <a:ext cx="2650206" cy="998108"/>
          </a:xfrm>
          <a:prstGeom prst="rect">
            <a:avLst/>
          </a:prstGeom>
        </p:spPr>
      </p:pic>
      <p:pic>
        <p:nvPicPr>
          <p:cNvPr id="42" name="17x4rjhx40.jpg" descr="id:2147504398;FounderCES"/>
          <p:cNvPicPr/>
          <p:nvPr/>
        </p:nvPicPr>
        <p:blipFill rotWithShape="1">
          <a:blip r:embed="rId3"/>
          <a:srcRect l="68846" t="67170" r="-1529" b="2081"/>
          <a:stretch/>
        </p:blipFill>
        <p:spPr>
          <a:xfrm>
            <a:off x="-12003" y="4956998"/>
            <a:ext cx="2650206" cy="998108"/>
          </a:xfrm>
          <a:prstGeom prst="rect">
            <a:avLst/>
          </a:prstGeom>
        </p:spPr>
      </p:pic>
      <p:sp>
        <p:nvSpPr>
          <p:cNvPr id="43" name="Text Box 7"/>
          <p:cNvSpPr txBox="1">
            <a:spLocks noChangeArrowheads="1"/>
          </p:cNvSpPr>
          <p:nvPr/>
        </p:nvSpPr>
        <p:spPr bwMode="auto">
          <a:xfrm>
            <a:off x="3954257" y="5282660"/>
            <a:ext cx="594526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恒温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恒压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下，反应热称</a:t>
            </a:r>
            <a:r>
              <a:rPr lang="zh-CN" altLang="en-US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“焓变”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文本框 43"/>
              <p:cNvSpPr txBox="1"/>
              <p:nvPr/>
            </p:nvSpPr>
            <p:spPr>
              <a:xfrm>
                <a:off x="3954257" y="6053373"/>
                <a:ext cx="4258986" cy="6707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i="1" smtClean="0"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zh-CN" alt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altLang="zh-CN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反应物</m:t>
                              </m:r>
                              <m:r>
                                <a:rPr lang="zh-CN" altLang="en-US" i="1" smtClean="0">
                                  <a:latin typeface="Cambria Math" panose="02040503050406030204" pitchFamily="18" charset="0"/>
                                </a:rPr>
                                <m:t>键能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zh-CN" altLang="en-US" i="1">
                                      <a:latin typeface="Cambria Math" panose="02040503050406030204" pitchFamily="18" charset="0"/>
                                    </a:rPr>
                                    <m:t>生成物</m:t>
                                  </m:r>
                                  <m:r>
                                    <a:rPr lang="zh-CN" altLang="en-US" i="1" smtClean="0">
                                      <a:latin typeface="Cambria Math" panose="02040503050406030204" pitchFamily="18" charset="0"/>
                                    </a:rPr>
                                    <m:t>键能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44" name="文本框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4257" y="6053373"/>
                <a:ext cx="4258986" cy="67076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432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5" grpId="0"/>
      <p:bldP spid="19" grpId="0" animBg="1"/>
      <p:bldP spid="23" grpId="0" animBg="1"/>
      <p:bldP spid="43" grpId="0" animBg="1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91787" y="286742"/>
            <a:ext cx="7559899" cy="3168203"/>
            <a:chOff x="2291787" y="286742"/>
            <a:chExt cx="7559899" cy="3168203"/>
          </a:xfrm>
        </p:grpSpPr>
        <p:sp>
          <p:nvSpPr>
            <p:cNvPr id="7" name="圆角矩形 6"/>
            <p:cNvSpPr/>
            <p:nvPr/>
          </p:nvSpPr>
          <p:spPr>
            <a:xfrm>
              <a:off x="2291787" y="286742"/>
              <a:ext cx="7559899" cy="3168203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Group 8"/>
            <p:cNvGrpSpPr>
              <a:grpSpLocks/>
            </p:cNvGrpSpPr>
            <p:nvPr/>
          </p:nvGrpSpPr>
          <p:grpSpPr bwMode="auto">
            <a:xfrm>
              <a:off x="2497197" y="832912"/>
              <a:ext cx="1977358" cy="2390422"/>
              <a:chOff x="408" y="1872"/>
              <a:chExt cx="1176" cy="1792"/>
            </a:xfrm>
          </p:grpSpPr>
          <p:sp>
            <p:nvSpPr>
              <p:cNvPr id="30" name="Text Box 9"/>
              <p:cNvSpPr txBox="1">
                <a:spLocks noChangeArrowheads="1"/>
              </p:cNvSpPr>
              <p:nvPr/>
            </p:nvSpPr>
            <p:spPr bwMode="auto">
              <a:xfrm>
                <a:off x="408" y="2511"/>
                <a:ext cx="1056" cy="3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zh-CN" altLang="en-US" sz="2800" b="1" dirty="0">
                    <a:solidFill>
                      <a:srgbClr val="F72515"/>
                    </a:solidFill>
                    <a:latin typeface="Times New Roman" panose="02020603050405020304" pitchFamily="18" charset="0"/>
                  </a:rPr>
                  <a:t>放热反应</a:t>
                </a:r>
              </a:p>
            </p:txBody>
          </p:sp>
          <p:sp>
            <p:nvSpPr>
              <p:cNvPr id="32" name="AutoShape 10"/>
              <p:cNvSpPr>
                <a:spLocks/>
              </p:cNvSpPr>
              <p:nvPr/>
            </p:nvSpPr>
            <p:spPr bwMode="auto">
              <a:xfrm>
                <a:off x="1488" y="1872"/>
                <a:ext cx="96" cy="1792"/>
              </a:xfrm>
              <a:prstGeom prst="leftBrace">
                <a:avLst>
                  <a:gd name="adj1" fmla="val 100000"/>
                  <a:gd name="adj2" fmla="val 50000"/>
                </a:avLst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sp>
          <p:nvSpPr>
            <p:cNvPr id="34" name="Text Box 11"/>
            <p:cNvSpPr txBox="1">
              <a:spLocks noChangeArrowheads="1"/>
            </p:cNvSpPr>
            <p:nvPr/>
          </p:nvSpPr>
          <p:spPr bwMode="auto">
            <a:xfrm>
              <a:off x="4688868" y="545574"/>
              <a:ext cx="3959324" cy="2677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None/>
              </a:pPr>
              <a:r>
                <a:rPr kumimoji="1" lang="en-US" altLang="zh-CN" sz="2400" b="1" dirty="0" smtClean="0">
                  <a:latin typeface="Times New Roman" panose="02020603050405020304" pitchFamily="18" charset="0"/>
                </a:rPr>
                <a:t>1.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大多数化合反应</a:t>
              </a:r>
            </a:p>
            <a:p>
              <a:pPr eaLnBrk="1" hangingPunct="1">
                <a:spcBef>
                  <a:spcPct val="50000"/>
                </a:spcBef>
                <a:buNone/>
              </a:pPr>
              <a:r>
                <a:rPr kumimoji="1" lang="en-US" altLang="zh-CN" sz="2400" b="1" dirty="0">
                  <a:latin typeface="Times New Roman" panose="02020603050405020304" pitchFamily="18" charset="0"/>
                </a:rPr>
                <a:t>2.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酸碱中和反应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dirty="0" smtClean="0">
                  <a:latin typeface="Times New Roman" panose="02020603050405020304" pitchFamily="18" charset="0"/>
                </a:rPr>
                <a:t>3.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金属</a:t>
              </a:r>
              <a:r>
                <a:rPr kumimoji="1" lang="zh-CN" altLang="en-US" sz="2400" b="1" dirty="0" smtClean="0">
                  <a:latin typeface="Times New Roman" panose="02020603050405020304" pitchFamily="18" charset="0"/>
                </a:rPr>
                <a:t>与水或酸</a:t>
              </a:r>
              <a:r>
                <a:rPr kumimoji="1" lang="zh-CN" altLang="en-US" sz="2400" b="1" dirty="0">
                  <a:latin typeface="Times New Roman" panose="02020603050405020304" pitchFamily="18" charset="0"/>
                </a:rPr>
                <a:t>的反应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dirty="0"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2400" b="1" dirty="0" smtClean="0">
                  <a:latin typeface="Times New Roman" panose="02020603050405020304" pitchFamily="18" charset="0"/>
                </a:rPr>
                <a:t>.</a:t>
              </a:r>
              <a:r>
                <a:rPr kumimoji="1" lang="zh-CN" altLang="en-US" sz="2400" b="1" dirty="0" smtClean="0">
                  <a:latin typeface="Times New Roman" panose="02020603050405020304" pitchFamily="18" charset="0"/>
                </a:rPr>
                <a:t>燃烧反应</a:t>
              </a:r>
              <a:endParaRPr kumimoji="1" lang="en-US" altLang="zh-CN" sz="2400" b="1" dirty="0" smtClean="0">
                <a:latin typeface="Times New Roman" panose="02020603050405020304" pitchFamily="18" charset="0"/>
              </a:endParaRP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dirty="0" smtClean="0">
                  <a:latin typeface="Times New Roman" panose="02020603050405020304" pitchFamily="18" charset="0"/>
                </a:rPr>
                <a:t>5.</a:t>
              </a:r>
              <a:r>
                <a:rPr kumimoji="1" lang="zh-CN" altLang="en-US" sz="2400" b="1" dirty="0" smtClean="0">
                  <a:latin typeface="Times New Roman" panose="02020603050405020304" pitchFamily="18" charset="0"/>
                </a:rPr>
                <a:t>铝热反应</a:t>
              </a:r>
              <a:endParaRPr kumimoji="1" lang="zh-CN" altLang="en-US" sz="2400" b="1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1787" y="4159877"/>
            <a:ext cx="8251159" cy="2395470"/>
            <a:chOff x="2291787" y="4159877"/>
            <a:chExt cx="8251159" cy="2395470"/>
          </a:xfrm>
        </p:grpSpPr>
        <p:sp>
          <p:nvSpPr>
            <p:cNvPr id="48" name="圆角矩形 47"/>
            <p:cNvSpPr/>
            <p:nvPr/>
          </p:nvSpPr>
          <p:spPr>
            <a:xfrm>
              <a:off x="2291787" y="4159877"/>
              <a:ext cx="7559899" cy="239547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Rectangle 5"/>
            <p:cNvSpPr>
              <a:spLocks noChangeArrowheads="1"/>
            </p:cNvSpPr>
            <p:nvPr/>
          </p:nvSpPr>
          <p:spPr bwMode="auto">
            <a:xfrm>
              <a:off x="6639283" y="4471116"/>
              <a:ext cx="184150" cy="762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1" lang="zh-CN" altLang="zh-CN" sz="4400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5" name="Group 12"/>
            <p:cNvGrpSpPr>
              <a:grpSpLocks/>
            </p:cNvGrpSpPr>
            <p:nvPr/>
          </p:nvGrpSpPr>
          <p:grpSpPr bwMode="auto">
            <a:xfrm>
              <a:off x="2293167" y="4470231"/>
              <a:ext cx="1966129" cy="1975037"/>
              <a:chOff x="369" y="3201"/>
              <a:chExt cx="1366" cy="1080"/>
            </a:xfrm>
          </p:grpSpPr>
          <p:sp>
            <p:nvSpPr>
              <p:cNvPr id="37" name="Text Box 13"/>
              <p:cNvSpPr txBox="1">
                <a:spLocks noChangeArrowheads="1"/>
              </p:cNvSpPr>
              <p:nvPr/>
            </p:nvSpPr>
            <p:spPr bwMode="auto">
              <a:xfrm>
                <a:off x="369" y="3574"/>
                <a:ext cx="1151" cy="2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zh-CN" altLang="en-US" sz="2800" b="1" dirty="0">
                    <a:solidFill>
                      <a:srgbClr val="F72515"/>
                    </a:solidFill>
                    <a:latin typeface="Times New Roman" panose="02020603050405020304" pitchFamily="18" charset="0"/>
                  </a:rPr>
                  <a:t>吸热反应</a:t>
                </a:r>
              </a:p>
            </p:txBody>
          </p:sp>
          <p:sp>
            <p:nvSpPr>
              <p:cNvPr id="39" name="AutoShape 14"/>
              <p:cNvSpPr>
                <a:spLocks/>
              </p:cNvSpPr>
              <p:nvPr/>
            </p:nvSpPr>
            <p:spPr bwMode="auto">
              <a:xfrm>
                <a:off x="1630" y="3201"/>
                <a:ext cx="105" cy="1080"/>
              </a:xfrm>
              <a:prstGeom prst="leftBrace">
                <a:avLst>
                  <a:gd name="adj1" fmla="val 141667"/>
                  <a:gd name="adj2" fmla="val 50000"/>
                </a:avLst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grpSp>
          <p:nvGrpSpPr>
            <p:cNvPr id="40" name="Group 15"/>
            <p:cNvGrpSpPr>
              <a:grpSpLocks/>
            </p:cNvGrpSpPr>
            <p:nvPr/>
          </p:nvGrpSpPr>
          <p:grpSpPr bwMode="auto">
            <a:xfrm>
              <a:off x="4483458" y="4345704"/>
              <a:ext cx="6059488" cy="2100262"/>
              <a:chOff x="1519" y="3022"/>
              <a:chExt cx="3817" cy="1323"/>
            </a:xfrm>
          </p:grpSpPr>
          <p:sp>
            <p:nvSpPr>
              <p:cNvPr id="45" name="Text Box 16"/>
              <p:cNvSpPr txBox="1">
                <a:spLocks noChangeArrowheads="1"/>
              </p:cNvSpPr>
              <p:nvPr/>
            </p:nvSpPr>
            <p:spPr bwMode="auto">
              <a:xfrm>
                <a:off x="1519" y="3022"/>
                <a:ext cx="3817" cy="13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1.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氢氧化钙与氯化铵晶体的反应</a:t>
                </a:r>
              </a:p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2. 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C(s) + CO</a:t>
                </a:r>
                <a:r>
                  <a:rPr kumimoji="1" lang="en-US" altLang="zh-CN" sz="2400" b="1" baseline="-25000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(g)== 2CO(g) </a:t>
                </a:r>
                <a:endParaRPr kumimoji="1" lang="en-US" altLang="zh-CN" sz="2400" b="1" dirty="0">
                  <a:latin typeface="Times New Roman" panose="02020603050405020304" pitchFamily="18" charset="0"/>
                </a:endParaRPr>
              </a:p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3. 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C(s) + H</a:t>
                </a:r>
                <a:r>
                  <a:rPr kumimoji="1" lang="en-US" altLang="zh-CN" sz="2400" b="1" baseline="-25000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O(g) </a:t>
                </a:r>
                <a:r>
                  <a:rPr kumimoji="1" lang="zh-CN" altLang="en-US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＝＝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CO(g) + H</a:t>
                </a:r>
                <a:r>
                  <a:rPr kumimoji="1" lang="en-US" altLang="zh-CN" sz="2400" b="1" baseline="-25000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(g)</a:t>
                </a:r>
                <a:endParaRPr kumimoji="1" lang="en-US" altLang="zh-CN" sz="2400" b="1" dirty="0">
                  <a:latin typeface="Times New Roman" panose="02020603050405020304" pitchFamily="18" charset="0"/>
                </a:endParaRPr>
              </a:p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4.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大多数分解反应</a:t>
                </a:r>
              </a:p>
            </p:txBody>
          </p:sp>
          <p:sp>
            <p:nvSpPr>
              <p:cNvPr id="46" name="Text Box 17"/>
              <p:cNvSpPr txBox="1">
                <a:spLocks noChangeArrowheads="1"/>
              </p:cNvSpPr>
              <p:nvPr/>
            </p:nvSpPr>
            <p:spPr bwMode="auto">
              <a:xfrm>
                <a:off x="3003" y="3636"/>
                <a:ext cx="27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1600" b="1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△</a:t>
                </a:r>
              </a:p>
            </p:txBody>
          </p:sp>
          <p:sp>
            <p:nvSpPr>
              <p:cNvPr id="47" name="Text Box 18"/>
              <p:cNvSpPr txBox="1">
                <a:spLocks noChangeArrowheads="1"/>
              </p:cNvSpPr>
              <p:nvPr/>
            </p:nvSpPr>
            <p:spPr bwMode="auto">
              <a:xfrm>
                <a:off x="2816" y="3310"/>
                <a:ext cx="544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zh-CN" altLang="en-US" sz="1600" b="1">
                    <a:solidFill>
                      <a:srgbClr val="261CF0"/>
                    </a:solidFill>
                    <a:latin typeface="Times New Roman" panose="02020603050405020304" pitchFamily="18" charset="0"/>
                  </a:rPr>
                  <a:t>高温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6048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30716" y="624068"/>
            <a:ext cx="8388350" cy="949325"/>
            <a:chOff x="175940" y="3244999"/>
            <a:chExt cx="8388350" cy="949325"/>
          </a:xfrm>
        </p:grpSpPr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175940" y="3471452"/>
              <a:ext cx="8388350" cy="487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latin typeface="楷体_GB2312" pitchFamily="49" charset="-122"/>
                  <a:ea typeface="楷体_GB2312" pitchFamily="49" charset="-122"/>
                </a:rPr>
                <a:t>H</a:t>
              </a:r>
              <a:r>
                <a:rPr lang="en-US" altLang="zh-CN" b="1" baseline="-25000" dirty="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en-US" altLang="zh-CN" b="1" dirty="0">
                  <a:latin typeface="楷体_GB2312" pitchFamily="49" charset="-122"/>
                  <a:ea typeface="楷体_GB2312" pitchFamily="49" charset="-122"/>
                </a:rPr>
                <a:t>(g)+I</a:t>
              </a:r>
              <a:r>
                <a:rPr lang="en-US" altLang="zh-CN" b="1" baseline="-25000" dirty="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en-US" altLang="zh-CN" b="1" dirty="0">
                  <a:latin typeface="楷体_GB2312" pitchFamily="49" charset="-122"/>
                  <a:ea typeface="楷体_GB2312" pitchFamily="49" charset="-122"/>
                </a:rPr>
                <a:t>(g)======2HI(g)  △H=</a:t>
              </a:r>
              <a:r>
                <a:rPr lang="zh-CN" altLang="en-US" b="1" dirty="0">
                  <a:latin typeface="楷体_GB2312" pitchFamily="49" charset="-122"/>
                  <a:ea typeface="楷体_GB2312" pitchFamily="49" charset="-122"/>
                </a:rPr>
                <a:t>－</a:t>
              </a:r>
              <a:r>
                <a:rPr lang="en-US" altLang="zh-CN" b="1" dirty="0">
                  <a:latin typeface="楷体_GB2312" pitchFamily="49" charset="-122"/>
                  <a:ea typeface="楷体_GB2312" pitchFamily="49" charset="-122"/>
                </a:rPr>
                <a:t>14.9kJ/mol</a:t>
              </a:r>
            </a:p>
          </p:txBody>
        </p:sp>
        <p:sp>
          <p:nvSpPr>
            <p:cNvPr id="23" name="Text Box 14"/>
            <p:cNvSpPr txBox="1">
              <a:spLocks noChangeArrowheads="1"/>
            </p:cNvSpPr>
            <p:nvPr/>
          </p:nvSpPr>
          <p:spPr bwMode="auto">
            <a:xfrm>
              <a:off x="2322649" y="3244999"/>
              <a:ext cx="1296987" cy="949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tx2"/>
                  </a:solidFill>
                  <a:latin typeface="楷体_GB2312" pitchFamily="49" charset="-122"/>
                  <a:ea typeface="楷体_GB2312" pitchFamily="49" charset="-122"/>
                </a:rPr>
                <a:t>200℃</a:t>
              </a:r>
            </a:p>
            <a:p>
              <a:pPr algn="ctr"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solidFill>
                    <a:schemeClr val="tx2"/>
                  </a:solidFill>
                  <a:latin typeface="楷体_GB2312" pitchFamily="49" charset="-122"/>
                  <a:ea typeface="楷体_GB2312" pitchFamily="49" charset="-122"/>
                </a:rPr>
                <a:t>101kPa</a:t>
              </a:r>
            </a:p>
          </p:txBody>
        </p:sp>
      </p:grpSp>
      <p:sp>
        <p:nvSpPr>
          <p:cNvPr id="24" name="Rectangle 6"/>
          <p:cNvSpPr>
            <a:spLocks noChangeArrowheads="1"/>
          </p:cNvSpPr>
          <p:nvPr/>
        </p:nvSpPr>
        <p:spPr bwMode="auto">
          <a:xfrm>
            <a:off x="2229616" y="1525953"/>
            <a:ext cx="9784100" cy="108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表示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200℃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101kPa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时，</a:t>
            </a:r>
            <a:r>
              <a:rPr lang="en-US" altLang="zh-CN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1mol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气态</a:t>
            </a:r>
            <a:r>
              <a:rPr kumimoji="1"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H</a:t>
            </a:r>
            <a:r>
              <a:rPr kumimoji="1" lang="en-US" altLang="zh-CN" sz="2800" baseline="-160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1mol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气态碘完全反应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，生成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2mol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气态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HI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时，放出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14.9kJ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的热量。</a:t>
            </a: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111777" y="3134433"/>
            <a:ext cx="65146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①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18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+ Cl</a:t>
            </a:r>
            <a:r>
              <a:rPr kumimoji="1" lang="en-US" altLang="zh-CN" sz="2400" b="1" baseline="-180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 = 2HCl(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    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∆</a:t>
            </a:r>
            <a:r>
              <a:rPr kumimoji="1"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H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=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－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 kJ/</a:t>
            </a:r>
            <a:r>
              <a:rPr kumimoji="1" lang="en-US" altLang="zh-CN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mol</a:t>
            </a:r>
            <a:endParaRPr kumimoji="1"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" name="Text Box 4"/>
          <p:cNvSpPr txBox="1">
            <a:spLocks noChangeArrowheads="1"/>
          </p:cNvSpPr>
          <p:nvPr/>
        </p:nvSpPr>
        <p:spPr bwMode="auto">
          <a:xfrm>
            <a:off x="2097327" y="3891839"/>
            <a:ext cx="42013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②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2H</a:t>
            </a:r>
            <a:r>
              <a:rPr kumimoji="1" lang="en-US" altLang="zh-CN" sz="2400" b="1" baseline="-18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+ 2Cl</a:t>
            </a:r>
            <a:r>
              <a:rPr kumimoji="1" lang="en-US" altLang="zh-CN" sz="2400" b="1" baseline="-180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 = 4HCl(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    </a:t>
            </a:r>
            <a:endParaRPr kumimoji="1"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03812" y="3918410"/>
            <a:ext cx="246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∆</a:t>
            </a:r>
            <a:r>
              <a:rPr kumimoji="1"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H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=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－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2a 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kJ/mol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矩形 30"/>
              <p:cNvSpPr/>
              <p:nvPr/>
            </p:nvSpPr>
            <p:spPr>
              <a:xfrm>
                <a:off x="6103812" y="4686680"/>
                <a:ext cx="2359941" cy="5831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rPr>
                  <a:t>∆</a:t>
                </a:r>
                <a:r>
                  <a:rPr kumimoji="1" lang="en-US" altLang="zh-CN" sz="2400" b="1" i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MS PGothic" panose="020B0600070205080204" pitchFamily="34" charset="-128"/>
                  </a:rPr>
                  <a:t>H</a:t>
                </a:r>
                <a:r>
                  <a:rPr kumimoji="1" lang="en-US" altLang="zh-C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=</a:t>
                </a:r>
                <a:r>
                  <a:rPr kumimoji="1" lang="zh-CN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华文行楷" panose="02010800040101010101" pitchFamily="2" charset="-122"/>
                  </a:rPr>
                  <a:t>－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华文行楷" panose="02010800040101010101" pitchFamily="2" charset="-122"/>
                          </a:rPr>
                        </m:ctrlPr>
                      </m:fPr>
                      <m:num>
                        <m:r>
                          <a:rPr kumimoji="1"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华文行楷" panose="02010800040101010101" pitchFamily="2" charset="-122"/>
                          </a:rPr>
                          <m:t>𝒂</m:t>
                        </m:r>
                      </m:num>
                      <m:den>
                        <m:r>
                          <a:rPr kumimoji="1"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华文行楷" panose="0201080004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kumimoji="1" lang="en-US" altLang="zh-CN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kumimoji="1" lang="en-US" altLang="zh-CN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kJ/mol</a:t>
                </a:r>
                <a:endParaRPr lang="zh-CN" altLang="en-US" sz="2400" dirty="0"/>
              </a:p>
            </p:txBody>
          </p:sp>
        </mc:Choice>
        <mc:Fallback>
          <p:sp>
            <p:nvSpPr>
              <p:cNvPr id="31" name="矩形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3812" y="4686680"/>
                <a:ext cx="2359941" cy="583173"/>
              </a:xfrm>
              <a:prstGeom prst="rect">
                <a:avLst/>
              </a:prstGeom>
              <a:blipFill rotWithShape="0">
                <a:blip r:embed="rId2"/>
                <a:stretch>
                  <a:fillRect l="-3876" t="-1053" b="-147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 Box 4"/>
              <p:cNvSpPr txBox="1">
                <a:spLocks noChangeArrowheads="1"/>
              </p:cNvSpPr>
              <p:nvPr/>
            </p:nvSpPr>
            <p:spPr bwMode="auto">
              <a:xfrm>
                <a:off x="2097327" y="4673396"/>
                <a:ext cx="4201346" cy="6138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③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zh-CN" sz="2400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zh-CN" sz="24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zh-CN" sz="24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H</a:t>
                </a:r>
                <a:r>
                  <a:rPr kumimoji="1" lang="en-US" altLang="zh-CN" sz="2400" b="1" baseline="-18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kumimoji="1" lang="en-US" altLang="zh-CN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g</a:t>
                </a:r>
                <a:r>
                  <a:rPr kumimoji="1"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) +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zh-CN" sz="2400" b="1" i="1" smtClean="0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zh-CN" sz="24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zh-CN" sz="2400" b="1" i="1">
                            <a:solidFill>
                              <a:srgbClr val="0000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Cl</a:t>
                </a:r>
                <a:r>
                  <a:rPr kumimoji="1" lang="en-US" altLang="zh-CN" sz="2400" b="1" baseline="-18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kumimoji="1" lang="en-US" altLang="zh-CN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g</a:t>
                </a:r>
                <a:r>
                  <a:rPr kumimoji="1"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)  = </a:t>
                </a:r>
                <a:r>
                  <a:rPr kumimoji="1" lang="en-US" altLang="zh-CN" sz="2400" b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HCl</a:t>
                </a:r>
                <a:r>
                  <a:rPr kumimoji="1" lang="en-US" altLang="zh-CN" sz="2400" b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(</a:t>
                </a:r>
                <a:r>
                  <a:rPr kumimoji="1" lang="en-US" altLang="zh-CN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g</a:t>
                </a:r>
                <a:r>
                  <a:rPr kumimoji="1"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)     </a:t>
                </a:r>
                <a:endParaRPr kumimoji="1"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3" name="Text 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97327" y="4673396"/>
                <a:ext cx="4201346" cy="613886"/>
              </a:xfrm>
              <a:prstGeom prst="rect">
                <a:avLst/>
              </a:prstGeom>
              <a:blipFill rotWithShape="0">
                <a:blip r:embed="rId3"/>
                <a:stretch>
                  <a:fillRect l="-2177" r="-2467" b="-100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2097327" y="5711163"/>
            <a:ext cx="42013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1" lang="en-US" altLang="zh-CN" sz="24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②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HCl(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=H</a:t>
            </a:r>
            <a:r>
              <a:rPr kumimoji="1" lang="en-US" altLang="zh-CN" sz="2400" b="1" baseline="-18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 + 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Cl</a:t>
            </a:r>
            <a:r>
              <a:rPr kumimoji="1" lang="en-US" altLang="zh-CN" sz="2400" b="1" baseline="-180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endParaRPr kumimoji="1" lang="en-US" altLang="zh-CN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103812" y="5711162"/>
            <a:ext cx="217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∆</a:t>
            </a:r>
            <a:r>
              <a:rPr kumimoji="1"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MS PGothic" panose="020B0600070205080204" pitchFamily="34" charset="-128"/>
              </a:rPr>
              <a:t>H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+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 </a:t>
            </a:r>
            <a:r>
              <a:rPr kumimoji="1"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kJ/mol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6885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9" grpId="0"/>
      <p:bldP spid="31" grpId="0"/>
      <p:bldP spid="33" grpId="0"/>
      <p:bldP spid="38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3731" y="2052309"/>
            <a:ext cx="4938297" cy="3816424"/>
            <a:chOff x="143731" y="2052309"/>
            <a:chExt cx="4938297" cy="3816424"/>
          </a:xfrm>
        </p:grpSpPr>
        <p:pic>
          <p:nvPicPr>
            <p:cNvPr id="16" name="20xx4rjhx10.jpg" descr="id:2147504568;FounderCES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43731" y="2052309"/>
              <a:ext cx="4694482" cy="3816424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2191493" y="2052309"/>
              <a:ext cx="2890535" cy="5232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环形玻璃搅拌棒 </a:t>
              </a:r>
              <a:endParaRPr lang="zh-CN" altLang="en-US" sz="2800" dirty="0">
                <a:solidFill>
                  <a:srgbClr val="FF0000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191493" y="2647316"/>
              <a:ext cx="1633532" cy="523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+mn-ea"/>
                </a:rPr>
                <a:t>温度计</a:t>
              </a:r>
              <a:endParaRPr lang="zh-CN" altLang="en-US" sz="2800" dirty="0">
                <a:solidFill>
                  <a:srgbClr val="FF0000"/>
                </a:solidFill>
                <a:latin typeface="+mn-ea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156102" y="1221312"/>
            <a:ext cx="5602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中和热</a:t>
            </a:r>
            <a:r>
              <a:rPr lang="zh-CN" altLang="en-US" sz="2400" dirty="0" smtClean="0"/>
              <a:t>定义：在稀溶液中，酸和碱发生中和反应生成</a:t>
            </a:r>
            <a:r>
              <a:rPr lang="en-US" altLang="zh-CN" sz="2400" dirty="0" smtClean="0"/>
              <a:t>1mol</a:t>
            </a:r>
            <a:r>
              <a:rPr lang="zh-CN" altLang="en-US" sz="2400" dirty="0" smtClean="0"/>
              <a:t>水时所放出的热量。</a:t>
            </a:r>
            <a:endParaRPr lang="zh-CN" altLang="en-US" sz="2400" dirty="0"/>
          </a:p>
        </p:txBody>
      </p:sp>
      <p:sp>
        <p:nvSpPr>
          <p:cNvPr id="7" name="文本框 6"/>
          <p:cNvSpPr txBox="1"/>
          <p:nvPr/>
        </p:nvSpPr>
        <p:spPr>
          <a:xfrm>
            <a:off x="6439436" y="3314190"/>
            <a:ext cx="4159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醋酸</a:t>
            </a:r>
            <a:r>
              <a:rPr lang="en-US" altLang="zh-CN" dirty="0" smtClean="0"/>
              <a:t>+</a:t>
            </a:r>
            <a:r>
              <a:rPr lang="zh-CN" altLang="en-US" dirty="0" smtClean="0"/>
              <a:t>氢氧化钠，中和热偏小</a:t>
            </a:r>
            <a:endParaRPr lang="en-US" altLang="zh-CN" dirty="0" smtClean="0"/>
          </a:p>
          <a:p>
            <a:r>
              <a:rPr lang="zh-CN" altLang="en-US" dirty="0"/>
              <a:t>浓</a:t>
            </a:r>
            <a:r>
              <a:rPr lang="zh-CN" altLang="en-US" dirty="0" smtClean="0"/>
              <a:t>硫酸</a:t>
            </a:r>
            <a:r>
              <a:rPr lang="en-US" altLang="zh-CN" dirty="0" smtClean="0"/>
              <a:t>+</a:t>
            </a:r>
            <a:r>
              <a:rPr lang="zh-CN" altLang="en-US" dirty="0" smtClean="0"/>
              <a:t>氢氧化钠，中和热偏大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6149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356834" y="2277492"/>
            <a:ext cx="9144000" cy="186204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latin typeface="Arial" panose="020B0604020202020204" pitchFamily="34" charset="0"/>
              </a:rPr>
              <a:t>完全燃烧规定</a:t>
            </a:r>
            <a:endParaRPr kumimoji="0" lang="en-US" altLang="zh-CN" sz="2800" b="1" dirty="0" smtClean="0">
              <a:latin typeface="Arial" panose="020B0604020202020204" pitchFamily="34" charset="0"/>
            </a:endParaRPr>
          </a:p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latin typeface="+mn-ea"/>
                <a:ea typeface="+mn-ea"/>
              </a:rPr>
              <a:t>下列</a:t>
            </a:r>
            <a:r>
              <a:rPr kumimoji="0" lang="zh-CN" altLang="en-US" sz="2800" b="1" dirty="0">
                <a:latin typeface="+mn-ea"/>
                <a:ea typeface="+mn-ea"/>
              </a:rPr>
              <a:t>元素完全转变成对应的稳定氧化物：</a:t>
            </a:r>
          </a:p>
          <a:p>
            <a:pPr>
              <a:lnSpc>
                <a:spcPct val="125000"/>
              </a:lnSpc>
            </a:pPr>
            <a:r>
              <a:rPr kumimoji="0" lang="en-US" altLang="zh-CN" sz="3600" b="1" dirty="0" smtClean="0"/>
              <a:t>C </a:t>
            </a:r>
            <a:r>
              <a:rPr kumimoji="0" lang="en-US" altLang="zh-CN" sz="3600" b="1" dirty="0"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/>
              <a:t>CO</a:t>
            </a:r>
            <a:r>
              <a:rPr kumimoji="0" lang="en-US" altLang="zh-CN" sz="3600" b="1" baseline="-25000" dirty="0"/>
              <a:t>2</a:t>
            </a:r>
            <a:r>
              <a:rPr kumimoji="0" lang="en-US" altLang="zh-CN" sz="3600" b="1" dirty="0"/>
              <a:t>(g)</a:t>
            </a:r>
            <a:r>
              <a:rPr kumimoji="0" lang="zh-CN" altLang="en-US" sz="3600" b="1" dirty="0" smtClean="0"/>
              <a:t>、</a:t>
            </a:r>
            <a:r>
              <a:rPr kumimoji="0" lang="en-US" altLang="zh-CN" sz="3600" b="1" dirty="0" smtClean="0"/>
              <a:t>H </a:t>
            </a:r>
            <a:r>
              <a:rPr kumimoji="0" lang="en-US" altLang="zh-CN" sz="3600" b="1" dirty="0"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/>
              <a:t>H</a:t>
            </a:r>
            <a:r>
              <a:rPr kumimoji="0" lang="en-US" altLang="zh-CN" sz="3600" b="1" baseline="-25000" dirty="0"/>
              <a:t>2</a:t>
            </a:r>
            <a:r>
              <a:rPr kumimoji="0" lang="en-US" altLang="zh-CN" sz="3600" b="1" dirty="0"/>
              <a:t>O</a:t>
            </a:r>
            <a:r>
              <a:rPr kumimoji="0" lang="zh-CN" altLang="en-US" sz="3600" b="1" dirty="0"/>
              <a:t>（</a:t>
            </a:r>
            <a:r>
              <a:rPr kumimoji="0" lang="en-US" altLang="zh-CN" sz="3600" b="1" dirty="0"/>
              <a:t>l</a:t>
            </a:r>
            <a:r>
              <a:rPr kumimoji="0" lang="zh-CN" altLang="en-US" sz="3600" b="1" dirty="0"/>
              <a:t>）</a:t>
            </a:r>
            <a:r>
              <a:rPr kumimoji="0" lang="zh-CN" altLang="en-US" sz="3600" b="1" dirty="0" smtClean="0"/>
              <a:t>、</a:t>
            </a:r>
            <a:r>
              <a:rPr kumimoji="0" lang="en-US" altLang="zh-CN" sz="3600" b="1" dirty="0" smtClean="0"/>
              <a:t>S</a:t>
            </a:r>
            <a:r>
              <a:rPr kumimoji="0" lang="en-US" altLang="zh-CN" sz="3600" b="1" dirty="0"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/>
              <a:t>SO</a:t>
            </a:r>
            <a:r>
              <a:rPr kumimoji="0" lang="en-US" altLang="zh-CN" sz="3600" b="1" baseline="-25000" dirty="0"/>
              <a:t>2</a:t>
            </a:r>
            <a:r>
              <a:rPr kumimoji="0" lang="zh-CN" altLang="en-US" sz="3600" b="1" dirty="0"/>
              <a:t>（</a:t>
            </a:r>
            <a:r>
              <a:rPr kumimoji="0" lang="en-US" altLang="zh-CN" sz="3600" b="1" dirty="0"/>
              <a:t>g</a:t>
            </a:r>
            <a:r>
              <a:rPr kumimoji="0" lang="zh-CN" altLang="en-US" sz="3600" b="1" dirty="0" smtClean="0"/>
              <a:t>）</a:t>
            </a:r>
            <a:endParaRPr kumimoji="0" lang="en-US" altLang="zh-CN" sz="3600" b="1" dirty="0" smtClean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356834" y="177727"/>
            <a:ext cx="9144000" cy="186204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燃烧热：</a:t>
            </a:r>
            <a:r>
              <a:rPr lang="zh-CN" altLang="en-US" sz="2800" b="1" dirty="0" smtClean="0"/>
              <a:t>在</a:t>
            </a:r>
            <a:r>
              <a:rPr lang="en-US" altLang="zh-CN" sz="2800" b="1" dirty="0" smtClean="0"/>
              <a:t>25</a:t>
            </a:r>
            <a:r>
              <a:rPr lang="en-US" altLang="zh-CN" sz="2800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r>
              <a:rPr lang="zh-CN" altLang="en-US" sz="2800" b="1" dirty="0" smtClean="0"/>
              <a:t> </a:t>
            </a:r>
            <a:r>
              <a:rPr lang="en-US" altLang="zh-CN" sz="2800" b="1" dirty="0"/>
              <a:t>101 </a:t>
            </a:r>
            <a:r>
              <a:rPr lang="en-US" altLang="zh-CN" sz="2800" b="1" dirty="0" err="1"/>
              <a:t>kPa</a:t>
            </a:r>
            <a:r>
              <a:rPr lang="zh-CN" altLang="en-US" sz="2800" b="1" dirty="0"/>
              <a:t>时，</a:t>
            </a:r>
            <a:r>
              <a:rPr lang="en-US" altLang="zh-CN" sz="2800" b="1" dirty="0" err="1" smtClean="0"/>
              <a:t>lmol</a:t>
            </a:r>
            <a:r>
              <a:rPr lang="zh-CN" altLang="en-US" sz="2800" b="1" dirty="0" smtClean="0"/>
              <a:t>纯物质</a:t>
            </a:r>
            <a:r>
              <a:rPr lang="zh-CN" altLang="en-US" sz="2800" b="1" u="sng" dirty="0"/>
              <a:t>完全燃烧</a:t>
            </a:r>
            <a:r>
              <a:rPr lang="zh-CN" altLang="en-US" sz="2800" b="1" dirty="0"/>
              <a:t>生成稳定的氧化物时所放出的热量，叫做该物质的燃烧热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pPr>
              <a:lnSpc>
                <a:spcPct val="125000"/>
              </a:lnSpc>
            </a:pPr>
            <a:r>
              <a:rPr lang="zh-CN" altLang="en-US" sz="2800" b="1" dirty="0"/>
              <a:t>可以</a:t>
            </a:r>
            <a:r>
              <a:rPr lang="zh-CN" altLang="en-US" sz="2800" b="1" dirty="0" smtClean="0"/>
              <a:t>用仪器实验测得。</a:t>
            </a:r>
            <a:r>
              <a:rPr kumimoji="0" lang="zh-CN" altLang="en-US" sz="2800" b="1" dirty="0">
                <a:latin typeface="Arial" panose="020B0604020202020204" pitchFamily="34" charset="0"/>
              </a:rPr>
              <a:t>（</a:t>
            </a:r>
            <a:r>
              <a:rPr kumimoji="0" lang="en-US" altLang="zh-CN" sz="2800" b="1" dirty="0">
                <a:latin typeface="Arial" panose="020B0604020202020204" pitchFamily="34" charset="0"/>
              </a:rPr>
              <a:t>Δ</a:t>
            </a:r>
            <a:r>
              <a:rPr kumimoji="0" lang="en-US" altLang="zh-CN" sz="2800" b="1" i="1" dirty="0">
                <a:latin typeface="Arial" panose="020B0604020202020204" pitchFamily="34" charset="0"/>
              </a:rPr>
              <a:t>H</a:t>
            </a:r>
            <a:r>
              <a:rPr kumimoji="0" lang="en-US" altLang="zh-CN" sz="2800" b="1" dirty="0">
                <a:latin typeface="Arial" panose="020B0604020202020204" pitchFamily="34" charset="0"/>
              </a:rPr>
              <a:t>&lt;0</a:t>
            </a:r>
            <a:r>
              <a:rPr kumimoji="0" lang="zh-CN" altLang="en-US" sz="2800" b="1" dirty="0">
                <a:latin typeface="Arial" panose="020B0604020202020204" pitchFamily="34" charset="0"/>
              </a:rPr>
              <a:t>，单位</a:t>
            </a:r>
            <a:r>
              <a:rPr kumimoji="0" lang="en-US" altLang="zh-CN" sz="2800" b="1" dirty="0">
                <a:latin typeface="Arial" panose="020B0604020202020204" pitchFamily="34" charset="0"/>
              </a:rPr>
              <a:t>kJ/</a:t>
            </a:r>
            <a:r>
              <a:rPr kumimoji="0" lang="en-US" altLang="zh-CN" sz="2800" b="1" dirty="0" err="1">
                <a:latin typeface="Arial" panose="020B0604020202020204" pitchFamily="34" charset="0"/>
              </a:rPr>
              <a:t>mol</a:t>
            </a:r>
            <a:r>
              <a:rPr kumimoji="0" lang="zh-CN" altLang="en-US" sz="2800" b="1" dirty="0" smtClean="0">
                <a:latin typeface="Arial" panose="020B0604020202020204" pitchFamily="34" charset="0"/>
              </a:rPr>
              <a:t>）</a:t>
            </a:r>
            <a:endParaRPr kumimoji="0" lang="zh-CN" altLang="en-US" sz="2800" b="1" dirty="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矩形 12"/>
              <p:cNvSpPr/>
              <p:nvPr/>
            </p:nvSpPr>
            <p:spPr>
              <a:xfrm>
                <a:off x="2356834" y="4411028"/>
                <a:ext cx="7560840" cy="1562479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ΔH=-285.9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zh-CN" altLang="en-US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800" dirty="0" smtClean="0">
                    <a:solidFill>
                      <a:schemeClr val="tx1"/>
                    </a:solidFill>
                  </a:rPr>
                  <a:t>燃烧热是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285.9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，</a:t>
                </a:r>
                <a:endParaRPr lang="en-US" altLang="zh-CN" sz="2800" dirty="0" smtClean="0">
                  <a:solidFill>
                    <a:srgbClr val="000000"/>
                  </a:solidFill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燃烧热的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=-285.9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834" y="4411028"/>
                <a:ext cx="7560840" cy="1562479"/>
              </a:xfrm>
              <a:prstGeom prst="rect">
                <a:avLst/>
              </a:prstGeom>
              <a:blipFill rotWithShape="0">
                <a:blip r:embed="rId2"/>
                <a:stretch>
                  <a:fillRect l="-1610" b="-814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文本框 13"/>
              <p:cNvSpPr txBox="1"/>
              <p:nvPr/>
            </p:nvSpPr>
            <p:spPr>
              <a:xfrm>
                <a:off x="2356834" y="6244995"/>
                <a:ext cx="28083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rgbClr val="FF0000"/>
                    </a:solidFill>
                  </a:rPr>
                  <a:t>燃烧热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=</a:t>
                </a:r>
                <a:r>
                  <a:rPr lang="zh-CN" altLang="en-US" dirty="0" smtClean="0">
                    <a:solidFill>
                      <a:srgbClr val="FF0000"/>
                    </a:solidFill>
                  </a:rPr>
                  <a:t>热值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US" altLang="zh-CN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834" y="6244995"/>
                <a:ext cx="280831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957" t="-10526" b="-13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19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731" y="177727"/>
            <a:ext cx="1635124" cy="1635124"/>
            <a:chOff x="1257873" y="1445310"/>
            <a:chExt cx="1635124" cy="1635124"/>
          </a:xfrm>
        </p:grpSpPr>
        <p:sp>
          <p:nvSpPr>
            <p:cNvPr id="5" name="椭圆 4"/>
            <p:cNvSpPr/>
            <p:nvPr/>
          </p:nvSpPr>
          <p:spPr>
            <a:xfrm>
              <a:off x="1257873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椭圆 4"/>
            <p:cNvSpPr/>
            <p:nvPr/>
          </p:nvSpPr>
          <p:spPr>
            <a:xfrm>
              <a:off x="1497331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热化学</a:t>
              </a:r>
              <a:endParaRPr lang="zh-CN" altLang="en-US" sz="2100" kern="1200" dirty="0"/>
            </a:p>
          </p:txBody>
        </p:sp>
      </p:grp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018313" y="995289"/>
            <a:ext cx="8851901" cy="20621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Tx/>
              <a:buNone/>
            </a:pP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盖斯定律：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不管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化学反应是一步完成或是几步完成，其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反应热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是相同的。或者说，化学反应的反应热只与体系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始态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终态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有关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，而与反应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途径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无关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Picture 15" descr="1-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673" y="3372356"/>
            <a:ext cx="5688013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3777494" y="5049423"/>
            <a:ext cx="4651628" cy="527850"/>
            <a:chOff x="3494159" y="4965258"/>
            <a:chExt cx="4651628" cy="52785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472312" y="4973996"/>
              <a:ext cx="3673475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</a:rPr>
                <a:t>Δ</a:t>
              </a:r>
              <a:r>
                <a:rPr lang="en-US" altLang="zh-CN" sz="2800" b="1" i="1" dirty="0">
                  <a:solidFill>
                    <a:srgbClr val="FF0000"/>
                  </a:solidFill>
                </a:rPr>
                <a:t>H</a:t>
              </a:r>
              <a:r>
                <a:rPr lang="en-US" altLang="zh-CN" sz="2800" b="1" baseline="-25000" dirty="0">
                  <a:solidFill>
                    <a:srgbClr val="FF0000"/>
                  </a:solidFill>
                </a:rPr>
                <a:t>1</a:t>
              </a:r>
              <a:r>
                <a:rPr lang="zh-CN" altLang="en-US" sz="2800" b="1" dirty="0">
                  <a:solidFill>
                    <a:srgbClr val="FF0000"/>
                  </a:solidFill>
                </a:rPr>
                <a:t>＋</a:t>
              </a:r>
              <a:r>
                <a:rPr lang="en-US" altLang="zh-CN" sz="2800" b="1" dirty="0">
                  <a:solidFill>
                    <a:srgbClr val="FF0000"/>
                  </a:solidFill>
                </a:rPr>
                <a:t>Δ</a:t>
              </a:r>
              <a:r>
                <a:rPr lang="en-US" altLang="zh-CN" sz="2800" b="1" i="1" dirty="0">
                  <a:solidFill>
                    <a:srgbClr val="FF0000"/>
                  </a:solidFill>
                </a:rPr>
                <a:t>H</a:t>
              </a:r>
              <a:r>
                <a:rPr lang="en-US" altLang="zh-CN" sz="2800" b="1" baseline="-25000" dirty="0">
                  <a:solidFill>
                    <a:srgbClr val="FF0000"/>
                  </a:solidFill>
                </a:rPr>
                <a:t>2</a:t>
              </a:r>
              <a:r>
                <a:rPr lang="zh-CN" altLang="en-US" sz="2800" b="1" dirty="0">
                  <a:solidFill>
                    <a:srgbClr val="FF0000"/>
                  </a:solidFill>
                </a:rPr>
                <a:t>＋</a:t>
              </a:r>
              <a:r>
                <a:rPr lang="en-US" altLang="zh-CN" sz="2800" b="1" dirty="0">
                  <a:solidFill>
                    <a:srgbClr val="FF0000"/>
                  </a:solidFill>
                </a:rPr>
                <a:t>Δ</a:t>
              </a:r>
              <a:r>
                <a:rPr lang="en-US" altLang="zh-CN" sz="2800" b="1" i="1" dirty="0">
                  <a:solidFill>
                    <a:srgbClr val="FF0000"/>
                  </a:solidFill>
                </a:rPr>
                <a:t>H</a:t>
              </a:r>
              <a:r>
                <a:rPr lang="en-US" altLang="zh-CN" sz="2800" b="1" baseline="-25000" dirty="0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494159" y="4965258"/>
              <a:ext cx="97815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000000"/>
                  </a:solidFill>
                </a:rPr>
                <a:t>Δ</a:t>
              </a:r>
              <a:r>
                <a:rPr lang="en-US" altLang="zh-CN" sz="2800" b="1" i="1" dirty="0" smtClean="0">
                  <a:solidFill>
                    <a:srgbClr val="000000"/>
                  </a:solidFill>
                </a:rPr>
                <a:t>H</a:t>
              </a:r>
              <a:r>
                <a:rPr lang="zh-CN" altLang="en-US" sz="2800" b="1" dirty="0" smtClean="0">
                  <a:solidFill>
                    <a:srgbClr val="000000"/>
                  </a:solidFill>
                </a:rPr>
                <a:t>＝</a:t>
              </a:r>
              <a:endParaRPr lang="zh-CN" altLang="en-US" sz="28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903781" y="5971772"/>
            <a:ext cx="3269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找独一无二的物质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46168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40306" y="41395"/>
            <a:ext cx="2922017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原电池基本原理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双</a:t>
            </a:r>
            <a:r>
              <a:rPr lang="zh-CN" altLang="en-US" sz="2800" dirty="0" smtClean="0"/>
              <a:t>液原电池</a:t>
            </a:r>
            <a:endParaRPr lang="zh-CN" altLang="en-US" sz="2800" dirty="0"/>
          </a:p>
        </p:txBody>
      </p:sp>
      <p:grpSp>
        <p:nvGrpSpPr>
          <p:cNvPr id="11" name="Group 22"/>
          <p:cNvGrpSpPr>
            <a:grpSpLocks/>
          </p:cNvGrpSpPr>
          <p:nvPr/>
        </p:nvGrpSpPr>
        <p:grpSpPr bwMode="auto">
          <a:xfrm>
            <a:off x="3785919" y="1485920"/>
            <a:ext cx="4248150" cy="2678112"/>
            <a:chOff x="2836" y="1752"/>
            <a:chExt cx="2676" cy="1687"/>
          </a:xfrm>
        </p:grpSpPr>
        <p:grpSp>
          <p:nvGrpSpPr>
            <p:cNvPr id="12" name="Group 23"/>
            <p:cNvGrpSpPr>
              <a:grpSpLocks/>
            </p:cNvGrpSpPr>
            <p:nvPr/>
          </p:nvGrpSpPr>
          <p:grpSpPr bwMode="auto">
            <a:xfrm>
              <a:off x="2836" y="1752"/>
              <a:ext cx="2676" cy="1687"/>
              <a:chOff x="2836" y="2341"/>
              <a:chExt cx="2676" cy="1687"/>
            </a:xfrm>
          </p:grpSpPr>
          <p:sp>
            <p:nvSpPr>
              <p:cNvPr id="31" name="Line 24"/>
              <p:cNvSpPr>
                <a:spLocks noChangeShapeType="1"/>
              </p:cNvSpPr>
              <p:nvPr/>
            </p:nvSpPr>
            <p:spPr bwMode="auto">
              <a:xfrm>
                <a:off x="3275" y="2508"/>
                <a:ext cx="0" cy="1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pic>
            <p:nvPicPr>
              <p:cNvPr id="32" name="Picture 2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2950"/>
                <a:ext cx="1010" cy="10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33" name="Picture 2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59" y="2990"/>
                <a:ext cx="1010" cy="10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sp>
            <p:nvSpPr>
              <p:cNvPr id="34" name="Rectangle 27"/>
              <p:cNvSpPr>
                <a:spLocks noChangeArrowheads="1"/>
              </p:cNvSpPr>
              <p:nvPr/>
            </p:nvSpPr>
            <p:spPr bwMode="auto">
              <a:xfrm>
                <a:off x="3187" y="2628"/>
                <a:ext cx="132" cy="965"/>
              </a:xfrm>
              <a:prstGeom prst="rect">
                <a:avLst/>
              </a:prstGeom>
              <a:solidFill>
                <a:srgbClr val="FF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5" name="Rectangle 28"/>
              <p:cNvSpPr>
                <a:spLocks noChangeArrowheads="1"/>
              </p:cNvSpPr>
              <p:nvPr/>
            </p:nvSpPr>
            <p:spPr bwMode="auto">
              <a:xfrm>
                <a:off x="4942" y="2709"/>
                <a:ext cx="131" cy="965"/>
              </a:xfrm>
              <a:prstGeom prst="rect">
                <a:avLst/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36" name="Rectangle 29"/>
              <p:cNvSpPr>
                <a:spLocks noChangeArrowheads="1"/>
              </p:cNvSpPr>
              <p:nvPr/>
            </p:nvSpPr>
            <p:spPr bwMode="auto">
              <a:xfrm>
                <a:off x="3013" y="3646"/>
                <a:ext cx="563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2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ZnSO</a:t>
                </a:r>
                <a:r>
                  <a:rPr kumimoji="1" lang="en-US" altLang="zh-CN" sz="2400" baseline="-25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37" name="Rectangle 30"/>
              <p:cNvSpPr>
                <a:spLocks noChangeArrowheads="1"/>
              </p:cNvSpPr>
              <p:nvPr/>
            </p:nvSpPr>
            <p:spPr bwMode="auto">
              <a:xfrm>
                <a:off x="4785" y="3698"/>
                <a:ext cx="727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CuSO</a:t>
                </a:r>
                <a:r>
                  <a:rPr kumimoji="1" lang="en-US" altLang="zh-CN" sz="2400" baseline="-25000" dirty="0" smtClean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kumimoji="1" lang="en-US" altLang="zh-CN" sz="2400" baseline="-25000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8" name="Line 31"/>
              <p:cNvSpPr>
                <a:spLocks noChangeShapeType="1"/>
              </p:cNvSpPr>
              <p:nvPr/>
            </p:nvSpPr>
            <p:spPr bwMode="auto">
              <a:xfrm>
                <a:off x="5029" y="2508"/>
                <a:ext cx="0" cy="20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" name="Oval 32"/>
              <p:cNvSpPr>
                <a:spLocks noChangeArrowheads="1"/>
              </p:cNvSpPr>
              <p:nvPr/>
            </p:nvSpPr>
            <p:spPr bwMode="auto">
              <a:xfrm>
                <a:off x="3982" y="2341"/>
                <a:ext cx="351" cy="317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40" name="Line 33"/>
              <p:cNvSpPr>
                <a:spLocks noChangeShapeType="1"/>
              </p:cNvSpPr>
              <p:nvPr/>
            </p:nvSpPr>
            <p:spPr bwMode="auto">
              <a:xfrm>
                <a:off x="3275" y="2508"/>
                <a:ext cx="70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" name="Line 34"/>
              <p:cNvSpPr>
                <a:spLocks noChangeShapeType="1"/>
              </p:cNvSpPr>
              <p:nvPr/>
            </p:nvSpPr>
            <p:spPr bwMode="auto">
              <a:xfrm>
                <a:off x="4328" y="2508"/>
                <a:ext cx="70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2" name="Text Box 35"/>
              <p:cNvSpPr txBox="1">
                <a:spLocks noChangeArrowheads="1"/>
              </p:cNvSpPr>
              <p:nvPr/>
            </p:nvSpPr>
            <p:spPr bwMode="auto">
              <a:xfrm>
                <a:off x="4044" y="2341"/>
                <a:ext cx="28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24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43" name="Text Box 36"/>
              <p:cNvSpPr txBox="1">
                <a:spLocks noChangeArrowheads="1"/>
              </p:cNvSpPr>
              <p:nvPr/>
            </p:nvSpPr>
            <p:spPr bwMode="auto">
              <a:xfrm>
                <a:off x="2836" y="2668"/>
                <a:ext cx="877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Zn</a:t>
                </a:r>
              </a:p>
            </p:txBody>
          </p:sp>
          <p:sp>
            <p:nvSpPr>
              <p:cNvPr id="44" name="Text Box 37"/>
              <p:cNvSpPr txBox="1">
                <a:spLocks noChangeArrowheads="1"/>
              </p:cNvSpPr>
              <p:nvPr/>
            </p:nvSpPr>
            <p:spPr bwMode="auto">
              <a:xfrm>
                <a:off x="4547" y="2709"/>
                <a:ext cx="965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5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        Cu</a:t>
                </a:r>
                <a:endParaRPr kumimoji="1"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3" name="Group 38"/>
            <p:cNvGrpSpPr>
              <a:grpSpLocks/>
            </p:cNvGrpSpPr>
            <p:nvPr/>
          </p:nvGrpSpPr>
          <p:grpSpPr bwMode="auto">
            <a:xfrm>
              <a:off x="3470" y="2114"/>
              <a:ext cx="1271" cy="953"/>
              <a:chOff x="3514" y="2795"/>
              <a:chExt cx="1271" cy="953"/>
            </a:xfrm>
          </p:grpSpPr>
          <p:grpSp>
            <p:nvGrpSpPr>
              <p:cNvPr id="14" name="Group 39"/>
              <p:cNvGrpSpPr>
                <a:grpSpLocks/>
              </p:cNvGrpSpPr>
              <p:nvPr/>
            </p:nvGrpSpPr>
            <p:grpSpPr bwMode="auto">
              <a:xfrm>
                <a:off x="3515" y="2795"/>
                <a:ext cx="1270" cy="953"/>
                <a:chOff x="3515" y="2795"/>
                <a:chExt cx="1270" cy="953"/>
              </a:xfrm>
            </p:grpSpPr>
            <p:sp>
              <p:nvSpPr>
                <p:cNvPr id="28" name="Rectangle 40"/>
                <p:cNvSpPr>
                  <a:spLocks noChangeArrowheads="1"/>
                </p:cNvSpPr>
                <p:nvPr/>
              </p:nvSpPr>
              <p:spPr bwMode="auto">
                <a:xfrm>
                  <a:off x="3606" y="2795"/>
                  <a:ext cx="1088" cy="91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9" name="Rectangle 41"/>
                <p:cNvSpPr>
                  <a:spLocks noChangeArrowheads="1"/>
                </p:cNvSpPr>
                <p:nvPr/>
              </p:nvSpPr>
              <p:spPr bwMode="auto">
                <a:xfrm>
                  <a:off x="3515" y="2795"/>
                  <a:ext cx="91" cy="953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30" name="Rectangle 42"/>
                <p:cNvSpPr>
                  <a:spLocks noChangeArrowheads="1"/>
                </p:cNvSpPr>
                <p:nvPr/>
              </p:nvSpPr>
              <p:spPr bwMode="auto">
                <a:xfrm>
                  <a:off x="4694" y="2795"/>
                  <a:ext cx="91" cy="953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5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grpSp>
            <p:nvGrpSpPr>
              <p:cNvPr id="15" name="Group 43"/>
              <p:cNvGrpSpPr>
                <a:grpSpLocks/>
              </p:cNvGrpSpPr>
              <p:nvPr/>
            </p:nvGrpSpPr>
            <p:grpSpPr bwMode="auto">
              <a:xfrm>
                <a:off x="3514" y="2795"/>
                <a:ext cx="1271" cy="953"/>
                <a:chOff x="3424" y="2296"/>
                <a:chExt cx="1271" cy="953"/>
              </a:xfrm>
            </p:grpSpPr>
            <p:sp>
              <p:nvSpPr>
                <p:cNvPr id="16" name="Line 44"/>
                <p:cNvSpPr>
                  <a:spLocks noChangeShapeType="1"/>
                </p:cNvSpPr>
                <p:nvPr/>
              </p:nvSpPr>
              <p:spPr bwMode="auto">
                <a:xfrm>
                  <a:off x="3515" y="2387"/>
                  <a:ext cx="1089" cy="1"/>
                </a:xfrm>
                <a:prstGeom prst="line">
                  <a:avLst/>
                </a:prstGeom>
                <a:noFill/>
                <a:ln w="9525">
                  <a:solidFill>
                    <a:schemeClr val="tx2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endParaRPr lang="zh-CN" altLang="en-US"/>
                </a:p>
              </p:txBody>
            </p:sp>
            <p:grpSp>
              <p:nvGrpSpPr>
                <p:cNvPr id="17" name="Group 45"/>
                <p:cNvGrpSpPr>
                  <a:grpSpLocks/>
                </p:cNvGrpSpPr>
                <p:nvPr/>
              </p:nvGrpSpPr>
              <p:grpSpPr bwMode="auto">
                <a:xfrm>
                  <a:off x="3424" y="2296"/>
                  <a:ext cx="1271" cy="953"/>
                  <a:chOff x="3333" y="2250"/>
                  <a:chExt cx="1271" cy="953"/>
                </a:xfrm>
              </p:grpSpPr>
              <p:grpSp>
                <p:nvGrpSpPr>
                  <p:cNvPr id="18" name="Group 46"/>
                  <p:cNvGrpSpPr>
                    <a:grpSpLocks/>
                  </p:cNvGrpSpPr>
                  <p:nvPr/>
                </p:nvGrpSpPr>
                <p:grpSpPr bwMode="auto">
                  <a:xfrm>
                    <a:off x="3333" y="2341"/>
                    <a:ext cx="91" cy="862"/>
                    <a:chOff x="4876" y="1661"/>
                    <a:chExt cx="91" cy="726"/>
                  </a:xfrm>
                </p:grpSpPr>
                <p:sp>
                  <p:nvSpPr>
                    <p:cNvPr id="26" name="Line 47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76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7" name="Line 4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67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9" name="Group 49"/>
                  <p:cNvGrpSpPr>
                    <a:grpSpLocks/>
                  </p:cNvGrpSpPr>
                  <p:nvPr/>
                </p:nvGrpSpPr>
                <p:grpSpPr bwMode="auto">
                  <a:xfrm>
                    <a:off x="4513" y="2341"/>
                    <a:ext cx="91" cy="862"/>
                    <a:chOff x="4876" y="1661"/>
                    <a:chExt cx="91" cy="726"/>
                  </a:xfrm>
                </p:grpSpPr>
                <p:sp>
                  <p:nvSpPr>
                    <p:cNvPr id="24" name="Line 5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876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5" name="Line 5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967" y="1661"/>
                      <a:ext cx="0" cy="72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20" name="Group 52"/>
                  <p:cNvGrpSpPr>
                    <a:grpSpLocks/>
                  </p:cNvGrpSpPr>
                  <p:nvPr/>
                </p:nvGrpSpPr>
                <p:grpSpPr bwMode="auto">
                  <a:xfrm>
                    <a:off x="3333" y="2250"/>
                    <a:ext cx="1271" cy="91"/>
                    <a:chOff x="1927" y="2432"/>
                    <a:chExt cx="1271" cy="91"/>
                  </a:xfrm>
                </p:grpSpPr>
                <p:sp>
                  <p:nvSpPr>
                    <p:cNvPr id="21" name="Line 53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927" y="2432"/>
                      <a:ext cx="0" cy="91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2" name="Line 54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3198" y="2432"/>
                      <a:ext cx="0" cy="91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3" name="Line 5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7" y="2432"/>
                      <a:ext cx="1271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2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5" name="文本框 44"/>
              <p:cNvSpPr txBox="1"/>
              <p:nvPr/>
            </p:nvSpPr>
            <p:spPr>
              <a:xfrm>
                <a:off x="102262" y="2132826"/>
                <a:ext cx="3319192" cy="1631216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负极：</a:t>
                </a:r>
                <a:r>
                  <a:rPr lang="en-US" altLang="zh-CN" sz="2000" dirty="0" smtClean="0"/>
                  <a:t>Zn</a:t>
                </a:r>
              </a:p>
              <a:p>
                <a:r>
                  <a:rPr lang="zh-CN" altLang="en-US" sz="2000" dirty="0" smtClean="0"/>
                  <a:t>电极反应：</a:t>
                </a:r>
                <a:r>
                  <a:rPr lang="en-US" altLang="zh-CN" sz="2000" dirty="0" smtClean="0"/>
                  <a:t>Zn-2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000" b="0" i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Zn</m:t>
                        </m:r>
                      </m:e>
                      <m:sup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zh-CN" altLang="en-US" sz="2000" i="1">
                        <a:latin typeface="Cambria Math" panose="02040503050406030204" pitchFamily="18" charset="0"/>
                      </a:rPr>
                      <m:t>电子</m:t>
                    </m:r>
                  </m:oMath>
                </a14:m>
                <a:r>
                  <a:rPr lang="zh-CN" altLang="en-US" sz="2000" b="0" dirty="0" smtClean="0"/>
                  <a:t>流出、电流流入</a:t>
                </a:r>
                <a:endParaRPr lang="en-US" altLang="zh-CN" sz="2000" b="0" dirty="0" smtClean="0"/>
              </a:p>
              <a:p>
                <a:r>
                  <a:rPr lang="zh-CN" altLang="en-US" sz="2000" dirty="0"/>
                  <a:t>氧化</a:t>
                </a:r>
                <a:r>
                  <a:rPr lang="zh-CN" altLang="en-US" sz="2000" dirty="0" smtClean="0"/>
                  <a:t>反应</a:t>
                </a:r>
                <a:endParaRPr lang="en-US" altLang="zh-CN" sz="2000" dirty="0" smtClean="0"/>
              </a:p>
              <a:p>
                <a:r>
                  <a:rPr lang="zh-CN" altLang="en-US" sz="2000" b="0" dirty="0" smtClean="0"/>
                  <a:t>阴离子移向</a:t>
                </a:r>
                <a:endParaRPr lang="en-US" altLang="zh-CN" sz="2000" b="0" dirty="0" smtClean="0"/>
              </a:p>
            </p:txBody>
          </p:sp>
        </mc:Choice>
        <mc:Fallback>
          <p:sp>
            <p:nvSpPr>
              <p:cNvPr id="45" name="文本框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262" y="2132826"/>
                <a:ext cx="3319192" cy="1631216"/>
              </a:xfrm>
              <a:prstGeom prst="rect">
                <a:avLst/>
              </a:prstGeom>
              <a:blipFill rotWithShape="0">
                <a:blip r:embed="rId3"/>
                <a:stretch>
                  <a:fillRect l="-2022" t="-3371" b="-48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文本框 45"/>
              <p:cNvSpPr txBox="1"/>
              <p:nvPr/>
            </p:nvSpPr>
            <p:spPr>
              <a:xfrm>
                <a:off x="8858328" y="1644281"/>
                <a:ext cx="3319192" cy="167828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正极：</a:t>
                </a:r>
                <a:r>
                  <a:rPr lang="en-US" altLang="zh-CN" sz="2000" dirty="0" smtClean="0"/>
                  <a:t>Cu</a:t>
                </a:r>
              </a:p>
              <a:p>
                <a:r>
                  <a:rPr lang="zh-CN" altLang="en-US" sz="2000" dirty="0" smtClean="0"/>
                  <a:t>电极反应：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Cu</m:t>
                        </m:r>
                      </m:e>
                      <m:sup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en-US" altLang="zh-CN" sz="2000" b="0" i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altLang="zh-CN" sz="2000" dirty="0" smtClean="0"/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0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2000" b="0" i="0" smtClean="0">
                        <a:latin typeface="Cambria Math" panose="02040503050406030204" pitchFamily="18" charset="0"/>
                      </a:rPr>
                      <m:t>Cu</m:t>
                    </m:r>
                  </m:oMath>
                </a14:m>
                <a:endParaRPr lang="en-US" altLang="zh-CN" sz="2000" b="0" i="0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zh-CN" altLang="en-US" sz="2000" i="1">
                        <a:latin typeface="Cambria Math" panose="02040503050406030204" pitchFamily="18" charset="0"/>
                      </a:rPr>
                      <m:t>电</m:t>
                    </m:r>
                    <m:r>
                      <a:rPr lang="zh-CN" altLang="en-US" sz="2000" i="1" smtClean="0">
                        <a:latin typeface="Cambria Math" panose="02040503050406030204" pitchFamily="18" charset="0"/>
                      </a:rPr>
                      <m:t>流</m:t>
                    </m:r>
                  </m:oMath>
                </a14:m>
                <a:r>
                  <a:rPr lang="zh-CN" altLang="en-US" sz="2000" b="0" dirty="0" smtClean="0"/>
                  <a:t>流出、电子流入</a:t>
                </a:r>
                <a:endParaRPr lang="en-US" altLang="zh-CN" sz="2000" b="0" dirty="0" smtClean="0"/>
              </a:p>
              <a:p>
                <a:r>
                  <a:rPr lang="zh-CN" altLang="en-US" sz="2000" dirty="0" smtClean="0"/>
                  <a:t>还原反应</a:t>
                </a:r>
                <a:endParaRPr lang="en-US" altLang="zh-CN" sz="2000" dirty="0" smtClean="0"/>
              </a:p>
              <a:p>
                <a:r>
                  <a:rPr lang="zh-CN" altLang="en-US" sz="2000" dirty="0"/>
                  <a:t>阳</a:t>
                </a:r>
                <a:r>
                  <a:rPr lang="zh-CN" altLang="en-US" sz="2000" b="0" dirty="0" smtClean="0"/>
                  <a:t>离子移向</a:t>
                </a:r>
                <a:endParaRPr lang="en-US" altLang="zh-CN" sz="2000" b="0" dirty="0" smtClean="0"/>
              </a:p>
            </p:txBody>
          </p:sp>
        </mc:Choice>
        <mc:Fallback xmlns="">
          <p:sp>
            <p:nvSpPr>
              <p:cNvPr id="46" name="文本框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8328" y="1644281"/>
                <a:ext cx="3319192" cy="1678280"/>
              </a:xfrm>
              <a:prstGeom prst="rect">
                <a:avLst/>
              </a:prstGeom>
              <a:blipFill rotWithShape="0">
                <a:blip r:embed="rId4"/>
                <a:stretch>
                  <a:fillRect l="-1835" t="-3273" b="-18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文本框 47"/>
              <p:cNvSpPr txBox="1"/>
              <p:nvPr/>
            </p:nvSpPr>
            <p:spPr>
              <a:xfrm>
                <a:off x="7267307" y="151207"/>
                <a:ext cx="4910213" cy="1200329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/>
                  <a:t>盐桥：用饱和</a:t>
                </a:r>
                <a:r>
                  <a:rPr lang="en-US" altLang="zh-CN" dirty="0" smtClean="0"/>
                  <a:t>KCl</a:t>
                </a:r>
                <a:r>
                  <a:rPr lang="zh-CN" altLang="en-US" dirty="0" smtClean="0"/>
                  <a:t>溶液或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KNO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zh-CN" altLang="en-US" i="0">
                        <a:latin typeface="Cambria Math" panose="02040503050406030204" pitchFamily="18" charset="0"/>
                      </a:rPr>
                      <m:t>溶液</m:t>
                    </m:r>
                  </m:oMath>
                </a14:m>
                <a:r>
                  <a:rPr lang="zh-CN" altLang="en-US" dirty="0" smtClean="0"/>
                  <a:t>和琼脂制成</a:t>
                </a:r>
                <a:endParaRPr lang="en-US" altLang="zh-CN" dirty="0" smtClean="0"/>
              </a:p>
              <a:p>
                <a:r>
                  <a:rPr lang="zh-CN" altLang="en-US" dirty="0" smtClean="0"/>
                  <a:t>作用：形成通路、使两溶液保持电中性</a:t>
                </a:r>
                <a:endParaRPr lang="en-US" altLang="zh-CN" dirty="0" smtClean="0"/>
              </a:p>
              <a:p>
                <a:r>
                  <a:rPr lang="zh-CN" altLang="en-US" dirty="0" smtClean="0"/>
                  <a:t>优点：完全隔离半电池反应，使原电池能持续、   稳定地产生电流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48" name="文本框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7307" y="151207"/>
                <a:ext cx="4910213" cy="1200329"/>
              </a:xfrm>
              <a:prstGeom prst="rect">
                <a:avLst/>
              </a:prstGeom>
              <a:blipFill rotWithShape="0">
                <a:blip r:embed="rId5"/>
                <a:stretch>
                  <a:fillRect l="-993" t="-4569" r="-2605" b="-55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直接箭头连接符 49"/>
          <p:cNvCxnSpPr/>
          <p:nvPr/>
        </p:nvCxnSpPr>
        <p:spPr>
          <a:xfrm flipH="1">
            <a:off x="6502132" y="1079520"/>
            <a:ext cx="731043" cy="90963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5552414" y="2205057"/>
            <a:ext cx="67186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KCl</a:t>
            </a:r>
            <a:endParaRPr lang="zh-CN" altLang="en-US" sz="2800" dirty="0"/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2964387" y="4630151"/>
            <a:ext cx="5838825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b="1" dirty="0">
                <a:solidFill>
                  <a:srgbClr val="080808"/>
                </a:solidFill>
              </a:rPr>
              <a:t>总反应：</a:t>
            </a:r>
            <a:r>
              <a:rPr lang="en-US" altLang="zh-CN" sz="2800" b="1" dirty="0">
                <a:solidFill>
                  <a:srgbClr val="080808"/>
                </a:solidFill>
              </a:rPr>
              <a:t>Zn+ Cu</a:t>
            </a:r>
            <a:r>
              <a:rPr lang="en-US" altLang="zh-CN" sz="2800" b="1" baseline="30000" dirty="0">
                <a:solidFill>
                  <a:srgbClr val="080808"/>
                </a:solidFill>
              </a:rPr>
              <a:t>2+</a:t>
            </a:r>
            <a:r>
              <a:rPr lang="en-US" altLang="zh-CN" sz="2800" b="1" dirty="0">
                <a:solidFill>
                  <a:srgbClr val="080808"/>
                </a:solidFill>
              </a:rPr>
              <a:t> </a:t>
            </a:r>
            <a:r>
              <a:rPr lang="zh-CN" altLang="en-US" sz="2800" b="1" dirty="0">
                <a:solidFill>
                  <a:srgbClr val="080808"/>
                </a:solidFill>
              </a:rPr>
              <a:t>＝ </a:t>
            </a:r>
            <a:r>
              <a:rPr lang="en-US" altLang="zh-CN" sz="2800" b="1" dirty="0">
                <a:solidFill>
                  <a:srgbClr val="080808"/>
                </a:solidFill>
              </a:rPr>
              <a:t>Zn</a:t>
            </a:r>
            <a:r>
              <a:rPr lang="en-US" altLang="zh-CN" sz="2800" b="1" baseline="30000" dirty="0">
                <a:solidFill>
                  <a:srgbClr val="080808"/>
                </a:solidFill>
              </a:rPr>
              <a:t>2+</a:t>
            </a:r>
            <a:r>
              <a:rPr lang="en-US" altLang="zh-CN" sz="2800" b="1" dirty="0">
                <a:solidFill>
                  <a:srgbClr val="080808"/>
                </a:solidFill>
              </a:rPr>
              <a:t> + Cu</a:t>
            </a:r>
          </a:p>
          <a:p>
            <a:pPr algn="ctr" eaLnBrk="1" hangingPunct="1"/>
            <a:endParaRPr lang="en-US" altLang="zh-CN" sz="1800" dirty="0"/>
          </a:p>
        </p:txBody>
      </p:sp>
      <p:cxnSp>
        <p:nvCxnSpPr>
          <p:cNvPr id="54" name="直接箭头连接符 53"/>
          <p:cNvCxnSpPr/>
          <p:nvPr/>
        </p:nvCxnSpPr>
        <p:spPr>
          <a:xfrm>
            <a:off x="4866213" y="2584469"/>
            <a:ext cx="0" cy="105568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/>
          <p:nvPr/>
        </p:nvCxnSpPr>
        <p:spPr>
          <a:xfrm>
            <a:off x="6737876" y="2688391"/>
            <a:ext cx="0" cy="105568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文本框 55"/>
              <p:cNvSpPr txBox="1"/>
              <p:nvPr/>
            </p:nvSpPr>
            <p:spPr>
              <a:xfrm>
                <a:off x="4719610" y="2173068"/>
                <a:ext cx="470336" cy="36933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Cl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56" name="文本框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9610" y="2173068"/>
                <a:ext cx="470336" cy="36933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文本框 56"/>
              <p:cNvSpPr txBox="1"/>
              <p:nvPr/>
            </p:nvSpPr>
            <p:spPr>
              <a:xfrm>
                <a:off x="6491987" y="2210605"/>
                <a:ext cx="470336" cy="369332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K</m:t>
                          </m:r>
                        </m:e>
                        <m:sup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57" name="文本框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1987" y="2210605"/>
                <a:ext cx="470336" cy="36933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文本框 57"/>
          <p:cNvSpPr txBox="1"/>
          <p:nvPr/>
        </p:nvSpPr>
        <p:spPr>
          <a:xfrm>
            <a:off x="8803212" y="3852180"/>
            <a:ext cx="30839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优点：效率高、电流平稳，放电时间长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文本框 58"/>
              <p:cNvSpPr txBox="1"/>
              <p:nvPr/>
            </p:nvSpPr>
            <p:spPr>
              <a:xfrm>
                <a:off x="3248260" y="5402148"/>
                <a:ext cx="644996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电路中通过</a:t>
                </a:r>
                <a:r>
                  <a:rPr lang="en-US" altLang="zh-CN" sz="2400" dirty="0" smtClean="0"/>
                  <a:t>0.2mol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sz="2400" dirty="0" smtClean="0"/>
                  <a:t>，计算电极质量的变化，负极减轻</a:t>
                </a:r>
                <a:r>
                  <a:rPr lang="en-US" altLang="zh-CN" sz="2400" dirty="0" smtClean="0"/>
                  <a:t>______g</a:t>
                </a:r>
                <a:r>
                  <a:rPr lang="zh-CN" altLang="en-US" sz="2400" dirty="0" smtClean="0"/>
                  <a:t>，正极增重</a:t>
                </a:r>
                <a:r>
                  <a:rPr lang="en-US" altLang="zh-CN" sz="2400" dirty="0" smtClean="0"/>
                  <a:t>____g</a:t>
                </a:r>
                <a:r>
                  <a:rPr lang="zh-CN" altLang="en-US" sz="2400" dirty="0" smtClean="0"/>
                  <a:t>。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9" name="文本框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8260" y="5402148"/>
                <a:ext cx="6449969" cy="830997"/>
              </a:xfrm>
              <a:prstGeom prst="rect">
                <a:avLst/>
              </a:prstGeom>
              <a:blipFill rotWithShape="0">
                <a:blip r:embed="rId8"/>
                <a:stretch>
                  <a:fillRect l="-1512" t="-8824" b="-169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矩形 1"/>
          <p:cNvSpPr/>
          <p:nvPr/>
        </p:nvSpPr>
        <p:spPr>
          <a:xfrm>
            <a:off x="4719610" y="5709925"/>
            <a:ext cx="6559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6.5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078569" y="5725853"/>
            <a:ext cx="7568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6.4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61" name="椭圆 60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64261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349077" y="1451031"/>
            <a:ext cx="8989453" cy="54606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43088" y="1908525"/>
            <a:ext cx="257577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 smtClean="0"/>
              <a:t>化学电源类型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185133" y="2421521"/>
            <a:ext cx="2459865" cy="2828638"/>
            <a:chOff x="115910" y="1872150"/>
            <a:chExt cx="2459865" cy="2828638"/>
          </a:xfrm>
        </p:grpSpPr>
        <p:sp>
          <p:nvSpPr>
            <p:cNvPr id="7" name="任意多边形 6"/>
            <p:cNvSpPr/>
            <p:nvPr/>
          </p:nvSpPr>
          <p:spPr>
            <a:xfrm>
              <a:off x="115910" y="1872150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marL="0" lvl="1" defTabSz="533400">
                <a:spcAft>
                  <a:spcPct val="15000"/>
                </a:spcAft>
              </a:pPr>
              <a:endParaRPr lang="zh-CN" altLang="en-US" sz="3200" kern="1200" dirty="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15910" y="2815029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5197846"/>
                <a:satOff val="-23984"/>
                <a:lumOff val="883"/>
                <a:alphaOff val="0"/>
              </a:schemeClr>
            </a:fillRef>
            <a:effectRef idx="0">
              <a:schemeClr val="accent4">
                <a:hueOff val="5197846"/>
                <a:satOff val="-23984"/>
                <a:lumOff val="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15910" y="3802808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9622" y="1997974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 smtClean="0"/>
                <a:t>一次电池</a:t>
              </a:r>
              <a:endParaRPr lang="zh-CN" altLang="en-US" sz="3600" dirty="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9622" y="303065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二</a:t>
              </a:r>
              <a:r>
                <a:rPr lang="zh-CN" altLang="en-US" sz="3600" dirty="0" smtClean="0"/>
                <a:t>次电池</a:t>
              </a:r>
              <a:endParaRPr lang="zh-CN" altLang="en-US" sz="36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57577" y="392863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燃料</a:t>
              </a:r>
              <a:r>
                <a:rPr lang="zh-CN" altLang="en-US" sz="3600" dirty="0" smtClean="0"/>
                <a:t>电池</a:t>
              </a:r>
              <a:endParaRPr lang="zh-CN" altLang="en-US" sz="3600" dirty="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/>
              <p:cNvSpPr txBox="1"/>
              <p:nvPr/>
            </p:nvSpPr>
            <p:spPr>
              <a:xfrm>
                <a:off x="3784779" y="1785414"/>
                <a:ext cx="82424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dirty="0" smtClean="0"/>
                  <a:t>锂电池</a:t>
                </a:r>
                <a:r>
                  <a:rPr lang="en-US" altLang="zh-CN" sz="3600" dirty="0" smtClean="0"/>
                  <a:t>4Li+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6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3600" b="0" i="0" smtClean="0">
                            <a:latin typeface="Cambria Math" panose="02040503050406030204" pitchFamily="18" charset="0"/>
                          </a:rPr>
                          <m:t>SOCl</m:t>
                        </m:r>
                      </m:e>
                      <m:sub>
                        <m:r>
                          <a:rPr lang="en-US" altLang="zh-CN" sz="36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600" b="0" i="0" smtClean="0">
                        <a:latin typeface="Cambria Math" panose="02040503050406030204" pitchFamily="18" charset="0"/>
                      </a:rPr>
                      <m:t>=4</m:t>
                    </m:r>
                    <m:r>
                      <m:rPr>
                        <m:sty m:val="p"/>
                      </m:rPr>
                      <a:rPr lang="en-US" altLang="zh-CN" sz="3600" b="0" i="0" smtClean="0">
                        <a:latin typeface="Cambria Math" panose="02040503050406030204" pitchFamily="18" charset="0"/>
                      </a:rPr>
                      <m:t>LiCl</m:t>
                    </m:r>
                    <m:r>
                      <a:rPr lang="en-US" altLang="zh-CN" sz="36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3600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en-US" altLang="zh-CN" sz="3600" b="0" i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3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36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36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360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↑</m:t>
                    </m:r>
                  </m:oMath>
                </a14:m>
                <a:endParaRPr lang="zh-CN" altLang="en-US" sz="3600" dirty="0"/>
              </a:p>
            </p:txBody>
          </p:sp>
        </mc:Choice>
        <mc:Fallback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4779" y="1785414"/>
                <a:ext cx="8242478" cy="646331"/>
              </a:xfrm>
              <a:prstGeom prst="rect">
                <a:avLst/>
              </a:prstGeom>
              <a:blipFill rotWithShape="0">
                <a:blip r:embed="rId2"/>
                <a:stretch>
                  <a:fillRect l="-2293" t="-19811" b="-3679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燕尾形箭头 19"/>
          <p:cNvSpPr/>
          <p:nvPr/>
        </p:nvSpPr>
        <p:spPr>
          <a:xfrm>
            <a:off x="2236094" y="2670887"/>
            <a:ext cx="1017431" cy="399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368628" y="3245249"/>
            <a:ext cx="285911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口诀：负负正正</a:t>
            </a:r>
            <a:endParaRPr lang="zh-CN" altLang="en-US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文本框 21"/>
              <p:cNvSpPr txBox="1"/>
              <p:nvPr/>
            </p:nvSpPr>
            <p:spPr>
              <a:xfrm>
                <a:off x="3253523" y="4277327"/>
                <a:ext cx="69803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负极反应</a:t>
                </a:r>
                <a:r>
                  <a:rPr lang="en-US" altLang="zh-CN" sz="2800" dirty="0" smtClean="0"/>
                  <a:t>【</a:t>
                </a:r>
                <a:r>
                  <a:rPr lang="zh-CN" altLang="en-US" sz="2800" dirty="0" smtClean="0"/>
                  <a:t>氧化反应</a:t>
                </a:r>
                <a:r>
                  <a:rPr lang="en-US" altLang="zh-CN" sz="2800" dirty="0" smtClean="0"/>
                  <a:t>】</a:t>
                </a:r>
                <a:r>
                  <a:rPr lang="zh-CN" altLang="en-US" sz="2800" dirty="0" smtClean="0"/>
                  <a:t>：</a:t>
                </a:r>
                <a:r>
                  <a:rPr lang="en-US" altLang="zh-CN" sz="2800" dirty="0" smtClean="0"/>
                  <a:t>4Li-4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3523" y="4277327"/>
                <a:ext cx="6980349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1834" t="-17647" b="-352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文本框 22"/>
              <p:cNvSpPr txBox="1"/>
              <p:nvPr/>
            </p:nvSpPr>
            <p:spPr>
              <a:xfrm>
                <a:off x="4612247" y="2547345"/>
                <a:ext cx="5900134" cy="400110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电解质溶液：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LiAlCl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zh-CN" altLang="en-US" sz="2000" i="0">
                        <a:latin typeface="Cambria Math" panose="02040503050406030204" pitchFamily="18" charset="0"/>
                      </a:rPr>
                      <m:t>溶解</m:t>
                    </m:r>
                    <m:r>
                      <a:rPr lang="zh-CN" altLang="en-US" sz="2000" i="0" smtClean="0">
                        <a:latin typeface="Cambria Math" panose="02040503050406030204" pitchFamily="18" charset="0"/>
                      </a:rPr>
                      <m:t>在</m:t>
                    </m:r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SOCl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1">
                        <a:latin typeface="Cambria Math" panose="02040503050406030204" pitchFamily="18" charset="0"/>
                      </a:rPr>
                      <m:t>中</m:t>
                    </m:r>
                  </m:oMath>
                </a14:m>
                <a:r>
                  <a:rPr lang="zh-CN" altLang="en-US" sz="2000" dirty="0" smtClean="0"/>
                  <a:t>。</a:t>
                </a:r>
                <a:r>
                  <a:rPr lang="en-US" altLang="zh-CN" sz="2000" dirty="0" smtClean="0"/>
                  <a:t>【</a:t>
                </a:r>
                <a:r>
                  <a:rPr lang="zh-CN" altLang="en-US" sz="2000" dirty="0" smtClean="0"/>
                  <a:t>非水溶剂</a:t>
                </a:r>
                <a:r>
                  <a:rPr lang="en-US" altLang="zh-CN" sz="2000" dirty="0" smtClean="0"/>
                  <a:t>】</a:t>
                </a:r>
                <a:endParaRPr lang="zh-CN" altLang="en-US" sz="2000" dirty="0"/>
              </a:p>
            </p:txBody>
          </p:sp>
        </mc:Choice>
        <mc:Fallback>
          <p:sp>
            <p:nvSpPr>
              <p:cNvPr id="23" name="文本框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247" y="2547345"/>
                <a:ext cx="5900134" cy="400110"/>
              </a:xfrm>
              <a:prstGeom prst="rect">
                <a:avLst/>
              </a:prstGeom>
              <a:blipFill rotWithShape="0">
                <a:blip r:embed="rId4"/>
                <a:stretch>
                  <a:fillRect l="-1138" t="-13636" r="-1138" b="-212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文本框 23"/>
              <p:cNvSpPr txBox="1"/>
              <p:nvPr/>
            </p:nvSpPr>
            <p:spPr>
              <a:xfrm>
                <a:off x="3205227" y="5136935"/>
                <a:ext cx="89867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正极反应</a:t>
                </a:r>
                <a:r>
                  <a:rPr lang="en-US" altLang="zh-CN" sz="2800" dirty="0" smtClean="0"/>
                  <a:t>【</a:t>
                </a:r>
                <a:r>
                  <a:rPr lang="zh-CN" altLang="en-US" sz="2800" dirty="0"/>
                  <a:t>还原</a:t>
                </a:r>
                <a:r>
                  <a:rPr lang="zh-CN" altLang="en-US" sz="2800" dirty="0" smtClean="0"/>
                  <a:t>反应</a:t>
                </a:r>
                <a:r>
                  <a:rPr lang="en-US" altLang="zh-CN" sz="2800" dirty="0" smtClean="0"/>
                  <a:t>】</a:t>
                </a:r>
                <a:r>
                  <a:rPr lang="zh-CN" altLang="en-US" sz="2800" dirty="0" smtClean="0"/>
                  <a:t>：</a:t>
                </a:r>
                <a:r>
                  <a:rPr lang="en-US" altLang="zh-CN" sz="2800" dirty="0" smtClean="0"/>
                  <a:t>2SO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altLang="zh-CN" sz="2800" dirty="0" smtClean="0"/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2800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↑</m:t>
                    </m:r>
                  </m:oMath>
                </a14:m>
                <a:endParaRPr lang="zh-CN" altLang="en-US" sz="2800" dirty="0"/>
              </a:p>
            </p:txBody>
          </p:sp>
        </mc:Choice>
        <mc:Fallback>
          <p:sp>
            <p:nvSpPr>
              <p:cNvPr id="24" name="文本框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5227" y="5136935"/>
                <a:ext cx="8986773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1425" t="-17442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文本框 24"/>
              <p:cNvSpPr txBox="1"/>
              <p:nvPr/>
            </p:nvSpPr>
            <p:spPr>
              <a:xfrm>
                <a:off x="6836265" y="3238068"/>
                <a:ext cx="3193961" cy="523220"/>
              </a:xfrm>
              <a:prstGeom prst="rect">
                <a:avLst/>
              </a:prstGeom>
              <a:solidFill>
                <a:srgbClr val="00B0F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放电时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sz="2800" dirty="0" smtClean="0"/>
                  <a:t>移向正极</a:t>
                </a:r>
                <a:endParaRPr lang="zh-CN" altLang="en-US" sz="2800" dirty="0"/>
              </a:p>
            </p:txBody>
          </p:sp>
        </mc:Choice>
        <mc:Fallback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6265" y="3238068"/>
                <a:ext cx="3193961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3817" t="-16279" r="-2672" b="-26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矩形 1"/>
          <p:cNvSpPr/>
          <p:nvPr/>
        </p:nvSpPr>
        <p:spPr>
          <a:xfrm>
            <a:off x="5410766" y="1516963"/>
            <a:ext cx="340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148021" y="1482082"/>
            <a:ext cx="49404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12247" y="6204868"/>
            <a:ext cx="6043414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其他还有碱性锌锰电池、银锌电池等</a:t>
            </a:r>
            <a:endParaRPr lang="zh-CN" altLang="en-US" sz="2800" dirty="0"/>
          </a:p>
        </p:txBody>
      </p:sp>
      <p:grpSp>
        <p:nvGrpSpPr>
          <p:cNvPr id="26" name="组合 25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27" name="椭圆 26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4078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/>
      <p:bldP spid="23" grpId="0" animBg="1"/>
      <p:bldP spid="24" grpId="0"/>
      <p:bldP spid="25" grpId="0" animBg="1"/>
      <p:bldP spid="2" grpId="0"/>
      <p:bldP spid="19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029753" y="812779"/>
            <a:ext cx="8989453" cy="5460642"/>
          </a:xfrm>
          <a:prstGeom prst="rect">
            <a:avLst/>
          </a:prstGeom>
          <a:solidFill>
            <a:srgbClr val="BBF4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7954" y="2744919"/>
            <a:ext cx="257577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 smtClean="0"/>
              <a:t>化学电源类型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115910" y="3250126"/>
            <a:ext cx="2459865" cy="2828638"/>
            <a:chOff x="115910" y="1872150"/>
            <a:chExt cx="2459865" cy="2828638"/>
          </a:xfrm>
        </p:grpSpPr>
        <p:sp>
          <p:nvSpPr>
            <p:cNvPr id="7" name="任意多边形 6"/>
            <p:cNvSpPr/>
            <p:nvPr/>
          </p:nvSpPr>
          <p:spPr>
            <a:xfrm>
              <a:off x="115910" y="1872150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marL="0" lvl="1" defTabSz="533400">
                <a:spcAft>
                  <a:spcPct val="15000"/>
                </a:spcAft>
              </a:pPr>
              <a:endParaRPr lang="zh-CN" altLang="en-US" sz="3200" kern="1200" dirty="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15910" y="2815029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5197846"/>
                <a:satOff val="-23984"/>
                <a:lumOff val="883"/>
                <a:alphaOff val="0"/>
              </a:schemeClr>
            </a:fillRef>
            <a:effectRef idx="0">
              <a:schemeClr val="accent4">
                <a:hueOff val="5197846"/>
                <a:satOff val="-23984"/>
                <a:lumOff val="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15910" y="3802808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9622" y="1997974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 smtClean="0"/>
                <a:t>一次电池</a:t>
              </a:r>
              <a:endParaRPr lang="zh-CN" altLang="en-US" sz="3600" dirty="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9622" y="303065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二</a:t>
              </a:r>
              <a:r>
                <a:rPr lang="zh-CN" altLang="en-US" sz="3600" dirty="0" smtClean="0"/>
                <a:t>次电池</a:t>
              </a:r>
              <a:endParaRPr lang="zh-CN" altLang="en-US" sz="36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57577" y="392863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燃料</a:t>
              </a:r>
              <a:r>
                <a:rPr lang="zh-CN" altLang="en-US" sz="3600" dirty="0" smtClean="0"/>
                <a:t>电池</a:t>
              </a:r>
              <a:endParaRPr lang="zh-CN" altLang="en-US" sz="3600" dirty="0"/>
            </a:p>
          </p:txBody>
        </p:sp>
      </p:grpSp>
      <p:sp>
        <p:nvSpPr>
          <p:cNvPr id="20" name="燕尾形箭头 19"/>
          <p:cNvSpPr/>
          <p:nvPr/>
        </p:nvSpPr>
        <p:spPr>
          <a:xfrm>
            <a:off x="2218386" y="4521348"/>
            <a:ext cx="1017431" cy="399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023315" y="2650457"/>
            <a:ext cx="747940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充电时：负变阴，正变阳，阴得阳失</a:t>
            </a:r>
            <a:r>
              <a:rPr lang="en-US" altLang="zh-CN" sz="2800" dirty="0" smtClean="0"/>
              <a:t>,</a:t>
            </a:r>
            <a:r>
              <a:rPr lang="zh-CN" altLang="en-US" sz="2800" dirty="0" smtClean="0"/>
              <a:t>阴盛阳衰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文本框 21"/>
              <p:cNvSpPr txBox="1"/>
              <p:nvPr/>
            </p:nvSpPr>
            <p:spPr>
              <a:xfrm>
                <a:off x="2975019" y="4727599"/>
                <a:ext cx="7022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/>
                  <a:t>阴</a:t>
                </a:r>
                <a:r>
                  <a:rPr lang="zh-CN" altLang="en-US" sz="2800" dirty="0" smtClean="0"/>
                  <a:t>极反应：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xLi</m:t>
                        </m:r>
                      </m:e>
                      <m:sup>
                        <m: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i="0" dirty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b>
                        <m: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r>
                  <a:rPr lang="en-US" altLang="zh-CN" sz="2800" dirty="0" smtClean="0"/>
                  <a:t>+x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</a:t>
                </a:r>
                <a:r>
                  <a:rPr lang="en-US" altLang="zh-CN" sz="2800" dirty="0"/>
                  <a:t>Li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9" y="4727599"/>
                <a:ext cx="7022206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1736" t="-17647" b="-352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文本框 23"/>
              <p:cNvSpPr txBox="1"/>
              <p:nvPr/>
            </p:nvSpPr>
            <p:spPr>
              <a:xfrm>
                <a:off x="2975019" y="3986955"/>
                <a:ext cx="89867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正极反应：</a:t>
                </a:r>
                <a:r>
                  <a:rPr lang="en-US" altLang="zh-CN" sz="2800" dirty="0" smtClean="0"/>
                  <a:t>Co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altLang="zh-CN" sz="2800" dirty="0" smtClean="0"/>
                  <a:t>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xLi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CoO</m:t>
                        </m:r>
                      </m:e>
                      <m:sub>
                        <m: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4" name="文本框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9" y="3986955"/>
                <a:ext cx="898677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1357" t="-16279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组合 2"/>
          <p:cNvGrpSpPr/>
          <p:nvPr/>
        </p:nvGrpSpPr>
        <p:grpSpPr>
          <a:xfrm>
            <a:off x="3197176" y="880769"/>
            <a:ext cx="8641729" cy="1293463"/>
            <a:chOff x="3193956" y="895144"/>
            <a:chExt cx="8641729" cy="129346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文本框 17"/>
                <p:cNvSpPr txBox="1"/>
                <p:nvPr/>
              </p:nvSpPr>
              <p:spPr>
                <a:xfrm>
                  <a:off x="3193956" y="895144"/>
                  <a:ext cx="8641729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3600" dirty="0" smtClean="0"/>
                    <a:t>可充电锂电池</a:t>
                  </a:r>
                  <a:endParaRPr lang="en-US" altLang="zh-CN" sz="3600" dirty="0" smtClean="0"/>
                </a:p>
                <a:p>
                  <a:pPr algn="ctr"/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LiC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r>
                        <a:rPr lang="en-US" altLang="zh-CN" sz="3600" b="0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3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CoO</m:t>
                          </m:r>
                        </m:e>
                        <m:sub>
                          <m:r>
                            <a:rPr lang="en-US" altLang="zh-CN" sz="3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n-US" altLang="zh-CN" sz="3600" dirty="0" smtClean="0"/>
                    <a:t>               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6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Li</m:t>
                          </m:r>
                        </m:e>
                        <m:sub>
                          <m: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  <m:sSub>
                        <m:sSubPr>
                          <m:ctrlPr>
                            <a:rPr lang="en-US" altLang="zh-CN" sz="36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</m:oMath>
                  </a14:m>
                  <a:r>
                    <a:rPr lang="en-US" altLang="zh-CN" sz="3600" dirty="0" smtClean="0"/>
                    <a:t>+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36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Li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sub>
                      </m:sSub>
                      <m:sSub>
                        <m:sSubPr>
                          <m:ctrlPr>
                            <a:rPr lang="en-US" altLang="zh-CN" sz="36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CoO</m:t>
                          </m:r>
                        </m:e>
                        <m:sub>
                          <m:r>
                            <a:rPr lang="en-US" altLang="zh-CN" sz="36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n-US" altLang="zh-CN" sz="3600" dirty="0" smtClean="0"/>
                    <a:t>      </a:t>
                  </a:r>
                </a:p>
              </p:txBody>
            </p:sp>
          </mc:Choice>
          <mc:Fallback xmlns="">
            <p:sp>
              <p:nvSpPr>
                <p:cNvPr id="18" name="文本框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93956" y="895144"/>
                  <a:ext cx="8641729" cy="1200329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l="-2116" t="-10152" b="-18274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52124" y="1305874"/>
              <a:ext cx="1007773" cy="882733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/>
              <p:cNvSpPr txBox="1"/>
              <p:nvPr/>
            </p:nvSpPr>
            <p:spPr>
              <a:xfrm>
                <a:off x="2975019" y="3230466"/>
                <a:ext cx="7022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负极反应：</a:t>
                </a:r>
                <a:r>
                  <a:rPr lang="en-US" altLang="zh-CN" sz="2800" dirty="0" smtClean="0"/>
                  <a:t>Li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r>
                  <a:rPr lang="en-US" altLang="zh-CN" sz="2800" dirty="0" smtClean="0"/>
                  <a:t>-x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xLi</m:t>
                        </m:r>
                      </m:e>
                      <m:sup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dirty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9" y="3230466"/>
                <a:ext cx="7022206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1736" t="-17442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/>
              <p:cNvSpPr txBox="1"/>
              <p:nvPr/>
            </p:nvSpPr>
            <p:spPr>
              <a:xfrm>
                <a:off x="2975018" y="5371815"/>
                <a:ext cx="89867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/>
                  <a:t>阳</a:t>
                </a:r>
                <a:r>
                  <a:rPr lang="zh-CN" altLang="en-US" sz="2800" dirty="0" smtClean="0"/>
                  <a:t>极反应：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CoO</m:t>
                        </m:r>
                      </m:e>
                      <m:sub>
                        <m:r>
                          <a:rPr lang="en-US" altLang="zh-CN" sz="2800" i="0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0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altLang="zh-CN" sz="2800" dirty="0" smtClean="0"/>
                  <a:t>x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=</a:t>
                </a:r>
                <a:r>
                  <a:rPr lang="en-US" altLang="zh-CN" sz="2800" dirty="0"/>
                  <a:t>Co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xLi</m:t>
                        </m:r>
                      </m:e>
                      <m:sup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8" y="5371815"/>
                <a:ext cx="8986773" cy="523220"/>
              </a:xfrm>
              <a:prstGeom prst="rect">
                <a:avLst/>
              </a:prstGeom>
              <a:blipFill rotWithShape="0">
                <a:blip r:embed="rId7"/>
                <a:stretch>
                  <a:fillRect l="-1357" t="-16279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/>
              <p:cNvSpPr txBox="1"/>
              <p:nvPr/>
            </p:nvSpPr>
            <p:spPr>
              <a:xfrm>
                <a:off x="3036191" y="2184036"/>
                <a:ext cx="5412349" cy="523220"/>
              </a:xfrm>
              <a:prstGeom prst="rect">
                <a:avLst/>
              </a:prstGeom>
              <a:solidFill>
                <a:srgbClr val="00B0F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放电时：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</a:rPr>
                      <m:t>负负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正正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，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Li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zh-CN" altLang="en-US" sz="2800" dirty="0" smtClean="0"/>
                  <a:t>移向正极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191" y="2184036"/>
                <a:ext cx="5412349" cy="523220"/>
              </a:xfrm>
              <a:prstGeom prst="rect">
                <a:avLst/>
              </a:prstGeom>
              <a:blipFill rotWithShape="0">
                <a:blip r:embed="rId8"/>
                <a:stretch>
                  <a:fillRect l="-2252" t="-16279" b="-267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直接箭头连接符 5"/>
          <p:cNvCxnSpPr/>
          <p:nvPr/>
        </p:nvCxnSpPr>
        <p:spPr>
          <a:xfrm flipV="1">
            <a:off x="9523923" y="4032756"/>
            <a:ext cx="0" cy="5263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>
            <a:off x="9523923" y="5477423"/>
            <a:ext cx="2148" cy="6013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9514260" y="3308043"/>
            <a:ext cx="4294" cy="4701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V="1">
            <a:off x="9526071" y="4724456"/>
            <a:ext cx="0" cy="5263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3839822" y="1235863"/>
            <a:ext cx="340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583672" y="1148895"/>
            <a:ext cx="49404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001565" y="1193651"/>
            <a:ext cx="340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35" name="椭圆 34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90059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4" grpId="0"/>
      <p:bldP spid="25" grpId="0"/>
      <p:bldP spid="26" grpId="0"/>
      <p:bldP spid="27" grpId="0" animBg="1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575775" y="596829"/>
            <a:ext cx="9616225" cy="546064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-57956" y="2728938"/>
            <a:ext cx="257577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 smtClean="0"/>
              <a:t>化学电源类型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0" y="3297057"/>
            <a:ext cx="2459865" cy="2828638"/>
            <a:chOff x="115910" y="1872150"/>
            <a:chExt cx="2459865" cy="2828638"/>
          </a:xfrm>
        </p:grpSpPr>
        <p:sp>
          <p:nvSpPr>
            <p:cNvPr id="7" name="任意多边形 6"/>
            <p:cNvSpPr/>
            <p:nvPr/>
          </p:nvSpPr>
          <p:spPr>
            <a:xfrm>
              <a:off x="115910" y="1872150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marL="0" lvl="1" defTabSz="533400">
                <a:spcAft>
                  <a:spcPct val="15000"/>
                </a:spcAft>
              </a:pPr>
              <a:endParaRPr lang="zh-CN" altLang="en-US" sz="3200" kern="1200" dirty="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15910" y="2815029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5197846"/>
                <a:satOff val="-23984"/>
                <a:lumOff val="883"/>
                <a:alphaOff val="0"/>
              </a:schemeClr>
            </a:fillRef>
            <a:effectRef idx="0">
              <a:schemeClr val="accent4">
                <a:hueOff val="5197846"/>
                <a:satOff val="-23984"/>
                <a:lumOff val="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15910" y="3802808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9622" y="1997974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 smtClean="0"/>
                <a:t>一次电池</a:t>
              </a:r>
              <a:endParaRPr lang="zh-CN" altLang="en-US" sz="3600" dirty="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9622" y="303065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二</a:t>
              </a:r>
              <a:r>
                <a:rPr lang="zh-CN" altLang="en-US" sz="3600" dirty="0" smtClean="0"/>
                <a:t>次电池</a:t>
              </a:r>
              <a:endParaRPr lang="zh-CN" altLang="en-US" sz="36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57577" y="392863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燃料</a:t>
              </a:r>
              <a:r>
                <a:rPr lang="zh-CN" altLang="en-US" sz="3600" dirty="0" smtClean="0"/>
                <a:t>电池</a:t>
              </a:r>
              <a:endParaRPr lang="zh-CN" altLang="en-US" sz="3600" dirty="0"/>
            </a:p>
          </p:txBody>
        </p:sp>
      </p:grpSp>
      <p:sp>
        <p:nvSpPr>
          <p:cNvPr id="20" name="燕尾形箭头 19"/>
          <p:cNvSpPr/>
          <p:nvPr/>
        </p:nvSpPr>
        <p:spPr>
          <a:xfrm>
            <a:off x="2108918" y="4521036"/>
            <a:ext cx="557009" cy="39924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620850" y="2136861"/>
            <a:ext cx="9571150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特点</a:t>
            </a:r>
            <a:r>
              <a:rPr lang="zh-CN" altLang="en-US" sz="2800" dirty="0" smtClean="0"/>
              <a:t>：</a:t>
            </a:r>
            <a:r>
              <a:rPr lang="zh-CN" altLang="en-US" sz="2400" dirty="0" smtClean="0"/>
              <a:t>放电时为原电池，负</a:t>
            </a:r>
            <a:r>
              <a:rPr lang="zh-CN" altLang="en-US" sz="2400" dirty="0" smtClean="0"/>
              <a:t>负正正</a:t>
            </a:r>
            <a:r>
              <a:rPr lang="zh-CN" altLang="en-US" sz="2400" dirty="0" smtClean="0"/>
              <a:t>；正负都增重；</a:t>
            </a:r>
            <a:endParaRPr lang="en-US" altLang="zh-CN" sz="2400" dirty="0" smtClean="0"/>
          </a:p>
          <a:p>
            <a:r>
              <a:rPr lang="zh-CN" altLang="en-US" sz="2800" dirty="0" smtClean="0"/>
              <a:t>             </a:t>
            </a:r>
            <a:r>
              <a:rPr lang="zh-CN" altLang="en-US" sz="2400" dirty="0" smtClean="0"/>
              <a:t>充电时为电解池，负</a:t>
            </a:r>
            <a:r>
              <a:rPr lang="zh-CN" altLang="en-US" sz="2400" dirty="0" smtClean="0"/>
              <a:t>变阴，正变阳，阴得阳</a:t>
            </a:r>
            <a:r>
              <a:rPr lang="zh-CN" altLang="en-US" sz="2400" dirty="0" smtClean="0"/>
              <a:t>失；阴阳都减轻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文本框 21"/>
              <p:cNvSpPr txBox="1"/>
              <p:nvPr/>
            </p:nvSpPr>
            <p:spPr>
              <a:xfrm>
                <a:off x="2975018" y="4727599"/>
                <a:ext cx="7675809" cy="527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阴极反应：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800" dirty="0"/>
                      <m:t>Pb</m:t>
                    </m:r>
                    <m:sSub>
                      <m:sSubPr>
                        <m:ctrlPr>
                          <a:rPr lang="en-US" altLang="zh-CN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dirty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800" dirty="0"/>
                      <m:t>(</m:t>
                    </m:r>
                    <m:r>
                      <m:rPr>
                        <m:nor/>
                      </m:rPr>
                      <a:rPr lang="en-US" altLang="zh-CN" sz="2800" dirty="0" err="1"/>
                      <m:t>aq</m:t>
                    </m:r>
                    <m:r>
                      <m:rPr>
                        <m:nor/>
                      </m:rPr>
                      <a:rPr lang="en-US" altLang="zh-CN" sz="2800" dirty="0"/>
                      <m:t>)</m:t>
                    </m:r>
                    <m:r>
                      <a:rPr lang="en-US" altLang="zh-CN" sz="2800" b="0" i="1" dirty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8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dirty="0"/>
                  <a:t>Pb(s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zh-CN" sz="28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d>
                      <m:d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latin typeface="Cambria Math" panose="02040503050406030204" pitchFamily="18" charset="0"/>
                          </a:rPr>
                          <m:t>aq</m:t>
                        </m:r>
                      </m:e>
                    </m:d>
                  </m:oMath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8" y="4727599"/>
                <a:ext cx="7675809" cy="527773"/>
              </a:xfrm>
              <a:prstGeom prst="rect">
                <a:avLst/>
              </a:prstGeom>
              <a:blipFill rotWithShape="0">
                <a:blip r:embed="rId2"/>
                <a:stretch>
                  <a:fillRect l="-1589" t="-17442" b="-3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文本框 23"/>
              <p:cNvSpPr txBox="1"/>
              <p:nvPr/>
            </p:nvSpPr>
            <p:spPr>
              <a:xfrm>
                <a:off x="2975019" y="3986955"/>
                <a:ext cx="89867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正极反应：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PbO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(s)+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400" i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d>
                      <m:d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</a:rPr>
                          <m:t>aq</m:t>
                        </m:r>
                      </m:e>
                    </m:d>
                  </m:oMath>
                </a14:m>
                <a:r>
                  <a:rPr lang="en-US" altLang="zh-CN" sz="2400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b="0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aq</m:t>
                    </m:r>
                    <m:r>
                      <a:rPr lang="en-US" altLang="zh-CN" sz="2400" b="0" i="0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CN" sz="2400" dirty="0" smtClean="0"/>
                  <a:t>=Pb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i="0" dirty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i="0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400" dirty="0"/>
                  <a:t>(</a:t>
                </a:r>
                <a:r>
                  <a:rPr lang="en-US" altLang="zh-CN" sz="2400" dirty="0" err="1"/>
                  <a:t>aq</a:t>
                </a:r>
                <a:r>
                  <a:rPr lang="en-US" altLang="zh-CN" sz="2400" dirty="0" smtClean="0"/>
                  <a:t>)+2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US" altLang="zh-CN" sz="2400" dirty="0" smtClean="0"/>
                  <a:t>(l)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24" name="文本框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9" y="3986955"/>
                <a:ext cx="898677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1357" t="-15116" r="-2171" b="-279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组合 2"/>
          <p:cNvGrpSpPr/>
          <p:nvPr/>
        </p:nvGrpSpPr>
        <p:grpSpPr>
          <a:xfrm>
            <a:off x="2730320" y="945580"/>
            <a:ext cx="8448542" cy="1023287"/>
            <a:chOff x="3400623" y="959955"/>
            <a:chExt cx="7531852" cy="102328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文本框 17"/>
                <p:cNvSpPr txBox="1"/>
                <p:nvPr/>
              </p:nvSpPr>
              <p:spPr>
                <a:xfrm>
                  <a:off x="3400623" y="959955"/>
                  <a:ext cx="7531852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dirty="0" smtClean="0"/>
                    <a:t>铅蓄电池</a:t>
                  </a:r>
                  <a:endParaRPr lang="en-US" altLang="zh-CN" sz="2400" dirty="0" smtClean="0"/>
                </a:p>
                <a:p>
                  <a:pPr algn="ctr"/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PbO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d>
                        <m:d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</m:d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Pb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)+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a14:m>
                  <a:r>
                    <a:rPr lang="en-US" altLang="zh-CN" sz="2400" dirty="0" smtClean="0"/>
                    <a:t>               2PbS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altLang="zh-CN" sz="240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n-US" altLang="zh-CN" sz="2400" b="0" i="0" dirty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a14:m>
                  <a:endParaRPr lang="en-US" altLang="zh-CN" sz="2400" dirty="0" smtClean="0"/>
                </a:p>
              </p:txBody>
            </p:sp>
          </mc:Choice>
          <mc:Fallback xmlns="">
            <p:sp>
              <p:nvSpPr>
                <p:cNvPr id="18" name="文本框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00623" y="959955"/>
                  <a:ext cx="7531852" cy="830997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l="-1154" t="-8824" b="-1617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31833" y="1100509"/>
              <a:ext cx="1007773" cy="882733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/>
              <p:cNvSpPr txBox="1"/>
              <p:nvPr/>
            </p:nvSpPr>
            <p:spPr>
              <a:xfrm>
                <a:off x="2975018" y="3230466"/>
                <a:ext cx="7977119" cy="527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负极反应：</a:t>
                </a:r>
                <a:r>
                  <a:rPr lang="en-US" altLang="zh-CN" sz="2800" dirty="0" err="1" smtClean="0"/>
                  <a:t>Pb</a:t>
                </a:r>
                <a:r>
                  <a:rPr lang="en-US" altLang="zh-CN" sz="2800" dirty="0" smtClean="0"/>
                  <a:t>(s)-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d>
                      <m:d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aq</m:t>
                        </m:r>
                      </m:e>
                    </m:d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800" dirty="0" smtClean="0"/>
                  <a:t>Pb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800" b="0" i="0" dirty="0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800" dirty="0" smtClean="0"/>
                  <a:t>(</a:t>
                </a:r>
                <a:r>
                  <a:rPr lang="en-US" altLang="zh-CN" sz="2800" dirty="0" err="1" smtClean="0"/>
                  <a:t>aq</a:t>
                </a:r>
                <a:r>
                  <a:rPr lang="en-US" altLang="zh-CN" sz="2800" dirty="0" smtClean="0"/>
                  <a:t>)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8" y="3230466"/>
                <a:ext cx="7977119" cy="527773"/>
              </a:xfrm>
              <a:prstGeom prst="rect">
                <a:avLst/>
              </a:prstGeom>
              <a:blipFill rotWithShape="0">
                <a:blip r:embed="rId6"/>
                <a:stretch>
                  <a:fillRect l="-1528" t="-17241" b="-321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/>
              <p:cNvSpPr txBox="1"/>
              <p:nvPr/>
            </p:nvSpPr>
            <p:spPr>
              <a:xfrm>
                <a:off x="2975018" y="5356638"/>
                <a:ext cx="92169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/>
                  <a:t>阳极反应：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2400" dirty="0"/>
                      <m:t>Pb</m:t>
                    </m:r>
                    <m:sSub>
                      <m:sSubPr>
                        <m:ctrlPr>
                          <a:rPr lang="en-US" altLang="zh-CN" sz="24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dirty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dirty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m:rPr>
                        <m:nor/>
                      </m:rPr>
                      <a:rPr lang="en-US" altLang="zh-CN" sz="2400" dirty="0" err="1"/>
                      <m:t>aq</m:t>
                    </m:r>
                    <m:r>
                      <m:rPr>
                        <m:nor/>
                      </m:rPr>
                      <a:rPr lang="en-US" altLang="zh-CN" sz="2400" dirty="0"/>
                      <m:t>))+</m:t>
                    </m:r>
                    <m:sSup>
                      <m:s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m:rPr>
                        <m:nor/>
                      </m:rPr>
                      <a:rPr lang="en-US" altLang="zh-CN" sz="2400" dirty="0"/>
                      <m:t>+2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</m:t>
                    </m:r>
                    <m:r>
                      <m:rPr>
                        <m:nor/>
                      </m:rPr>
                      <a:rPr lang="en-US" altLang="zh-CN" sz="2400" dirty="0"/>
                      <m:t>(</m:t>
                    </m:r>
                    <m:r>
                      <m:rPr>
                        <m:nor/>
                      </m:rPr>
                      <a:rPr lang="en-US" altLang="zh-CN" sz="2400" dirty="0"/>
                      <m:t>l</m:t>
                    </m:r>
                    <m:r>
                      <m:rPr>
                        <m:nor/>
                      </m:rPr>
                      <a:rPr lang="en-US" altLang="zh-CN" sz="2400" dirty="0"/>
                      <m:t>)</m:t>
                    </m:r>
                  </m:oMath>
                </a14:m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PbO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/>
                  <a:t>(s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2−</m:t>
                        </m:r>
                      </m:sup>
                    </m:sSubSup>
                    <m:d>
                      <m:d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aq</m:t>
                        </m:r>
                      </m:e>
                    </m:d>
                  </m:oMath>
                </a14:m>
                <a:r>
                  <a:rPr lang="en-US" altLang="zh-CN" sz="2400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dirty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 altLang="zh-CN" sz="2400" dirty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dirty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400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 dirty="0">
                        <a:latin typeface="Cambria Math" panose="02040503050406030204" pitchFamily="18" charset="0"/>
                      </a:rPr>
                      <m:t>aq</m:t>
                    </m:r>
                    <m:r>
                      <a:rPr lang="en-US" altLang="zh-CN" sz="2400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018" y="5356638"/>
                <a:ext cx="9216982" cy="523220"/>
              </a:xfrm>
              <a:prstGeom prst="rect">
                <a:avLst/>
              </a:prstGeom>
              <a:blipFill rotWithShape="0">
                <a:blip r:embed="rId7"/>
                <a:stretch>
                  <a:fillRect l="-1323" t="-16279" b="-279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组合 22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27" name="椭圆 26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84746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575775" y="607652"/>
            <a:ext cx="9616225" cy="62503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-36513" y="2455631"/>
            <a:ext cx="257577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 smtClean="0"/>
              <a:t>化学电源类型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-36513" y="3023750"/>
            <a:ext cx="2459865" cy="2828638"/>
            <a:chOff x="115910" y="1872150"/>
            <a:chExt cx="2459865" cy="2828638"/>
          </a:xfrm>
        </p:grpSpPr>
        <p:sp>
          <p:nvSpPr>
            <p:cNvPr id="7" name="任意多边形 6"/>
            <p:cNvSpPr/>
            <p:nvPr/>
          </p:nvSpPr>
          <p:spPr>
            <a:xfrm>
              <a:off x="115910" y="1872150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marL="0" lvl="1" defTabSz="533400">
                <a:spcAft>
                  <a:spcPct val="15000"/>
                </a:spcAft>
              </a:pPr>
              <a:endParaRPr lang="zh-CN" altLang="en-US" sz="3200" kern="1200" dirty="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15910" y="2815029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5197846"/>
                <a:satOff val="-23984"/>
                <a:lumOff val="883"/>
                <a:alphaOff val="0"/>
              </a:schemeClr>
            </a:fillRef>
            <a:effectRef idx="0">
              <a:schemeClr val="accent4">
                <a:hueOff val="5197846"/>
                <a:satOff val="-23984"/>
                <a:lumOff val="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115910" y="3802808"/>
              <a:ext cx="2459865" cy="897980"/>
            </a:xfrm>
            <a:custGeom>
              <a:avLst/>
              <a:gdLst>
                <a:gd name="connsiteX0" fmla="*/ 0 w 4033949"/>
                <a:gd name="connsiteY0" fmla="*/ 89798 h 897980"/>
                <a:gd name="connsiteX1" fmla="*/ 89798 w 4033949"/>
                <a:gd name="connsiteY1" fmla="*/ 0 h 897980"/>
                <a:gd name="connsiteX2" fmla="*/ 3944151 w 4033949"/>
                <a:gd name="connsiteY2" fmla="*/ 0 h 897980"/>
                <a:gd name="connsiteX3" fmla="*/ 4033949 w 4033949"/>
                <a:gd name="connsiteY3" fmla="*/ 89798 h 897980"/>
                <a:gd name="connsiteX4" fmla="*/ 4033949 w 4033949"/>
                <a:gd name="connsiteY4" fmla="*/ 808182 h 897980"/>
                <a:gd name="connsiteX5" fmla="*/ 3944151 w 4033949"/>
                <a:gd name="connsiteY5" fmla="*/ 897980 h 897980"/>
                <a:gd name="connsiteX6" fmla="*/ 89798 w 4033949"/>
                <a:gd name="connsiteY6" fmla="*/ 897980 h 897980"/>
                <a:gd name="connsiteX7" fmla="*/ 0 w 4033949"/>
                <a:gd name="connsiteY7" fmla="*/ 808182 h 897980"/>
                <a:gd name="connsiteX8" fmla="*/ 0 w 4033949"/>
                <a:gd name="connsiteY8" fmla="*/ 89798 h 897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33949" h="897980">
                  <a:moveTo>
                    <a:pt x="0" y="89798"/>
                  </a:moveTo>
                  <a:cubicBezTo>
                    <a:pt x="0" y="40204"/>
                    <a:pt x="40204" y="0"/>
                    <a:pt x="89798" y="0"/>
                  </a:cubicBezTo>
                  <a:lnTo>
                    <a:pt x="3944151" y="0"/>
                  </a:lnTo>
                  <a:cubicBezTo>
                    <a:pt x="3993745" y="0"/>
                    <a:pt x="4033949" y="40204"/>
                    <a:pt x="4033949" y="89798"/>
                  </a:cubicBezTo>
                  <a:lnTo>
                    <a:pt x="4033949" y="808182"/>
                  </a:lnTo>
                  <a:cubicBezTo>
                    <a:pt x="4033949" y="857776"/>
                    <a:pt x="3993745" y="897980"/>
                    <a:pt x="3944151" y="897980"/>
                  </a:cubicBezTo>
                  <a:lnTo>
                    <a:pt x="89798" y="897980"/>
                  </a:lnTo>
                  <a:cubicBezTo>
                    <a:pt x="40204" y="897980"/>
                    <a:pt x="0" y="857776"/>
                    <a:pt x="0" y="808182"/>
                  </a:cubicBezTo>
                  <a:lnTo>
                    <a:pt x="0" y="8979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10395692"/>
                <a:satOff val="-47968"/>
                <a:lumOff val="1765"/>
                <a:alphaOff val="0"/>
              </a:schemeClr>
            </a:fillRef>
            <a:effectRef idx="0">
              <a:schemeClr val="accent4">
                <a:hueOff val="10395692"/>
                <a:satOff val="-47968"/>
                <a:lumOff val="176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57547" tIns="60960" rIns="60961" bIns="60960" numCol="1" spcCol="1270" anchor="t" anchorCtr="0">
              <a:noAutofit/>
            </a:bodyPr>
            <a:lstStyle/>
            <a:p>
              <a:pPr lvl="0" algn="l" defTabSz="711200">
                <a:spcAft>
                  <a:spcPct val="35000"/>
                </a:spcAft>
              </a:pPr>
              <a:endParaRPr lang="zh-CN" altLang="en-US" sz="16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  <a:p>
              <a:pPr marL="114300" lvl="1" indent="-114300" algn="l" defTabSz="533400">
                <a:spcAft>
                  <a:spcPct val="15000"/>
                </a:spcAft>
                <a:buChar char="••"/>
              </a:pPr>
              <a:endParaRPr lang="zh-CN" altLang="en-US" sz="1200" kern="12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9622" y="1997974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 smtClean="0"/>
                <a:t>一次电池</a:t>
              </a:r>
              <a:endParaRPr lang="zh-CN" altLang="en-US" sz="3600" dirty="0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9622" y="303065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二</a:t>
              </a:r>
              <a:r>
                <a:rPr lang="zh-CN" altLang="en-US" sz="3600" dirty="0" smtClean="0"/>
                <a:t>次电池</a:t>
              </a:r>
              <a:endParaRPr lang="zh-CN" altLang="en-US" sz="36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57577" y="3928632"/>
              <a:ext cx="217653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/>
                <a:t>燃料</a:t>
              </a:r>
              <a:r>
                <a:rPr lang="zh-CN" altLang="en-US" sz="3600" dirty="0" smtClean="0"/>
                <a:t>电池</a:t>
              </a:r>
              <a:endParaRPr lang="zh-CN" altLang="en-US" sz="3600" dirty="0"/>
            </a:p>
          </p:txBody>
        </p:sp>
      </p:grpSp>
      <p:sp>
        <p:nvSpPr>
          <p:cNvPr id="20" name="燕尾形箭头 19"/>
          <p:cNvSpPr/>
          <p:nvPr/>
        </p:nvSpPr>
        <p:spPr>
          <a:xfrm>
            <a:off x="2357145" y="3908134"/>
            <a:ext cx="1017431" cy="399245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730" y="650259"/>
            <a:ext cx="2679612" cy="273429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866329" y="862885"/>
            <a:ext cx="6224900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+mn-ea"/>
              </a:rPr>
              <a:t>燃料（负极）</a:t>
            </a:r>
            <a:r>
              <a:rPr lang="en-US" altLang="zh-CN" sz="2000" dirty="0" smtClean="0">
                <a:latin typeface="+mn-ea"/>
              </a:rPr>
              <a:t>+</a:t>
            </a:r>
            <a:r>
              <a:rPr lang="zh-CN" altLang="en-US" sz="2000" dirty="0" smtClean="0">
                <a:latin typeface="+mn-ea"/>
              </a:rPr>
              <a:t>氧化剂（正极） </a:t>
            </a:r>
            <a:r>
              <a:rPr lang="zh-CN" altLang="en-US" sz="2000" dirty="0" smtClean="0">
                <a:solidFill>
                  <a:srgbClr val="FF0000"/>
                </a:solidFill>
                <a:latin typeface="+mn-ea"/>
              </a:rPr>
              <a:t>化学能→电能</a:t>
            </a:r>
            <a:endParaRPr lang="zh-CN" altLang="en-US" sz="20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866329" y="1518228"/>
            <a:ext cx="6224900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+mn-ea"/>
              </a:rPr>
              <a:t>电极本身不包含活性物质，催化转化元件</a:t>
            </a:r>
            <a:endParaRPr lang="zh-CN" altLang="en-US" sz="2000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/>
              <p:cNvSpPr txBox="1"/>
              <p:nvPr/>
            </p:nvSpPr>
            <p:spPr>
              <a:xfrm>
                <a:off x="5866329" y="2305295"/>
                <a:ext cx="6224900" cy="40011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latin typeface="+mn-ea"/>
                  </a:rPr>
                  <a:t>常见燃料：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000" i="1">
                        <a:latin typeface="Cambria Math" panose="02040503050406030204" pitchFamily="18" charset="0"/>
                      </a:rPr>
                      <m:t>、</m:t>
                    </m:r>
                  </m:oMath>
                </a14:m>
                <a:r>
                  <a:rPr lang="zh-CN" altLang="en-US" sz="2000" dirty="0" smtClean="0">
                    <a:latin typeface="+mn-ea"/>
                  </a:rPr>
                  <a:t>烃、肼、甲醇、氨、煤气等</a:t>
                </a:r>
                <a:endParaRPr lang="zh-CN" altLang="en-US" sz="2000" dirty="0">
                  <a:latin typeface="+mn-ea"/>
                </a:endParaRPr>
              </a:p>
            </p:txBody>
          </p:sp>
        </mc:Choice>
        <mc:Fallback xmlns=""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6329" y="2305295"/>
                <a:ext cx="6224900" cy="400110"/>
              </a:xfrm>
              <a:prstGeom prst="rect">
                <a:avLst/>
              </a:prstGeom>
              <a:blipFill rotWithShape="0">
                <a:blip r:embed="rId3"/>
                <a:stretch>
                  <a:fillRect l="-979" t="-10606" b="-227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8" name="Group 43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3186716" y="3611642"/>
              <a:ext cx="6813550" cy="2927033"/>
            </p:xfrm>
            <a:graphic>
              <a:graphicData uri="http://schemas.openxmlformats.org/drawingml/2006/table">
                <a:tbl>
                  <a:tblPr/>
                  <a:tblGrid>
                    <a:gridCol w="1327150"/>
                    <a:gridCol w="1447800"/>
                    <a:gridCol w="4038600"/>
                  </a:tblGrid>
                  <a:tr h="712788"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介质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 gridSpan="2"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电池反应</a:t>
                          </a:r>
                          <a:r>
                            <a:rPr kumimoji="0" lang="zh-CN" altLang="en-US" sz="2800" b="1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：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altLang="zh-CN" sz="2800" b="0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kumimoji="0" lang="en-US" altLang="zh-CN" sz="2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kumimoji="0" lang="en-US" altLang="zh-CN" sz="2800" b="0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kumimoji="0" lang="en-US" altLang="zh-CN" sz="2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=2</m:t>
                              </m:r>
                              <m:sSub>
                                <m:sSubPr>
                                  <m:ctrlPr>
                                    <a:rPr kumimoji="0" lang="en-US" altLang="zh-CN" sz="2800" b="0" i="1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kumimoji="0" lang="en-US" altLang="zh-CN" sz="2800" b="0" i="0" u="none" strike="noStrike" cap="none" normalizeH="0" baseline="0" smtClean="0">
                                      <a:ln>
                                        <a:noFill/>
                                      </a:ln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宋体" panose="02010600030101010101" pitchFamily="2" charset="-122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kumimoji="0" lang="en-US" altLang="zh-CN" sz="2800" b="0" i="0" u="none" strike="noStrike" cap="none" normalizeH="0" baseline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</a:rPr>
                                <m:t>O</m:t>
                              </m:r>
                            </m:oMath>
                          </a14:m>
                          <a:endParaRPr kumimoji="0" lang="en-US" altLang="zh-CN" sz="3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bg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558800">
                    <a:tc rowSpan="2"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酸性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负极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17525">
                    <a:tc v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正极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17525">
                    <a:tc rowSpan="2"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碱性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负极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619125">
                    <a:tc v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正极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8" name="Group 4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2165204"/>
                  </p:ext>
                </p:extLst>
              </p:nvPr>
            </p:nvGraphicFramePr>
            <p:xfrm>
              <a:off x="3186716" y="3611642"/>
              <a:ext cx="6813550" cy="2927033"/>
            </p:xfrm>
            <a:graphic>
              <a:graphicData uri="http://schemas.openxmlformats.org/drawingml/2006/table">
                <a:tbl>
                  <a:tblPr/>
                  <a:tblGrid>
                    <a:gridCol w="1327150"/>
                    <a:gridCol w="1447800"/>
                    <a:gridCol w="4038600"/>
                  </a:tblGrid>
                  <a:tr h="712788"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介质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blipFill rotWithShape="0">
                          <a:blip r:embed="rId4"/>
                          <a:stretch>
                            <a:fillRect l="-26415" t="-11111" r="-555" b="-317949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</a:tr>
                  <a:tr h="558800">
                    <a:tc rowSpan="2"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酸性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负极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18160">
                    <a:tc v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正极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518160">
                    <a:tc rowSpan="2"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碱性</a:t>
                          </a:r>
                        </a:p>
                      </a:txBody>
                      <a:tcPr horzOverflow="overflow"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负极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  <a:tr h="619125">
                    <a:tc vMerge="1"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zh-CN" altLang="en-US" sz="2800" b="0" i="0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宋体" panose="02010600030101010101" pitchFamily="2" charset="-122"/>
                            </a:rPr>
                            <a:t>正极</a:t>
                          </a: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>
                            <a:spcBef>
                              <a:spcPct val="20000"/>
                            </a:spcBef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1pPr>
                          <a:lvl2pPr>
                            <a:spcBef>
                              <a:spcPct val="20000"/>
                            </a:spcBef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2pPr>
                          <a:lvl3pPr>
                            <a:spcBef>
                              <a:spcPct val="20000"/>
                            </a:spcBef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3pPr>
                          <a:lvl4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4pPr>
                          <a:lvl5pPr>
                            <a:spcBef>
                              <a:spcPct val="20000"/>
                            </a:spcBef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5pPr>
                          <a:lvl6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6pPr>
                          <a:lvl7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7pPr>
                          <a:lvl8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8pPr>
                          <a:lvl9pPr fontAlgn="base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marL="0" marR="0" lv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endParaRPr kumimoji="0" lang="zh-CN" altLang="zh-CN" sz="28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宋体" panose="02010600030101010101" pitchFamily="2" charset="-122"/>
                          </a:endParaRPr>
                        </a:p>
                      </a:txBody>
                      <a:tcPr horzOverflow="overflow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>
                          <a:noFill/>
                        </a:lnTlToBr>
                        <a:lnBlToTr>
                          <a:noFill/>
                        </a:lnBlToTr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9" name="Text Box 33"/>
          <p:cNvSpPr txBox="1">
            <a:spLocks noChangeArrowheads="1"/>
          </p:cNvSpPr>
          <p:nvPr/>
        </p:nvSpPr>
        <p:spPr bwMode="auto">
          <a:xfrm>
            <a:off x="6068028" y="4332367"/>
            <a:ext cx="2362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2H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- 4e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= 4H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aseline="-250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" name="Text Box 34"/>
          <p:cNvSpPr txBox="1">
            <a:spLocks noChangeArrowheads="1"/>
          </p:cNvSpPr>
          <p:nvPr/>
        </p:nvSpPr>
        <p:spPr bwMode="auto">
          <a:xfrm>
            <a:off x="5995003" y="4837192"/>
            <a:ext cx="3035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 + 4H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+ 4e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= 2H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" name="Text Box 37"/>
          <p:cNvSpPr txBox="1">
            <a:spLocks noChangeArrowheads="1"/>
          </p:cNvSpPr>
          <p:nvPr/>
        </p:nvSpPr>
        <p:spPr bwMode="auto">
          <a:xfrm>
            <a:off x="5995003" y="5484892"/>
            <a:ext cx="3733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2H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 +4OH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- 4e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 =  4H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O </a:t>
            </a:r>
            <a:endParaRPr lang="en-US" altLang="zh-CN" sz="2400" b="1" baseline="3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" name="Text Box 38"/>
          <p:cNvSpPr txBox="1">
            <a:spLocks noChangeArrowheads="1"/>
          </p:cNvSpPr>
          <p:nvPr/>
        </p:nvSpPr>
        <p:spPr bwMode="auto">
          <a:xfrm>
            <a:off x="6068028" y="5942092"/>
            <a:ext cx="3198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+ 2H</a:t>
            </a:r>
            <a:r>
              <a:rPr lang="en-US" altLang="zh-CN" sz="2400" b="1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 + 4e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 4OH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-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22" name="椭圆 21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9030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7" grpId="0" animBg="1"/>
      <p:bldP spid="29" grpId="0" autoUpdateAnimBg="0"/>
      <p:bldP spid="30" grpId="0" autoUpdateAnimBg="0"/>
      <p:bldP spid="31" grpId="0" autoUpdateAnimBg="0"/>
      <p:bldP spid="3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665927" y="1207064"/>
            <a:ext cx="705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+mn-ea"/>
              </a:rPr>
              <a:t>练习：甲醛</a:t>
            </a:r>
            <a:r>
              <a:rPr lang="en-US" altLang="zh-CN" sz="2400" dirty="0" smtClean="0">
                <a:latin typeface="+mn-ea"/>
              </a:rPr>
              <a:t>HCHO</a:t>
            </a:r>
            <a:r>
              <a:rPr lang="zh-CN" altLang="en-US" sz="2400" dirty="0" smtClean="0">
                <a:latin typeface="+mn-ea"/>
              </a:rPr>
              <a:t>、氧气、强酸或强碱溶液燃料电池</a:t>
            </a:r>
            <a:endParaRPr lang="en-US" altLang="zh-CN" sz="2400" dirty="0" smtClean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/>
            </p:nvGraphicFramePr>
            <p:xfrm>
              <a:off x="128788" y="2071948"/>
              <a:ext cx="11912958" cy="233262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0158"/>
                    <a:gridCol w="1455313"/>
                    <a:gridCol w="4649273"/>
                    <a:gridCol w="4868214"/>
                  </a:tblGrid>
                  <a:tr h="555342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电极材料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酸性环境电极反应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碱性环境电极反应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775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负极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Pt-C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HCHO-4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e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endParaRPr lang="zh-CN" altLang="en-US" sz="2400" i="0" dirty="0">
                            <a:latin typeface="Cambria Math" panose="020405030504060302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HCHO-4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e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+6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  <m: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5775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正极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Pt-C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+4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=2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+4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+2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OH</m:t>
                                    </m:r>
                                  </m:e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622233">
                    <a:tc gridSpan="2"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原电池反应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HCHO+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0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HCHO+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+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OH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altLang="zh-CN" sz="2400" i="0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=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1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altLang="zh-CN" sz="2400" dirty="0" smtClean="0"/>
                            <a:t>+</a:t>
                          </a:r>
                          <a14:m>
                            <m:oMath xmlns:m="http://schemas.openxmlformats.org/officeDocument/2006/math">
                              <m: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sz="2400" b="0" i="0" smtClean="0">
                                  <a:latin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/>
            </p:nvGraphicFramePr>
            <p:xfrm>
              <a:off x="128788" y="2071948"/>
              <a:ext cx="11912958" cy="233262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0158"/>
                    <a:gridCol w="1455313"/>
                    <a:gridCol w="4649273"/>
                    <a:gridCol w="4868214"/>
                  </a:tblGrid>
                  <a:tr h="555342">
                    <a:tc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电极材料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酸性环境电极反应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碱性环境电极反应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5775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负极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Pt-C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1638" t="-107368" r="-104980" b="-2105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4806" t="-107368" r="-250" b="-210526"/>
                          </a:stretch>
                        </a:blipFill>
                      </a:tcPr>
                    </a:tc>
                  </a:tr>
                  <a:tr h="577526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正极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Pt-C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1638" t="-205208" r="-104980" b="-108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4806" t="-205208" r="-250" b="-108333"/>
                          </a:stretch>
                        </a:blipFill>
                      </a:tcPr>
                    </a:tc>
                  </a:tr>
                  <a:tr h="622233">
                    <a:tc gridSpan="2"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原电池反应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1638" t="-287255" r="-104980" b="-19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4806" t="-287255" r="-250" b="-196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grpSp>
        <p:nvGrpSpPr>
          <p:cNvPr id="4" name="组合 3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6" name="椭圆 5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639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40"/>
          <p:cNvGraphicFramePr>
            <a:graphicFrameLocks noChangeAspect="1"/>
          </p:cNvGraphicFramePr>
          <p:nvPr>
            <p:extLst/>
          </p:nvPr>
        </p:nvGraphicFramePr>
        <p:xfrm>
          <a:off x="1546311" y="1647846"/>
          <a:ext cx="5186044" cy="298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位图图像" r:id="rId3" imgW="2514286" imgH="1448002" progId="Paint.Picture">
                  <p:embed/>
                </p:oleObj>
              </mc:Choice>
              <mc:Fallback>
                <p:oleObj name="位图图像" r:id="rId3" imgW="2514286" imgH="1448002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6311" y="1647846"/>
                        <a:ext cx="5186044" cy="2988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877328" y="13338"/>
            <a:ext cx="1790163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电解原理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667491" y="105671"/>
            <a:ext cx="8524509" cy="430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200" b="1" dirty="0" smtClean="0">
                <a:latin typeface="+mn-ea"/>
              </a:rPr>
              <a:t>使</a:t>
            </a:r>
            <a:r>
              <a:rPr lang="zh-CN" altLang="en-US" sz="2200" b="1" dirty="0">
                <a:solidFill>
                  <a:srgbClr val="FF0000"/>
                </a:solidFill>
                <a:latin typeface="+mn-ea"/>
              </a:rPr>
              <a:t>电流</a:t>
            </a:r>
            <a:r>
              <a:rPr lang="zh-CN" altLang="en-US" sz="2200" b="1" dirty="0">
                <a:latin typeface="+mn-ea"/>
              </a:rPr>
              <a:t>通过</a:t>
            </a:r>
            <a:r>
              <a:rPr lang="zh-CN" altLang="en-US" sz="2200" b="1" dirty="0" smtClean="0">
                <a:solidFill>
                  <a:srgbClr val="FF0000"/>
                </a:solidFill>
                <a:latin typeface="+mn-ea"/>
              </a:rPr>
              <a:t>电解质</a:t>
            </a:r>
            <a:r>
              <a:rPr lang="en-US" altLang="zh-CN" sz="22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en-US" altLang="zh-CN" sz="2200" b="1" dirty="0" err="1" smtClean="0">
                <a:solidFill>
                  <a:srgbClr val="FF0000"/>
                </a:solidFill>
                <a:latin typeface="+mn-ea"/>
              </a:rPr>
              <a:t>aq</a:t>
            </a:r>
            <a:r>
              <a:rPr lang="en-US" altLang="zh-CN" sz="2200" b="1" dirty="0" smtClean="0">
                <a:solidFill>
                  <a:srgbClr val="FF0000"/>
                </a:solidFill>
                <a:latin typeface="+mn-ea"/>
              </a:rPr>
              <a:t>/l)</a:t>
            </a:r>
            <a:r>
              <a:rPr lang="zh-CN" altLang="en-US" sz="2200" b="1" dirty="0" smtClean="0">
                <a:latin typeface="+mn-ea"/>
              </a:rPr>
              <a:t>而</a:t>
            </a:r>
            <a:r>
              <a:rPr lang="zh-CN" altLang="en-US" sz="2200" b="1" dirty="0">
                <a:latin typeface="+mn-ea"/>
              </a:rPr>
              <a:t>在</a:t>
            </a:r>
            <a:r>
              <a:rPr lang="zh-CN" altLang="en-US" sz="2200" b="1" dirty="0">
                <a:solidFill>
                  <a:srgbClr val="FF0000"/>
                </a:solidFill>
                <a:latin typeface="+mn-ea"/>
              </a:rPr>
              <a:t>阴阳两极</a:t>
            </a:r>
            <a:r>
              <a:rPr lang="zh-CN" altLang="en-US" sz="2200" b="1" dirty="0">
                <a:latin typeface="+mn-ea"/>
              </a:rPr>
              <a:t>引起</a:t>
            </a:r>
            <a:r>
              <a:rPr lang="zh-CN" altLang="en-US" sz="2200" b="1" dirty="0">
                <a:solidFill>
                  <a:srgbClr val="FF0000"/>
                </a:solidFill>
                <a:latin typeface="+mn-ea"/>
              </a:rPr>
              <a:t>氧化还原反应</a:t>
            </a:r>
            <a:r>
              <a:rPr lang="zh-CN" altLang="en-US" sz="2200" b="1" dirty="0">
                <a:latin typeface="+mn-ea"/>
              </a:rPr>
              <a:t>的</a:t>
            </a:r>
            <a:r>
              <a:rPr lang="zh-CN" altLang="en-US" sz="2200" b="1" dirty="0" smtClean="0">
                <a:latin typeface="+mn-ea"/>
              </a:rPr>
              <a:t>过程</a:t>
            </a:r>
            <a:endParaRPr lang="zh-CN" altLang="en-US" sz="2200" b="1" dirty="0"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26546" y="556803"/>
            <a:ext cx="619473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+mn-ea"/>
              </a:rPr>
              <a:t>电子流向：阳极→正极→负极→阴极</a:t>
            </a:r>
            <a:endParaRPr lang="zh-CN" altLang="en-US" sz="2800" dirty="0"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26546" y="1066801"/>
            <a:ext cx="6194738" cy="52322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+mn-ea"/>
              </a:rPr>
              <a:t>离子流向：阳阴、阴阳</a:t>
            </a:r>
            <a:endParaRPr lang="zh-CN" altLang="en-US" sz="2800" dirty="0">
              <a:latin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093039" y="1773851"/>
            <a:ext cx="3665372" cy="1834232"/>
            <a:chOff x="6774012" y="2435298"/>
            <a:chExt cx="6210906" cy="624929"/>
          </a:xfrm>
        </p:grpSpPr>
        <p:sp>
          <p:nvSpPr>
            <p:cNvPr id="10" name="圆角矩形 9"/>
            <p:cNvSpPr/>
            <p:nvPr/>
          </p:nvSpPr>
          <p:spPr>
            <a:xfrm>
              <a:off x="6774012" y="2435298"/>
              <a:ext cx="5956616" cy="605422"/>
            </a:xfrm>
            <a:prstGeom prst="roundRect">
              <a:avLst/>
            </a:prstGeom>
            <a:solidFill>
              <a:srgbClr val="FF99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74012" y="2475452"/>
              <a:ext cx="62109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 smtClean="0"/>
                <a:t>活性电极</a:t>
              </a:r>
              <a:r>
                <a:rPr lang="en-US" altLang="zh-CN" sz="3200" dirty="0" smtClean="0"/>
                <a:t>Mg-Al-Zn-Fe-Sn-</a:t>
              </a:r>
              <a:r>
                <a:rPr lang="en-US" altLang="zh-CN" sz="3200" dirty="0" err="1" smtClean="0"/>
                <a:t>Pb</a:t>
              </a:r>
              <a:r>
                <a:rPr lang="en-US" altLang="zh-CN" sz="3200" dirty="0" smtClean="0"/>
                <a:t>-Cu-Ag</a:t>
              </a:r>
              <a:endParaRPr lang="zh-CN" altLang="en-US" sz="32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/>
              <p:cNvSpPr txBox="1"/>
              <p:nvPr/>
            </p:nvSpPr>
            <p:spPr>
              <a:xfrm>
                <a:off x="8197240" y="3683471"/>
                <a:ext cx="3306899" cy="952825"/>
              </a:xfrm>
              <a:prstGeom prst="rect">
                <a:avLst/>
              </a:prstGeom>
              <a:solidFill>
                <a:srgbClr val="CCFF99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惰性</m:t>
                          </m:r>
                          <m:r>
                            <a:rPr lang="zh-CN" altLang="en-US" sz="2800" i="1" smtClean="0">
                              <a:latin typeface="Cambria Math" panose="02040503050406030204" pitchFamily="18" charset="0"/>
                            </a:rPr>
                            <m:t>电极</m:t>
                          </m:r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看</m:t>
                          </m:r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2−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Br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Cl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&gt;</m:t>
                      </m:r>
                      <m:sSup>
                        <m:sSup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sz="28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7240" y="3683471"/>
                <a:ext cx="3306899" cy="95282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598705" y="4968884"/>
                <a:ext cx="7598535" cy="952825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阴极阳离子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放电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（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氧化性）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</a:rPr>
                      <m:t>顺序</m:t>
                    </m:r>
                    <m:r>
                      <a:rPr lang="zh-CN" altLang="en-US" sz="2800" i="1">
                        <a:latin typeface="Cambria Math" panose="02040503050406030204" pitchFamily="18" charset="0"/>
                      </a:rPr>
                      <m:t>：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A</m:t>
                        </m:r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Fe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3+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Cu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d>
                      <m:d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zh-CN" altLang="en-US" sz="2800" i="1">
                            <a:latin typeface="Cambria Math" panose="02040503050406030204" pitchFamily="18" charset="0"/>
                          </a:rPr>
                          <m:t>酸</m:t>
                        </m:r>
                      </m:e>
                    </m:d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Fe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i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Zn</m:t>
                        </m:r>
                      </m:e>
                      <m:sup>
                        <m:r>
                          <a:rPr lang="en-US" altLang="zh-CN" sz="28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i="0">
                        <a:latin typeface="Cambria Math" panose="02040503050406030204" pitchFamily="18" charset="0"/>
                      </a:rPr>
                      <m:t>&gt;</m:t>
                    </m:r>
                    <m:sSup>
                      <m:sSupPr>
                        <m:ctrlPr>
                          <a:rPr lang="en-US" altLang="zh-CN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i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800" dirty="0" smtClean="0"/>
                  <a:t>(</a:t>
                </a:r>
                <a:r>
                  <a:rPr lang="zh-CN" altLang="en-US" sz="2800" dirty="0" smtClean="0"/>
                  <a:t>水</a:t>
                </a:r>
                <a:r>
                  <a:rPr lang="en-US" altLang="zh-CN" sz="2800" dirty="0" smtClean="0"/>
                  <a:t>)</a:t>
                </a:r>
                <a:endParaRPr lang="zh-CN" altLang="en-US" sz="2800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705" y="4968884"/>
                <a:ext cx="7598535" cy="952825"/>
              </a:xfrm>
              <a:prstGeom prst="rect">
                <a:avLst/>
              </a:prstGeom>
              <a:blipFill rotWithShape="0">
                <a:blip r:embed="rId6"/>
                <a:stretch>
                  <a:fillRect r="-1363" b="-179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任意多边形 15"/>
          <p:cNvSpPr/>
          <p:nvPr/>
        </p:nvSpPr>
        <p:spPr>
          <a:xfrm>
            <a:off x="564458" y="3049704"/>
            <a:ext cx="1212826" cy="2057909"/>
          </a:xfrm>
          <a:custGeom>
            <a:avLst/>
            <a:gdLst>
              <a:gd name="connsiteX0" fmla="*/ 1212826 w 1212826"/>
              <a:gd name="connsiteY0" fmla="*/ 34177 h 2057909"/>
              <a:gd name="connsiteX1" fmla="*/ 40849 w 1212826"/>
              <a:gd name="connsiteY1" fmla="*/ 253118 h 2057909"/>
              <a:gd name="connsiteX2" fmla="*/ 272669 w 1212826"/>
              <a:gd name="connsiteY2" fmla="*/ 1914492 h 2057909"/>
              <a:gd name="connsiteX3" fmla="*/ 324184 w 1212826"/>
              <a:gd name="connsiteY3" fmla="*/ 1978887 h 2057909"/>
              <a:gd name="connsiteX4" fmla="*/ 324184 w 1212826"/>
              <a:gd name="connsiteY4" fmla="*/ 1991765 h 205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826" h="2057909">
                <a:moveTo>
                  <a:pt x="1212826" y="34177"/>
                </a:moveTo>
                <a:cubicBezTo>
                  <a:pt x="705184" y="-13046"/>
                  <a:pt x="197542" y="-60268"/>
                  <a:pt x="40849" y="253118"/>
                </a:cubicBezTo>
                <a:cubicBezTo>
                  <a:pt x="-115844" y="566504"/>
                  <a:pt x="225447" y="1626864"/>
                  <a:pt x="272669" y="1914492"/>
                </a:cubicBezTo>
                <a:cubicBezTo>
                  <a:pt x="319891" y="2202120"/>
                  <a:pt x="315598" y="1966008"/>
                  <a:pt x="324184" y="1978887"/>
                </a:cubicBezTo>
                <a:cubicBezTo>
                  <a:pt x="332770" y="1991766"/>
                  <a:pt x="328477" y="1991765"/>
                  <a:pt x="324184" y="1991765"/>
                </a:cubicBezTo>
              </a:path>
            </a:pathLst>
          </a:cu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6179505" y="1966603"/>
            <a:ext cx="1941779" cy="1258945"/>
          </a:xfrm>
          <a:custGeom>
            <a:avLst/>
            <a:gdLst>
              <a:gd name="connsiteX0" fmla="*/ 2354 w 1941779"/>
              <a:gd name="connsiteY0" fmla="*/ 1258945 h 1258945"/>
              <a:gd name="connsiteX1" fmla="*/ 285689 w 1941779"/>
              <a:gd name="connsiteY1" fmla="*/ 48331 h 1258945"/>
              <a:gd name="connsiteX2" fmla="*/ 1792517 w 1941779"/>
              <a:gd name="connsiteY2" fmla="*/ 241514 h 1258945"/>
              <a:gd name="connsiteX3" fmla="*/ 1805396 w 1941779"/>
              <a:gd name="connsiteY3" fmla="*/ 254393 h 1258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1779" h="1258945">
                <a:moveTo>
                  <a:pt x="2354" y="1258945"/>
                </a:moveTo>
                <a:cubicBezTo>
                  <a:pt x="-5159" y="738424"/>
                  <a:pt x="-12671" y="217903"/>
                  <a:pt x="285689" y="48331"/>
                </a:cubicBezTo>
                <a:cubicBezTo>
                  <a:pt x="584049" y="-121241"/>
                  <a:pt x="1539233" y="207170"/>
                  <a:pt x="1792517" y="241514"/>
                </a:cubicBezTo>
                <a:cubicBezTo>
                  <a:pt x="2045801" y="275858"/>
                  <a:pt x="1925598" y="265125"/>
                  <a:pt x="1805396" y="254393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6426558" y="3560399"/>
            <a:ext cx="1700011" cy="1111051"/>
          </a:xfrm>
          <a:custGeom>
            <a:avLst/>
            <a:gdLst>
              <a:gd name="connsiteX0" fmla="*/ 0 w 1700011"/>
              <a:gd name="connsiteY0" fmla="*/ 0 h 1111051"/>
              <a:gd name="connsiteX1" fmla="*/ 579549 w 1700011"/>
              <a:gd name="connsiteY1" fmla="*/ 1107583 h 1111051"/>
              <a:gd name="connsiteX2" fmla="*/ 1700011 w 1700011"/>
              <a:gd name="connsiteY2" fmla="*/ 373487 h 1111051"/>
              <a:gd name="connsiteX3" fmla="*/ 1700011 w 1700011"/>
              <a:gd name="connsiteY3" fmla="*/ 373487 h 1111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00011" h="1111051">
                <a:moveTo>
                  <a:pt x="0" y="0"/>
                </a:moveTo>
                <a:cubicBezTo>
                  <a:pt x="148107" y="522667"/>
                  <a:pt x="296214" y="1045335"/>
                  <a:pt x="579549" y="1107583"/>
                </a:cubicBezTo>
                <a:cubicBezTo>
                  <a:pt x="862884" y="1169831"/>
                  <a:pt x="1700011" y="373487"/>
                  <a:pt x="1700011" y="373487"/>
                </a:cubicBezTo>
                <a:lnTo>
                  <a:pt x="1700011" y="373487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7150394" y="1583890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先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79045" y="3943005"/>
            <a:ext cx="5950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后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22" name="椭圆 21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198070" y="2103564"/>
            <a:ext cx="1156745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/>
              <a:t>失</a:t>
            </a:r>
            <a:r>
              <a:rPr lang="zh-CN" altLang="en-US" dirty="0" smtClean="0"/>
              <a:t>电子</a:t>
            </a:r>
            <a:endParaRPr lang="en-US" altLang="zh-CN" dirty="0" smtClean="0"/>
          </a:p>
          <a:p>
            <a:r>
              <a:rPr lang="zh-CN" altLang="en-US" dirty="0"/>
              <a:t>氧化</a:t>
            </a:r>
            <a:r>
              <a:rPr lang="zh-CN" altLang="en-US" dirty="0" smtClean="0"/>
              <a:t>反应</a:t>
            </a:r>
            <a:endParaRPr lang="en-US" altLang="zh-CN" dirty="0" smtClean="0"/>
          </a:p>
        </p:txBody>
      </p:sp>
      <p:sp>
        <p:nvSpPr>
          <p:cNvPr id="24" name="文本框 23"/>
          <p:cNvSpPr txBox="1"/>
          <p:nvPr/>
        </p:nvSpPr>
        <p:spPr>
          <a:xfrm>
            <a:off x="2114074" y="2168665"/>
            <a:ext cx="1156745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得电子</a:t>
            </a:r>
            <a:endParaRPr lang="en-US" altLang="zh-CN" dirty="0" smtClean="0"/>
          </a:p>
          <a:p>
            <a:r>
              <a:rPr lang="zh-CN" altLang="en-US" dirty="0"/>
              <a:t>还原</a:t>
            </a:r>
            <a:r>
              <a:rPr lang="zh-CN" altLang="en-US" dirty="0" smtClean="0"/>
              <a:t>反应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933152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 autoUpdateAnimBg="0"/>
      <p:bldP spid="6" grpId="0" animBg="1"/>
      <p:bldP spid="7" grpId="0" animBg="1"/>
      <p:bldP spid="12" grpId="0" animBg="1"/>
      <p:bldP spid="14" grpId="0" animBg="1"/>
      <p:bldP spid="16" grpId="0" animBg="1"/>
      <p:bldP spid="17" grpId="0" animBg="1"/>
      <p:bldP spid="18" grpId="0" animBg="1"/>
      <p:bldP spid="19" grpId="0"/>
      <p:bldP spid="21" grpId="0"/>
      <p:bldP spid="2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242204" y="233998"/>
            <a:ext cx="1635124" cy="1635124"/>
            <a:chOff x="3246437" y="534"/>
            <a:chExt cx="1635124" cy="1635124"/>
          </a:xfrm>
        </p:grpSpPr>
        <p:sp>
          <p:nvSpPr>
            <p:cNvPr id="22" name="椭圆 21"/>
            <p:cNvSpPr/>
            <p:nvPr/>
          </p:nvSpPr>
          <p:spPr>
            <a:xfrm>
              <a:off x="3246437" y="534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椭圆 4"/>
            <p:cNvSpPr/>
            <p:nvPr/>
          </p:nvSpPr>
          <p:spPr>
            <a:xfrm>
              <a:off x="3485895" y="239992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电化学</a:t>
              </a:r>
              <a:endParaRPr lang="zh-CN" altLang="en-US" sz="2100" kern="1200" dirty="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2783090"/>
                  </p:ext>
                </p:extLst>
              </p:nvPr>
            </p:nvGraphicFramePr>
            <p:xfrm>
              <a:off x="0" y="2040630"/>
              <a:ext cx="11786664" cy="263715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946666"/>
                    <a:gridCol w="2946666"/>
                    <a:gridCol w="2946666"/>
                    <a:gridCol w="2946666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电解质溶液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阳极电极反应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阴极电极反应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电解反应式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smtClean="0"/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smtClean="0"/>
                                      <m:t>CuCl</m:t>
                                    </m:r>
                                  </m:e>
                                  <m:sub>
                                    <m:r>
                                      <a:rPr lang="en-US" altLang="zh-CN" sz="2800" smtClean="0"/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i="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smtClean="0"/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smtClean="0"/>
                                      <m:t>AgNO</m:t>
                                    </m:r>
                                  </m:e>
                                  <m:sub>
                                    <m:r>
                                      <a:rPr lang="en-US" altLang="zh-CN" sz="2800" smtClean="0"/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i="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800" smtClean="0"/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800" smtClean="0"/>
                                      <m:t>CuSO</m:t>
                                    </m:r>
                                  </m:e>
                                  <m:sub>
                                    <m:r>
                                      <a:rPr lang="en-US" altLang="zh-CN" sz="2800" smtClean="0"/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2800" i="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/>
                            <a:t>KI</a:t>
                          </a:r>
                          <a:endParaRPr lang="zh-CN" altLang="en-US" sz="2800" i="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52783090"/>
                  </p:ext>
                </p:extLst>
              </p:nvPr>
            </p:nvGraphicFramePr>
            <p:xfrm>
              <a:off x="0" y="2040630"/>
              <a:ext cx="11786664" cy="263715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946666"/>
                    <a:gridCol w="2946666"/>
                    <a:gridCol w="2946666"/>
                    <a:gridCol w="2946666"/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电解质溶液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阳极电极反应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阴极电极反应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800" dirty="0" smtClean="0"/>
                            <a:t>电解反应式</a:t>
                          </a:r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13" t="-110465" r="-300000" b="-3395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56451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13" t="-196739" r="-300000" b="-21739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13" t="-317442" r="-300000" b="-1325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800" dirty="0" smtClean="0"/>
                            <a:t>KI</a:t>
                          </a:r>
                          <a:endParaRPr lang="zh-CN" altLang="en-US" sz="2800" i="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zh-CN" altLang="en-US" sz="2800" dirty="0">
                            <a:latin typeface="+mn-ea"/>
                            <a:ea typeface="+mn-ea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4" name="表格 2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62339630"/>
                  </p:ext>
                </p:extLst>
              </p:nvPr>
            </p:nvGraphicFramePr>
            <p:xfrm>
              <a:off x="2116786" y="44441"/>
              <a:ext cx="8808575" cy="159810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78719"/>
                    <a:gridCol w="734096"/>
                    <a:gridCol w="3142445"/>
                    <a:gridCol w="2163650"/>
                    <a:gridCol w="1889665"/>
                  </a:tblGrid>
                  <a:tr h="479011">
                    <a:tc>
                      <a:txBody>
                        <a:bodyPr/>
                        <a:lstStyle/>
                        <a:p>
                          <a:r>
                            <a:rPr lang="en-US" altLang="zh-CN" sz="2000" dirty="0" err="1" smtClean="0">
                              <a:solidFill>
                                <a:schemeClr val="tx2"/>
                              </a:solidFill>
                            </a:rPr>
                            <a:t>aqous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实验现象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电解总反应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479011">
                    <a:tc rowSpan="2"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CuCl</m:t>
                                    </m:r>
                                  </m:e>
                                  <m:sub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阳极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黄绿色、刺激性气味气体，湿润的淀粉碘化钾试纸变蓝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  <m:sup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sz="1800" b="0" i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e>
                                  <m:sup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sz="18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  <m:sub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180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↑</m:t>
                                </m:r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  <m:sup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Cu</m:t>
                                    </m:r>
                                  </m:e>
                                  <m:sup>
                                    <m:r>
                                      <a:rPr lang="en-US" altLang="zh-CN" sz="1800" b="0" i="1" smtClean="0">
                                        <a:latin typeface="Cambria Math" panose="02040503050406030204" pitchFamily="18" charset="0"/>
                                      </a:rPr>
                                      <m:t>2+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altLang="zh-CN" sz="1800" b="0" i="1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zh-CN" sz="180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sz="1800" dirty="0" smtClean="0"/>
                            <a:t>      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Cl</m:t>
                                  </m:r>
                                </m:e>
                                <m:sub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180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↑</m:t>
                              </m:r>
                              <m:r>
                                <a:rPr lang="en-US" altLang="zh-CN" sz="18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r>
                                <m:rPr>
                                  <m:nor/>
                                </m:rPr>
                                <a:rPr lang="en-US" altLang="zh-CN" dirty="0" smtClean="0"/>
                                <m:t>Cu</m:t>
                              </m:r>
                            </m:oMath>
                          </a14:m>
                          <a:endParaRPr lang="zh-CN" altLang="en-US" sz="1800" i="0" dirty="0"/>
                        </a:p>
                      </a:txBody>
                      <a:tcPr/>
                    </a:tc>
                  </a:tr>
                  <a:tr h="479011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阴极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电极表面覆盖一层红色固体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Cu</m:t>
                                  </m:r>
                                </m:e>
                                <m:sup>
                                  <m:r>
                                    <a:rPr lang="en-US" altLang="zh-CN" sz="1800" b="0" i="1" smtClean="0">
                                      <a:latin typeface="Cambria Math" panose="02040503050406030204" pitchFamily="18" charset="0"/>
                                    </a:rPr>
                                    <m:t>2+</m:t>
                                  </m:r>
                                </m:sup>
                              </m:sSup>
                              <m:r>
                                <a:rPr lang="en-US" altLang="zh-CN" sz="1800" b="0" i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e</m:t>
                                  </m:r>
                                </m:e>
                                <m:sup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en-US" altLang="zh-CN" sz="1800" b="0" i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 smtClean="0"/>
                            <a:t>Cu</a:t>
                          </a:r>
                          <a:endParaRPr lang="zh-CN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4" name="表格 2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62339630"/>
                  </p:ext>
                </p:extLst>
              </p:nvPr>
            </p:nvGraphicFramePr>
            <p:xfrm>
              <a:off x="2116786" y="44441"/>
              <a:ext cx="8808575" cy="159810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78719"/>
                    <a:gridCol w="734096"/>
                    <a:gridCol w="3142445"/>
                    <a:gridCol w="2163650"/>
                    <a:gridCol w="1889665"/>
                  </a:tblGrid>
                  <a:tr h="479011">
                    <a:tc>
                      <a:txBody>
                        <a:bodyPr/>
                        <a:lstStyle/>
                        <a:p>
                          <a:r>
                            <a:rPr lang="en-US" altLang="zh-CN" sz="2000" dirty="0" err="1" smtClean="0">
                              <a:solidFill>
                                <a:schemeClr val="tx2"/>
                              </a:solidFill>
                            </a:rPr>
                            <a:t>aqous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实验现象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电解总反应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640080">
                    <a:tc row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694" t="-47283" r="-905556" b="-10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阳极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黄绿色、刺激性气味气体，湿润的淀粉碘化钾试纸变蓝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20282" t="-82857" r="-87887" b="-77143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366774" t="-47283" r="-645" b="-1087"/>
                          </a:stretch>
                        </a:blipFill>
                      </a:tcPr>
                    </a:tc>
                  </a:tr>
                  <a:tr h="479011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阴极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电极表面覆盖一层红色固体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20282" t="-243038" r="-87887" b="-2532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5" name="组合 24"/>
          <p:cNvGrpSpPr/>
          <p:nvPr/>
        </p:nvGrpSpPr>
        <p:grpSpPr>
          <a:xfrm>
            <a:off x="9728221" y="758051"/>
            <a:ext cx="772733" cy="538609"/>
            <a:chOff x="5529327" y="2019102"/>
            <a:chExt cx="772732" cy="538609"/>
          </a:xfrm>
        </p:grpSpPr>
        <p:sp>
          <p:nvSpPr>
            <p:cNvPr id="26" name="文本框 25"/>
            <p:cNvSpPr txBox="1"/>
            <p:nvPr/>
          </p:nvSpPr>
          <p:spPr>
            <a:xfrm>
              <a:off x="5632831" y="2157601"/>
              <a:ext cx="2507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=</a:t>
              </a:r>
              <a:endParaRPr lang="zh-CN" altLang="en-US" sz="2000" dirty="0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29327" y="2019102"/>
              <a:ext cx="7727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/>
                <a:t>电解</a:t>
              </a:r>
              <a:endParaRPr lang="zh-CN" altLang="en-US" sz="1600" dirty="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8" name="表格 2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801165"/>
                  </p:ext>
                </p:extLst>
              </p:nvPr>
            </p:nvGraphicFramePr>
            <p:xfrm>
              <a:off x="0" y="4875051"/>
              <a:ext cx="9182072" cy="175917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6832"/>
                    <a:gridCol w="736466"/>
                    <a:gridCol w="2517376"/>
                    <a:gridCol w="3119940"/>
                    <a:gridCol w="1921458"/>
                  </a:tblGrid>
                  <a:tr h="479011">
                    <a:tc>
                      <a:txBody>
                        <a:bodyPr/>
                        <a:lstStyle/>
                        <a:p>
                          <a:r>
                            <a:rPr lang="en-US" altLang="zh-CN" sz="2000" dirty="0" err="1" smtClean="0">
                              <a:solidFill>
                                <a:schemeClr val="tx2"/>
                              </a:solidFill>
                            </a:rPr>
                            <a:t>aqous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实验现象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电解总反应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479011">
                    <a:tc rowSpan="2"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CuSO</m:t>
                                    </m:r>
                                  </m:e>
                                  <m:sub>
                                    <m:r>
                                      <a:rPr lang="en-US" altLang="zh-CN" sz="18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阳极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产生无色气体，电极附近溶液红色一闪而过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OH</m:t>
                                    </m:r>
                                  </m:e>
                                  <m:sup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−4</m:t>
                                </m:r>
                                <m:sSup>
                                  <m:sSupPr>
                                    <m:ctrlPr>
                                      <a:rPr lang="en-US" altLang="zh-CN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e</m:t>
                                    </m:r>
                                  </m:e>
                                  <m:sup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altLang="zh-CN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↑+</m:t>
                                </m:r>
                                <m:sSub>
                                  <m:sSubPr>
                                    <m:ctrlPr>
                                      <a:rPr lang="en-US" altLang="zh-CN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b="0" i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en-US" altLang="zh-CN" i="0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zh-CN" altLang="en-US" i="0" dirty="0" smtClean="0"/>
                            <a:t>或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O</m:t>
                              </m:r>
                              <m:r>
                                <a:rPr lang="en-US" altLang="zh-CN" b="0" i="0" smtClean="0">
                                  <a:latin typeface="Cambria Math" panose="02040503050406030204" pitchFamily="18" charset="0"/>
                                </a:rPr>
                                <m:t>−4</m:t>
                              </m:r>
                              <m:sSup>
                                <m:sSup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e</m:t>
                                  </m:r>
                                </m:e>
                                <m:sup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en-US" altLang="zh-CN" b="0" i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↑+</m:t>
                              </m:r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endParaRPr lang="en-US" altLang="zh-CN" i="0" dirty="0" smtClean="0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O</m:t>
                              </m:r>
                            </m:oMath>
                          </a14:m>
                          <a:r>
                            <a:rPr lang="en-US" altLang="zh-CN" dirty="0" smtClean="0"/>
                            <a:t>+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Cu</m:t>
                                  </m:r>
                                </m:e>
                                <m:sup>
                                  <m:r>
                                    <a:rPr lang="en-US" altLang="zh-CN" sz="1800" b="0" i="1" smtClean="0">
                                      <a:latin typeface="Cambria Math" panose="02040503050406030204" pitchFamily="18" charset="0"/>
                                    </a:rPr>
                                    <m:t>2+</m:t>
                                  </m:r>
                                </m:sup>
                              </m:sSup>
                            </m:oMath>
                          </a14:m>
                          <a:endParaRPr lang="en-US" altLang="zh-CN" dirty="0" smtClean="0"/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zh-CN" sz="1800" b="0" i="1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zh-CN" sz="1800" b="0" i="1" dirty="0" smtClean="0"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zh-CN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oMath>
                          </a14:m>
                          <a:r>
                            <a:rPr lang="en-US" altLang="zh-CN" dirty="0" smtClean="0"/>
                            <a:t>Cu+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O</m:t>
                                  </m:r>
                                </m:e>
                                <m:sub>
                                  <m:r>
                                    <a:rPr lang="en-US" altLang="zh-CN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↑+</m:t>
                              </m:r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p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479011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阴极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电极表面覆盖一层红色固体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Cu</m:t>
                                  </m:r>
                                </m:e>
                                <m:sup>
                                  <m:r>
                                    <a:rPr lang="en-US" altLang="zh-CN" sz="1800" b="0" i="1" smtClean="0">
                                      <a:latin typeface="Cambria Math" panose="02040503050406030204" pitchFamily="18" charset="0"/>
                                    </a:rPr>
                                    <m:t>2+</m:t>
                                  </m:r>
                                </m:sup>
                              </m:sSup>
                              <m:r>
                                <a:rPr lang="en-US" altLang="zh-CN" sz="1800" b="0" i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altLang="zh-CN" sz="1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zh-CN" sz="1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e</m:t>
                                  </m:r>
                                </m:e>
                                <m:sup>
                                  <m:r>
                                    <a:rPr lang="en-US" altLang="zh-CN" sz="1800" b="0" i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</m:sup>
                              </m:sSup>
                              <m:r>
                                <a:rPr lang="en-US" altLang="zh-CN" sz="1800" b="0" i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sz="1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oMath>
                          </a14:m>
                          <a:r>
                            <a:rPr lang="en-US" altLang="zh-CN" dirty="0" smtClean="0"/>
                            <a:t>Cu</a:t>
                          </a:r>
                          <a:endParaRPr lang="zh-CN" altLang="en-US" dirty="0"/>
                        </a:p>
                        <a:p>
                          <a:endParaRPr lang="zh-CN" altLang="en-US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8" name="表格 2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801165"/>
                  </p:ext>
                </p:extLst>
              </p:nvPr>
            </p:nvGraphicFramePr>
            <p:xfrm>
              <a:off x="0" y="4875051"/>
              <a:ext cx="9182072" cy="175917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86832"/>
                    <a:gridCol w="736466"/>
                    <a:gridCol w="2517376"/>
                    <a:gridCol w="3119940"/>
                    <a:gridCol w="1921458"/>
                  </a:tblGrid>
                  <a:tr h="479011">
                    <a:tc>
                      <a:txBody>
                        <a:bodyPr/>
                        <a:lstStyle/>
                        <a:p>
                          <a:r>
                            <a:rPr lang="en-US" altLang="zh-CN" sz="2000" dirty="0" err="1" smtClean="0">
                              <a:solidFill>
                                <a:schemeClr val="tx2"/>
                              </a:solidFill>
                            </a:rPr>
                            <a:t>aqous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实验现象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电极反应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000" dirty="0" smtClean="0">
                              <a:solidFill>
                                <a:schemeClr val="tx2"/>
                              </a:solidFill>
                            </a:rPr>
                            <a:t>电解总反应</a:t>
                          </a:r>
                          <a:endParaRPr lang="zh-CN" altLang="en-US" sz="2000" dirty="0">
                            <a:solidFill>
                              <a:schemeClr val="tx2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</a:tr>
                  <a:tr h="640080">
                    <a:tc row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370" t="-41232" r="-933562" b="-56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阳极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产生无色气体，电极附近溶液红色一闪而过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33203" t="-82857" r="-61914" b="-112381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379048" t="-41232" r="-635" b="-5687"/>
                          </a:stretch>
                        </a:blipFill>
                      </a:tcPr>
                    </a:tc>
                  </a:tr>
                  <a:tr h="64008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阴极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dirty="0" smtClean="0"/>
                            <a:t>电极表面覆盖一层红色固体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4"/>
                          <a:stretch>
                            <a:fillRect l="-133203" t="-181132" r="-61914" b="-11321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9" name="组合 28"/>
          <p:cNvGrpSpPr/>
          <p:nvPr/>
        </p:nvGrpSpPr>
        <p:grpSpPr>
          <a:xfrm>
            <a:off x="7713681" y="5754636"/>
            <a:ext cx="772733" cy="538609"/>
            <a:chOff x="5529327" y="2019102"/>
            <a:chExt cx="772732" cy="538609"/>
          </a:xfrm>
        </p:grpSpPr>
        <p:sp>
          <p:nvSpPr>
            <p:cNvPr id="30" name="文本框 29"/>
            <p:cNvSpPr txBox="1"/>
            <p:nvPr/>
          </p:nvSpPr>
          <p:spPr>
            <a:xfrm>
              <a:off x="5632831" y="2157601"/>
              <a:ext cx="2507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=</a:t>
              </a:r>
              <a:endParaRPr lang="zh-CN" altLang="en-US" sz="2000" dirty="0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529327" y="2019102"/>
              <a:ext cx="77273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/>
                <a:t>电解</a:t>
              </a:r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621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grpSp>
        <p:nvGrpSpPr>
          <p:cNvPr id="57" name="Group 2"/>
          <p:cNvGrpSpPr>
            <a:grpSpLocks/>
          </p:cNvGrpSpPr>
          <p:nvPr/>
        </p:nvGrpSpPr>
        <p:grpSpPr bwMode="auto">
          <a:xfrm>
            <a:off x="4590290" y="1305304"/>
            <a:ext cx="288925" cy="2951162"/>
            <a:chOff x="1474" y="709"/>
            <a:chExt cx="182" cy="1859"/>
          </a:xfrm>
        </p:grpSpPr>
        <p:sp>
          <p:nvSpPr>
            <p:cNvPr id="58" name="Rectangle 3"/>
            <p:cNvSpPr>
              <a:spLocks noChangeArrowheads="1"/>
            </p:cNvSpPr>
            <p:nvPr/>
          </p:nvSpPr>
          <p:spPr bwMode="auto">
            <a:xfrm>
              <a:off x="1474" y="1026"/>
              <a:ext cx="182" cy="1542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Line 4"/>
            <p:cNvSpPr>
              <a:spLocks noChangeShapeType="1"/>
            </p:cNvSpPr>
            <p:nvPr/>
          </p:nvSpPr>
          <p:spPr bwMode="auto">
            <a:xfrm>
              <a:off x="1519" y="709"/>
              <a:ext cx="0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0" name="Group 5"/>
          <p:cNvGrpSpPr>
            <a:grpSpLocks/>
          </p:cNvGrpSpPr>
          <p:nvPr/>
        </p:nvGrpSpPr>
        <p:grpSpPr bwMode="auto">
          <a:xfrm>
            <a:off x="8687628" y="1305304"/>
            <a:ext cx="288925" cy="2951162"/>
            <a:chOff x="4059" y="709"/>
            <a:chExt cx="182" cy="1859"/>
          </a:xfrm>
        </p:grpSpPr>
        <p:sp>
          <p:nvSpPr>
            <p:cNvPr id="61" name="Rectangle 6"/>
            <p:cNvSpPr>
              <a:spLocks noChangeArrowheads="1"/>
            </p:cNvSpPr>
            <p:nvPr/>
          </p:nvSpPr>
          <p:spPr bwMode="auto">
            <a:xfrm>
              <a:off x="4059" y="1026"/>
              <a:ext cx="182" cy="1542"/>
            </a:xfrm>
            <a:prstGeom prst="rect">
              <a:avLst/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Line 7"/>
            <p:cNvSpPr>
              <a:spLocks noChangeShapeType="1"/>
            </p:cNvSpPr>
            <p:nvPr/>
          </p:nvSpPr>
          <p:spPr bwMode="auto">
            <a:xfrm>
              <a:off x="4195" y="709"/>
              <a:ext cx="0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3" name="Group 8"/>
          <p:cNvGrpSpPr>
            <a:grpSpLocks/>
          </p:cNvGrpSpPr>
          <p:nvPr/>
        </p:nvGrpSpPr>
        <p:grpSpPr bwMode="auto">
          <a:xfrm>
            <a:off x="4152140" y="800479"/>
            <a:ext cx="5256213" cy="4032250"/>
            <a:chOff x="1202" y="391"/>
            <a:chExt cx="3311" cy="2540"/>
          </a:xfrm>
        </p:grpSpPr>
        <p:grpSp>
          <p:nvGrpSpPr>
            <p:cNvPr id="64" name="Group 9"/>
            <p:cNvGrpSpPr>
              <a:grpSpLocks/>
            </p:cNvGrpSpPr>
            <p:nvPr/>
          </p:nvGrpSpPr>
          <p:grpSpPr bwMode="auto">
            <a:xfrm>
              <a:off x="1202" y="391"/>
              <a:ext cx="3311" cy="2540"/>
              <a:chOff x="1202" y="391"/>
              <a:chExt cx="3311" cy="2540"/>
            </a:xfrm>
          </p:grpSpPr>
          <p:grpSp>
            <p:nvGrpSpPr>
              <p:cNvPr id="66" name="Group 10"/>
              <p:cNvGrpSpPr>
                <a:grpSpLocks/>
              </p:cNvGrpSpPr>
              <p:nvPr/>
            </p:nvGrpSpPr>
            <p:grpSpPr bwMode="auto">
              <a:xfrm>
                <a:off x="1202" y="527"/>
                <a:ext cx="3311" cy="2404"/>
                <a:chOff x="1338" y="618"/>
                <a:chExt cx="3311" cy="2404"/>
              </a:xfrm>
            </p:grpSpPr>
            <p:grpSp>
              <p:nvGrpSpPr>
                <p:cNvPr id="82" name="Group 11"/>
                <p:cNvGrpSpPr>
                  <a:grpSpLocks/>
                </p:cNvGrpSpPr>
                <p:nvPr/>
              </p:nvGrpSpPr>
              <p:grpSpPr bwMode="auto">
                <a:xfrm>
                  <a:off x="2064" y="2840"/>
                  <a:ext cx="1950" cy="182"/>
                  <a:chOff x="2064" y="2840"/>
                  <a:chExt cx="1950" cy="182"/>
                </a:xfrm>
              </p:grpSpPr>
              <p:sp>
                <p:nvSpPr>
                  <p:cNvPr id="107" name="Line 12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8" name="Line 13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2840"/>
                    <a:ext cx="1950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9" name="Line 14"/>
                  <p:cNvSpPr>
                    <a:spLocks noChangeShapeType="1"/>
                  </p:cNvSpPr>
                  <p:nvPr/>
                </p:nvSpPr>
                <p:spPr bwMode="auto">
                  <a:xfrm>
                    <a:off x="4014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3" name="Group 15"/>
                <p:cNvGrpSpPr>
                  <a:grpSpLocks/>
                </p:cNvGrpSpPr>
                <p:nvPr/>
              </p:nvGrpSpPr>
              <p:grpSpPr bwMode="auto">
                <a:xfrm>
                  <a:off x="4286" y="1344"/>
                  <a:ext cx="363" cy="1678"/>
                  <a:chOff x="4286" y="1344"/>
                  <a:chExt cx="363" cy="1678"/>
                </a:xfrm>
              </p:grpSpPr>
              <p:sp>
                <p:nvSpPr>
                  <p:cNvPr id="103" name="Line 16"/>
                  <p:cNvSpPr>
                    <a:spLocks noChangeShapeType="1"/>
                  </p:cNvSpPr>
                  <p:nvPr/>
                </p:nvSpPr>
                <p:spPr bwMode="auto">
                  <a:xfrm>
                    <a:off x="4286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4" name="Line 17"/>
                  <p:cNvSpPr>
                    <a:spLocks noChangeShapeType="1"/>
                  </p:cNvSpPr>
                  <p:nvPr/>
                </p:nvSpPr>
                <p:spPr bwMode="auto">
                  <a:xfrm>
                    <a:off x="4286" y="2840"/>
                    <a:ext cx="18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5" name="Line 1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468" y="1344"/>
                    <a:ext cx="0" cy="1496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6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1344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4" name="Group 20"/>
                <p:cNvGrpSpPr>
                  <a:grpSpLocks/>
                </p:cNvGrpSpPr>
                <p:nvPr/>
              </p:nvGrpSpPr>
              <p:grpSpPr bwMode="auto">
                <a:xfrm>
                  <a:off x="1338" y="1298"/>
                  <a:ext cx="453" cy="1724"/>
                  <a:chOff x="1338" y="1298"/>
                  <a:chExt cx="453" cy="1724"/>
                </a:xfrm>
              </p:grpSpPr>
              <p:sp>
                <p:nvSpPr>
                  <p:cNvPr id="99" name="Line 21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298"/>
                    <a:ext cx="0" cy="154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0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2840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1" name="Line 23"/>
                  <p:cNvSpPr>
                    <a:spLocks noChangeShapeType="1"/>
                  </p:cNvSpPr>
                  <p:nvPr/>
                </p:nvSpPr>
                <p:spPr bwMode="auto">
                  <a:xfrm>
                    <a:off x="1791" y="2840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02" name="Line 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8" y="1298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5" name="Group 25"/>
                <p:cNvGrpSpPr>
                  <a:grpSpLocks/>
                </p:cNvGrpSpPr>
                <p:nvPr/>
              </p:nvGrpSpPr>
              <p:grpSpPr bwMode="auto">
                <a:xfrm>
                  <a:off x="1338" y="618"/>
                  <a:ext cx="453" cy="499"/>
                  <a:chOff x="1338" y="618"/>
                  <a:chExt cx="453" cy="499"/>
                </a:xfrm>
              </p:grpSpPr>
              <p:sp>
                <p:nvSpPr>
                  <p:cNvPr id="95" name="Line 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8" y="1117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6" name="Line 27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519" y="845"/>
                    <a:ext cx="0" cy="27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7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845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8" name="Line 2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791" y="618"/>
                    <a:ext cx="0" cy="227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6" name="Group 30"/>
                <p:cNvGrpSpPr>
                  <a:grpSpLocks/>
                </p:cNvGrpSpPr>
                <p:nvPr/>
              </p:nvGrpSpPr>
              <p:grpSpPr bwMode="auto">
                <a:xfrm>
                  <a:off x="2018" y="618"/>
                  <a:ext cx="1951" cy="227"/>
                  <a:chOff x="2018" y="618"/>
                  <a:chExt cx="1951" cy="227"/>
                </a:xfrm>
              </p:grpSpPr>
              <p:sp>
                <p:nvSpPr>
                  <p:cNvPr id="92" name="Line 3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018" y="618"/>
                    <a:ext cx="0" cy="227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3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2064" y="845"/>
                    <a:ext cx="1905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4" name="Line 3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969" y="663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7" name="Group 34"/>
                <p:cNvGrpSpPr>
                  <a:grpSpLocks/>
                </p:cNvGrpSpPr>
                <p:nvPr/>
              </p:nvGrpSpPr>
              <p:grpSpPr bwMode="auto">
                <a:xfrm>
                  <a:off x="4195" y="663"/>
                  <a:ext cx="454" cy="454"/>
                  <a:chOff x="4195" y="663"/>
                  <a:chExt cx="454" cy="454"/>
                </a:xfrm>
              </p:grpSpPr>
              <p:sp>
                <p:nvSpPr>
                  <p:cNvPr id="88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1117"/>
                    <a:ext cx="181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9" name="Line 3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195" y="663"/>
                    <a:ext cx="0" cy="18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0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4196" y="845"/>
                    <a:ext cx="272" cy="0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91" name="Line 38"/>
                  <p:cNvSpPr>
                    <a:spLocks noChangeShapeType="1"/>
                  </p:cNvSpPr>
                  <p:nvPr/>
                </p:nvSpPr>
                <p:spPr bwMode="auto">
                  <a:xfrm>
                    <a:off x="4468" y="845"/>
                    <a:ext cx="0" cy="272"/>
                  </a:xfrm>
                  <a:prstGeom prst="line">
                    <a:avLst/>
                  </a:pr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7" name="Group 39"/>
              <p:cNvGrpSpPr>
                <a:grpSpLocks/>
              </p:cNvGrpSpPr>
              <p:nvPr/>
            </p:nvGrpSpPr>
            <p:grpSpPr bwMode="auto">
              <a:xfrm>
                <a:off x="1337" y="391"/>
                <a:ext cx="3040" cy="317"/>
                <a:chOff x="1337" y="391"/>
                <a:chExt cx="3040" cy="317"/>
              </a:xfrm>
            </p:grpSpPr>
            <p:sp>
              <p:nvSpPr>
                <p:cNvPr id="80" name="AutoShape 40"/>
                <p:cNvSpPr>
                  <a:spLocks noChangeArrowheads="1"/>
                </p:cNvSpPr>
                <p:nvPr/>
              </p:nvSpPr>
              <p:spPr bwMode="auto">
                <a:xfrm>
                  <a:off x="4059" y="391"/>
                  <a:ext cx="318" cy="317"/>
                </a:xfrm>
                <a:prstGeom prst="wedgeEllipseCallout">
                  <a:avLst>
                    <a:gd name="adj1" fmla="val -22329"/>
                    <a:gd name="adj2" fmla="val 48421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zh-CN" altLang="en-US" sz="2400" b="1"/>
                    <a:t>－</a:t>
                  </a:r>
                </a:p>
              </p:txBody>
            </p:sp>
            <p:sp>
              <p:nvSpPr>
                <p:cNvPr id="81" name="AutoShape 41"/>
                <p:cNvSpPr>
                  <a:spLocks noChangeArrowheads="1"/>
                </p:cNvSpPr>
                <p:nvPr/>
              </p:nvSpPr>
              <p:spPr bwMode="auto">
                <a:xfrm>
                  <a:off x="1337" y="391"/>
                  <a:ext cx="318" cy="317"/>
                </a:xfrm>
                <a:prstGeom prst="wedgeEllipseCallout">
                  <a:avLst>
                    <a:gd name="adj1" fmla="val 40565"/>
                    <a:gd name="adj2" fmla="val 4889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ctr"/>
                  <a:r>
                    <a:rPr lang="en-US" altLang="zh-CN" sz="2400" b="1"/>
                    <a:t>+</a:t>
                  </a:r>
                </a:p>
              </p:txBody>
            </p:sp>
          </p:grpSp>
          <p:grpSp>
            <p:nvGrpSpPr>
              <p:cNvPr id="68" name="Group 42"/>
              <p:cNvGrpSpPr>
                <a:grpSpLocks/>
              </p:cNvGrpSpPr>
              <p:nvPr/>
            </p:nvGrpSpPr>
            <p:grpSpPr bwMode="auto">
              <a:xfrm>
                <a:off x="1701" y="1117"/>
                <a:ext cx="2268" cy="1451"/>
                <a:chOff x="1701" y="1117"/>
                <a:chExt cx="2268" cy="1451"/>
              </a:xfrm>
            </p:grpSpPr>
            <p:sp>
              <p:nvSpPr>
                <p:cNvPr id="69" name="Line 43"/>
                <p:cNvSpPr>
                  <a:spLocks noChangeShapeType="1"/>
                </p:cNvSpPr>
                <p:nvPr/>
              </p:nvSpPr>
              <p:spPr bwMode="auto">
                <a:xfrm>
                  <a:off x="1701" y="1117"/>
                  <a:ext cx="2268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0" name="Line 44"/>
                <p:cNvSpPr>
                  <a:spLocks noChangeShapeType="1"/>
                </p:cNvSpPr>
                <p:nvPr/>
              </p:nvSpPr>
              <p:spPr bwMode="auto">
                <a:xfrm>
                  <a:off x="1791" y="1298"/>
                  <a:ext cx="2087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" name="Line 45"/>
                <p:cNvSpPr>
                  <a:spLocks noChangeShapeType="1"/>
                </p:cNvSpPr>
                <p:nvPr/>
              </p:nvSpPr>
              <p:spPr bwMode="auto">
                <a:xfrm>
                  <a:off x="1746" y="1570"/>
                  <a:ext cx="635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" name="Line 46"/>
                <p:cNvSpPr>
                  <a:spLocks noChangeShapeType="1"/>
                </p:cNvSpPr>
                <p:nvPr/>
              </p:nvSpPr>
              <p:spPr bwMode="auto">
                <a:xfrm>
                  <a:off x="2562" y="1434"/>
                  <a:ext cx="1134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3" name="Line 47"/>
                <p:cNvSpPr>
                  <a:spLocks noChangeShapeType="1"/>
                </p:cNvSpPr>
                <p:nvPr/>
              </p:nvSpPr>
              <p:spPr bwMode="auto">
                <a:xfrm>
                  <a:off x="1927" y="1752"/>
                  <a:ext cx="131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4" name="Line 48"/>
                <p:cNvSpPr>
                  <a:spLocks noChangeShapeType="1"/>
                </p:cNvSpPr>
                <p:nvPr/>
              </p:nvSpPr>
              <p:spPr bwMode="auto">
                <a:xfrm>
                  <a:off x="1746" y="2069"/>
                  <a:ext cx="204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5" name="Line 49"/>
                <p:cNvSpPr>
                  <a:spLocks noChangeShapeType="1"/>
                </p:cNvSpPr>
                <p:nvPr/>
              </p:nvSpPr>
              <p:spPr bwMode="auto">
                <a:xfrm>
                  <a:off x="2064" y="2387"/>
                  <a:ext cx="816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6" name="Line 50"/>
                <p:cNvSpPr>
                  <a:spLocks noChangeShapeType="1"/>
                </p:cNvSpPr>
                <p:nvPr/>
              </p:nvSpPr>
              <p:spPr bwMode="auto">
                <a:xfrm>
                  <a:off x="3152" y="2387"/>
                  <a:ext cx="771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7" name="Line 51"/>
                <p:cNvSpPr>
                  <a:spLocks noChangeShapeType="1"/>
                </p:cNvSpPr>
                <p:nvPr/>
              </p:nvSpPr>
              <p:spPr bwMode="auto">
                <a:xfrm>
                  <a:off x="1837" y="2568"/>
                  <a:ext cx="1769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8" name="Line 52"/>
                <p:cNvSpPr>
                  <a:spLocks noChangeShapeType="1"/>
                </p:cNvSpPr>
                <p:nvPr/>
              </p:nvSpPr>
              <p:spPr bwMode="auto">
                <a:xfrm>
                  <a:off x="3016" y="1888"/>
                  <a:ext cx="86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9" name="Line 53"/>
                <p:cNvSpPr>
                  <a:spLocks noChangeShapeType="1"/>
                </p:cNvSpPr>
                <p:nvPr/>
              </p:nvSpPr>
              <p:spPr bwMode="auto">
                <a:xfrm>
                  <a:off x="2925" y="1616"/>
                  <a:ext cx="95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prstDash val="lgDash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5" name="Line 54"/>
            <p:cNvSpPr>
              <a:spLocks noChangeShapeType="1"/>
            </p:cNvSpPr>
            <p:nvPr/>
          </p:nvSpPr>
          <p:spPr bwMode="auto">
            <a:xfrm>
              <a:off x="2789" y="754"/>
              <a:ext cx="0" cy="1996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0" name="AutoShape 55"/>
          <p:cNvSpPr>
            <a:spLocks noChangeArrowheads="1"/>
          </p:cNvSpPr>
          <p:nvPr/>
        </p:nvSpPr>
        <p:spPr bwMode="auto">
          <a:xfrm>
            <a:off x="8117715" y="2240341"/>
            <a:ext cx="504825" cy="288925"/>
          </a:xfrm>
          <a:prstGeom prst="rightArrow">
            <a:avLst>
              <a:gd name="adj1" fmla="val 50000"/>
              <a:gd name="adj2" fmla="val 43681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1" name="AutoShape 56"/>
          <p:cNvSpPr>
            <a:spLocks noChangeArrowheads="1"/>
          </p:cNvSpPr>
          <p:nvPr/>
        </p:nvSpPr>
        <p:spPr bwMode="auto">
          <a:xfrm>
            <a:off x="4950653" y="2240341"/>
            <a:ext cx="576262" cy="288925"/>
          </a:xfrm>
          <a:prstGeom prst="leftArrow">
            <a:avLst>
              <a:gd name="adj1" fmla="val 50000"/>
              <a:gd name="adj2" fmla="val 49863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" name="Text Box 57"/>
          <p:cNvSpPr txBox="1">
            <a:spLocks noChangeArrowheads="1"/>
          </p:cNvSpPr>
          <p:nvPr/>
        </p:nvSpPr>
        <p:spPr bwMode="auto">
          <a:xfrm>
            <a:off x="5095115" y="487741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sp>
        <p:nvSpPr>
          <p:cNvPr id="113" name="Text Box 58"/>
          <p:cNvSpPr txBox="1">
            <a:spLocks noChangeArrowheads="1"/>
          </p:cNvSpPr>
          <p:nvPr/>
        </p:nvSpPr>
        <p:spPr bwMode="auto">
          <a:xfrm>
            <a:off x="4950653" y="1808541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sp>
        <p:nvSpPr>
          <p:cNvPr id="114" name="Text Box 59"/>
          <p:cNvSpPr txBox="1">
            <a:spLocks noChangeArrowheads="1"/>
          </p:cNvSpPr>
          <p:nvPr/>
        </p:nvSpPr>
        <p:spPr bwMode="auto">
          <a:xfrm>
            <a:off x="5022090" y="3464304"/>
            <a:ext cx="719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Cl</a:t>
            </a:r>
            <a:r>
              <a:rPr lang="en-US" altLang="zh-CN" sz="2400" b="1" baseline="30000"/>
              <a:t>—</a:t>
            </a:r>
            <a:endParaRPr lang="en-US" altLang="zh-CN" sz="2400" b="1"/>
          </a:p>
        </p:txBody>
      </p:sp>
      <p:sp>
        <p:nvSpPr>
          <p:cNvPr id="115" name="Text Box 60"/>
          <p:cNvSpPr txBox="1">
            <a:spLocks noChangeArrowheads="1"/>
          </p:cNvSpPr>
          <p:nvPr/>
        </p:nvSpPr>
        <p:spPr bwMode="auto">
          <a:xfrm>
            <a:off x="7974840" y="487741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H</a:t>
            </a:r>
            <a:r>
              <a:rPr lang="en-US" altLang="zh-CN" sz="2400" b="1" baseline="-25000"/>
              <a:t>2</a:t>
            </a:r>
            <a:endParaRPr lang="en-US" altLang="zh-CN" sz="2400" b="1"/>
          </a:p>
        </p:txBody>
      </p:sp>
      <p:grpSp>
        <p:nvGrpSpPr>
          <p:cNvPr id="116" name="Group 61"/>
          <p:cNvGrpSpPr>
            <a:grpSpLocks/>
          </p:cNvGrpSpPr>
          <p:nvPr/>
        </p:nvGrpSpPr>
        <p:grpSpPr bwMode="auto">
          <a:xfrm>
            <a:off x="6174615" y="2672141"/>
            <a:ext cx="2014538" cy="504825"/>
            <a:chOff x="2472" y="1570"/>
            <a:chExt cx="1269" cy="318"/>
          </a:xfrm>
        </p:grpSpPr>
        <p:sp>
          <p:nvSpPr>
            <p:cNvPr id="117" name="AutoShape 62"/>
            <p:cNvSpPr>
              <a:spLocks noChangeArrowheads="1"/>
            </p:cNvSpPr>
            <p:nvPr/>
          </p:nvSpPr>
          <p:spPr bwMode="auto">
            <a:xfrm>
              <a:off x="2472" y="1616"/>
              <a:ext cx="771" cy="272"/>
            </a:xfrm>
            <a:prstGeom prst="rightArrow">
              <a:avLst>
                <a:gd name="adj1" fmla="val 50000"/>
                <a:gd name="adj2" fmla="val 70864"/>
              </a:avLst>
            </a:prstGeom>
            <a:solidFill>
              <a:srgbClr val="FF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" name="Text Box 63"/>
            <p:cNvSpPr txBox="1">
              <a:spLocks noChangeArrowheads="1"/>
            </p:cNvSpPr>
            <p:nvPr/>
          </p:nvSpPr>
          <p:spPr bwMode="auto">
            <a:xfrm>
              <a:off x="3288" y="1570"/>
              <a:ext cx="45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/>
                <a:t>Na</a:t>
              </a:r>
              <a:r>
                <a:rPr lang="en-US" altLang="zh-CN" sz="2400" b="1" baseline="30000"/>
                <a:t>+</a:t>
              </a:r>
              <a:endParaRPr lang="en-US" altLang="zh-CN" sz="2400" b="1"/>
            </a:p>
          </p:txBody>
        </p:sp>
      </p:grpSp>
      <p:sp>
        <p:nvSpPr>
          <p:cNvPr id="119" name="Text Box 64"/>
          <p:cNvSpPr txBox="1">
            <a:spLocks noChangeArrowheads="1"/>
          </p:cNvSpPr>
          <p:nvPr/>
        </p:nvSpPr>
        <p:spPr bwMode="auto">
          <a:xfrm>
            <a:off x="8046278" y="1856166"/>
            <a:ext cx="576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H</a:t>
            </a:r>
            <a:r>
              <a:rPr lang="en-US" altLang="zh-CN" sz="2400" b="1" baseline="30000"/>
              <a:t>+</a:t>
            </a:r>
            <a:endParaRPr lang="en-US" altLang="zh-CN" sz="2400" b="1"/>
          </a:p>
        </p:txBody>
      </p:sp>
      <p:sp>
        <p:nvSpPr>
          <p:cNvPr id="120" name="Text Box 65"/>
          <p:cNvSpPr txBox="1">
            <a:spLocks noChangeArrowheads="1"/>
          </p:cNvSpPr>
          <p:nvPr/>
        </p:nvSpPr>
        <p:spPr bwMode="auto">
          <a:xfrm>
            <a:off x="7830378" y="3464304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OH</a:t>
            </a:r>
            <a:r>
              <a:rPr lang="en-US" altLang="zh-CN" sz="2400" b="1" baseline="30000"/>
              <a:t>—</a:t>
            </a:r>
            <a:endParaRPr lang="en-US" altLang="zh-CN" sz="2400" b="1"/>
          </a:p>
        </p:txBody>
      </p:sp>
      <p:sp>
        <p:nvSpPr>
          <p:cNvPr id="121" name="Line 66"/>
          <p:cNvSpPr>
            <a:spLocks noChangeShapeType="1"/>
          </p:cNvSpPr>
          <p:nvPr/>
        </p:nvSpPr>
        <p:spPr bwMode="auto">
          <a:xfrm flipH="1">
            <a:off x="3726690" y="1953004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" name="Line 67"/>
          <p:cNvSpPr>
            <a:spLocks noChangeShapeType="1"/>
          </p:cNvSpPr>
          <p:nvPr/>
        </p:nvSpPr>
        <p:spPr bwMode="auto">
          <a:xfrm>
            <a:off x="9127365" y="1953004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" name="Line 68"/>
          <p:cNvSpPr>
            <a:spLocks noChangeShapeType="1"/>
          </p:cNvSpPr>
          <p:nvPr/>
        </p:nvSpPr>
        <p:spPr bwMode="auto">
          <a:xfrm flipV="1">
            <a:off x="5093528" y="729041"/>
            <a:ext cx="0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4" name="Line 69"/>
          <p:cNvSpPr>
            <a:spLocks noChangeShapeType="1"/>
          </p:cNvSpPr>
          <p:nvPr/>
        </p:nvSpPr>
        <p:spPr bwMode="auto">
          <a:xfrm flipV="1">
            <a:off x="8478078" y="729041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5" name="Line 70"/>
          <p:cNvSpPr>
            <a:spLocks noChangeShapeType="1"/>
          </p:cNvSpPr>
          <p:nvPr/>
        </p:nvSpPr>
        <p:spPr bwMode="auto">
          <a:xfrm flipV="1">
            <a:off x="5093528" y="4400929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6" name="Line 71"/>
          <p:cNvSpPr>
            <a:spLocks noChangeShapeType="1"/>
          </p:cNvSpPr>
          <p:nvPr/>
        </p:nvSpPr>
        <p:spPr bwMode="auto">
          <a:xfrm flipV="1">
            <a:off x="8622540" y="4400929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7" name="Text Box 72"/>
          <p:cNvSpPr txBox="1">
            <a:spLocks noChangeArrowheads="1"/>
          </p:cNvSpPr>
          <p:nvPr/>
        </p:nvSpPr>
        <p:spPr bwMode="auto">
          <a:xfrm>
            <a:off x="3077403" y="1448179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淡盐水</a:t>
            </a:r>
          </a:p>
        </p:txBody>
      </p:sp>
      <p:sp>
        <p:nvSpPr>
          <p:cNvPr id="128" name="Text Box 73"/>
          <p:cNvSpPr txBox="1">
            <a:spLocks noChangeArrowheads="1"/>
          </p:cNvSpPr>
          <p:nvPr/>
        </p:nvSpPr>
        <p:spPr bwMode="auto">
          <a:xfrm>
            <a:off x="9343265" y="1521204"/>
            <a:ext cx="1800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NaOH</a:t>
            </a:r>
            <a:r>
              <a:rPr lang="zh-CN" altLang="en-US" sz="2400" b="1" dirty="0"/>
              <a:t>溶液</a:t>
            </a:r>
          </a:p>
        </p:txBody>
      </p:sp>
      <p:sp>
        <p:nvSpPr>
          <p:cNvPr id="129" name="Text Box 74"/>
          <p:cNvSpPr txBox="1">
            <a:spLocks noChangeArrowheads="1"/>
          </p:cNvSpPr>
          <p:nvPr/>
        </p:nvSpPr>
        <p:spPr bwMode="auto">
          <a:xfrm>
            <a:off x="3653665" y="4761291"/>
            <a:ext cx="1584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精制饱和</a:t>
            </a:r>
            <a:r>
              <a:rPr lang="en-US" altLang="zh-CN" sz="2400" b="1"/>
              <a:t>NaCl</a:t>
            </a:r>
            <a:r>
              <a:rPr lang="zh-CN" altLang="en-US" sz="2400" b="1"/>
              <a:t>溶液</a:t>
            </a:r>
          </a:p>
        </p:txBody>
      </p:sp>
      <p:sp>
        <p:nvSpPr>
          <p:cNvPr id="130" name="Text Box 75"/>
          <p:cNvSpPr txBox="1">
            <a:spLocks noChangeArrowheads="1"/>
          </p:cNvSpPr>
          <p:nvPr/>
        </p:nvSpPr>
        <p:spPr bwMode="auto">
          <a:xfrm>
            <a:off x="8154228" y="5048629"/>
            <a:ext cx="32400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H</a:t>
            </a:r>
            <a:r>
              <a:rPr lang="en-US" altLang="zh-CN" sz="2400" b="1" baseline="-25000" dirty="0"/>
              <a:t>2</a:t>
            </a:r>
            <a:r>
              <a:rPr lang="en-US" altLang="zh-CN" sz="2400" b="1" dirty="0"/>
              <a:t>O</a:t>
            </a:r>
            <a:r>
              <a:rPr lang="zh-CN" altLang="en-US" sz="2400" b="1" dirty="0"/>
              <a:t>（含少量</a:t>
            </a:r>
            <a:r>
              <a:rPr lang="en-US" altLang="zh-CN" sz="2400" b="1" dirty="0"/>
              <a:t>NaOH</a:t>
            </a:r>
            <a:r>
              <a:rPr lang="zh-CN" altLang="en-US" sz="2400" b="1" dirty="0"/>
              <a:t>）</a:t>
            </a:r>
          </a:p>
        </p:txBody>
      </p:sp>
      <p:sp>
        <p:nvSpPr>
          <p:cNvPr id="131" name="Text Box 76"/>
          <p:cNvSpPr txBox="1">
            <a:spLocks noChangeArrowheads="1"/>
          </p:cNvSpPr>
          <p:nvPr/>
        </p:nvSpPr>
        <p:spPr bwMode="auto">
          <a:xfrm>
            <a:off x="5669790" y="4616829"/>
            <a:ext cx="25082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阳</a:t>
            </a:r>
            <a:r>
              <a:rPr lang="zh-CN" altLang="en-US" sz="2800" b="1" dirty="0" smtClean="0"/>
              <a:t>离子交换膜</a:t>
            </a:r>
            <a:endParaRPr lang="zh-CN" altLang="en-US" sz="2800" b="1" dirty="0"/>
          </a:p>
        </p:txBody>
      </p:sp>
      <p:grpSp>
        <p:nvGrpSpPr>
          <p:cNvPr id="132" name="Group 78"/>
          <p:cNvGrpSpPr>
            <a:grpSpLocks/>
          </p:cNvGrpSpPr>
          <p:nvPr/>
        </p:nvGrpSpPr>
        <p:grpSpPr bwMode="auto">
          <a:xfrm>
            <a:off x="2783715" y="2145091"/>
            <a:ext cx="1905000" cy="879475"/>
            <a:chOff x="336" y="1238"/>
            <a:chExt cx="1200" cy="554"/>
          </a:xfrm>
        </p:grpSpPr>
        <p:sp>
          <p:nvSpPr>
            <p:cNvPr id="133" name="Text Box 79"/>
            <p:cNvSpPr txBox="1">
              <a:spLocks noChangeArrowheads="1"/>
            </p:cNvSpPr>
            <p:nvPr/>
          </p:nvSpPr>
          <p:spPr bwMode="auto">
            <a:xfrm>
              <a:off x="336" y="1248"/>
              <a:ext cx="768" cy="54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/>
                <a:t> </a:t>
              </a:r>
              <a:r>
                <a:rPr lang="zh-CN" altLang="en-US" sz="2000" b="1"/>
                <a:t>阳    极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000" b="1"/>
                <a:t>金属钛网</a:t>
              </a:r>
            </a:p>
          </p:txBody>
        </p:sp>
        <p:sp>
          <p:nvSpPr>
            <p:cNvPr id="134" name="Line 80"/>
            <p:cNvSpPr>
              <a:spLocks noChangeShapeType="1"/>
            </p:cNvSpPr>
            <p:nvPr/>
          </p:nvSpPr>
          <p:spPr bwMode="auto">
            <a:xfrm flipV="1">
              <a:off x="1104" y="1238"/>
              <a:ext cx="432" cy="2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5" name="Group 81"/>
          <p:cNvGrpSpPr>
            <a:grpSpLocks/>
          </p:cNvGrpSpPr>
          <p:nvPr/>
        </p:nvGrpSpPr>
        <p:grpSpPr bwMode="auto">
          <a:xfrm>
            <a:off x="8879715" y="2160966"/>
            <a:ext cx="1752600" cy="990600"/>
            <a:chOff x="4176" y="1248"/>
            <a:chExt cx="1104" cy="624"/>
          </a:xfrm>
        </p:grpSpPr>
        <p:sp>
          <p:nvSpPr>
            <p:cNvPr id="136" name="Text Box 82"/>
            <p:cNvSpPr txBox="1">
              <a:spLocks noChangeArrowheads="1"/>
            </p:cNvSpPr>
            <p:nvPr/>
          </p:nvSpPr>
          <p:spPr bwMode="auto">
            <a:xfrm>
              <a:off x="4608" y="1328"/>
              <a:ext cx="672" cy="544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/>
                <a:t>阴   极</a:t>
              </a:r>
            </a:p>
            <a:p>
              <a:pPr>
                <a:spcBef>
                  <a:spcPct val="50000"/>
                </a:spcBef>
              </a:pPr>
              <a:r>
                <a:rPr lang="zh-CN" altLang="en-US" sz="2000" b="1"/>
                <a:t>碳钢网</a:t>
              </a:r>
            </a:p>
          </p:txBody>
        </p:sp>
        <p:sp>
          <p:nvSpPr>
            <p:cNvPr id="137" name="Line 83"/>
            <p:cNvSpPr>
              <a:spLocks noChangeShapeType="1"/>
            </p:cNvSpPr>
            <p:nvPr/>
          </p:nvSpPr>
          <p:spPr bwMode="auto">
            <a:xfrm flipH="1" flipV="1">
              <a:off x="4176" y="1248"/>
              <a:ext cx="432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8" name="Line 84"/>
          <p:cNvSpPr>
            <a:spLocks noChangeShapeType="1"/>
          </p:cNvSpPr>
          <p:nvPr/>
        </p:nvSpPr>
        <p:spPr bwMode="auto">
          <a:xfrm flipH="1">
            <a:off x="3359978" y="3103941"/>
            <a:ext cx="194310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9" name="Text Box 85"/>
          <p:cNvSpPr txBox="1">
            <a:spLocks noChangeArrowheads="1"/>
          </p:cNvSpPr>
          <p:nvPr/>
        </p:nvSpPr>
        <p:spPr bwMode="auto">
          <a:xfrm>
            <a:off x="2783715" y="3753229"/>
            <a:ext cx="7207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阳极室</a:t>
            </a:r>
          </a:p>
        </p:txBody>
      </p:sp>
      <p:sp>
        <p:nvSpPr>
          <p:cNvPr id="140" name="Line 86"/>
          <p:cNvSpPr>
            <a:spLocks noChangeShapeType="1"/>
          </p:cNvSpPr>
          <p:nvPr/>
        </p:nvSpPr>
        <p:spPr bwMode="auto">
          <a:xfrm>
            <a:off x="8111365" y="3319841"/>
            <a:ext cx="2376488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1" name="Text Box 87"/>
          <p:cNvSpPr txBox="1">
            <a:spLocks noChangeArrowheads="1"/>
          </p:cNvSpPr>
          <p:nvPr/>
        </p:nvSpPr>
        <p:spPr bwMode="auto">
          <a:xfrm>
            <a:off x="10487853" y="3464304"/>
            <a:ext cx="7207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阴极室</a:t>
            </a:r>
          </a:p>
        </p:txBody>
      </p:sp>
      <p:sp>
        <p:nvSpPr>
          <p:cNvPr id="142" name="Rectangle 88"/>
          <p:cNvSpPr>
            <a:spLocks noChangeArrowheads="1"/>
          </p:cNvSpPr>
          <p:nvPr/>
        </p:nvSpPr>
        <p:spPr bwMode="auto">
          <a:xfrm>
            <a:off x="1158306" y="5682695"/>
            <a:ext cx="10954957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/>
              <a:t>阳离子交换膜：只允许阳离子</a:t>
            </a:r>
            <a:r>
              <a:rPr lang="zh-CN" altLang="en-US" sz="2800" b="1" dirty="0" smtClean="0"/>
              <a:t>通过</a:t>
            </a:r>
            <a:r>
              <a:rPr lang="zh-CN" altLang="en-US" sz="2800" b="1" dirty="0"/>
              <a:t>，</a:t>
            </a:r>
            <a:r>
              <a:rPr lang="zh-CN" altLang="en-US" sz="2800" b="1" dirty="0" smtClean="0"/>
              <a:t>把</a:t>
            </a:r>
            <a:r>
              <a:rPr lang="zh-CN" altLang="en-US" sz="2800" b="1" dirty="0"/>
              <a:t>电解槽隔成阴极室和阳极室。</a:t>
            </a:r>
            <a:r>
              <a:rPr lang="zh-CN" altLang="en-US" sz="2800" dirty="0"/>
              <a:t>    </a:t>
            </a:r>
          </a:p>
        </p:txBody>
      </p:sp>
      <p:sp>
        <p:nvSpPr>
          <p:cNvPr id="143" name="矩形 142"/>
          <p:cNvSpPr/>
          <p:nvPr/>
        </p:nvSpPr>
        <p:spPr>
          <a:xfrm>
            <a:off x="2575633" y="882067"/>
            <a:ext cx="162095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海水淡化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4" name="矩形 143"/>
          <p:cNvSpPr/>
          <p:nvPr/>
        </p:nvSpPr>
        <p:spPr>
          <a:xfrm>
            <a:off x="9767724" y="871916"/>
            <a:ext cx="1620957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制备</a:t>
            </a:r>
            <a:r>
              <a:rPr lang="en-US" altLang="zh-CN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NaOH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935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utoUpdateAnimBg="0"/>
      <p:bldP spid="113" grpId="0" autoUpdateAnimBg="0"/>
      <p:bldP spid="114" grpId="0" autoUpdateAnimBg="0"/>
      <p:bldP spid="115" grpId="0" autoUpdateAnimBg="0"/>
      <p:bldP spid="119" grpId="0" autoUpdateAnimBg="0"/>
      <p:bldP spid="120" grpId="0" autoUpdateAnimBg="0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utoUpdateAnimBg="0"/>
      <p:bldP spid="128" grpId="0" autoUpdateAnimBg="0"/>
      <p:bldP spid="129" grpId="0" autoUpdateAnimBg="0"/>
      <p:bldP spid="130" grpId="0" autoUpdateAnimBg="0"/>
      <p:bldP spid="131" grpId="0" autoUpdateAnimBg="0"/>
      <p:bldP spid="142" grpId="0" animBg="1"/>
      <p:bldP spid="143" grpId="0" animBg="1"/>
      <p:bldP spid="1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864" y="0"/>
            <a:ext cx="5503954" cy="4329285"/>
          </a:xfrm>
          <a:prstGeom prst="rect">
            <a:avLst/>
          </a:prstGeom>
        </p:spPr>
      </p:pic>
      <p:sp>
        <p:nvSpPr>
          <p:cNvPr id="145" name="Text Box 4"/>
          <p:cNvSpPr txBox="1">
            <a:spLocks noChangeArrowheads="1"/>
          </p:cNvSpPr>
          <p:nvPr/>
        </p:nvSpPr>
        <p:spPr bwMode="auto">
          <a:xfrm>
            <a:off x="9086245" y="184777"/>
            <a:ext cx="3005473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粗铜 </a:t>
            </a:r>
            <a:r>
              <a:rPr kumimoji="1"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</a:t>
            </a:r>
            <a:endParaRPr kumimoji="1"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kumimoji="1" lang="zh-CN" altLang="en-US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含</a:t>
            </a:r>
            <a:r>
              <a:rPr kumimoji="1" lang="zh-CN" altLang="en-US" b="1" dirty="0">
                <a:latin typeface="Times New Roman" panose="02020603050405020304" pitchFamily="18" charset="0"/>
                <a:ea typeface="隶书" panose="02010509060101010101" pitchFamily="49" charset="-122"/>
              </a:rPr>
              <a:t>杂质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(Zn    Fe </a:t>
            </a:r>
            <a:r>
              <a:rPr kumimoji="1" lang="en-US" altLang="zh-CN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  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Ag  Au </a:t>
            </a:r>
            <a:r>
              <a:rPr kumimoji="1" lang="zh-CN" altLang="en-US" b="1" dirty="0">
                <a:latin typeface="Times New Roman" panose="02020603050405020304" pitchFamily="18" charset="0"/>
                <a:ea typeface="隶书" panose="02010509060101010101" pitchFamily="49" charset="-122"/>
              </a:rPr>
              <a:t>等</a:t>
            </a:r>
            <a:r>
              <a:rPr kumimoji="1" lang="en-US" altLang="zh-CN" b="1" dirty="0">
                <a:latin typeface="Times New Roman" panose="02020603050405020304" pitchFamily="18" charset="0"/>
                <a:ea typeface="隶书" panose="02010509060101010101" pitchFamily="49" charset="-122"/>
              </a:rPr>
              <a:t>)</a:t>
            </a:r>
          </a:p>
        </p:txBody>
      </p:sp>
      <p:sp>
        <p:nvSpPr>
          <p:cNvPr id="146" name="Text Box 7"/>
          <p:cNvSpPr txBox="1">
            <a:spLocks noChangeArrowheads="1"/>
          </p:cNvSpPr>
          <p:nvPr/>
        </p:nvSpPr>
        <p:spPr bwMode="auto">
          <a:xfrm>
            <a:off x="9207252" y="1403328"/>
            <a:ext cx="1198019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阳极</a:t>
            </a:r>
            <a:r>
              <a:rPr kumimoji="1" lang="zh-CN" altLang="en-US" sz="3200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endParaRPr kumimoji="1" lang="zh-CN" altLang="en-US" sz="32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47" name="Text Box 10"/>
          <p:cNvSpPr txBox="1">
            <a:spLocks noChangeArrowheads="1"/>
          </p:cNvSpPr>
          <p:nvPr/>
        </p:nvSpPr>
        <p:spPr bwMode="auto">
          <a:xfrm>
            <a:off x="1867437" y="2196901"/>
            <a:ext cx="2343954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kumimoji="1"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阴极</a:t>
            </a:r>
            <a:r>
              <a:rPr kumimoji="1" lang="en-US" altLang="zh-CN" sz="2400" b="1" dirty="0">
                <a:solidFill>
                  <a:srgbClr val="00CC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:</a:t>
            </a:r>
            <a:r>
              <a:rPr kumimoji="1" lang="en-US" altLang="zh-CN" sz="24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            </a:t>
            </a:r>
          </a:p>
          <a:p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  <a:r>
              <a:rPr kumimoji="1" lang="en-US" altLang="zh-CN" sz="2400" b="1" baseline="30000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2+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+ 2e</a:t>
            </a:r>
            <a:r>
              <a:rPr kumimoji="1" lang="en-US" altLang="zh-CN" sz="2400" b="1" baseline="30000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kumimoji="1" lang="en-US" altLang="zh-CN" sz="2400" b="1" dirty="0" smtClean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=</a:t>
            </a:r>
            <a:r>
              <a:rPr kumimoji="1" lang="en-US" altLang="zh-CN" sz="2400" b="1" dirty="0" smtClean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</a:t>
            </a:r>
            <a:r>
              <a:rPr kumimoji="1" lang="en-US" altLang="zh-CN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9207252" y="1988103"/>
                <a:ext cx="2966033" cy="1200329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Zn</m:t>
                          </m:r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</a:rPr>
                        <m:t>Z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p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en-US" altLang="zh-CN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Fe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Cu</m:t>
                          </m:r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m:rPr>
                              <m:sty m:val="p"/>
                            </m:rPr>
                            <a:rPr lang="en-US" altLang="zh-CN" sz="2400" i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i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Cu</m:t>
                          </m:r>
                        </m:e>
                        <m:sup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2+</m:t>
                          </m:r>
                        </m:sup>
                      </m:sSup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7252" y="1988103"/>
                <a:ext cx="2966033" cy="120032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组合 27"/>
          <p:cNvGrpSpPr/>
          <p:nvPr/>
        </p:nvGrpSpPr>
        <p:grpSpPr>
          <a:xfrm>
            <a:off x="2510061" y="4225254"/>
            <a:ext cx="4118399" cy="2610457"/>
            <a:chOff x="2471219" y="4214454"/>
            <a:chExt cx="4118399" cy="2610457"/>
          </a:xfrm>
        </p:grpSpPr>
        <p:grpSp>
          <p:nvGrpSpPr>
            <p:cNvPr id="19" name="组合 18"/>
            <p:cNvGrpSpPr/>
            <p:nvPr/>
          </p:nvGrpSpPr>
          <p:grpSpPr>
            <a:xfrm>
              <a:off x="2471219" y="4342150"/>
              <a:ext cx="3607609" cy="2100550"/>
              <a:chOff x="2653048" y="4535347"/>
              <a:chExt cx="3607609" cy="2100550"/>
            </a:xfrm>
          </p:grpSpPr>
          <p:cxnSp>
            <p:nvCxnSpPr>
              <p:cNvPr id="16" name="直接箭头连接符 15"/>
              <p:cNvCxnSpPr/>
              <p:nvPr/>
            </p:nvCxnSpPr>
            <p:spPr>
              <a:xfrm flipV="1">
                <a:off x="2653048" y="4535347"/>
                <a:ext cx="0" cy="209727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9" name="直接箭头连接符 148"/>
              <p:cNvCxnSpPr/>
              <p:nvPr/>
            </p:nvCxnSpPr>
            <p:spPr>
              <a:xfrm>
                <a:off x="2653048" y="6619742"/>
                <a:ext cx="3607609" cy="16155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5752491" y="6455579"/>
              <a:ext cx="8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t/s</a:t>
              </a:r>
              <a:endParaRPr lang="zh-CN" altLang="en-US" dirty="0"/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2526305" y="4214454"/>
              <a:ext cx="57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∆</a:t>
              </a:r>
              <a:r>
                <a:rPr lang="en-US" altLang="zh-CN" dirty="0" smtClean="0"/>
                <a:t>m</a:t>
              </a:r>
              <a:endParaRPr lang="zh-CN" altLang="en-US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704756" y="5003441"/>
            <a:ext cx="748307" cy="1423104"/>
            <a:chOff x="2704756" y="5003441"/>
            <a:chExt cx="748307" cy="1423104"/>
          </a:xfrm>
        </p:grpSpPr>
        <p:sp>
          <p:nvSpPr>
            <p:cNvPr id="22" name="矩形 21"/>
            <p:cNvSpPr/>
            <p:nvPr/>
          </p:nvSpPr>
          <p:spPr>
            <a:xfrm>
              <a:off x="2794715" y="5003441"/>
              <a:ext cx="244699" cy="142310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150"/>
            <p:cNvSpPr/>
            <p:nvPr/>
          </p:nvSpPr>
          <p:spPr>
            <a:xfrm>
              <a:off x="3195486" y="5159509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704756" y="5278475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52" name="文本框 151"/>
            <p:cNvSpPr txBox="1"/>
            <p:nvPr/>
          </p:nvSpPr>
          <p:spPr>
            <a:xfrm>
              <a:off x="3118975" y="5401010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547729" y="6483380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1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0" name="组合 29"/>
          <p:cNvGrpSpPr/>
          <p:nvPr/>
        </p:nvGrpSpPr>
        <p:grpSpPr>
          <a:xfrm>
            <a:off x="3668742" y="5143263"/>
            <a:ext cx="759303" cy="1267035"/>
            <a:chOff x="3668742" y="5143263"/>
            <a:chExt cx="759303" cy="1267035"/>
          </a:xfrm>
        </p:grpSpPr>
        <p:sp>
          <p:nvSpPr>
            <p:cNvPr id="154" name="矩形 153"/>
            <p:cNvSpPr/>
            <p:nvPr/>
          </p:nvSpPr>
          <p:spPr>
            <a:xfrm>
              <a:off x="3756819" y="5576551"/>
              <a:ext cx="257577" cy="833747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154"/>
            <p:cNvSpPr/>
            <p:nvPr/>
          </p:nvSpPr>
          <p:spPr>
            <a:xfrm>
              <a:off x="4170468" y="5143263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文本框 155"/>
            <p:cNvSpPr txBox="1"/>
            <p:nvPr/>
          </p:nvSpPr>
          <p:spPr>
            <a:xfrm>
              <a:off x="3668742" y="5818300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4093957" y="5384764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8" name="文本框 157"/>
          <p:cNvSpPr txBox="1"/>
          <p:nvPr/>
        </p:nvSpPr>
        <p:spPr>
          <a:xfrm>
            <a:off x="3685433" y="6492855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2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1" name="组合 30"/>
          <p:cNvGrpSpPr/>
          <p:nvPr/>
        </p:nvGrpSpPr>
        <p:grpSpPr>
          <a:xfrm>
            <a:off x="4780312" y="4578999"/>
            <a:ext cx="733370" cy="1843424"/>
            <a:chOff x="4780312" y="4578999"/>
            <a:chExt cx="733370" cy="1843424"/>
          </a:xfrm>
        </p:grpSpPr>
        <p:sp>
          <p:nvSpPr>
            <p:cNvPr id="159" name="矩形 158"/>
            <p:cNvSpPr/>
            <p:nvPr/>
          </p:nvSpPr>
          <p:spPr>
            <a:xfrm>
              <a:off x="4814758" y="4578999"/>
              <a:ext cx="285275" cy="184342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159"/>
            <p:cNvSpPr/>
            <p:nvPr/>
          </p:nvSpPr>
          <p:spPr>
            <a:xfrm>
              <a:off x="5256105" y="5155387"/>
              <a:ext cx="257577" cy="12541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4780312" y="5155387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阳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5179594" y="5396888"/>
              <a:ext cx="2446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阴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4754379" y="6466379"/>
            <a:ext cx="141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3</a:t>
            </a:r>
            <a:r>
              <a:rPr lang="zh-CN" altLang="en-US" dirty="0" smtClean="0"/>
              <a:t>阶段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>
            <a:off x="7247565" y="4317211"/>
            <a:ext cx="4375546" cy="2544976"/>
            <a:chOff x="7247565" y="4317211"/>
            <a:chExt cx="4375546" cy="2544976"/>
          </a:xfrm>
        </p:grpSpPr>
        <p:grpSp>
          <p:nvGrpSpPr>
            <p:cNvPr id="164" name="组合 163"/>
            <p:cNvGrpSpPr/>
            <p:nvPr/>
          </p:nvGrpSpPr>
          <p:grpSpPr>
            <a:xfrm>
              <a:off x="7247565" y="4365829"/>
              <a:ext cx="3607609" cy="2100550"/>
              <a:chOff x="2653048" y="4535347"/>
              <a:chExt cx="3607609" cy="2100550"/>
            </a:xfrm>
          </p:grpSpPr>
          <p:cxnSp>
            <p:nvCxnSpPr>
              <p:cNvPr id="165" name="直接箭头连接符 164"/>
              <p:cNvCxnSpPr/>
              <p:nvPr/>
            </p:nvCxnSpPr>
            <p:spPr>
              <a:xfrm flipV="1">
                <a:off x="2653048" y="4535347"/>
                <a:ext cx="0" cy="2097273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6" name="直接箭头连接符 165"/>
              <p:cNvCxnSpPr/>
              <p:nvPr/>
            </p:nvCxnSpPr>
            <p:spPr>
              <a:xfrm>
                <a:off x="2653048" y="6619742"/>
                <a:ext cx="3607609" cy="16155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67" name="文本框 166"/>
            <p:cNvSpPr txBox="1"/>
            <p:nvPr/>
          </p:nvSpPr>
          <p:spPr>
            <a:xfrm>
              <a:off x="10785984" y="6492855"/>
              <a:ext cx="8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t/s</a:t>
              </a:r>
              <a:endParaRPr lang="zh-CN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8" name="文本框 167"/>
                <p:cNvSpPr txBox="1"/>
                <p:nvPr/>
              </p:nvSpPr>
              <p:spPr>
                <a:xfrm>
                  <a:off x="7337525" y="4317211"/>
                  <a:ext cx="78904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sSup>
                          <m:sSupPr>
                            <m:ctrlPr>
                              <a:rPr lang="en-US" altLang="zh-CN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b="0" i="0" smtClean="0">
                                <a:latin typeface="Cambria Math" panose="02040503050406030204" pitchFamily="18" charset="0"/>
                              </a:rPr>
                              <m:t>u</m:t>
                            </m:r>
                          </m:e>
                          <m:sup>
                            <m:r>
                              <a:rPr lang="en-US" altLang="zh-CN" b="0" i="0" smtClean="0">
                                <a:latin typeface="Cambria Math" panose="02040503050406030204" pitchFamily="18" charset="0"/>
                              </a:rPr>
                              <m:t>2+</m:t>
                            </m:r>
                          </m:sup>
                        </m:sSup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 xmlns="">
            <p:sp>
              <p:nvSpPr>
                <p:cNvPr id="168" name="文本框 1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37525" y="4317211"/>
                  <a:ext cx="789044" cy="3693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r="-26357" b="-13115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7" name="任意多边形 26"/>
          <p:cNvSpPr/>
          <p:nvPr/>
        </p:nvSpPr>
        <p:spPr>
          <a:xfrm>
            <a:off x="7289442" y="4868214"/>
            <a:ext cx="2575775" cy="546586"/>
          </a:xfrm>
          <a:custGeom>
            <a:avLst/>
            <a:gdLst>
              <a:gd name="connsiteX0" fmla="*/ 0 w 2575775"/>
              <a:gd name="connsiteY0" fmla="*/ 0 h 546586"/>
              <a:gd name="connsiteX1" fmla="*/ 502276 w 2575775"/>
              <a:gd name="connsiteY1" fmla="*/ 502276 h 546586"/>
              <a:gd name="connsiteX2" fmla="*/ 2575775 w 2575775"/>
              <a:gd name="connsiteY2" fmla="*/ 489397 h 546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75775" h="546586">
                <a:moveTo>
                  <a:pt x="0" y="0"/>
                </a:moveTo>
                <a:cubicBezTo>
                  <a:pt x="36490" y="210355"/>
                  <a:pt x="72980" y="420710"/>
                  <a:pt x="502276" y="502276"/>
                </a:cubicBezTo>
                <a:cubicBezTo>
                  <a:pt x="931572" y="583842"/>
                  <a:pt x="1753673" y="536619"/>
                  <a:pt x="2575775" y="489397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58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 animBg="1" autoUpdateAnimBg="0"/>
      <p:bldP spid="147" grpId="0" animBg="1" autoUpdateAnimBg="0"/>
      <p:bldP spid="3" grpId="0" animBg="1"/>
      <p:bldP spid="24" grpId="0"/>
      <p:bldP spid="158" grpId="0"/>
      <p:bldP spid="163" grpId="0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2228045" y="0"/>
            <a:ext cx="9963955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是利用电解原理在某些金属表面镀上一薄层其他金属或合金的</a:t>
            </a:r>
            <a:r>
              <a:rPr kumimoji="1" lang="zh-CN" altLang="en-US" sz="2400" dirty="0" smtClean="0">
                <a:latin typeface="宋体" panose="02010600030101010101" pitchFamily="2" charset="-122"/>
              </a:rPr>
              <a:t>过程。</a:t>
            </a:r>
            <a:endParaRPr kumimoji="1" lang="en-US" altLang="zh-CN" sz="2400" dirty="0" smtClean="0">
              <a:latin typeface="宋体" panose="02010600030101010101" pitchFamily="2" charset="-122"/>
            </a:endParaRPr>
          </a:p>
          <a:p>
            <a:r>
              <a:rPr kumimoji="1"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电镀</a:t>
            </a:r>
            <a:r>
              <a:rPr kumimoji="1" lang="zh-CN" altLang="en-US" sz="2400" dirty="0">
                <a:latin typeface="宋体" panose="02010600030101010101" pitchFamily="2" charset="-122"/>
              </a:rPr>
              <a:t>可以使金属更加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美观耐用</a:t>
            </a:r>
            <a:r>
              <a:rPr kumimoji="1" lang="zh-CN" altLang="en-US" sz="2400" dirty="0">
                <a:latin typeface="宋体" panose="02010600030101010101" pitchFamily="2" charset="-122"/>
              </a:rPr>
              <a:t>，增强</a:t>
            </a:r>
            <a:r>
              <a:rPr kumimoji="1"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防锈抗腐</a:t>
            </a:r>
            <a:r>
              <a:rPr kumimoji="1" lang="zh-CN" altLang="en-US" sz="2400" dirty="0">
                <a:latin typeface="宋体" panose="02010600030101010101" pitchFamily="2" charset="-122"/>
              </a:rPr>
              <a:t>能力。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7253" y="944687"/>
            <a:ext cx="4597493" cy="2053426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2691684" y="3204692"/>
            <a:ext cx="698035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例</a:t>
            </a:r>
            <a:r>
              <a:rPr lang="en-US" altLang="zh-CN" sz="2400" dirty="0" smtClean="0"/>
              <a:t>3</a:t>
            </a:r>
            <a:r>
              <a:rPr lang="zh-CN" altLang="en-US" sz="2400" dirty="0" smtClean="0"/>
              <a:t>：在什么材料镀上什么材料？</a:t>
            </a:r>
            <a:endParaRPr lang="zh-CN" altLang="en-US" sz="2400" dirty="0"/>
          </a:p>
        </p:txBody>
      </p:sp>
      <p:sp>
        <p:nvSpPr>
          <p:cNvPr id="36" name="矩形 35"/>
          <p:cNvSpPr/>
          <p:nvPr/>
        </p:nvSpPr>
        <p:spPr>
          <a:xfrm>
            <a:off x="2691684" y="3666357"/>
            <a:ext cx="6980350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正确的说法是？</a:t>
            </a:r>
            <a:endParaRPr lang="en-US" altLang="zh-CN" sz="2400" dirty="0" smtClean="0">
              <a:solidFill>
                <a:srgbClr val="000000"/>
              </a:solidFill>
              <a:latin typeface="NEU-BZ-S92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通电后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,Ag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向阳极移动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银片与电源负极相连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该电解池的阴极反应可表示为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+e</a:t>
            </a:r>
            <a:r>
              <a:rPr lang="en-US" altLang="zh-CN" sz="2400" baseline="300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Ag</a:t>
            </a:r>
            <a:endParaRPr lang="zh-CN" altLang="zh-CN" sz="24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当电镀一段时间后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将电源反接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铜牌可恢复如初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672034" y="6040052"/>
            <a:ext cx="1133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Cu&gt;Ag</a:t>
            </a:r>
            <a:endParaRPr lang="zh-CN" altLang="en-US" sz="2400" dirty="0"/>
          </a:p>
        </p:txBody>
      </p:sp>
      <p:sp>
        <p:nvSpPr>
          <p:cNvPr id="41" name="文本框 40"/>
          <p:cNvSpPr txBox="1"/>
          <p:nvPr/>
        </p:nvSpPr>
        <p:spPr>
          <a:xfrm>
            <a:off x="4945487" y="3671691"/>
            <a:ext cx="927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C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95429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8" grpId="0"/>
      <p:bldP spid="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1355" y="1407687"/>
            <a:ext cx="1867437" cy="3764700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2228045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电解的应用</a:t>
            </a:r>
            <a:endParaRPr lang="zh-CN" altLang="en-US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1558344"/>
            <a:ext cx="1867437" cy="3445096"/>
            <a:chOff x="0" y="1558344"/>
            <a:chExt cx="1867437" cy="3445096"/>
          </a:xfrm>
        </p:grpSpPr>
        <p:sp>
          <p:nvSpPr>
            <p:cNvPr id="5" name="圆角矩形 4"/>
            <p:cNvSpPr/>
            <p:nvPr/>
          </p:nvSpPr>
          <p:spPr>
            <a:xfrm>
              <a:off x="0" y="1558344"/>
              <a:ext cx="1867437" cy="746974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0" y="2457718"/>
              <a:ext cx="1867437" cy="74697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0" y="3357092"/>
              <a:ext cx="1867437" cy="74697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0" y="4256466"/>
              <a:ext cx="1867437" cy="746974"/>
            </a:xfrm>
            <a:prstGeom prst="roundRect">
              <a:avLst/>
            </a:prstGeom>
            <a:solidFill>
              <a:srgbClr val="C2B45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8790" y="1735429"/>
              <a:ext cx="150682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氯碱工业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28788" y="2588395"/>
              <a:ext cx="1738649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电解精炼铜</a:t>
              </a:r>
              <a:endParaRPr lang="zh-CN" altLang="en-US" sz="24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18942" y="3565042"/>
              <a:ext cx="914400" cy="46166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电镀</a:t>
              </a:r>
              <a:endParaRPr lang="zh-CN" altLang="en-US" sz="24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18941" y="4399120"/>
              <a:ext cx="141667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电解冶金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3525764" y="4026707"/>
              <a:ext cx="5268982" cy="2595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6035"/>
                    <a:gridCol w="1158388"/>
                    <a:gridCol w="3164559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1800" dirty="0" smtClean="0"/>
                            <a:t>化合物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熔点</a:t>
                          </a:r>
                          <a:r>
                            <a:rPr lang="en-US" altLang="zh-CN" dirty="0" smtClean="0"/>
                            <a:t>/℃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组成微粒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NaCl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801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𝑁𝑎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𝐶𝑙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Na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1800" smtClean="0">
                                    <a:latin typeface="Cambria Math" panose="02040503050406030204" pitchFamily="18" charset="0"/>
                                  </a:rPr>
                                  <m:t>O</m:t>
                                </m:r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1275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𝑁𝑎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MgCl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714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𝑀𝑔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𝐶𝑙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MgO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2852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𝑀𝑔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AlCl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194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熔融或溶于非极性溶剂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𝐴𝑙</m:t>
                                  </m:r>
                                </m:e>
                                <m:sub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𝐶𝑙</m:t>
                                  </m:r>
                                </m:e>
                                <m:sub>
                                  <m:r>
                                    <a:rPr lang="en-US" altLang="zh-CN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sub>
                              </m:sSub>
                            </m:oMath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Al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O</m:t>
                                    </m:r>
                                  </m:e>
                                  <m:sub>
                                    <m:r>
                                      <a:rPr lang="en-US" altLang="zh-CN" sz="1800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dirty="0" smtClean="0"/>
                            <a:t>2054</a:t>
                          </a:r>
                          <a:endParaRPr lang="zh-CN" altLang="en-US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𝐴𝑙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3+</m:t>
                                    </m:r>
                                  </m:sup>
                                </m:sSup>
                                <m:r>
                                  <a:rPr lang="en-US" altLang="zh-CN" smtClean="0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sSup>
                                  <m:sSupPr>
                                    <m:ctrlPr>
                                      <a:rPr lang="en-US" altLang="zh-CN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𝑂</m:t>
                                    </m:r>
                                  </m:e>
                                  <m:sup>
                                    <m:r>
                                      <a:rPr lang="en-US" altLang="zh-CN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表格 1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54636506"/>
                  </p:ext>
                </p:extLst>
              </p:nvPr>
            </p:nvGraphicFramePr>
            <p:xfrm>
              <a:off x="3525764" y="4026707"/>
              <a:ext cx="5268982" cy="2691321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46035"/>
                    <a:gridCol w="1158388"/>
                    <a:gridCol w="3164559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1800" dirty="0" smtClean="0"/>
                            <a:t>化合物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熔点</a:t>
                          </a:r>
                          <a:r>
                            <a:rPr lang="en-US" altLang="zh-CN" dirty="0" smtClean="0"/>
                            <a:t>/℃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dirty="0" smtClean="0"/>
                            <a:t>组成微粒</a:t>
                          </a:r>
                          <a:endParaRPr lang="zh-CN" altLang="en-US" dirty="0"/>
                        </a:p>
                      </a:txBody>
                      <a:tcPr/>
                    </a:tc>
                  </a:tr>
                  <a:tr h="3767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NaCl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801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111290" r="-385" b="-532258"/>
                          </a:stretch>
                        </a:blipFill>
                      </a:tcPr>
                    </a:tc>
                  </a:tr>
                  <a:tr h="391033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204688" r="-459355" b="-415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1275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204688" r="-385" b="-415625"/>
                          </a:stretch>
                        </a:blipFill>
                      </a:tcPr>
                    </a:tc>
                  </a:tr>
                  <a:tr h="39433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300000" r="-459355" b="-30923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714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300000" r="-385" b="-309231"/>
                          </a:stretch>
                        </a:blipFill>
                      </a:tcPr>
                    </a:tc>
                  </a:tr>
                  <a:tr h="39103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1800" dirty="0" err="1" smtClean="0"/>
                            <a:t>MgO</a:t>
                          </a:r>
                          <a:endParaRPr lang="zh-CN" altLang="en-US" sz="18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2852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400000" r="-385" b="-209231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532787" r="-459355" b="-1229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dirty="0" smtClean="0"/>
                            <a:t>194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532787" r="-385" b="-122951"/>
                          </a:stretch>
                        </a:blipFill>
                      </a:tcPr>
                    </a:tc>
                  </a:tr>
                  <a:tr h="396494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45" t="-593846" r="-459355" b="-15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altLang="zh-CN" dirty="0" smtClean="0"/>
                            <a:t>2054</a:t>
                          </a:r>
                          <a:endParaRPr lang="zh-CN" altLang="en-US" dirty="0" smtClean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6538" t="-593846" r="-385" b="-153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grpSp>
        <p:nvGrpSpPr>
          <p:cNvPr id="26" name="Group 4"/>
          <p:cNvGrpSpPr>
            <a:grpSpLocks/>
          </p:cNvGrpSpPr>
          <p:nvPr/>
        </p:nvGrpSpPr>
        <p:grpSpPr bwMode="auto">
          <a:xfrm>
            <a:off x="3701553" y="1368175"/>
            <a:ext cx="5253037" cy="869951"/>
            <a:chOff x="1440" y="3178"/>
            <a:chExt cx="3309" cy="548"/>
          </a:xfrm>
        </p:grpSpPr>
        <p:sp>
          <p:nvSpPr>
            <p:cNvPr id="27" name="Rectangle 5"/>
            <p:cNvSpPr>
              <a:spLocks noChangeArrowheads="1"/>
            </p:cNvSpPr>
            <p:nvPr/>
          </p:nvSpPr>
          <p:spPr bwMode="auto">
            <a:xfrm>
              <a:off x="1440" y="3358"/>
              <a:ext cx="3309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en-US" altLang="zh-CN" sz="3200" b="1" dirty="0">
                  <a:latin typeface="Times New Roman" panose="02020603050405020304" pitchFamily="18" charset="0"/>
                </a:rPr>
                <a:t>MgCl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zh-CN" altLang="en-US" sz="3200" b="1" dirty="0">
                  <a:latin typeface="Times New Roman" panose="02020603050405020304" pitchFamily="18" charset="0"/>
                </a:rPr>
                <a:t>（熔融）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===Mg+Cl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28" name="Text Box 6"/>
            <p:cNvSpPr txBox="1">
              <a:spLocks noChangeArrowheads="1"/>
            </p:cNvSpPr>
            <p:nvPr/>
          </p:nvSpPr>
          <p:spPr bwMode="auto">
            <a:xfrm>
              <a:off x="3127" y="3178"/>
              <a:ext cx="63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solidFill>
                    <a:srgbClr val="990000"/>
                  </a:solidFill>
                  <a:latin typeface="Times New Roman" panose="02020603050405020304" pitchFamily="18" charset="0"/>
                </a:rPr>
                <a:t>电解</a:t>
              </a:r>
            </a:p>
          </p:txBody>
        </p:sp>
      </p:grpSp>
      <p:grpSp>
        <p:nvGrpSpPr>
          <p:cNvPr id="29" name="Group 7"/>
          <p:cNvGrpSpPr>
            <a:grpSpLocks/>
          </p:cNvGrpSpPr>
          <p:nvPr/>
        </p:nvGrpSpPr>
        <p:grpSpPr bwMode="auto">
          <a:xfrm>
            <a:off x="3766400" y="2487182"/>
            <a:ext cx="5456238" cy="1273176"/>
            <a:chOff x="612" y="1756"/>
            <a:chExt cx="3437" cy="802"/>
          </a:xfrm>
        </p:grpSpPr>
        <p:grpSp>
          <p:nvGrpSpPr>
            <p:cNvPr id="30" name="Group 8"/>
            <p:cNvGrpSpPr>
              <a:grpSpLocks/>
            </p:cNvGrpSpPr>
            <p:nvPr/>
          </p:nvGrpSpPr>
          <p:grpSpPr bwMode="auto">
            <a:xfrm>
              <a:off x="612" y="1756"/>
              <a:ext cx="3437" cy="564"/>
              <a:chOff x="1440" y="2346"/>
              <a:chExt cx="3437" cy="564"/>
            </a:xfrm>
          </p:grpSpPr>
          <p:sp>
            <p:nvSpPr>
              <p:cNvPr id="32" name="Rectangle 9"/>
              <p:cNvSpPr>
                <a:spLocks noChangeArrowheads="1"/>
              </p:cNvSpPr>
              <p:nvPr/>
            </p:nvSpPr>
            <p:spPr bwMode="auto">
              <a:xfrm>
                <a:off x="3201" y="2346"/>
                <a:ext cx="661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zh-CN" altLang="en-US" sz="3200" b="1" dirty="0">
                    <a:solidFill>
                      <a:srgbClr val="A50021"/>
                    </a:solidFill>
                    <a:latin typeface="宋体" panose="02010600030101010101" pitchFamily="2" charset="-122"/>
                  </a:rPr>
                  <a:t>电解</a:t>
                </a: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1440" y="2542"/>
                <a:ext cx="3437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2Al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3</a:t>
                </a:r>
                <a:r>
                  <a:rPr kumimoji="1" lang="zh-CN" altLang="en-US" sz="3200" b="1" dirty="0">
                    <a:latin typeface="Times New Roman" panose="02020603050405020304" pitchFamily="18" charset="0"/>
                  </a:rPr>
                  <a:t>（熔融）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===4Al+3O</a:t>
                </a:r>
                <a:r>
                  <a:rPr kumimoji="1" lang="en-US" altLang="zh-CN" sz="32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 dirty="0">
                    <a:latin typeface="Times New Roman" panose="02020603050405020304" pitchFamily="18" charset="0"/>
                  </a:rPr>
                  <a:t>↑</a:t>
                </a:r>
              </a:p>
            </p:txBody>
          </p:sp>
        </p:grpSp>
        <p:sp>
          <p:nvSpPr>
            <p:cNvPr id="31" name="Text Box 11"/>
            <p:cNvSpPr txBox="1">
              <a:spLocks noChangeArrowheads="1"/>
            </p:cNvSpPr>
            <p:nvPr/>
          </p:nvSpPr>
          <p:spPr bwMode="auto">
            <a:xfrm>
              <a:off x="2256" y="2190"/>
              <a:ext cx="895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rgbClr val="800000"/>
                  </a:solidFill>
                </a:rPr>
                <a:t>冰晶石</a:t>
              </a:r>
            </a:p>
          </p:txBody>
        </p:sp>
      </p:grpSp>
      <p:grpSp>
        <p:nvGrpSpPr>
          <p:cNvPr id="35" name="Group 12"/>
          <p:cNvGrpSpPr>
            <a:grpSpLocks/>
          </p:cNvGrpSpPr>
          <p:nvPr/>
        </p:nvGrpSpPr>
        <p:grpSpPr bwMode="auto">
          <a:xfrm>
            <a:off x="2770484" y="210196"/>
            <a:ext cx="6477000" cy="909638"/>
            <a:chOff x="61" y="1475"/>
            <a:chExt cx="4080" cy="573"/>
          </a:xfrm>
        </p:grpSpPr>
        <p:sp>
          <p:nvSpPr>
            <p:cNvPr id="37" name="Rectangle 13"/>
            <p:cNvSpPr>
              <a:spLocks noChangeArrowheads="1"/>
            </p:cNvSpPr>
            <p:nvPr/>
          </p:nvSpPr>
          <p:spPr bwMode="auto">
            <a:xfrm>
              <a:off x="2302" y="1475"/>
              <a:ext cx="721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kumimoji="1" lang="zh-CN" altLang="en-US" sz="3200" b="1" dirty="0">
                  <a:solidFill>
                    <a:srgbClr val="A50021"/>
                  </a:solidFill>
                  <a:latin typeface="宋体" panose="02010600030101010101" pitchFamily="2" charset="-122"/>
                </a:rPr>
                <a:t>电解</a:t>
              </a:r>
            </a:p>
          </p:txBody>
        </p:sp>
        <p:sp>
          <p:nvSpPr>
            <p:cNvPr id="39" name="Rectangle 14"/>
            <p:cNvSpPr>
              <a:spLocks noChangeArrowheads="1"/>
            </p:cNvSpPr>
            <p:nvPr/>
          </p:nvSpPr>
          <p:spPr bwMode="auto">
            <a:xfrm>
              <a:off x="61" y="1680"/>
              <a:ext cx="4080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342900" indent="-3429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lvl="2" eaLnBrk="1" hangingPunct="1"/>
              <a:r>
                <a:rPr kumimoji="1" lang="en-US" altLang="zh-CN" sz="3200" b="1" dirty="0">
                  <a:latin typeface="Times New Roman" panose="02020603050405020304" pitchFamily="18" charset="0"/>
                </a:rPr>
                <a:t>2NaCl</a:t>
              </a:r>
              <a:r>
                <a:rPr kumimoji="1" lang="zh-CN" altLang="en-US" sz="3200" b="1" dirty="0">
                  <a:latin typeface="Times New Roman" panose="02020603050405020304" pitchFamily="18" charset="0"/>
                </a:rPr>
                <a:t>（熔融） 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=== 2Na+Cl</a:t>
              </a:r>
              <a:r>
                <a:rPr kumimoji="1" lang="en-US" altLang="zh-CN" sz="3200" b="1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dirty="0">
                  <a:latin typeface="Times New Roman" panose="02020603050405020304" pitchFamily="18" charset="0"/>
                </a:rPr>
                <a:t>↑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6641189" y="3630874"/>
            <a:ext cx="9701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Na</a:t>
            </a:r>
            <a:r>
              <a:rPr lang="en-US" altLang="zh-CN" baseline="-25000" dirty="0"/>
              <a:t>3</a:t>
            </a:r>
            <a:r>
              <a:rPr lang="en-US" altLang="zh-CN" dirty="0"/>
              <a:t>AlF</a:t>
            </a:r>
            <a:r>
              <a:rPr lang="en-US" altLang="zh-CN" baseline="-25000" dirty="0"/>
              <a:t>6</a:t>
            </a:r>
            <a:endParaRPr lang="zh-CN" alt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307282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>
            <a:off x="2410780" y="141668"/>
            <a:ext cx="3693806" cy="109143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39768" y="141668"/>
            <a:ext cx="1635124" cy="1635124"/>
            <a:chOff x="5235001" y="1445310"/>
            <a:chExt cx="1635124" cy="1635124"/>
          </a:xfrm>
        </p:grpSpPr>
        <p:sp>
          <p:nvSpPr>
            <p:cNvPr id="8" name="椭圆 7"/>
            <p:cNvSpPr/>
            <p:nvPr/>
          </p:nvSpPr>
          <p:spPr>
            <a:xfrm>
              <a:off x="5235001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598923"/>
                <a:satOff val="-11992"/>
                <a:lumOff val="441"/>
                <a:alphaOff val="0"/>
              </a:schemeClr>
            </a:fillRef>
            <a:effectRef idx="0">
              <a:schemeClr val="accent4">
                <a:hueOff val="2598923"/>
                <a:satOff val="-11992"/>
                <a:lumOff val="44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椭圆 4"/>
            <p:cNvSpPr/>
            <p:nvPr/>
          </p:nvSpPr>
          <p:spPr>
            <a:xfrm>
              <a:off x="5474459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化学反应速率</a:t>
              </a:r>
              <a:endParaRPr lang="zh-CN" altLang="en-US" sz="2100" kern="1200" dirty="0"/>
            </a:p>
          </p:txBody>
        </p:sp>
      </p:grp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2410780" y="141668"/>
            <a:ext cx="1426707" cy="1143000"/>
          </a:xfrm>
        </p:spPr>
        <p:txBody>
          <a:bodyPr/>
          <a:lstStyle/>
          <a:p>
            <a:r>
              <a:rPr lang="zh-CN" altLang="en-US" sz="2400" dirty="0" smtClean="0">
                <a:latin typeface="+mn-ea"/>
                <a:ea typeface="+mn-ea"/>
              </a:rPr>
              <a:t>有效碰撞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21679" y="189700"/>
            <a:ext cx="18774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正确的方向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21678" y="771442"/>
            <a:ext cx="18774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足够的能量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10780" y="1422943"/>
            <a:ext cx="798729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活化能：使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普通分子变成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活化分子所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需要提供的最低能量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矩形 14"/>
              <p:cNvSpPr/>
              <p:nvPr/>
            </p:nvSpPr>
            <p:spPr>
              <a:xfrm>
                <a:off x="0" y="2016250"/>
                <a:ext cx="5899115" cy="2000676"/>
              </a:xfrm>
              <a:prstGeom prst="rect">
                <a:avLst/>
              </a:prstGeom>
              <a:solidFill>
                <a:srgbClr val="FF99FF"/>
              </a:solidFill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化学反应速率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公式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:v=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latin typeface="+mn-ea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latin typeface="+mn-ea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latin typeface="+mn-ea"/>
                            <a:cs typeface="Times New Roman" panose="02020603050405020304" pitchFamily="18" charset="0"/>
                          </a:rPr>
                          <m:t>𝑐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latin typeface="+mn-ea"/>
                            <a:cs typeface="Times New Roman" panose="02020603050405020304" pitchFamily="18" charset="0"/>
                          </a:rPr>
                          <m:t>Δ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latin typeface="+mn-ea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;</a:t>
                </a:r>
                <a:endParaRPr lang="en-US" altLang="zh-CN" sz="2400" dirty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关系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: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化学反应速率之比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=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化学计量数之比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;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换算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:1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·s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=60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·min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latin typeface="+mn-ea"/>
                    <a:cs typeface="Times New Roman" panose="02020603050405020304" pitchFamily="18" charset="0"/>
                  </a:rPr>
                  <a:t>。</a:t>
                </a:r>
                <a:endParaRPr lang="zh-CN" altLang="zh-CN" sz="2400" dirty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016250"/>
                <a:ext cx="5899115" cy="2000676"/>
              </a:xfrm>
              <a:prstGeom prst="rect">
                <a:avLst/>
              </a:prstGeom>
              <a:blipFill rotWithShape="0">
                <a:blip r:embed="rId2"/>
                <a:stretch>
                  <a:fillRect l="-1550" r="-3616" b="-18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矩形 15"/>
          <p:cNvSpPr/>
          <p:nvPr/>
        </p:nvSpPr>
        <p:spPr>
          <a:xfrm>
            <a:off x="6285481" y="1943269"/>
            <a:ext cx="5472861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注意事项：</a:t>
            </a:r>
            <a:endParaRPr lang="en-US" altLang="zh-CN" sz="2400" dirty="0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(1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指明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具体的物质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;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(2)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不能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用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s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或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l</a:t>
            </a:r>
            <a:r>
              <a:rPr lang="zh-CN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表示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;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适合于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g</a:t>
            </a: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和</a:t>
            </a:r>
            <a:r>
              <a:rPr lang="en-US" altLang="zh-CN" sz="2400" dirty="0" err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aq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;</a:t>
            </a:r>
            <a:endParaRPr lang="zh-CN" altLang="zh-CN" sz="2400" dirty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(3)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是</a:t>
            </a:r>
            <a:r>
              <a:rPr lang="zh-CN" altLang="zh-CN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平均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反应</a:t>
            </a:r>
            <a:r>
              <a:rPr lang="zh-CN" altLang="zh-CN" sz="24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速率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不是瞬时速率。</a:t>
            </a:r>
          </a:p>
        </p:txBody>
      </p:sp>
    </p:spTree>
    <p:extLst>
      <p:ext uri="{BB962C8B-B14F-4D97-AF65-F5344CB8AC3E}">
        <p14:creationId xmlns:p14="http://schemas.microsoft.com/office/powerpoint/2010/main" val="304839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15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9xx4rjhx83.jpg" descr="id:2147505056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139768" y="2016250"/>
            <a:ext cx="3600400" cy="2925699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39768" y="141668"/>
            <a:ext cx="1635124" cy="1635124"/>
            <a:chOff x="5235001" y="1445310"/>
            <a:chExt cx="1635124" cy="1635124"/>
          </a:xfrm>
        </p:grpSpPr>
        <p:sp>
          <p:nvSpPr>
            <p:cNvPr id="6" name="椭圆 5"/>
            <p:cNvSpPr/>
            <p:nvPr/>
          </p:nvSpPr>
          <p:spPr>
            <a:xfrm>
              <a:off x="5235001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598923"/>
                <a:satOff val="-11992"/>
                <a:lumOff val="441"/>
                <a:alphaOff val="0"/>
              </a:schemeClr>
            </a:fillRef>
            <a:effectRef idx="0">
              <a:schemeClr val="accent4">
                <a:hueOff val="2598923"/>
                <a:satOff val="-11992"/>
                <a:lumOff val="44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椭圆 4"/>
            <p:cNvSpPr/>
            <p:nvPr/>
          </p:nvSpPr>
          <p:spPr>
            <a:xfrm>
              <a:off x="5474459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化学反应速率</a:t>
              </a:r>
              <a:endParaRPr lang="zh-CN" altLang="en-US" sz="2100" kern="1200" dirty="0"/>
            </a:p>
          </p:txBody>
        </p:sp>
      </p:grpSp>
      <p:sp>
        <p:nvSpPr>
          <p:cNvPr id="8" name="矩形 7"/>
          <p:cNvSpPr/>
          <p:nvPr/>
        </p:nvSpPr>
        <p:spPr>
          <a:xfrm>
            <a:off x="4247482" y="2357237"/>
            <a:ext cx="7217971" cy="1754326"/>
          </a:xfrm>
          <a:prstGeom prst="rect">
            <a:avLst/>
          </a:prstGeom>
          <a:ln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(1)</a:t>
            </a:r>
            <a:r>
              <a:rPr lang="zh-CN" altLang="zh-CN" sz="2400" dirty="0" smtClean="0">
                <a:latin typeface="NEU-BZ"/>
                <a:ea typeface="方正书宋_GBK"/>
                <a:cs typeface="Times New Roman" panose="02020603050405020304" pitchFamily="18" charset="0"/>
              </a:rPr>
              <a:t>反应</a:t>
            </a:r>
            <a:r>
              <a:rPr lang="zh-CN" altLang="zh-CN" sz="2400" dirty="0" smtClean="0">
                <a:latin typeface="NEU-BZ"/>
                <a:ea typeface="方正书宋_GBK"/>
                <a:cs typeface="Times New Roman" panose="02020603050405020304" pitchFamily="18" charset="0"/>
              </a:rPr>
              <a:t>原理</a:t>
            </a:r>
            <a:r>
              <a:rPr lang="en-US" altLang="zh-CN" sz="24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Zn+H</a:t>
            </a:r>
            <a:r>
              <a:rPr lang="en-US" altLang="zh-CN" sz="2400" baseline="-250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 smtClean="0">
                <a:latin typeface="NEU-BZ-S92"/>
                <a:ea typeface="方正书宋_GBK"/>
                <a:cs typeface="Times New Roman" panose="02020603050405020304" pitchFamily="18" charset="0"/>
              </a:rPr>
              <a:t>4 </a:t>
            </a:r>
            <a:r>
              <a:rPr lang="en-US" altLang="zh-CN" sz="2400" dirty="0"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latin typeface="NEU-BZ-S92"/>
                <a:ea typeface="方正书宋_GBK"/>
                <a:cs typeface="Times New Roman" panose="02020603050405020304" pitchFamily="18" charset="0"/>
              </a:rPr>
              <a:t>ZnSO</a:t>
            </a:r>
            <a:r>
              <a:rPr lang="en-US" altLang="zh-CN" sz="2400" baseline="-25000" dirty="0"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latin typeface="NEU-BZ-S92"/>
                <a:ea typeface="方正书宋_GBK"/>
                <a:cs typeface="Times New Roman" panose="02020603050405020304" pitchFamily="18" charset="0"/>
              </a:rPr>
              <a:t>+H</a:t>
            </a:r>
            <a:r>
              <a:rPr lang="en-US" altLang="zh-CN" sz="2400" baseline="-25000" dirty="0"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latin typeface="NEU-BZ"/>
                <a:ea typeface="NEU-BZ-S92"/>
                <a:cs typeface="Times New Roman" panose="02020603050405020304" pitchFamily="18" charset="0"/>
              </a:rPr>
              <a:t>↑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smtClean="0">
                <a:latin typeface="NEU-BZ"/>
                <a:ea typeface="方正书宋_GBK"/>
                <a:cs typeface="Times New Roman" panose="02020603050405020304" pitchFamily="18" charset="0"/>
              </a:rPr>
              <a:t>(2)</a:t>
            </a:r>
            <a:r>
              <a:rPr lang="zh-CN" altLang="en-US" sz="2400" dirty="0" smtClean="0">
                <a:latin typeface="NEU-BZ"/>
                <a:ea typeface="方正书宋_GBK"/>
                <a:cs typeface="Times New Roman" panose="02020603050405020304" pitchFamily="18" charset="0"/>
              </a:rPr>
              <a:t>测定方法：相同时间收集到得氢气的体积、收集相同体积氢气所需的世间。</a:t>
            </a:r>
            <a:endParaRPr lang="zh-CN" altLang="zh-CN" sz="2400" dirty="0"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/>
          <a:srcRect r="25792" b="23889"/>
          <a:stretch/>
        </p:blipFill>
        <p:spPr>
          <a:xfrm>
            <a:off x="3368319" y="646100"/>
            <a:ext cx="8604448" cy="137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4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矩形 80"/>
          <p:cNvSpPr/>
          <p:nvPr/>
        </p:nvSpPr>
        <p:spPr>
          <a:xfrm>
            <a:off x="4356815" y="1672645"/>
            <a:ext cx="1968152" cy="511545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39768" y="141668"/>
            <a:ext cx="1635124" cy="1635124"/>
            <a:chOff x="5235001" y="1445310"/>
            <a:chExt cx="1635124" cy="1635124"/>
          </a:xfrm>
        </p:grpSpPr>
        <p:sp>
          <p:nvSpPr>
            <p:cNvPr id="6" name="椭圆 5"/>
            <p:cNvSpPr/>
            <p:nvPr/>
          </p:nvSpPr>
          <p:spPr>
            <a:xfrm>
              <a:off x="5235001" y="1445310"/>
              <a:ext cx="1635124" cy="163512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2598923"/>
                <a:satOff val="-11992"/>
                <a:lumOff val="441"/>
                <a:alphaOff val="0"/>
              </a:schemeClr>
            </a:fillRef>
            <a:effectRef idx="0">
              <a:schemeClr val="accent4">
                <a:hueOff val="2598923"/>
                <a:satOff val="-11992"/>
                <a:lumOff val="44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椭圆 4"/>
            <p:cNvSpPr/>
            <p:nvPr/>
          </p:nvSpPr>
          <p:spPr>
            <a:xfrm>
              <a:off x="5474459" y="1684768"/>
              <a:ext cx="1156208" cy="11562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6670" tIns="26670" rIns="26670" bIns="2667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100" kern="1200" dirty="0" smtClean="0"/>
                <a:t>化学反应速率</a:t>
              </a:r>
              <a:endParaRPr lang="zh-CN" altLang="en-US" sz="2100" kern="1200" dirty="0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950727" y="330713"/>
            <a:ext cx="4546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影响化学反应速率的因素</a:t>
            </a:r>
            <a:endParaRPr lang="zh-CN" altLang="en-US" sz="2800" dirty="0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138396"/>
              </p:ext>
            </p:extLst>
          </p:nvPr>
        </p:nvGraphicFramePr>
        <p:xfrm>
          <a:off x="6165882" y="309513"/>
          <a:ext cx="421392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058"/>
                <a:gridCol w="3242862"/>
              </a:tblGrid>
              <a:tr h="479003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内因</a:t>
                      </a:r>
                      <a:endParaRPr lang="zh-CN" altLang="en-US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浓度、温度、压强、催化剂、原电池、固体表面积等</a:t>
                      </a:r>
                      <a:endParaRPr lang="zh-CN" altLang="en-US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334319"/>
              </p:ext>
            </p:extLst>
          </p:nvPr>
        </p:nvGraphicFramePr>
        <p:xfrm>
          <a:off x="139771" y="1874048"/>
          <a:ext cx="12052229" cy="47126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1747"/>
                <a:gridCol w="1229415"/>
                <a:gridCol w="1468191"/>
                <a:gridCol w="1700011"/>
                <a:gridCol w="1468192"/>
                <a:gridCol w="1931831"/>
                <a:gridCol w="2532842"/>
              </a:tblGrid>
              <a:tr h="742227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外部因素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适用物质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Q</a:t>
                      </a:r>
                      <a:r>
                        <a:rPr lang="zh-CN" altLang="en-US" dirty="0" smtClean="0"/>
                        <a:t>活化分子数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Q/V</a:t>
                      </a:r>
                      <a:r>
                        <a:rPr lang="zh-CN" altLang="en-US" dirty="0" smtClean="0"/>
                        <a:t>单位体积活化分子数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Q%</a:t>
                      </a:r>
                      <a:r>
                        <a:rPr lang="zh-CN" altLang="en-US" dirty="0" smtClean="0"/>
                        <a:t>活化分子百分数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Q%/V</a:t>
                      </a:r>
                      <a:r>
                        <a:rPr lang="zh-CN" altLang="en-US" dirty="0" smtClean="0"/>
                        <a:t>单位体积活化分子百分数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速率变化</a:t>
                      </a:r>
                      <a:endParaRPr lang="zh-CN" altLang="en-US" dirty="0"/>
                    </a:p>
                  </a:txBody>
                  <a:tcPr/>
                </a:tc>
              </a:tr>
              <a:tr h="1132003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增大反应物浓度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5909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加压（压缩体积）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5909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恒容充入惰性气体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5909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恒压充入惰性气体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5909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升高温度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45909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加入催化剂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1868347" y="2812495"/>
            <a:ext cx="1328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 smtClean="0"/>
              <a:t>g,aq</a:t>
            </a:r>
            <a:endParaRPr lang="zh-CN" altLang="en-US" sz="3200" dirty="0"/>
          </a:p>
        </p:txBody>
      </p:sp>
      <p:cxnSp>
        <p:nvCxnSpPr>
          <p:cNvPr id="16" name="直接箭头连接符 15"/>
          <p:cNvCxnSpPr/>
          <p:nvPr/>
        </p:nvCxnSpPr>
        <p:spPr>
          <a:xfrm flipV="1">
            <a:off x="3668548" y="2793595"/>
            <a:ext cx="0" cy="584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 flipV="1">
            <a:off x="5108708" y="2812495"/>
            <a:ext cx="0" cy="584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496969" y="3120466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518683" y="3092801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1868347" y="3748599"/>
            <a:ext cx="1328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g</a:t>
            </a:r>
            <a:endParaRPr lang="zh-CN" altLang="en-US" sz="3200" dirty="0"/>
          </a:p>
        </p:txBody>
      </p:sp>
      <p:cxnSp>
        <p:nvCxnSpPr>
          <p:cNvPr id="21" name="直接连接符 20"/>
          <p:cNvCxnSpPr/>
          <p:nvPr/>
        </p:nvCxnSpPr>
        <p:spPr>
          <a:xfrm>
            <a:off x="3380516" y="4040986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V="1">
            <a:off x="5108708" y="3821243"/>
            <a:ext cx="0" cy="584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496969" y="4129214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506081" y="4118624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1868347" y="4500765"/>
            <a:ext cx="1328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g</a:t>
            </a:r>
            <a:endParaRPr lang="zh-CN" altLang="en-US" sz="3200" dirty="0"/>
          </a:p>
        </p:txBody>
      </p:sp>
      <p:cxnSp>
        <p:nvCxnSpPr>
          <p:cNvPr id="26" name="直接连接符 25"/>
          <p:cNvCxnSpPr/>
          <p:nvPr/>
        </p:nvCxnSpPr>
        <p:spPr>
          <a:xfrm>
            <a:off x="3380516" y="4793152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4748668" y="4764072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496969" y="4779657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8518683" y="4789898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836868" y="5036607"/>
            <a:ext cx="1328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g</a:t>
            </a:r>
            <a:endParaRPr lang="zh-CN" altLang="en-US" sz="3200" dirty="0"/>
          </a:p>
        </p:txBody>
      </p:sp>
      <p:cxnSp>
        <p:nvCxnSpPr>
          <p:cNvPr id="31" name="直接连接符 30"/>
          <p:cNvCxnSpPr/>
          <p:nvPr/>
        </p:nvCxnSpPr>
        <p:spPr>
          <a:xfrm>
            <a:off x="3444469" y="5404783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/>
        </p:nvCxnSpPr>
        <p:spPr>
          <a:xfrm>
            <a:off x="5109703" y="5196526"/>
            <a:ext cx="0" cy="4320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6496969" y="5420368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8518683" y="5377640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1819958" y="5690329"/>
            <a:ext cx="1613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err="1"/>
              <a:t>s</a:t>
            </a:r>
            <a:r>
              <a:rPr lang="en-US" altLang="zh-CN" sz="2400" dirty="0" err="1" smtClean="0"/>
              <a:t>,l,g,aq</a:t>
            </a:r>
            <a:endParaRPr lang="zh-CN" altLang="en-US" sz="2400" dirty="0"/>
          </a:p>
        </p:txBody>
      </p:sp>
      <p:cxnSp>
        <p:nvCxnSpPr>
          <p:cNvPr id="36" name="直接箭头连接符 35"/>
          <p:cNvCxnSpPr/>
          <p:nvPr/>
        </p:nvCxnSpPr>
        <p:spPr>
          <a:xfrm flipV="1">
            <a:off x="3668548" y="5706680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V="1">
            <a:off x="5069630" y="5690330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V="1">
            <a:off x="6857009" y="5722264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8788407" y="5716155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1868347" y="6125033"/>
            <a:ext cx="1613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err="1"/>
              <a:t>s</a:t>
            </a:r>
            <a:r>
              <a:rPr lang="en-US" altLang="zh-CN" sz="2400" dirty="0" err="1" smtClean="0"/>
              <a:t>,l,g,aq</a:t>
            </a:r>
            <a:endParaRPr lang="zh-CN" altLang="en-US" sz="2400" dirty="0"/>
          </a:p>
        </p:txBody>
      </p:sp>
      <p:cxnSp>
        <p:nvCxnSpPr>
          <p:cNvPr id="41" name="直接箭头连接符 40"/>
          <p:cNvCxnSpPr/>
          <p:nvPr/>
        </p:nvCxnSpPr>
        <p:spPr>
          <a:xfrm flipV="1">
            <a:off x="3668548" y="6125034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 flipV="1">
            <a:off x="5069630" y="6193588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/>
          <p:nvPr/>
        </p:nvCxnSpPr>
        <p:spPr>
          <a:xfrm flipV="1">
            <a:off x="6843689" y="6188127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V="1">
            <a:off x="8788407" y="6133207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箭头连接符 44"/>
          <p:cNvCxnSpPr/>
          <p:nvPr/>
        </p:nvCxnSpPr>
        <p:spPr>
          <a:xfrm flipV="1">
            <a:off x="10886313" y="2774588"/>
            <a:ext cx="0" cy="584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箭头连接符 45"/>
          <p:cNvCxnSpPr/>
          <p:nvPr/>
        </p:nvCxnSpPr>
        <p:spPr>
          <a:xfrm flipV="1">
            <a:off x="10886313" y="3748599"/>
            <a:ext cx="0" cy="584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10526273" y="4764072"/>
            <a:ext cx="949101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/>
          <p:nvPr/>
        </p:nvCxnSpPr>
        <p:spPr>
          <a:xfrm>
            <a:off x="10886313" y="5135790"/>
            <a:ext cx="0" cy="4320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/>
          <p:nvPr/>
        </p:nvCxnSpPr>
        <p:spPr>
          <a:xfrm flipV="1">
            <a:off x="10886313" y="5628575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/>
          <p:cNvCxnSpPr/>
          <p:nvPr/>
        </p:nvCxnSpPr>
        <p:spPr>
          <a:xfrm flipV="1">
            <a:off x="10886313" y="6141384"/>
            <a:ext cx="0" cy="4453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989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15" grpId="0"/>
      <p:bldP spid="20" grpId="0"/>
      <p:bldP spid="25" grpId="0"/>
      <p:bldP spid="30" grpId="0"/>
      <p:bldP spid="35" grpId="0"/>
      <p:bldP spid="40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1408</Words>
  <Application>Microsoft Office PowerPoint</Application>
  <PresentationFormat>宽屏</PresentationFormat>
  <Paragraphs>392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2" baseType="lpstr">
      <vt:lpstr>MS Mincho</vt:lpstr>
      <vt:lpstr>MS PGothic</vt:lpstr>
      <vt:lpstr>NEU-BZ</vt:lpstr>
      <vt:lpstr>NEU-BZ-S92</vt:lpstr>
      <vt:lpstr>方正书宋_GBK</vt:lpstr>
      <vt:lpstr>方正宋黑_GBK</vt:lpstr>
      <vt:lpstr>黑体</vt:lpstr>
      <vt:lpstr>华文行楷</vt:lpstr>
      <vt:lpstr>楷体</vt:lpstr>
      <vt:lpstr>楷体_GB2312</vt:lpstr>
      <vt:lpstr>隶书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位图图像</vt:lpstr>
      <vt:lpstr>《化学反应原理》复习2 热化学、电化学、化学反应速率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有效碰撞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XiaZaiMa.COM</dc:creator>
  <cp:lastModifiedBy>XiaZaiMa.COM</cp:lastModifiedBy>
  <cp:revision>18</cp:revision>
  <dcterms:created xsi:type="dcterms:W3CDTF">2020-01-03T07:39:49Z</dcterms:created>
  <dcterms:modified xsi:type="dcterms:W3CDTF">2020-01-03T09:27:14Z</dcterms:modified>
</cp:coreProperties>
</file>