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20"/>
  </p:notesMasterIdLst>
  <p:sldIdLst>
    <p:sldId id="272" r:id="rId2"/>
    <p:sldId id="311" r:id="rId3"/>
    <p:sldId id="308" r:id="rId4"/>
    <p:sldId id="307" r:id="rId5"/>
    <p:sldId id="273" r:id="rId6"/>
    <p:sldId id="275" r:id="rId7"/>
    <p:sldId id="306" r:id="rId8"/>
    <p:sldId id="277" r:id="rId9"/>
    <p:sldId id="300" r:id="rId10"/>
    <p:sldId id="301" r:id="rId11"/>
    <p:sldId id="302" r:id="rId12"/>
    <p:sldId id="303" r:id="rId13"/>
    <p:sldId id="304" r:id="rId14"/>
    <p:sldId id="282" r:id="rId15"/>
    <p:sldId id="305" r:id="rId16"/>
    <p:sldId id="286" r:id="rId17"/>
    <p:sldId id="309" r:id="rId18"/>
    <p:sldId id="310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0000"/>
    <a:srgbClr val="000066"/>
    <a:srgbClr val="FF6600"/>
    <a:srgbClr val="1F7703"/>
    <a:srgbClr val="6600CC"/>
    <a:srgbClr val="00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280" autoAdjust="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53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9CFE91ED-2325-4F8A-97AA-93ABE30A169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6867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6868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69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6870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6871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72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6873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4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5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68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6878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687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6880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9264059-267A-4A8E-9A20-A407499660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2D25D-92DB-48EE-9DDF-F41298579C2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9F628-D2EA-4080-B3E8-3DEDAB2D1DA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8C184-242C-4FAF-8CB5-795B004512D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86B30-8953-464D-A675-252A107ACD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0DAE2-3D9C-402D-BD6E-23D7C1CE3AA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61F606-46C3-423A-A18A-90E26530A99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C7C3A-BF7F-47ED-BA42-4326933B68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22E42-59EA-4F84-A503-E3A992E127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15F6A-9D8E-4BD4-90FE-EFF3B424FB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BCF7F-99AF-470B-B138-5F1A81F416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584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585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4A9EF693-CAE7-48D5-97BF-1B714343542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ransition spd="med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b="216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7" name="Picture 5" descr="图11-10 缺氮的棉花（图）"/>
          <p:cNvPicPr>
            <a:picLocks noChangeAspect="1" noChangeArrowheads="1"/>
          </p:cNvPicPr>
          <p:nvPr/>
        </p:nvPicPr>
        <p:blipFill>
          <a:blip r:embed="rId3"/>
          <a:srcRect r="8342" b="2612"/>
          <a:stretch>
            <a:fillRect/>
          </a:stretch>
        </p:blipFill>
        <p:spPr bwMode="auto">
          <a:xfrm>
            <a:off x="5040313" y="188913"/>
            <a:ext cx="3924300" cy="2663825"/>
          </a:xfrm>
          <a:prstGeom prst="rect">
            <a:avLst/>
          </a:prstGeom>
          <a:noFill/>
        </p:spPr>
      </p:pic>
      <p:sp>
        <p:nvSpPr>
          <p:cNvPr id="23561" name="WordArt 9"/>
          <p:cNvSpPr>
            <a:spLocks noChangeArrowheads="1" noChangeShapeType="1" noTextEdit="1"/>
          </p:cNvSpPr>
          <p:nvPr/>
        </p:nvSpPr>
        <p:spPr bwMode="auto">
          <a:xfrm>
            <a:off x="1331913" y="2060575"/>
            <a:ext cx="5754687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8000">
                    <a:alpha val="89999"/>
                  </a:srgbClr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8000">
                    <a:alpha val="89999"/>
                  </a:srgbClr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8000">
                    <a:alpha val="89999"/>
                  </a:srgbClr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生活中常见的盐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836738" y="4362450"/>
            <a:ext cx="65516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  <a:latin typeface="Tahoma" pitchFamily="34" charset="0"/>
              </a:rPr>
              <a:t>第</a:t>
            </a:r>
            <a:r>
              <a:rPr lang="en-US" altLang="zh-CN" sz="3200">
                <a:solidFill>
                  <a:schemeClr val="hlink"/>
                </a:solidFill>
                <a:latin typeface="Tahoma" pitchFamily="34" charset="0"/>
              </a:rPr>
              <a:t>3</a:t>
            </a:r>
            <a:r>
              <a:rPr lang="zh-CN" altLang="en-US" sz="3200">
                <a:solidFill>
                  <a:schemeClr val="hlink"/>
                </a:solidFill>
                <a:latin typeface="Tahoma" pitchFamily="34" charset="0"/>
              </a:rPr>
              <a:t>课时：</a:t>
            </a:r>
            <a:r>
              <a:rPr lang="zh-CN" altLang="en-US" sz="3200">
                <a:solidFill>
                  <a:schemeClr val="hlink"/>
                </a:solidFill>
              </a:rPr>
              <a:t>生活中常见的盐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1" descr="12979155550438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357166"/>
            <a:ext cx="4392612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89" name="Picture 25" descr="u=3457186908,1389329708&amp;fm=23&amp;gp=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357694"/>
            <a:ext cx="404812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91" name="Picture 27" descr="3367900_191629042116_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4341813"/>
            <a:ext cx="381635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28" descr="sy_200910281735270480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214290"/>
            <a:ext cx="242570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93" name="Rectangle 29"/>
          <p:cNvSpPr>
            <a:spLocks noChangeArrowheads="1"/>
          </p:cNvSpPr>
          <p:nvPr/>
        </p:nvSpPr>
        <p:spPr bwMode="auto">
          <a:xfrm>
            <a:off x="428596" y="3253087"/>
            <a:ext cx="75612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57200" indent="-457200"/>
            <a:r>
              <a:rPr lang="zh-CN" altLang="en-US" b="1" dirty="0">
                <a:latin typeface="+mn-ea"/>
                <a:ea typeface="+mn-ea"/>
              </a:rPr>
              <a:t>华表和家具是用什么材料做成的吗？</a:t>
            </a:r>
          </a:p>
        </p:txBody>
      </p:sp>
      <p:sp>
        <p:nvSpPr>
          <p:cNvPr id="88094" name="Rectangle 30"/>
          <p:cNvSpPr>
            <a:spLocks noChangeArrowheads="1"/>
          </p:cNvSpPr>
          <p:nvPr/>
        </p:nvSpPr>
        <p:spPr bwMode="auto">
          <a:xfrm>
            <a:off x="428596" y="3714752"/>
            <a:ext cx="75612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57200" indent="-457200"/>
            <a:r>
              <a:rPr lang="zh-CN" altLang="en-US" b="1" dirty="0">
                <a:latin typeface="+mn-ea"/>
                <a:ea typeface="+mn-ea"/>
              </a:rPr>
              <a:t>做这些食品时用什么发酵的吗？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8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8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8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93" grpId="0"/>
      <p:bldP spid="880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2051050" y="977900"/>
            <a:ext cx="5111750" cy="65087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bg1"/>
                </a:solidFill>
                <a:latin typeface="Arial" charset="0"/>
              </a:rPr>
              <a:t>课题 </a:t>
            </a:r>
            <a:r>
              <a:rPr lang="en-US" altLang="zh-CN" sz="3600">
                <a:solidFill>
                  <a:schemeClr val="bg1"/>
                </a:solidFill>
                <a:latin typeface="Arial" charset="0"/>
              </a:rPr>
              <a:t>1  </a:t>
            </a:r>
            <a:r>
              <a:rPr lang="zh-CN" altLang="en-US" sz="3600">
                <a:solidFill>
                  <a:schemeClr val="bg1"/>
                </a:solidFill>
                <a:latin typeface="Arial" charset="0"/>
              </a:rPr>
              <a:t>生活中常见的盐</a:t>
            </a:r>
          </a:p>
        </p:txBody>
      </p:sp>
      <p:sp>
        <p:nvSpPr>
          <p:cNvPr id="4099" name="Text Box 7"/>
          <p:cNvSpPr txBox="1">
            <a:spLocks noChangeArrowheads="1"/>
          </p:cNvSpPr>
          <p:nvPr/>
        </p:nvSpPr>
        <p:spPr bwMode="auto">
          <a:xfrm>
            <a:off x="900113" y="2349500"/>
            <a:ext cx="6734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提问</a:t>
            </a:r>
            <a:r>
              <a:rPr lang="en-US" altLang="zh-CN">
                <a:latin typeface="Arial" charset="0"/>
              </a:rPr>
              <a:t>】1</a:t>
            </a:r>
            <a:r>
              <a:rPr lang="zh-CN" altLang="en-US">
                <a:latin typeface="Arial" charset="0"/>
              </a:rPr>
              <a:t>、你能说出几种生活中常见的盐吗？              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2089150" y="357505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、盐的定义是什么？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2608263" y="2971800"/>
            <a:ext cx="501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NaCl</a:t>
            </a:r>
            <a:r>
              <a:rPr lang="zh-CN" altLang="en-US">
                <a:latin typeface="Times New Roman" pitchFamily="18" charset="0"/>
              </a:rPr>
              <a:t>、</a:t>
            </a:r>
            <a:r>
              <a:rPr lang="en-US" altLang="zh-CN">
                <a:latin typeface="Times New Roman" pitchFamily="18" charset="0"/>
              </a:rPr>
              <a:t>CaCO</a:t>
            </a:r>
            <a:r>
              <a:rPr lang="en-US" altLang="zh-CN" baseline="-25000">
                <a:latin typeface="Times New Roman" pitchFamily="18" charset="0"/>
              </a:rPr>
              <a:t>3 </a:t>
            </a:r>
            <a:r>
              <a:rPr lang="zh-CN" altLang="en-US">
                <a:latin typeface="Times New Roman" pitchFamily="18" charset="0"/>
              </a:rPr>
              <a:t>、</a:t>
            </a:r>
            <a:r>
              <a:rPr lang="en-US" altLang="zh-CN">
                <a:latin typeface="Times New Roman" pitchFamily="18" charset="0"/>
              </a:rPr>
              <a:t>Na</a:t>
            </a:r>
            <a:r>
              <a:rPr lang="en-US" altLang="zh-CN" baseline="-25000">
                <a:latin typeface="Times New Roman" pitchFamily="18" charset="0"/>
              </a:rPr>
              <a:t>2</a:t>
            </a:r>
            <a:r>
              <a:rPr lang="en-US" altLang="zh-CN">
                <a:latin typeface="Times New Roman" pitchFamily="18" charset="0"/>
              </a:rPr>
              <a:t>CO</a:t>
            </a:r>
            <a:r>
              <a:rPr lang="en-US" altLang="zh-CN" baseline="-25000">
                <a:latin typeface="Times New Roman" pitchFamily="18" charset="0"/>
              </a:rPr>
              <a:t>3 </a:t>
            </a:r>
            <a:r>
              <a:rPr lang="zh-CN" altLang="en-US">
                <a:latin typeface="Times New Roman" pitchFamily="18" charset="0"/>
              </a:rPr>
              <a:t>、</a:t>
            </a:r>
            <a:r>
              <a:rPr lang="en-US" altLang="zh-CN">
                <a:latin typeface="Times New Roman" pitchFamily="18" charset="0"/>
              </a:rPr>
              <a:t>NaHCO</a:t>
            </a:r>
            <a:r>
              <a:rPr lang="en-US" altLang="zh-CN" baseline="-25000">
                <a:latin typeface="Times New Roman" pitchFamily="18" charset="0"/>
              </a:rPr>
              <a:t>3</a:t>
            </a:r>
            <a:endParaRPr lang="en-US" altLang="zh-CN">
              <a:latin typeface="Times New Roman" pitchFamily="18" charset="0"/>
            </a:endParaRP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2555875" y="4135438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由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金属离子</a:t>
            </a:r>
            <a:r>
              <a:rPr lang="zh-CN" altLang="en-US">
                <a:latin typeface="Arial" charset="0"/>
              </a:rPr>
              <a:t>和</a:t>
            </a:r>
            <a:r>
              <a:rPr lang="zh-CN" altLang="en-US">
                <a:solidFill>
                  <a:srgbClr val="6600CC"/>
                </a:solidFill>
                <a:latin typeface="Arial" charset="0"/>
              </a:rPr>
              <a:t>酸根离子</a:t>
            </a:r>
            <a:r>
              <a:rPr lang="zh-CN" altLang="en-US">
                <a:latin typeface="Arial" charset="0"/>
              </a:rPr>
              <a:t>构成的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化合物</a:t>
            </a:r>
            <a:r>
              <a:rPr lang="zh-CN" altLang="en-US">
                <a:latin typeface="Arial" charset="0"/>
              </a:rPr>
              <a:t>。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2555875" y="4686300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由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铵根离子</a:t>
            </a:r>
            <a:r>
              <a:rPr lang="zh-CN" altLang="en-US">
                <a:latin typeface="Arial" charset="0"/>
              </a:rPr>
              <a:t>和</a:t>
            </a:r>
            <a:r>
              <a:rPr lang="zh-CN" altLang="en-US">
                <a:solidFill>
                  <a:srgbClr val="6600CC"/>
                </a:solidFill>
                <a:latin typeface="Arial" charset="0"/>
              </a:rPr>
              <a:t>酸根离子</a:t>
            </a:r>
            <a:r>
              <a:rPr lang="zh-CN" altLang="en-US">
                <a:latin typeface="Arial" charset="0"/>
              </a:rPr>
              <a:t>构成的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化合物</a:t>
            </a:r>
            <a:r>
              <a:rPr lang="zh-CN" altLang="en-US">
                <a:latin typeface="Arial" charset="0"/>
              </a:rPr>
              <a:t>。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071688" y="5357813"/>
            <a:ext cx="3870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【</a:t>
            </a:r>
            <a:r>
              <a:rPr lang="zh-CN" altLang="en-US">
                <a:solidFill>
                  <a:srgbClr val="0000CC"/>
                </a:solidFill>
              </a:rPr>
              <a:t>思考</a:t>
            </a:r>
            <a:r>
              <a:rPr lang="en-US" altLang="zh-CN">
                <a:solidFill>
                  <a:srgbClr val="0000CC"/>
                </a:solidFill>
              </a:rPr>
              <a:t>】</a:t>
            </a:r>
            <a:r>
              <a:rPr lang="en-US" altLang="zh-CN">
                <a:solidFill>
                  <a:srgbClr val="FF0000"/>
                </a:solidFill>
              </a:rPr>
              <a:t>NH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NO</a:t>
            </a:r>
            <a:r>
              <a:rPr lang="en-US" altLang="zh-CN" baseline="-25000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0000CC"/>
                </a:solidFill>
              </a:rPr>
              <a:t>是盐吗？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3" grpId="0"/>
      <p:bldP spid="8204" grpId="0"/>
      <p:bldP spid="8205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1187450" y="1125538"/>
            <a:ext cx="1873250" cy="57943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latin typeface="Times New Roman" pitchFamily="18" charset="0"/>
              </a:rPr>
              <a:t>盐的分类：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833563" y="4124325"/>
            <a:ext cx="4321175" cy="1004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K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CaCO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K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SO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 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SO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BaSO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187450" y="5229225"/>
            <a:ext cx="7056438" cy="457200"/>
          </a:xfrm>
          <a:prstGeom prst="rect">
            <a:avLst/>
          </a:prstGeom>
          <a:noFill/>
          <a:ln w="76200" cmpd="thickThin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请问：如果按盐的组成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Na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CO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是什么盐？</a:t>
            </a:r>
            <a:endParaRPr lang="zh-CN" altLang="en-US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1403350" y="1963738"/>
            <a:ext cx="4824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Times New Roman" pitchFamily="18" charset="0"/>
              </a:rPr>
              <a:t>1</a:t>
            </a: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、按阳离子的不同，称为某盐：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835150" y="2492375"/>
            <a:ext cx="4319588" cy="1004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NaNO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 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SO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</a:p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CaCO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lang="zh-CN" altLang="en-US">
                <a:solidFill>
                  <a:srgbClr val="000000"/>
                </a:solidFill>
                <a:latin typeface="Times New Roman" pitchFamily="18" charset="0"/>
              </a:rPr>
              <a:t>、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Ca(NO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)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2 </a:t>
            </a:r>
            <a:r>
              <a:rPr lang="zh-CN" altLang="en-US" baseline="-25000">
                <a:solidFill>
                  <a:srgbClr val="000000"/>
                </a:solidFill>
                <a:latin typeface="Times New Roman" pitchFamily="18" charset="0"/>
              </a:rPr>
              <a:t>、 </a:t>
            </a:r>
            <a:r>
              <a:rPr lang="en-US" altLang="zh-CN">
                <a:solidFill>
                  <a:srgbClr val="000000"/>
                </a:solidFill>
                <a:latin typeface="Times New Roman" pitchFamily="18" charset="0"/>
              </a:rPr>
              <a:t>CaSO</a:t>
            </a:r>
            <a:r>
              <a:rPr lang="en-US" altLang="zh-CN" baseline="-25000">
                <a:solidFill>
                  <a:srgbClr val="000000"/>
                </a:solidFill>
                <a:latin typeface="Times New Roman" pitchFamily="18" charset="0"/>
              </a:rPr>
              <a:t>4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6011863" y="2492375"/>
            <a:ext cx="1150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钠盐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6011863" y="3043238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钙盐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1403350" y="3595688"/>
            <a:ext cx="489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Times New Roman" pitchFamily="18" charset="0"/>
              </a:rPr>
              <a:t>2</a:t>
            </a:r>
            <a:r>
              <a:rPr lang="zh-CN" altLang="en-US">
                <a:solidFill>
                  <a:srgbClr val="0000CC"/>
                </a:solidFill>
                <a:latin typeface="Times New Roman" pitchFamily="18" charset="0"/>
              </a:rPr>
              <a:t>、按阴离子的不同，称为某盐：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6011863" y="417195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碳酸盐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6011863" y="4675188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: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硫酸盐</a:t>
            </a:r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1835150" y="5829300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既属于钠盐，也属于碳酸盐</a:t>
            </a:r>
          </a:p>
        </p:txBody>
      </p:sp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3133725" y="1196975"/>
            <a:ext cx="4175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按盐的组成分类称之为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某盐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  <p:bldP spid="24583" grpId="0"/>
      <p:bldP spid="24584" grpId="0"/>
      <p:bldP spid="24585" grpId="0"/>
      <p:bldP spid="24586" grpId="0"/>
      <p:bldP spid="24587" grpId="0"/>
      <p:bldP spid="24589" grpId="0"/>
      <p:bldP spid="24590" grpId="0"/>
      <p:bldP spid="24591" grpId="0"/>
      <p:bldP spid="245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898" name="Group 106"/>
          <p:cNvGraphicFramePr>
            <a:graphicFrameLocks noGrp="1"/>
          </p:cNvGraphicFramePr>
          <p:nvPr/>
        </p:nvGraphicFramePr>
        <p:xfrm>
          <a:off x="684213" y="2260600"/>
          <a:ext cx="7775575" cy="3544888"/>
        </p:xfrm>
        <a:graphic>
          <a:graphicData uri="http://schemas.openxmlformats.org/drawingml/2006/table">
            <a:tbl>
              <a:tblPr/>
              <a:tblGrid>
                <a:gridCol w="1357312"/>
                <a:gridCol w="1358900"/>
                <a:gridCol w="1528763"/>
                <a:gridCol w="1662112"/>
                <a:gridCol w="1868488"/>
              </a:tblGrid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名称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氯化钠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碳酸钙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碳酸钠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碳酸氢钠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化学式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俗称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名称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硫酸铜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亚硝酸钠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高锰酸钾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化学式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俗称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51" name="Rectangle 59"/>
          <p:cNvSpPr>
            <a:spLocks noChangeArrowheads="1"/>
          </p:cNvSpPr>
          <p:nvPr/>
        </p:nvSpPr>
        <p:spPr bwMode="auto">
          <a:xfrm>
            <a:off x="2195513" y="2971800"/>
            <a:ext cx="86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NaCl</a:t>
            </a:r>
          </a:p>
        </p:txBody>
      </p:sp>
      <p:sp>
        <p:nvSpPr>
          <p:cNvPr id="33852" name="Rectangle 60"/>
          <p:cNvSpPr>
            <a:spLocks noChangeArrowheads="1"/>
          </p:cNvSpPr>
          <p:nvPr/>
        </p:nvSpPr>
        <p:spPr bwMode="auto">
          <a:xfrm>
            <a:off x="3419475" y="2971800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CaCO</a:t>
            </a:r>
            <a:r>
              <a:rPr lang="en-US" altLang="zh-CN" baseline="-25000"/>
              <a:t>3</a:t>
            </a:r>
          </a:p>
        </p:txBody>
      </p:sp>
      <p:sp>
        <p:nvSpPr>
          <p:cNvPr id="33853" name="Rectangle 61"/>
          <p:cNvSpPr>
            <a:spLocks noChangeArrowheads="1"/>
          </p:cNvSpPr>
          <p:nvPr/>
        </p:nvSpPr>
        <p:spPr bwMode="auto">
          <a:xfrm>
            <a:off x="5083175" y="2925763"/>
            <a:ext cx="1217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Na</a:t>
            </a:r>
            <a:r>
              <a:rPr lang="en-US" altLang="zh-CN" baseline="-25000"/>
              <a:t>2</a:t>
            </a:r>
            <a:r>
              <a:rPr lang="en-US" altLang="zh-CN"/>
              <a:t>CO</a:t>
            </a:r>
            <a:r>
              <a:rPr lang="en-US" altLang="zh-CN" baseline="-25000"/>
              <a:t>3</a:t>
            </a:r>
          </a:p>
        </p:txBody>
      </p:sp>
      <p:sp>
        <p:nvSpPr>
          <p:cNvPr id="33867" name="Rectangle 75"/>
          <p:cNvSpPr>
            <a:spLocks noChangeArrowheads="1"/>
          </p:cNvSpPr>
          <p:nvPr/>
        </p:nvSpPr>
        <p:spPr bwMode="auto">
          <a:xfrm>
            <a:off x="6732588" y="2925763"/>
            <a:ext cx="135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NaHCO</a:t>
            </a:r>
            <a:r>
              <a:rPr lang="en-US" altLang="zh-CN" baseline="-25000"/>
              <a:t>3</a:t>
            </a:r>
          </a:p>
        </p:txBody>
      </p:sp>
      <p:sp>
        <p:nvSpPr>
          <p:cNvPr id="33868" name="Rectangle 76"/>
          <p:cNvSpPr>
            <a:spLocks noChangeArrowheads="1"/>
          </p:cNvSpPr>
          <p:nvPr/>
        </p:nvSpPr>
        <p:spPr bwMode="auto">
          <a:xfrm>
            <a:off x="5156200" y="4652963"/>
            <a:ext cx="1216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KMnO</a:t>
            </a:r>
            <a:r>
              <a:rPr lang="en-US" altLang="zh-CN" baseline="-25000"/>
              <a:t>4</a:t>
            </a:r>
          </a:p>
        </p:txBody>
      </p:sp>
      <p:sp>
        <p:nvSpPr>
          <p:cNvPr id="33874" name="Rectangle 82"/>
          <p:cNvSpPr>
            <a:spLocks noChangeArrowheads="1"/>
          </p:cNvSpPr>
          <p:nvPr/>
        </p:nvSpPr>
        <p:spPr bwMode="auto">
          <a:xfrm>
            <a:off x="2203450" y="4652963"/>
            <a:ext cx="1082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CuSO</a:t>
            </a:r>
            <a:r>
              <a:rPr lang="en-US" altLang="zh-CN" baseline="-25000"/>
              <a:t>4</a:t>
            </a:r>
          </a:p>
        </p:txBody>
      </p:sp>
      <p:sp>
        <p:nvSpPr>
          <p:cNvPr id="33875" name="Rectangle 83"/>
          <p:cNvSpPr>
            <a:spLocks noChangeArrowheads="1"/>
          </p:cNvSpPr>
          <p:nvPr/>
        </p:nvSpPr>
        <p:spPr bwMode="auto">
          <a:xfrm>
            <a:off x="3600450" y="465296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NaNO</a:t>
            </a:r>
            <a:r>
              <a:rPr lang="en-US" altLang="zh-CN" baseline="-25000"/>
              <a:t>2</a:t>
            </a:r>
          </a:p>
        </p:txBody>
      </p: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5003800" y="3511550"/>
            <a:ext cx="1581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苏打、纯碱</a:t>
            </a:r>
            <a:endParaRPr lang="zh-CN" altLang="en-US" sz="2200" baseline="-25000">
              <a:solidFill>
                <a:schemeClr val="hlink"/>
              </a:solidFill>
            </a:endParaRPr>
          </a:p>
        </p:txBody>
      </p:sp>
      <p:sp>
        <p:nvSpPr>
          <p:cNvPr id="33877" name="Rectangle 85"/>
          <p:cNvSpPr>
            <a:spLocks noChangeArrowheads="1"/>
          </p:cNvSpPr>
          <p:nvPr/>
        </p:nvSpPr>
        <p:spPr bwMode="auto">
          <a:xfrm>
            <a:off x="6877050" y="35020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小苏打</a:t>
            </a:r>
            <a:endParaRPr lang="zh-CN" altLang="en-US" baseline="-25000">
              <a:solidFill>
                <a:schemeClr val="hlink"/>
              </a:solidFill>
            </a:endParaRPr>
          </a:p>
        </p:txBody>
      </p:sp>
      <p:sp>
        <p:nvSpPr>
          <p:cNvPr id="33900" name="Text Box 108"/>
          <p:cNvSpPr txBox="1">
            <a:spLocks noChangeArrowheads="1"/>
          </p:cNvSpPr>
          <p:nvPr/>
        </p:nvSpPr>
        <p:spPr bwMode="auto">
          <a:xfrm>
            <a:off x="1979613" y="1125538"/>
            <a:ext cx="65516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  <a:latin typeface="Tahoma" pitchFamily="34" charset="0"/>
              </a:rPr>
              <a:t>第</a:t>
            </a:r>
            <a:r>
              <a:rPr lang="en-US" altLang="zh-CN" sz="3200">
                <a:solidFill>
                  <a:schemeClr val="hlink"/>
                </a:solidFill>
                <a:latin typeface="Tahoma" pitchFamily="34" charset="0"/>
              </a:rPr>
              <a:t>3</a:t>
            </a:r>
            <a:r>
              <a:rPr lang="zh-CN" altLang="en-US" sz="3200">
                <a:solidFill>
                  <a:schemeClr val="hlink"/>
                </a:solidFill>
                <a:latin typeface="Tahoma" pitchFamily="34" charset="0"/>
              </a:rPr>
              <a:t>课时：</a:t>
            </a:r>
            <a:r>
              <a:rPr lang="zh-CN" altLang="en-US" sz="3200">
                <a:solidFill>
                  <a:schemeClr val="hlink"/>
                </a:solidFill>
              </a:rPr>
              <a:t>生活中常见的盐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3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33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33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3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3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3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33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51" grpId="0"/>
      <p:bldP spid="33852" grpId="0"/>
      <p:bldP spid="33853" grpId="0"/>
      <p:bldP spid="33867" grpId="0"/>
      <p:bldP spid="33868" grpId="0"/>
      <p:bldP spid="33874" grpId="0"/>
      <p:bldP spid="33875" grpId="0"/>
      <p:bldP spid="33876" grpId="0"/>
      <p:bldP spid="338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52" name="Picture 16" descr="图11-1 氯化钠在生活中的用途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188913"/>
            <a:ext cx="2916238" cy="1120775"/>
          </a:xfrm>
          <a:prstGeom prst="rect">
            <a:avLst/>
          </a:prstGeom>
          <a:noFill/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116013" y="1247775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一、氯化钠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054350" y="1316038"/>
            <a:ext cx="3605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：</a:t>
            </a:r>
            <a:r>
              <a:rPr lang="en-US" altLang="zh-CN"/>
              <a:t>NaCl</a:t>
            </a:r>
            <a:r>
              <a:rPr lang="zh-CN" altLang="en-US"/>
              <a:t>，</a:t>
            </a:r>
            <a:r>
              <a:rPr lang="zh-CN" altLang="en-US">
                <a:solidFill>
                  <a:schemeClr val="hlink"/>
                </a:solidFill>
              </a:rPr>
              <a:t>食盐的主要成分</a:t>
            </a: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755650" y="4724400"/>
            <a:ext cx="820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ctr"/>
            <a:r>
              <a:rPr kumimoji="1" lang="en-US" altLang="zh-CN" dirty="0"/>
              <a:t>④ </a:t>
            </a:r>
            <a:r>
              <a:rPr kumimoji="1" lang="zh-CN" altLang="en-US" dirty="0">
                <a:solidFill>
                  <a:srgbClr val="FF0000"/>
                </a:solidFill>
              </a:rPr>
              <a:t>医疗：</a:t>
            </a:r>
            <a:r>
              <a:rPr kumimoji="1" lang="zh-CN" altLang="en-US" dirty="0">
                <a:solidFill>
                  <a:srgbClr val="0000FF"/>
                </a:solidFill>
              </a:rPr>
              <a:t>用氯化钠来配制生理盐水</a:t>
            </a:r>
            <a:r>
              <a:rPr kumimoji="1" lang="zh-CN" altLang="en-US" dirty="0">
                <a:solidFill>
                  <a:schemeClr val="hlink"/>
                </a:solidFill>
              </a:rPr>
              <a:t>（</a:t>
            </a:r>
            <a:r>
              <a:rPr kumimoji="1" lang="en-US" altLang="zh-CN" dirty="0">
                <a:solidFill>
                  <a:schemeClr val="hlink"/>
                </a:solidFill>
              </a:rPr>
              <a:t>0.9%)</a:t>
            </a:r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1835150" y="1963738"/>
            <a:ext cx="602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  <a:latin typeface="宋体" charset="-122"/>
              </a:rPr>
              <a:t>【</a:t>
            </a:r>
            <a:r>
              <a:rPr kumimoji="1" lang="zh-CN" altLang="en-US">
                <a:solidFill>
                  <a:srgbClr val="FF0000"/>
                </a:solidFill>
                <a:latin typeface="宋体" charset="-122"/>
              </a:rPr>
              <a:t>阅读课本</a:t>
            </a:r>
            <a:r>
              <a:rPr kumimoji="1" lang="en-US" altLang="zh-CN">
                <a:solidFill>
                  <a:srgbClr val="FF0000"/>
                </a:solidFill>
                <a:latin typeface="宋体" charset="-122"/>
              </a:rPr>
              <a:t>P</a:t>
            </a:r>
            <a:r>
              <a:rPr kumimoji="1" lang="en-US" altLang="zh-CN" baseline="-25000">
                <a:solidFill>
                  <a:srgbClr val="FF0000"/>
                </a:solidFill>
                <a:latin typeface="宋体" charset="-122"/>
              </a:rPr>
              <a:t>72</a:t>
            </a:r>
            <a:r>
              <a:rPr kumimoji="1" lang="en-US" altLang="zh-CN">
                <a:solidFill>
                  <a:srgbClr val="FF0000"/>
                </a:solidFill>
                <a:latin typeface="宋体" charset="-122"/>
              </a:rPr>
              <a:t>】</a:t>
            </a:r>
            <a:r>
              <a:rPr kumimoji="1" lang="zh-CN" altLang="en-US">
                <a:solidFill>
                  <a:srgbClr val="000000"/>
                </a:solidFill>
                <a:latin typeface="宋体" charset="-122"/>
              </a:rPr>
              <a:t>请你归纳出氯化钠的用途。</a:t>
            </a:r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755650" y="2636838"/>
            <a:ext cx="8185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ctr"/>
            <a:r>
              <a:rPr lang="en-US" altLang="zh-CN"/>
              <a:t>① </a:t>
            </a:r>
            <a:r>
              <a:rPr kumimoji="1" lang="zh-CN" altLang="en-US">
                <a:solidFill>
                  <a:srgbClr val="FF0000"/>
                </a:solidFill>
              </a:rPr>
              <a:t>生活：</a:t>
            </a:r>
            <a:r>
              <a:rPr kumimoji="1" lang="zh-CN" altLang="en-US">
                <a:solidFill>
                  <a:srgbClr val="0000FF"/>
                </a:solidFill>
              </a:rPr>
              <a:t>用氯化钠作调味品，腌渍蔬菜、鱼、肉、蛋等食品</a:t>
            </a:r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755650" y="3213100"/>
            <a:ext cx="79961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dirty="0"/>
              <a:t>② </a:t>
            </a:r>
            <a:r>
              <a:rPr kumimoji="1" lang="zh-CN" altLang="en-US" dirty="0">
                <a:solidFill>
                  <a:srgbClr val="FF0000"/>
                </a:solidFill>
              </a:rPr>
              <a:t>工业：</a:t>
            </a:r>
            <a:r>
              <a:rPr kumimoji="1" lang="zh-CN" altLang="en-US" dirty="0">
                <a:solidFill>
                  <a:srgbClr val="0000FF"/>
                </a:solidFill>
              </a:rPr>
              <a:t>以氯化钠为原料来制取</a:t>
            </a:r>
            <a:r>
              <a:rPr kumimoji="1" lang="zh-CN" altLang="en-US" dirty="0">
                <a:solidFill>
                  <a:srgbClr val="FF0000"/>
                </a:solidFill>
              </a:rPr>
              <a:t>碳酸钠、氢氧化钠、氯气</a:t>
            </a:r>
          </a:p>
          <a:p>
            <a:r>
              <a:rPr kumimoji="1" lang="zh-CN" altLang="en-US" dirty="0">
                <a:solidFill>
                  <a:srgbClr val="FF0000"/>
                </a:solidFill>
              </a:rPr>
              <a:t>                  和盐酸</a:t>
            </a:r>
            <a:r>
              <a:rPr kumimoji="1" lang="zh-CN" altLang="en-US" dirty="0">
                <a:solidFill>
                  <a:srgbClr val="0000FF"/>
                </a:solidFill>
              </a:rPr>
              <a:t>等</a:t>
            </a:r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755650" y="4149725"/>
            <a:ext cx="56737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ctr"/>
            <a:r>
              <a:rPr kumimoji="1" lang="en-US" altLang="zh-CN" dirty="0"/>
              <a:t>③ </a:t>
            </a:r>
            <a:r>
              <a:rPr kumimoji="1" lang="zh-CN" altLang="en-US" dirty="0">
                <a:solidFill>
                  <a:srgbClr val="FF0000"/>
                </a:solidFill>
              </a:rPr>
              <a:t>农业：</a:t>
            </a:r>
            <a:r>
              <a:rPr kumimoji="1" lang="zh-CN" altLang="en-US" dirty="0" smtClean="0">
                <a:solidFill>
                  <a:srgbClr val="0000FF"/>
                </a:solidFill>
              </a:rPr>
              <a:t>用</a:t>
            </a:r>
            <a:r>
              <a:rPr kumimoji="1" lang="en-US" altLang="zh-CN" dirty="0" smtClean="0">
                <a:solidFill>
                  <a:schemeClr val="hlink"/>
                </a:solidFill>
              </a:rPr>
              <a:t>16%</a:t>
            </a:r>
            <a:r>
              <a:rPr kumimoji="1" lang="zh-CN" altLang="en-US" dirty="0" smtClean="0">
                <a:solidFill>
                  <a:srgbClr val="0000FF"/>
                </a:solidFill>
              </a:rPr>
              <a:t>的氯化钠</a:t>
            </a:r>
            <a:r>
              <a:rPr kumimoji="1" lang="zh-CN" altLang="en-US" dirty="0">
                <a:solidFill>
                  <a:srgbClr val="0000FF"/>
                </a:solidFill>
              </a:rPr>
              <a:t>溶液来选种</a:t>
            </a:r>
          </a:p>
        </p:txBody>
      </p:sp>
      <p:sp>
        <p:nvSpPr>
          <p:cNvPr id="39950" name="Text Box 14"/>
          <p:cNvSpPr txBox="1">
            <a:spLocks noChangeArrowheads="1"/>
          </p:cNvSpPr>
          <p:nvPr/>
        </p:nvSpPr>
        <p:spPr bwMode="auto">
          <a:xfrm>
            <a:off x="755650" y="5300663"/>
            <a:ext cx="483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⑤ </a:t>
            </a:r>
            <a:r>
              <a:rPr lang="zh-CN" altLang="en-US">
                <a:solidFill>
                  <a:srgbClr val="FF0000"/>
                </a:solidFill>
              </a:rPr>
              <a:t>生理：</a:t>
            </a:r>
            <a:r>
              <a:rPr lang="zh-CN" altLang="en-US">
                <a:solidFill>
                  <a:srgbClr val="0000FF"/>
                </a:solidFill>
              </a:rPr>
              <a:t>维持人体正常的新陈代谢</a:t>
            </a:r>
          </a:p>
        </p:txBody>
      </p:sp>
      <p:sp>
        <p:nvSpPr>
          <p:cNvPr id="39954" name="Rectangle 18"/>
          <p:cNvSpPr>
            <a:spLocks noChangeArrowheads="1"/>
          </p:cNvSpPr>
          <p:nvPr/>
        </p:nvSpPr>
        <p:spPr bwMode="auto">
          <a:xfrm>
            <a:off x="939800" y="5876925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【</a:t>
            </a:r>
            <a:r>
              <a:rPr lang="zh-CN" altLang="en-US">
                <a:solidFill>
                  <a:schemeClr val="hlink"/>
                </a:solidFill>
              </a:rPr>
              <a:t>注意</a:t>
            </a:r>
            <a:r>
              <a:rPr lang="en-US" altLang="zh-CN">
                <a:solidFill>
                  <a:schemeClr val="hlink"/>
                </a:solidFill>
              </a:rPr>
              <a:t>】</a:t>
            </a:r>
            <a:r>
              <a:rPr lang="zh-CN" altLang="en-US">
                <a:solidFill>
                  <a:schemeClr val="hlink"/>
                </a:solidFill>
              </a:rPr>
              <a:t>长期摄取过多的食盐不利于身体健康！</a:t>
            </a:r>
          </a:p>
        </p:txBody>
      </p:sp>
      <p:sp>
        <p:nvSpPr>
          <p:cNvPr id="39956" name="Text Box 20"/>
          <p:cNvSpPr txBox="1">
            <a:spLocks noChangeArrowheads="1"/>
          </p:cNvSpPr>
          <p:nvPr/>
        </p:nvSpPr>
        <p:spPr bwMode="auto">
          <a:xfrm>
            <a:off x="395288" y="2009775"/>
            <a:ext cx="1603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、用途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0"/>
      <p:bldP spid="39945" grpId="0"/>
      <p:bldP spid="39946" grpId="0"/>
      <p:bldP spid="39948" grpId="0"/>
      <p:bldP spid="39949" grpId="0"/>
      <p:bldP spid="39950" grpId="0"/>
      <p:bldP spid="39954" grpId="0"/>
      <p:bldP spid="399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1619250" y="2611438"/>
            <a:ext cx="69659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 </a:t>
            </a:r>
            <a:r>
              <a:rPr lang="zh-CN" altLang="en-US"/>
              <a:t>：通过晾晒海水或煮盐井水、盐湖水等，可以蒸发</a:t>
            </a:r>
          </a:p>
          <a:p>
            <a:r>
              <a:rPr lang="zh-CN" altLang="en-US"/>
              <a:t>     </a:t>
            </a:r>
            <a:r>
              <a:rPr lang="zh-CN" altLang="en-US">
                <a:solidFill>
                  <a:srgbClr val="0000FF"/>
                </a:solidFill>
              </a:rPr>
              <a:t>除去水分</a:t>
            </a:r>
            <a:r>
              <a:rPr lang="zh-CN" altLang="en-US"/>
              <a:t>可以得到</a:t>
            </a:r>
            <a:r>
              <a:rPr lang="zh-CN" altLang="en-US">
                <a:solidFill>
                  <a:schemeClr val="hlink"/>
                </a:solidFill>
              </a:rPr>
              <a:t>粗盐</a:t>
            </a:r>
            <a:r>
              <a:rPr lang="zh-CN" altLang="en-US"/>
              <a:t>。</a:t>
            </a:r>
          </a:p>
        </p:txBody>
      </p:sp>
      <p:pic>
        <p:nvPicPr>
          <p:cNvPr id="76831" name="Picture 31" descr="图11-1 氯化钠在生活中的用途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188913"/>
            <a:ext cx="2916238" cy="1120775"/>
          </a:xfrm>
          <a:prstGeom prst="rect">
            <a:avLst/>
          </a:prstGeom>
          <a:noFill/>
        </p:spPr>
      </p:pic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1116013" y="1247775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一、氯化钠</a:t>
            </a:r>
          </a:p>
        </p:txBody>
      </p:sp>
      <p:sp>
        <p:nvSpPr>
          <p:cNvPr id="76833" name="Text Box 33"/>
          <p:cNvSpPr txBox="1">
            <a:spLocks noChangeArrowheads="1"/>
          </p:cNvSpPr>
          <p:nvPr/>
        </p:nvSpPr>
        <p:spPr bwMode="auto">
          <a:xfrm>
            <a:off x="3054350" y="1316038"/>
            <a:ext cx="3605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：</a:t>
            </a:r>
            <a:r>
              <a:rPr lang="en-US" altLang="zh-CN"/>
              <a:t>NaCl</a:t>
            </a:r>
            <a:r>
              <a:rPr lang="zh-CN" altLang="en-US"/>
              <a:t>，</a:t>
            </a:r>
            <a:r>
              <a:rPr lang="zh-CN" altLang="en-US">
                <a:solidFill>
                  <a:schemeClr val="hlink"/>
                </a:solidFill>
              </a:rPr>
              <a:t>食盐的主要成分</a:t>
            </a:r>
          </a:p>
        </p:txBody>
      </p:sp>
      <p:sp>
        <p:nvSpPr>
          <p:cNvPr id="76834" name="Text Box 34"/>
          <p:cNvSpPr txBox="1">
            <a:spLocks noChangeArrowheads="1"/>
          </p:cNvSpPr>
          <p:nvPr/>
        </p:nvSpPr>
        <p:spPr bwMode="auto">
          <a:xfrm>
            <a:off x="395288" y="2009775"/>
            <a:ext cx="1603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、存在</a:t>
            </a:r>
          </a:p>
        </p:txBody>
      </p:sp>
      <p:sp>
        <p:nvSpPr>
          <p:cNvPr id="76835" name="Text Box 35"/>
          <p:cNvSpPr txBox="1">
            <a:spLocks noChangeArrowheads="1"/>
          </p:cNvSpPr>
          <p:nvPr/>
        </p:nvSpPr>
        <p:spPr bwMode="auto">
          <a:xfrm>
            <a:off x="1690688" y="1989138"/>
            <a:ext cx="434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1F7703"/>
                </a:solidFill>
              </a:rPr>
              <a:t>：海水、盐湖、盐井和盐矿</a:t>
            </a:r>
          </a:p>
        </p:txBody>
      </p:sp>
      <p:sp>
        <p:nvSpPr>
          <p:cNvPr id="76836" name="Text Box 36"/>
          <p:cNvSpPr txBox="1">
            <a:spLocks noChangeArrowheads="1"/>
          </p:cNvSpPr>
          <p:nvPr/>
        </p:nvSpPr>
        <p:spPr bwMode="auto">
          <a:xfrm>
            <a:off x="395288" y="2611438"/>
            <a:ext cx="1603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、制取</a:t>
            </a: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3976688" y="409733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不溶性杂质：泥沙</a:t>
            </a:r>
          </a:p>
        </p:txBody>
      </p:sp>
      <p:grpSp>
        <p:nvGrpSpPr>
          <p:cNvPr id="76839" name="Group 39"/>
          <p:cNvGrpSpPr>
            <a:grpSpLocks/>
          </p:cNvGrpSpPr>
          <p:nvPr/>
        </p:nvGrpSpPr>
        <p:grpSpPr bwMode="auto">
          <a:xfrm>
            <a:off x="3997325" y="4816475"/>
            <a:ext cx="1993900" cy="1368425"/>
            <a:chOff x="1987" y="2976"/>
            <a:chExt cx="1256" cy="862"/>
          </a:xfrm>
        </p:grpSpPr>
        <p:sp>
          <p:nvSpPr>
            <p:cNvPr id="76840" name="Text Box 40"/>
            <p:cNvSpPr txBox="1">
              <a:spLocks noChangeArrowheads="1"/>
            </p:cNvSpPr>
            <p:nvPr/>
          </p:nvSpPr>
          <p:spPr bwMode="auto">
            <a:xfrm>
              <a:off x="1987" y="3233"/>
              <a:ext cx="10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可溶性</a:t>
              </a:r>
              <a:r>
                <a:rPr lang="zh-CN" altLang="en-US">
                  <a:solidFill>
                    <a:schemeClr val="hlink"/>
                  </a:solidFill>
                </a:rPr>
                <a:t>杂质</a:t>
              </a:r>
            </a:p>
          </p:txBody>
        </p:sp>
        <p:sp>
          <p:nvSpPr>
            <p:cNvPr id="76841" name="AutoShape 41"/>
            <p:cNvSpPr>
              <a:spLocks/>
            </p:cNvSpPr>
            <p:nvPr/>
          </p:nvSpPr>
          <p:spPr bwMode="auto">
            <a:xfrm>
              <a:off x="3152" y="2976"/>
              <a:ext cx="91" cy="862"/>
            </a:xfrm>
            <a:prstGeom prst="leftBrace">
              <a:avLst>
                <a:gd name="adj1" fmla="val 7893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6842" name="Text Box 42"/>
          <p:cNvSpPr txBox="1">
            <a:spLocks noChangeArrowheads="1"/>
          </p:cNvSpPr>
          <p:nvPr/>
        </p:nvSpPr>
        <p:spPr bwMode="auto">
          <a:xfrm>
            <a:off x="6062663" y="4529138"/>
            <a:ext cx="963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CaCl</a:t>
            </a:r>
            <a:r>
              <a:rPr lang="en-US" altLang="zh-CN" baseline="-25000"/>
              <a:t>2</a:t>
            </a:r>
            <a:endParaRPr lang="en-US" altLang="zh-CN"/>
          </a:p>
        </p:txBody>
      </p:sp>
      <p:sp>
        <p:nvSpPr>
          <p:cNvPr id="76843" name="Text Box 43"/>
          <p:cNvSpPr txBox="1">
            <a:spLocks noChangeArrowheads="1"/>
          </p:cNvSpPr>
          <p:nvPr/>
        </p:nvSpPr>
        <p:spPr bwMode="auto">
          <a:xfrm>
            <a:off x="6081713" y="4987925"/>
            <a:ext cx="1030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MgCl</a:t>
            </a:r>
            <a:r>
              <a:rPr lang="en-US" altLang="zh-CN" baseline="-25000"/>
              <a:t>2</a:t>
            </a:r>
            <a:endParaRPr lang="en-US" altLang="zh-CN"/>
          </a:p>
        </p:txBody>
      </p:sp>
      <p:sp>
        <p:nvSpPr>
          <p:cNvPr id="76844" name="Text Box 44"/>
          <p:cNvSpPr txBox="1">
            <a:spLocks noChangeArrowheads="1"/>
          </p:cNvSpPr>
          <p:nvPr/>
        </p:nvSpPr>
        <p:spPr bwMode="auto">
          <a:xfrm>
            <a:off x="6081713" y="5419725"/>
            <a:ext cx="1065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CaSO</a:t>
            </a:r>
            <a:r>
              <a:rPr lang="en-US" altLang="zh-CN" baseline="-25000"/>
              <a:t>4</a:t>
            </a:r>
            <a:endParaRPr lang="en-US" altLang="zh-CN"/>
          </a:p>
        </p:txBody>
      </p:sp>
      <p:sp>
        <p:nvSpPr>
          <p:cNvPr id="76845" name="Text Box 45"/>
          <p:cNvSpPr txBox="1">
            <a:spLocks noChangeArrowheads="1"/>
          </p:cNvSpPr>
          <p:nvPr/>
        </p:nvSpPr>
        <p:spPr bwMode="auto">
          <a:xfrm>
            <a:off x="6097588" y="5851525"/>
            <a:ext cx="1131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MgSO</a:t>
            </a:r>
            <a:r>
              <a:rPr lang="en-US" altLang="zh-CN" baseline="-25000"/>
              <a:t>4</a:t>
            </a:r>
            <a:endParaRPr lang="en-US" altLang="zh-CN"/>
          </a:p>
        </p:txBody>
      </p:sp>
      <p:grpSp>
        <p:nvGrpSpPr>
          <p:cNvPr id="76846" name="Group 46"/>
          <p:cNvGrpSpPr>
            <a:grpSpLocks/>
          </p:cNvGrpSpPr>
          <p:nvPr/>
        </p:nvGrpSpPr>
        <p:grpSpPr bwMode="auto">
          <a:xfrm>
            <a:off x="971550" y="3932238"/>
            <a:ext cx="1852613" cy="1008062"/>
            <a:chOff x="126" y="3067"/>
            <a:chExt cx="1167" cy="635"/>
          </a:xfrm>
        </p:grpSpPr>
        <p:sp>
          <p:nvSpPr>
            <p:cNvPr id="76847" name="Text Box 47"/>
            <p:cNvSpPr txBox="1">
              <a:spLocks noChangeArrowheads="1"/>
            </p:cNvSpPr>
            <p:nvPr/>
          </p:nvSpPr>
          <p:spPr bwMode="auto">
            <a:xfrm>
              <a:off x="126" y="3233"/>
              <a:ext cx="10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粗盐的成分</a:t>
              </a:r>
            </a:p>
          </p:txBody>
        </p:sp>
        <p:sp>
          <p:nvSpPr>
            <p:cNvPr id="76848" name="AutoShape 48"/>
            <p:cNvSpPr>
              <a:spLocks/>
            </p:cNvSpPr>
            <p:nvPr/>
          </p:nvSpPr>
          <p:spPr bwMode="auto">
            <a:xfrm>
              <a:off x="1202" y="3067"/>
              <a:ext cx="91" cy="635"/>
            </a:xfrm>
            <a:prstGeom prst="leftBrace">
              <a:avLst>
                <a:gd name="adj1" fmla="val 581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76849" name="Group 49"/>
          <p:cNvGrpSpPr>
            <a:grpSpLocks/>
          </p:cNvGrpSpPr>
          <p:nvPr/>
        </p:nvGrpSpPr>
        <p:grpSpPr bwMode="auto">
          <a:xfrm>
            <a:off x="2916238" y="4437063"/>
            <a:ext cx="1009650" cy="1008062"/>
            <a:chOff x="1292" y="2750"/>
            <a:chExt cx="636" cy="635"/>
          </a:xfrm>
        </p:grpSpPr>
        <p:sp>
          <p:nvSpPr>
            <p:cNvPr id="76850" name="AutoShape 50"/>
            <p:cNvSpPr>
              <a:spLocks/>
            </p:cNvSpPr>
            <p:nvPr/>
          </p:nvSpPr>
          <p:spPr bwMode="auto">
            <a:xfrm>
              <a:off x="1837" y="2750"/>
              <a:ext cx="91" cy="635"/>
            </a:xfrm>
            <a:prstGeom prst="leftBrace">
              <a:avLst>
                <a:gd name="adj1" fmla="val 581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6851" name="Text Box 51"/>
            <p:cNvSpPr txBox="1">
              <a:spLocks noChangeArrowheads="1"/>
            </p:cNvSpPr>
            <p:nvPr/>
          </p:nvSpPr>
          <p:spPr bwMode="auto">
            <a:xfrm>
              <a:off x="1292" y="2886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杂质</a:t>
              </a:r>
            </a:p>
          </p:txBody>
        </p:sp>
      </p:grpSp>
      <p:sp>
        <p:nvSpPr>
          <p:cNvPr id="76852" name="Text Box 52"/>
          <p:cNvSpPr txBox="1">
            <a:spLocks noChangeArrowheads="1"/>
          </p:cNvSpPr>
          <p:nvPr/>
        </p:nvSpPr>
        <p:spPr bwMode="auto">
          <a:xfrm>
            <a:off x="2846388" y="3716338"/>
            <a:ext cx="862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NaCl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6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6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6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76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6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76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76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76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76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76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8" grpId="0"/>
      <p:bldP spid="76835" grpId="0"/>
      <p:bldP spid="76836" grpId="0"/>
      <p:bldP spid="76838" grpId="0"/>
      <p:bldP spid="76842" grpId="0"/>
      <p:bldP spid="76843" grpId="0"/>
      <p:bldP spid="76844" grpId="0"/>
      <p:bldP spid="76845" grpId="0"/>
      <p:bldP spid="768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539750" y="2276475"/>
            <a:ext cx="76327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对比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请大家试着从颜色、状态以及溶水性进行比较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        它们的物理性质。</a:t>
            </a:r>
          </a:p>
        </p:txBody>
      </p:sp>
      <p:graphicFrame>
        <p:nvGraphicFramePr>
          <p:cNvPr id="42033" name="Group 49"/>
          <p:cNvGraphicFramePr>
            <a:graphicFrameLocks noGrp="1"/>
          </p:cNvGraphicFramePr>
          <p:nvPr/>
        </p:nvGraphicFramePr>
        <p:xfrm>
          <a:off x="1547813" y="3716338"/>
          <a:ext cx="6119812" cy="1982788"/>
        </p:xfrm>
        <a:graphic>
          <a:graphicData uri="http://schemas.openxmlformats.org/drawingml/2006/table">
            <a:tbl>
              <a:tblPr/>
              <a:tblGrid>
                <a:gridCol w="1597025"/>
                <a:gridCol w="1463675"/>
                <a:gridCol w="1619250"/>
                <a:gridCol w="1439862"/>
              </a:tblGrid>
              <a:tr h="476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物   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Na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CO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NaHCO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CaCO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颜   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状   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溶 水 性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020" name="Text Box 36"/>
          <p:cNvSpPr txBox="1">
            <a:spLocks noChangeArrowheads="1"/>
          </p:cNvSpPr>
          <p:nvPr/>
        </p:nvSpPr>
        <p:spPr bwMode="auto">
          <a:xfrm>
            <a:off x="3348038" y="4206875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白色</a:t>
            </a:r>
          </a:p>
        </p:txBody>
      </p:sp>
      <p:sp>
        <p:nvSpPr>
          <p:cNvPr id="42021" name="Text Box 37"/>
          <p:cNvSpPr txBox="1">
            <a:spLocks noChangeArrowheads="1"/>
          </p:cNvSpPr>
          <p:nvPr/>
        </p:nvSpPr>
        <p:spPr bwMode="auto">
          <a:xfrm>
            <a:off x="5003800" y="4254500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白色</a:t>
            </a:r>
          </a:p>
        </p:txBody>
      </p:sp>
      <p:sp>
        <p:nvSpPr>
          <p:cNvPr id="42022" name="Text Box 38"/>
          <p:cNvSpPr txBox="1">
            <a:spLocks noChangeArrowheads="1"/>
          </p:cNvSpPr>
          <p:nvPr/>
        </p:nvSpPr>
        <p:spPr bwMode="auto">
          <a:xfrm>
            <a:off x="6445250" y="4254500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白色</a:t>
            </a:r>
          </a:p>
        </p:txBody>
      </p:sp>
      <p:sp>
        <p:nvSpPr>
          <p:cNvPr id="42023" name="Text Box 39"/>
          <p:cNvSpPr txBox="1">
            <a:spLocks noChangeArrowheads="1"/>
          </p:cNvSpPr>
          <p:nvPr/>
        </p:nvSpPr>
        <p:spPr bwMode="auto">
          <a:xfrm>
            <a:off x="3348038" y="4757738"/>
            <a:ext cx="81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Arial" charset="0"/>
              </a:rPr>
              <a:t>固体</a:t>
            </a:r>
          </a:p>
        </p:txBody>
      </p:sp>
      <p:sp>
        <p:nvSpPr>
          <p:cNvPr id="42024" name="Text Box 40"/>
          <p:cNvSpPr txBox="1">
            <a:spLocks noChangeArrowheads="1"/>
          </p:cNvSpPr>
          <p:nvPr/>
        </p:nvSpPr>
        <p:spPr bwMode="auto">
          <a:xfrm>
            <a:off x="5003800" y="4710113"/>
            <a:ext cx="81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Arial" charset="0"/>
              </a:rPr>
              <a:t>固体</a:t>
            </a:r>
          </a:p>
        </p:txBody>
      </p:sp>
      <p:sp>
        <p:nvSpPr>
          <p:cNvPr id="42025" name="Text Box 41"/>
          <p:cNvSpPr txBox="1">
            <a:spLocks noChangeArrowheads="1"/>
          </p:cNvSpPr>
          <p:nvPr/>
        </p:nvSpPr>
        <p:spPr bwMode="auto">
          <a:xfrm>
            <a:off x="6443663" y="4711700"/>
            <a:ext cx="81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Arial" charset="0"/>
              </a:rPr>
              <a:t>固体</a:t>
            </a:r>
          </a:p>
        </p:txBody>
      </p:sp>
      <p:sp>
        <p:nvSpPr>
          <p:cNvPr id="42027" name="Text Box 43"/>
          <p:cNvSpPr txBox="1">
            <a:spLocks noChangeArrowheads="1"/>
          </p:cNvSpPr>
          <p:nvPr/>
        </p:nvSpPr>
        <p:spPr bwMode="auto">
          <a:xfrm>
            <a:off x="4787900" y="5214938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易溶于水</a:t>
            </a:r>
          </a:p>
        </p:txBody>
      </p:sp>
      <p:sp>
        <p:nvSpPr>
          <p:cNvPr id="42028" name="Text Box 44"/>
          <p:cNvSpPr txBox="1">
            <a:spLocks noChangeArrowheads="1"/>
          </p:cNvSpPr>
          <p:nvPr/>
        </p:nvSpPr>
        <p:spPr bwMode="auto">
          <a:xfrm>
            <a:off x="6227763" y="5214938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</a:rPr>
              <a:t>不溶于水</a:t>
            </a:r>
          </a:p>
        </p:txBody>
      </p:sp>
      <p:sp>
        <p:nvSpPr>
          <p:cNvPr id="42032" name="Text Box 48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  <p:sp>
        <p:nvSpPr>
          <p:cNvPr id="42034" name="Text Box 50"/>
          <p:cNvSpPr txBox="1">
            <a:spLocks noChangeArrowheads="1"/>
          </p:cNvSpPr>
          <p:nvPr/>
        </p:nvSpPr>
        <p:spPr bwMode="auto">
          <a:xfrm>
            <a:off x="3132138" y="5214938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易溶于水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4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20" grpId="0"/>
      <p:bldP spid="42021" grpId="0"/>
      <p:bldP spid="42022" grpId="0"/>
      <p:bldP spid="42023" grpId="0"/>
      <p:bldP spid="42024" grpId="0"/>
      <p:bldP spid="42025" grpId="0"/>
      <p:bldP spid="42027" grpId="0"/>
      <p:bldP spid="42028" grpId="0"/>
      <p:bldP spid="420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611188" y="2206625"/>
            <a:ext cx="6018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 碳酸钠（</a:t>
            </a:r>
            <a:r>
              <a:rPr lang="en-US" altLang="zh-CN">
                <a:solidFill>
                  <a:srgbClr val="0000FF"/>
                </a:solidFill>
              </a:rPr>
              <a:t>Na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，俗称：</a:t>
            </a:r>
            <a:r>
              <a:rPr lang="zh-CN" altLang="en-US">
                <a:solidFill>
                  <a:schemeClr val="hlink"/>
                </a:solidFill>
              </a:rPr>
              <a:t>苏打、纯碱</a:t>
            </a:r>
            <a:r>
              <a:rPr lang="zh-CN" altLang="en-US"/>
              <a:t>）</a:t>
            </a:r>
          </a:p>
        </p:txBody>
      </p:sp>
      <p:sp>
        <p:nvSpPr>
          <p:cNvPr id="70663" name="Rectangle 7"/>
          <p:cNvSpPr>
            <a:spLocks noChangeArrowheads="1"/>
          </p:cNvSpPr>
          <p:nvPr/>
        </p:nvSpPr>
        <p:spPr bwMode="auto">
          <a:xfrm>
            <a:off x="973138" y="2997200"/>
            <a:ext cx="7813675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**</a:t>
            </a:r>
            <a:r>
              <a:rPr lang="zh-CN" altLang="en-US">
                <a:solidFill>
                  <a:schemeClr val="bg1"/>
                </a:solidFill>
              </a:rPr>
              <a:t>注意：纯碱不是碱，是一种盐，是一种具有碱性的盐。</a:t>
            </a:r>
          </a:p>
        </p:txBody>
      </p:sp>
      <p:grpSp>
        <p:nvGrpSpPr>
          <p:cNvPr id="70664" name="Group 8"/>
          <p:cNvGrpSpPr>
            <a:grpSpLocks/>
          </p:cNvGrpSpPr>
          <p:nvPr/>
        </p:nvGrpSpPr>
        <p:grpSpPr bwMode="auto">
          <a:xfrm>
            <a:off x="542925" y="4005263"/>
            <a:ext cx="3308350" cy="2319337"/>
            <a:chOff x="252" y="2614"/>
            <a:chExt cx="2084" cy="1461"/>
          </a:xfrm>
        </p:grpSpPr>
        <p:pic>
          <p:nvPicPr>
            <p:cNvPr id="70665" name="Picture 9" descr="5001500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2614"/>
              <a:ext cx="1588" cy="1461"/>
            </a:xfrm>
            <a:prstGeom prst="rect">
              <a:avLst/>
            </a:prstGeom>
            <a:noFill/>
          </p:spPr>
        </p:pic>
        <p:sp>
          <p:nvSpPr>
            <p:cNvPr id="70666" name="Rectangle 10"/>
            <p:cNvSpPr>
              <a:spLocks noChangeArrowheads="1"/>
            </p:cNvSpPr>
            <p:nvPr/>
          </p:nvSpPr>
          <p:spPr bwMode="auto">
            <a:xfrm>
              <a:off x="252" y="3022"/>
              <a:ext cx="405" cy="7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3600">
                  <a:latin typeface="Comic Sans MS" pitchFamily="66" charset="0"/>
                </a:rPr>
                <a:t>玻</a:t>
              </a:r>
            </a:p>
            <a:p>
              <a:r>
                <a:rPr lang="zh-CN" altLang="en-US" sz="3600">
                  <a:latin typeface="Comic Sans MS" pitchFamily="66" charset="0"/>
                </a:rPr>
                <a:t>璃</a:t>
              </a:r>
            </a:p>
          </p:txBody>
        </p:sp>
      </p:grpSp>
      <p:grpSp>
        <p:nvGrpSpPr>
          <p:cNvPr id="70667" name="Group 11"/>
          <p:cNvGrpSpPr>
            <a:grpSpLocks/>
          </p:cNvGrpSpPr>
          <p:nvPr/>
        </p:nvGrpSpPr>
        <p:grpSpPr bwMode="auto">
          <a:xfrm>
            <a:off x="4427538" y="3860800"/>
            <a:ext cx="4176712" cy="2538413"/>
            <a:chOff x="2699" y="2523"/>
            <a:chExt cx="2631" cy="1599"/>
          </a:xfrm>
        </p:grpSpPr>
        <p:pic>
          <p:nvPicPr>
            <p:cNvPr id="70668" name="Picture 12" descr="b3e953b77c3d0fe930add14d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98" y="2523"/>
              <a:ext cx="2132" cy="1599"/>
            </a:xfrm>
            <a:prstGeom prst="rect">
              <a:avLst/>
            </a:prstGeom>
            <a:noFill/>
          </p:spPr>
        </p:pic>
        <p:sp>
          <p:nvSpPr>
            <p:cNvPr id="70669" name="Rectangle 13"/>
            <p:cNvSpPr>
              <a:spLocks noChangeArrowheads="1"/>
            </p:cNvSpPr>
            <p:nvPr/>
          </p:nvSpPr>
          <p:spPr bwMode="auto">
            <a:xfrm>
              <a:off x="2699" y="2976"/>
              <a:ext cx="405" cy="7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3600">
                  <a:latin typeface="Comic Sans MS" pitchFamily="66" charset="0"/>
                </a:rPr>
                <a:t>造</a:t>
              </a:r>
            </a:p>
            <a:p>
              <a:r>
                <a:rPr lang="zh-CN" altLang="en-US" sz="3600">
                  <a:latin typeface="Comic Sans MS" pitchFamily="66" charset="0"/>
                </a:rPr>
                <a:t>纸</a:t>
              </a:r>
            </a:p>
          </p:txBody>
        </p:sp>
      </p:grp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6303963" y="2205038"/>
            <a:ext cx="20409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演示实验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70674" name="Text Box 18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  <p:bldP spid="70663" grpId="0" animBg="1"/>
      <p:bldP spid="706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2" name="Group 2"/>
          <p:cNvGrpSpPr>
            <a:grpSpLocks/>
          </p:cNvGrpSpPr>
          <p:nvPr/>
        </p:nvGrpSpPr>
        <p:grpSpPr bwMode="auto">
          <a:xfrm>
            <a:off x="179388" y="4062413"/>
            <a:ext cx="4086225" cy="2389187"/>
            <a:chOff x="113" y="2659"/>
            <a:chExt cx="2574" cy="1505"/>
          </a:xfrm>
        </p:grpSpPr>
        <p:pic>
          <p:nvPicPr>
            <p:cNvPr id="71683" name="Picture 3" descr="C3753453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12" y="2659"/>
              <a:ext cx="2075" cy="1505"/>
            </a:xfrm>
            <a:prstGeom prst="rect">
              <a:avLst/>
            </a:prstGeom>
            <a:noFill/>
          </p:spPr>
        </p:pic>
        <p:sp>
          <p:nvSpPr>
            <p:cNvPr id="71684" name="Rectangle 4"/>
            <p:cNvSpPr>
              <a:spLocks noChangeArrowheads="1"/>
            </p:cNvSpPr>
            <p:nvPr/>
          </p:nvSpPr>
          <p:spPr bwMode="auto">
            <a:xfrm>
              <a:off x="113" y="3043"/>
              <a:ext cx="405" cy="7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3600">
                  <a:latin typeface="Comic Sans MS" pitchFamily="66" charset="0"/>
                </a:rPr>
                <a:t>纺</a:t>
              </a:r>
            </a:p>
            <a:p>
              <a:r>
                <a:rPr lang="zh-CN" altLang="en-US" sz="3600">
                  <a:latin typeface="Comic Sans MS" pitchFamily="66" charset="0"/>
                </a:rPr>
                <a:t>织</a:t>
              </a:r>
            </a:p>
          </p:txBody>
        </p:sp>
      </p:grpSp>
      <p:grpSp>
        <p:nvGrpSpPr>
          <p:cNvPr id="71685" name="Group 5"/>
          <p:cNvGrpSpPr>
            <a:grpSpLocks/>
          </p:cNvGrpSpPr>
          <p:nvPr/>
        </p:nvGrpSpPr>
        <p:grpSpPr bwMode="auto">
          <a:xfrm>
            <a:off x="4716463" y="4005263"/>
            <a:ext cx="4176712" cy="2433637"/>
            <a:chOff x="2971" y="2623"/>
            <a:chExt cx="2631" cy="1533"/>
          </a:xfrm>
        </p:grpSpPr>
        <p:pic>
          <p:nvPicPr>
            <p:cNvPr id="71686" name="Picture 6" descr="2008040817392482981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470" y="2623"/>
              <a:ext cx="2132" cy="1533"/>
            </a:xfrm>
            <a:prstGeom prst="rect">
              <a:avLst/>
            </a:prstGeom>
            <a:noFill/>
          </p:spPr>
        </p:pic>
        <p:sp>
          <p:nvSpPr>
            <p:cNvPr id="71687" name="Rectangle 7"/>
            <p:cNvSpPr>
              <a:spLocks noChangeArrowheads="1"/>
            </p:cNvSpPr>
            <p:nvPr/>
          </p:nvSpPr>
          <p:spPr bwMode="auto">
            <a:xfrm>
              <a:off x="2971" y="2795"/>
              <a:ext cx="405" cy="1096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3600">
                  <a:latin typeface="Comic Sans MS" pitchFamily="66" charset="0"/>
                </a:rPr>
                <a:t>洗</a:t>
              </a:r>
            </a:p>
            <a:p>
              <a:r>
                <a:rPr lang="zh-CN" altLang="en-US" sz="3600">
                  <a:latin typeface="Comic Sans MS" pitchFamily="66" charset="0"/>
                </a:rPr>
                <a:t>涤</a:t>
              </a:r>
            </a:p>
            <a:p>
              <a:r>
                <a:rPr lang="zh-CN" altLang="en-US" sz="3600">
                  <a:latin typeface="Comic Sans MS" pitchFamily="66" charset="0"/>
                </a:rPr>
                <a:t>剂</a:t>
              </a:r>
            </a:p>
          </p:txBody>
        </p:sp>
      </p:grpSp>
      <p:sp>
        <p:nvSpPr>
          <p:cNvPr id="71702" name="Text Box 22"/>
          <p:cNvSpPr txBox="1">
            <a:spLocks noChangeArrowheads="1"/>
          </p:cNvSpPr>
          <p:nvPr/>
        </p:nvSpPr>
        <p:spPr bwMode="auto">
          <a:xfrm>
            <a:off x="611188" y="2206625"/>
            <a:ext cx="6018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 碳酸钠（</a:t>
            </a:r>
            <a:r>
              <a:rPr lang="en-US" altLang="zh-CN">
                <a:solidFill>
                  <a:srgbClr val="0000FF"/>
                </a:solidFill>
              </a:rPr>
              <a:t>Na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，俗称：</a:t>
            </a:r>
            <a:r>
              <a:rPr lang="zh-CN" altLang="en-US">
                <a:solidFill>
                  <a:schemeClr val="hlink"/>
                </a:solidFill>
              </a:rPr>
              <a:t>苏打、纯碱</a:t>
            </a:r>
            <a:r>
              <a:rPr lang="zh-CN" altLang="en-US"/>
              <a:t>）</a:t>
            </a:r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  <p:sp>
        <p:nvSpPr>
          <p:cNvPr id="71705" name="Rectangle 25"/>
          <p:cNvSpPr>
            <a:spLocks noChangeArrowheads="1"/>
          </p:cNvSpPr>
          <p:nvPr/>
        </p:nvSpPr>
        <p:spPr bwMode="auto">
          <a:xfrm>
            <a:off x="971550" y="2997200"/>
            <a:ext cx="7813675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**</a:t>
            </a:r>
            <a:r>
              <a:rPr lang="zh-CN" altLang="en-US">
                <a:solidFill>
                  <a:schemeClr val="bg1"/>
                </a:solidFill>
              </a:rPr>
              <a:t>注意：纯碱不是碱，是一种盐，是一种具有碱性的盐。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611188" y="2159000"/>
            <a:ext cx="584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 碳酸氢钠（</a:t>
            </a:r>
            <a:r>
              <a:rPr lang="en-US" altLang="zh-CN">
                <a:solidFill>
                  <a:srgbClr val="0000FF"/>
                </a:solidFill>
              </a:rPr>
              <a:t>NaHCO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，俗称：</a:t>
            </a:r>
            <a:r>
              <a:rPr lang="zh-CN" altLang="en-US">
                <a:solidFill>
                  <a:srgbClr val="FF0000"/>
                </a:solidFill>
              </a:rPr>
              <a:t>小</a:t>
            </a:r>
            <a:r>
              <a:rPr lang="zh-CN" altLang="en-US">
                <a:solidFill>
                  <a:schemeClr val="hlink"/>
                </a:solidFill>
              </a:rPr>
              <a:t>苏打</a:t>
            </a:r>
            <a:r>
              <a:rPr lang="zh-CN" altLang="en-US"/>
              <a:t>）</a:t>
            </a: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1187450" y="2924175"/>
            <a:ext cx="5984875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**</a:t>
            </a:r>
            <a:r>
              <a:rPr lang="zh-CN" altLang="en-US">
                <a:solidFill>
                  <a:schemeClr val="bg1"/>
                </a:solidFill>
              </a:rPr>
              <a:t>注意：碳酸氢钠也是一种具有碱性的盐。</a:t>
            </a:r>
          </a:p>
        </p:txBody>
      </p:sp>
      <p:pic>
        <p:nvPicPr>
          <p:cNvPr id="72711" name="Picture 7" descr="s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865563"/>
            <a:ext cx="3095625" cy="2505075"/>
          </a:xfrm>
          <a:prstGeom prst="rect">
            <a:avLst/>
          </a:prstGeom>
          <a:noFill/>
        </p:spPr>
      </p:pic>
      <p:pic>
        <p:nvPicPr>
          <p:cNvPr id="72712" name="Picture 8" descr="af35612dec84392f359bf7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3938588"/>
            <a:ext cx="2590800" cy="2293937"/>
          </a:xfrm>
          <a:prstGeom prst="rect">
            <a:avLst/>
          </a:prstGeom>
          <a:noFill/>
        </p:spPr>
      </p:pic>
      <p:pic>
        <p:nvPicPr>
          <p:cNvPr id="72713" name="Picture 9" descr="00080287d098098b5edb0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3789363"/>
            <a:ext cx="2484438" cy="2484437"/>
          </a:xfrm>
          <a:prstGeom prst="rect">
            <a:avLst/>
          </a:prstGeom>
          <a:noFill/>
        </p:spPr>
      </p:pic>
      <p:sp>
        <p:nvSpPr>
          <p:cNvPr id="72717" name="Text Box 13"/>
          <p:cNvSpPr txBox="1">
            <a:spLocks noChangeArrowheads="1"/>
          </p:cNvSpPr>
          <p:nvPr/>
        </p:nvSpPr>
        <p:spPr bwMode="auto">
          <a:xfrm>
            <a:off x="6303963" y="2133600"/>
            <a:ext cx="20409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演示实验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72718" name="Text Box 14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animBg="1"/>
      <p:bldP spid="727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35" name="Group 7"/>
          <p:cNvGrpSpPr>
            <a:grpSpLocks/>
          </p:cNvGrpSpPr>
          <p:nvPr/>
        </p:nvGrpSpPr>
        <p:grpSpPr bwMode="auto">
          <a:xfrm>
            <a:off x="611188" y="3716338"/>
            <a:ext cx="8353425" cy="2016125"/>
            <a:chOff x="385" y="2704"/>
            <a:chExt cx="5262" cy="1270"/>
          </a:xfrm>
        </p:grpSpPr>
        <p:pic>
          <p:nvPicPr>
            <p:cNvPr id="73736" name="Picture 8"/>
            <p:cNvPicPr>
              <a:picLocks noChangeAspect="1" noChangeArrowheads="1"/>
            </p:cNvPicPr>
            <p:nvPr/>
          </p:nvPicPr>
          <p:blipFill>
            <a:blip r:embed="rId2"/>
            <a:srcRect b="50000"/>
            <a:stretch>
              <a:fillRect/>
            </a:stretch>
          </p:blipFill>
          <p:spPr bwMode="auto">
            <a:xfrm>
              <a:off x="385" y="2704"/>
              <a:ext cx="2670" cy="1270"/>
            </a:xfrm>
            <a:prstGeom prst="rect">
              <a:avLst/>
            </a:prstGeom>
            <a:noFill/>
          </p:spPr>
        </p:pic>
        <p:pic>
          <p:nvPicPr>
            <p:cNvPr id="73737" name="Picture 9"/>
            <p:cNvPicPr>
              <a:picLocks noChangeAspect="1" noChangeArrowheads="1"/>
            </p:cNvPicPr>
            <p:nvPr/>
          </p:nvPicPr>
          <p:blipFill>
            <a:blip r:embed="rId2"/>
            <a:srcRect l="9552" t="61758" r="3244"/>
            <a:stretch>
              <a:fillRect/>
            </a:stretch>
          </p:blipFill>
          <p:spPr bwMode="auto">
            <a:xfrm>
              <a:off x="2744" y="2704"/>
              <a:ext cx="2903" cy="1270"/>
            </a:xfrm>
            <a:prstGeom prst="rect">
              <a:avLst/>
            </a:prstGeom>
            <a:noFill/>
          </p:spPr>
        </p:pic>
      </p:grpSp>
      <p:sp>
        <p:nvSpPr>
          <p:cNvPr id="73738" name="Rectangle 10"/>
          <p:cNvSpPr>
            <a:spLocks noChangeArrowheads="1"/>
          </p:cNvSpPr>
          <p:nvPr/>
        </p:nvSpPr>
        <p:spPr bwMode="auto">
          <a:xfrm>
            <a:off x="1263650" y="5803900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治疗胃酸过多</a:t>
            </a:r>
          </a:p>
        </p:txBody>
      </p:sp>
      <p:sp>
        <p:nvSpPr>
          <p:cNvPr id="73741" name="Rectangle 13"/>
          <p:cNvSpPr>
            <a:spLocks noChangeArrowheads="1"/>
          </p:cNvSpPr>
          <p:nvPr/>
        </p:nvSpPr>
        <p:spPr bwMode="auto">
          <a:xfrm>
            <a:off x="3348038" y="5803900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注意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不适合胃溃疡患者</a:t>
            </a:r>
          </a:p>
        </p:txBody>
      </p:sp>
      <p:sp>
        <p:nvSpPr>
          <p:cNvPr id="73739" name="AutoShape 11"/>
          <p:cNvSpPr>
            <a:spLocks noChangeArrowheads="1"/>
          </p:cNvSpPr>
          <p:nvPr/>
        </p:nvSpPr>
        <p:spPr bwMode="auto">
          <a:xfrm>
            <a:off x="4211638" y="333375"/>
            <a:ext cx="4572000" cy="935038"/>
          </a:xfrm>
          <a:prstGeom prst="wedgeRoundRectCallout">
            <a:avLst>
              <a:gd name="adj1" fmla="val 31250"/>
              <a:gd name="adj2" fmla="val 338454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</a:rPr>
              <a:t>NaHCO</a:t>
            </a:r>
            <a:r>
              <a:rPr lang="en-US" altLang="zh-CN" baseline="-25000">
                <a:solidFill>
                  <a:schemeClr val="bg1"/>
                </a:solidFill>
              </a:rPr>
              <a:t>3</a:t>
            </a:r>
            <a:r>
              <a:rPr lang="zh-CN" altLang="en-US">
                <a:solidFill>
                  <a:schemeClr val="bg1"/>
                </a:solidFill>
              </a:rPr>
              <a:t>与盐酸反应产生</a:t>
            </a:r>
            <a:r>
              <a:rPr lang="en-US" altLang="zh-CN">
                <a:solidFill>
                  <a:schemeClr val="bg1"/>
                </a:solidFill>
              </a:rPr>
              <a:t>CO</a:t>
            </a:r>
            <a:r>
              <a:rPr lang="en-US" altLang="zh-CN" baseline="-25000">
                <a:solidFill>
                  <a:schemeClr val="bg1"/>
                </a:solidFill>
              </a:rPr>
              <a:t>2</a:t>
            </a:r>
            <a:r>
              <a:rPr lang="zh-CN" altLang="en-US">
                <a:solidFill>
                  <a:schemeClr val="bg1"/>
                </a:solidFill>
              </a:rPr>
              <a:t>使患者胃胀气，加重病情。</a:t>
            </a:r>
          </a:p>
        </p:txBody>
      </p:sp>
      <p:sp>
        <p:nvSpPr>
          <p:cNvPr id="73747" name="Text Box 19"/>
          <p:cNvSpPr txBox="1">
            <a:spLocks noChangeArrowheads="1"/>
          </p:cNvSpPr>
          <p:nvPr/>
        </p:nvSpPr>
        <p:spPr bwMode="auto">
          <a:xfrm>
            <a:off x="611188" y="2159000"/>
            <a:ext cx="584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 碳酸氢钠（</a:t>
            </a:r>
            <a:r>
              <a:rPr lang="en-US" altLang="zh-CN">
                <a:solidFill>
                  <a:srgbClr val="0000FF"/>
                </a:solidFill>
              </a:rPr>
              <a:t>NaHCO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，俗称：</a:t>
            </a:r>
            <a:r>
              <a:rPr lang="zh-CN" altLang="en-US">
                <a:solidFill>
                  <a:srgbClr val="FF0000"/>
                </a:solidFill>
              </a:rPr>
              <a:t>小</a:t>
            </a:r>
            <a:r>
              <a:rPr lang="zh-CN" altLang="en-US">
                <a:solidFill>
                  <a:schemeClr val="hlink"/>
                </a:solidFill>
              </a:rPr>
              <a:t>苏打</a:t>
            </a:r>
            <a:r>
              <a:rPr lang="zh-CN" altLang="en-US"/>
              <a:t>）</a:t>
            </a:r>
          </a:p>
        </p:txBody>
      </p:sp>
      <p:sp>
        <p:nvSpPr>
          <p:cNvPr id="73748" name="Rectangle 20"/>
          <p:cNvSpPr>
            <a:spLocks noChangeArrowheads="1"/>
          </p:cNvSpPr>
          <p:nvPr/>
        </p:nvSpPr>
        <p:spPr bwMode="auto">
          <a:xfrm>
            <a:off x="1187450" y="2924175"/>
            <a:ext cx="5984875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**</a:t>
            </a:r>
            <a:r>
              <a:rPr lang="zh-CN" altLang="en-US">
                <a:solidFill>
                  <a:schemeClr val="bg1"/>
                </a:solidFill>
              </a:rPr>
              <a:t>注意：碳酸氢钠也是一种具有碱性的盐。</a:t>
            </a:r>
          </a:p>
        </p:txBody>
      </p:sp>
      <p:sp>
        <p:nvSpPr>
          <p:cNvPr id="73750" name="Text Box 22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6" name="Text Box 14"/>
          <p:cNvSpPr txBox="1">
            <a:spLocks noChangeArrowheads="1"/>
          </p:cNvSpPr>
          <p:nvPr/>
        </p:nvSpPr>
        <p:spPr bwMode="auto">
          <a:xfrm>
            <a:off x="611188" y="2159000"/>
            <a:ext cx="584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 碳酸氢钠（</a:t>
            </a:r>
            <a:r>
              <a:rPr lang="en-US" altLang="zh-CN">
                <a:solidFill>
                  <a:srgbClr val="0000FF"/>
                </a:solidFill>
              </a:rPr>
              <a:t>NaHCO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，俗称：</a:t>
            </a:r>
            <a:r>
              <a:rPr lang="zh-CN" altLang="en-US">
                <a:solidFill>
                  <a:srgbClr val="FF0000"/>
                </a:solidFill>
              </a:rPr>
              <a:t>小</a:t>
            </a:r>
            <a:r>
              <a:rPr lang="zh-CN" altLang="en-US">
                <a:solidFill>
                  <a:schemeClr val="hlink"/>
                </a:solidFill>
              </a:rPr>
              <a:t>苏打</a:t>
            </a:r>
            <a:r>
              <a:rPr lang="zh-CN" altLang="en-US"/>
              <a:t>）</a:t>
            </a:r>
          </a:p>
        </p:txBody>
      </p:sp>
      <p:sp>
        <p:nvSpPr>
          <p:cNvPr id="74767" name="Text Box 15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  <p:sp>
        <p:nvSpPr>
          <p:cNvPr id="74768" name="Rectangle 16"/>
          <p:cNvSpPr>
            <a:spLocks noChangeArrowheads="1"/>
          </p:cNvSpPr>
          <p:nvPr/>
        </p:nvSpPr>
        <p:spPr bwMode="auto">
          <a:xfrm>
            <a:off x="71406" y="4929198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】“</a:t>
            </a:r>
            <a:r>
              <a:rPr lang="zh-CN" altLang="en-US" dirty="0"/>
              <a:t>侯氏制碱法”制得的碱是</a:t>
            </a:r>
            <a:r>
              <a:rPr lang="en-US" altLang="zh-CN" dirty="0"/>
              <a:t>__________</a:t>
            </a:r>
            <a:r>
              <a:rPr lang="zh-CN" altLang="en-US" dirty="0"/>
              <a:t>。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5143504" y="4900626"/>
            <a:ext cx="1217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Na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r>
              <a:rPr lang="en-US" altLang="zh-CN" dirty="0">
                <a:solidFill>
                  <a:srgbClr val="FF0000"/>
                </a:solidFill>
              </a:rPr>
              <a:t>CO</a:t>
            </a:r>
            <a:r>
              <a:rPr lang="en-US" altLang="zh-CN" baseline="-25000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500042"/>
            <a:ext cx="253365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142976" y="3429000"/>
            <a:ext cx="6426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solidFill>
                  <a:srgbClr val="FF0000"/>
                </a:solidFill>
              </a:rPr>
              <a:t>NaCl</a:t>
            </a:r>
            <a:r>
              <a:rPr lang="en-US" altLang="zh-CN" dirty="0" smtClean="0">
                <a:solidFill>
                  <a:srgbClr val="FF0000"/>
                </a:solidFill>
              </a:rPr>
              <a:t> + H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</a:rPr>
              <a:t>O + NH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3</a:t>
            </a:r>
            <a:r>
              <a:rPr lang="en-US" altLang="zh-CN" dirty="0" smtClean="0">
                <a:solidFill>
                  <a:srgbClr val="FF0000"/>
                </a:solidFill>
              </a:rPr>
              <a:t> + CO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</a:rPr>
              <a:t> = NaHCO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3  </a:t>
            </a:r>
            <a:r>
              <a:rPr lang="en-US" altLang="zh-CN" dirty="0" smtClean="0">
                <a:solidFill>
                  <a:srgbClr val="FF0000"/>
                </a:solidFill>
              </a:rPr>
              <a:t> + NH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4</a:t>
            </a:r>
            <a:r>
              <a:rPr lang="en-US" altLang="zh-CN" dirty="0" smtClean="0">
                <a:solidFill>
                  <a:srgbClr val="FF0000"/>
                </a:solidFill>
              </a:rPr>
              <a:t>Cl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00760" y="3357562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↓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142976" y="4000504"/>
            <a:ext cx="5549917" cy="642942"/>
            <a:chOff x="1142976" y="3571876"/>
            <a:chExt cx="5549917" cy="642942"/>
          </a:xfrm>
        </p:grpSpPr>
        <p:sp>
          <p:nvSpPr>
            <p:cNvPr id="13" name="TextBox 12"/>
            <p:cNvSpPr txBox="1"/>
            <p:nvPr/>
          </p:nvSpPr>
          <p:spPr>
            <a:xfrm>
              <a:off x="1142976" y="3753153"/>
              <a:ext cx="55499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2NaHCO</a:t>
              </a:r>
              <a:r>
                <a:rPr lang="en-US" altLang="zh-CN" baseline="-25000" dirty="0" smtClean="0">
                  <a:solidFill>
                    <a:srgbClr val="FF0000"/>
                  </a:solidFill>
                </a:rPr>
                <a:t>3  </a:t>
              </a:r>
              <a:r>
                <a:rPr lang="en-US" altLang="zh-CN" dirty="0" smtClean="0">
                  <a:solidFill>
                    <a:srgbClr val="FF0000"/>
                  </a:solidFill>
                </a:rPr>
                <a:t> ==== Na</a:t>
              </a:r>
              <a:r>
                <a:rPr lang="en-US" altLang="zh-CN" baseline="-25000" dirty="0" smtClean="0">
                  <a:solidFill>
                    <a:srgbClr val="FF0000"/>
                  </a:solidFill>
                </a:rPr>
                <a:t>2</a:t>
              </a:r>
              <a:r>
                <a:rPr lang="en-US" altLang="zh-CN" dirty="0" smtClean="0">
                  <a:solidFill>
                    <a:srgbClr val="FF0000"/>
                  </a:solidFill>
                </a:rPr>
                <a:t>CO</a:t>
              </a:r>
              <a:r>
                <a:rPr lang="en-US" altLang="zh-CN" baseline="-25000" dirty="0" smtClean="0">
                  <a:solidFill>
                    <a:srgbClr val="FF0000"/>
                  </a:solidFill>
                </a:rPr>
                <a:t>3</a:t>
              </a:r>
              <a:r>
                <a:rPr lang="en-US" altLang="zh-CN" dirty="0" smtClean="0">
                  <a:solidFill>
                    <a:srgbClr val="FF0000"/>
                  </a:solidFill>
                </a:rPr>
                <a:t> + H</a:t>
              </a:r>
              <a:r>
                <a:rPr lang="en-US" altLang="zh-CN" baseline="-25000" dirty="0" smtClean="0">
                  <a:solidFill>
                    <a:srgbClr val="FF0000"/>
                  </a:solidFill>
                </a:rPr>
                <a:t>2</a:t>
              </a:r>
              <a:r>
                <a:rPr lang="en-US" altLang="zh-CN" dirty="0" smtClean="0">
                  <a:solidFill>
                    <a:srgbClr val="FF0000"/>
                  </a:solidFill>
                </a:rPr>
                <a:t>O + CO</a:t>
              </a:r>
              <a:r>
                <a:rPr lang="en-US" altLang="zh-CN" baseline="-25000" dirty="0" smtClean="0">
                  <a:solidFill>
                    <a:srgbClr val="FF0000"/>
                  </a:solidFill>
                </a:rPr>
                <a:t>2</a:t>
              </a:r>
              <a:r>
                <a:rPr lang="en-US" altLang="zh-CN" dirty="0" smtClean="0">
                  <a:solidFill>
                    <a:srgbClr val="FF0000"/>
                  </a:solidFill>
                </a:rPr>
                <a:t> </a:t>
              </a:r>
              <a:r>
                <a:rPr lang="zh-CN" altLang="en-US" dirty="0" smtClean="0">
                  <a:solidFill>
                    <a:srgbClr val="0000FF"/>
                  </a:solidFill>
                </a:rPr>
                <a:t>↑</a:t>
              </a:r>
              <a:endParaRPr lang="zh-CN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786050" y="3571876"/>
              <a:ext cx="49404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rgbClr val="0000FF"/>
                  </a:solidFill>
                </a:rPr>
                <a:t>△</a:t>
              </a:r>
              <a:endParaRPr lang="zh-CN" altLang="en-US" dirty="0">
                <a:solidFill>
                  <a:srgbClr val="0000FF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390270" y="5753417"/>
            <a:ext cx="5753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侯氏制碱过程是物理变化还是化学变化？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58214" y="2395831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P</a:t>
            </a:r>
            <a:r>
              <a:rPr lang="en-US" altLang="zh-CN" baseline="-25000" dirty="0" smtClean="0">
                <a:solidFill>
                  <a:schemeClr val="bg1"/>
                </a:solidFill>
              </a:rPr>
              <a:t>76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8" grpId="0"/>
      <p:bldP spid="74769" grpId="0"/>
      <p:bldP spid="11" grpId="0"/>
      <p:bldP spid="12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611188" y="2133600"/>
            <a:ext cx="7135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 碳酸钙（</a:t>
            </a:r>
            <a:r>
              <a:rPr lang="en-US" altLang="zh-CN">
                <a:solidFill>
                  <a:srgbClr val="0000FF"/>
                </a:solidFill>
              </a:rPr>
              <a:t>CaCO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，大理石、石灰石的主要成分）</a:t>
            </a:r>
          </a:p>
        </p:txBody>
      </p:sp>
      <p:grpSp>
        <p:nvGrpSpPr>
          <p:cNvPr id="48138" name="Group 10"/>
          <p:cNvGrpSpPr>
            <a:grpSpLocks/>
          </p:cNvGrpSpPr>
          <p:nvPr/>
        </p:nvGrpSpPr>
        <p:grpSpPr bwMode="auto">
          <a:xfrm>
            <a:off x="466725" y="2997200"/>
            <a:ext cx="8210550" cy="2881313"/>
            <a:chOff x="294" y="2250"/>
            <a:chExt cx="5172" cy="1815"/>
          </a:xfrm>
        </p:grpSpPr>
        <p:pic>
          <p:nvPicPr>
            <p:cNvPr id="48136" name="Picture 8" descr="石灰石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94" y="2250"/>
              <a:ext cx="2495" cy="1815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</p:pic>
        <p:pic>
          <p:nvPicPr>
            <p:cNvPr id="48137" name="Picture 9" descr="碳酸钙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07" y="2251"/>
              <a:ext cx="2359" cy="181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</p:pic>
      </p:grpSp>
      <p:sp>
        <p:nvSpPr>
          <p:cNvPr id="48142" name="Text Box 14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82" name="Group 6"/>
          <p:cNvGrpSpPr>
            <a:grpSpLocks/>
          </p:cNvGrpSpPr>
          <p:nvPr/>
        </p:nvGrpSpPr>
        <p:grpSpPr bwMode="auto">
          <a:xfrm>
            <a:off x="250825" y="2863850"/>
            <a:ext cx="9217025" cy="3013075"/>
            <a:chOff x="158" y="2212"/>
            <a:chExt cx="5806" cy="1898"/>
          </a:xfrm>
        </p:grpSpPr>
        <p:sp>
          <p:nvSpPr>
            <p:cNvPr id="75783" name="Rectangle 7"/>
            <p:cNvSpPr>
              <a:spLocks noChangeArrowheads="1"/>
            </p:cNvSpPr>
            <p:nvPr/>
          </p:nvSpPr>
          <p:spPr bwMode="auto">
            <a:xfrm>
              <a:off x="158" y="3822"/>
              <a:ext cx="580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</a:rPr>
                <a:t>天安门前的</a:t>
              </a:r>
              <a:r>
                <a:rPr lang="zh-CN" altLang="en-US">
                  <a:solidFill>
                    <a:srgbClr val="FF0000"/>
                  </a:solidFill>
                </a:rPr>
                <a:t>华表</a:t>
              </a:r>
              <a:r>
                <a:rPr lang="zh-CN" altLang="en-US">
                  <a:solidFill>
                    <a:srgbClr val="0000FF"/>
                  </a:solidFill>
                </a:rPr>
                <a:t>、宫殿</a:t>
              </a:r>
              <a:r>
                <a:rPr lang="zh-CN" altLang="en-US">
                  <a:solidFill>
                    <a:srgbClr val="FF0000"/>
                  </a:solidFill>
                </a:rPr>
                <a:t>基座、石阶、护栏等</a:t>
              </a:r>
              <a:r>
                <a:rPr lang="zh-CN" altLang="en-US">
                  <a:solidFill>
                    <a:srgbClr val="0000FF"/>
                  </a:solidFill>
                </a:rPr>
                <a:t>都是用汉白玉制作的</a:t>
              </a:r>
            </a:p>
          </p:txBody>
        </p:sp>
        <p:pic>
          <p:nvPicPr>
            <p:cNvPr id="75784" name="Picture 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12" y="2212"/>
              <a:ext cx="4735" cy="1536"/>
            </a:xfrm>
            <a:prstGeom prst="rect">
              <a:avLst/>
            </a:prstGeom>
            <a:noFill/>
          </p:spPr>
        </p:pic>
      </p:grp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611188" y="2133600"/>
            <a:ext cx="7135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 碳酸钙（</a:t>
            </a:r>
            <a:r>
              <a:rPr lang="en-US" altLang="zh-CN">
                <a:solidFill>
                  <a:srgbClr val="0000FF"/>
                </a:solidFill>
              </a:rPr>
              <a:t>CaCO</a:t>
            </a:r>
            <a:r>
              <a:rPr lang="en-US" altLang="zh-CN" baseline="-25000">
                <a:solidFill>
                  <a:srgbClr val="0000FF"/>
                </a:solidFill>
              </a:rPr>
              <a:t>3</a:t>
            </a:r>
            <a:r>
              <a:rPr lang="zh-CN" altLang="en-US"/>
              <a:t>，大理石、石灰石的主要成分）</a:t>
            </a: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1116013" y="1196975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二、碳酸钠、碳酸氢钠和碳酸钙</a:t>
            </a:r>
          </a:p>
        </p:txBody>
      </p:sp>
      <p:pic>
        <p:nvPicPr>
          <p:cNvPr id="75790" name="Picture 14" descr="烈士林园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117475"/>
            <a:ext cx="1512888" cy="201612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补钙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4521200"/>
            <a:ext cx="2376487" cy="2003425"/>
          </a:xfrm>
          <a:prstGeom prst="rect">
            <a:avLst/>
          </a:prstGeom>
          <a:noFill/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3"/>
          <a:srcRect l="5498" t="10580" b="4517"/>
          <a:stretch>
            <a:fillRect/>
          </a:stretch>
        </p:blipFill>
        <p:spPr bwMode="auto">
          <a:xfrm>
            <a:off x="5724525" y="44450"/>
            <a:ext cx="2482850" cy="2089150"/>
          </a:xfrm>
          <a:prstGeom prst="rect">
            <a:avLst/>
          </a:prstGeom>
          <a:noFill/>
        </p:spPr>
      </p:pic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1187450" y="981075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生活中含有</a:t>
            </a:r>
            <a:r>
              <a:rPr lang="zh-CN" altLang="en-US">
                <a:solidFill>
                  <a:schemeClr val="hlink"/>
                </a:solidFill>
              </a:rPr>
              <a:t>碳酸钙</a:t>
            </a:r>
            <a:r>
              <a:rPr lang="zh-CN" altLang="en-US">
                <a:solidFill>
                  <a:schemeClr val="tx2"/>
                </a:solidFill>
              </a:rPr>
              <a:t>的物质：</a:t>
            </a:r>
          </a:p>
        </p:txBody>
      </p:sp>
      <p:grpSp>
        <p:nvGrpSpPr>
          <p:cNvPr id="52238" name="Group 14"/>
          <p:cNvGrpSpPr>
            <a:grpSpLocks/>
          </p:cNvGrpSpPr>
          <p:nvPr/>
        </p:nvGrpSpPr>
        <p:grpSpPr bwMode="auto">
          <a:xfrm>
            <a:off x="468313" y="2332038"/>
            <a:ext cx="7488237" cy="4132262"/>
            <a:chOff x="340" y="1469"/>
            <a:chExt cx="4717" cy="2603"/>
          </a:xfrm>
        </p:grpSpPr>
        <p:pic>
          <p:nvPicPr>
            <p:cNvPr id="52226" name="Picture 2" descr="珊瑚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39" y="1469"/>
              <a:ext cx="1860" cy="1235"/>
            </a:xfrm>
            <a:prstGeom prst="rect">
              <a:avLst/>
            </a:prstGeom>
            <a:noFill/>
          </p:spPr>
        </p:pic>
        <p:pic>
          <p:nvPicPr>
            <p:cNvPr id="52227" name="Picture 3" descr="贝壳"/>
            <p:cNvPicPr>
              <a:picLocks noChangeAspect="1" noChangeArrowheads="1"/>
            </p:cNvPicPr>
            <p:nvPr/>
          </p:nvPicPr>
          <p:blipFill>
            <a:blip r:embed="rId5"/>
            <a:srcRect l="6267" t="6267" r="6267" b="9366"/>
            <a:stretch>
              <a:fillRect/>
            </a:stretch>
          </p:blipFill>
          <p:spPr bwMode="auto">
            <a:xfrm>
              <a:off x="3651" y="1480"/>
              <a:ext cx="1270" cy="1225"/>
            </a:xfrm>
            <a:prstGeom prst="rect">
              <a:avLst/>
            </a:prstGeom>
            <a:noFill/>
          </p:spPr>
        </p:pic>
        <p:pic>
          <p:nvPicPr>
            <p:cNvPr id="52228" name="Picture 4" descr="蛋壳"/>
            <p:cNvPicPr>
              <a:picLocks noChangeAspect="1" noChangeArrowheads="1"/>
            </p:cNvPicPr>
            <p:nvPr/>
          </p:nvPicPr>
          <p:blipFill>
            <a:blip r:embed="rId6"/>
            <a:srcRect l="12143" t="16470" r="15508" b="16209"/>
            <a:stretch>
              <a:fillRect/>
            </a:stretch>
          </p:blipFill>
          <p:spPr bwMode="auto">
            <a:xfrm>
              <a:off x="3424" y="2907"/>
              <a:ext cx="1633" cy="1022"/>
            </a:xfrm>
            <a:prstGeom prst="rect">
              <a:avLst/>
            </a:prstGeom>
            <a:noFill/>
          </p:spPr>
        </p:pic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340" y="1862"/>
              <a:ext cx="346" cy="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lang="zh-CN" altLang="en-US"/>
                <a:t>珊瑚</a:t>
              </a:r>
            </a:p>
          </p:txBody>
        </p:sp>
        <p:sp>
          <p:nvSpPr>
            <p:cNvPr id="52234" name="Text Box 10"/>
            <p:cNvSpPr txBox="1">
              <a:spLocks noChangeArrowheads="1"/>
            </p:cNvSpPr>
            <p:nvPr/>
          </p:nvSpPr>
          <p:spPr bwMode="auto">
            <a:xfrm>
              <a:off x="341" y="2886"/>
              <a:ext cx="346" cy="1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lang="zh-CN" altLang="en-US"/>
                <a:t>牡蛎碳酸钙片</a:t>
              </a:r>
            </a:p>
          </p:txBody>
        </p:sp>
        <p:sp>
          <p:nvSpPr>
            <p:cNvPr id="52236" name="Text Box 12"/>
            <p:cNvSpPr txBox="1">
              <a:spLocks noChangeArrowheads="1"/>
            </p:cNvSpPr>
            <p:nvPr/>
          </p:nvSpPr>
          <p:spPr bwMode="auto">
            <a:xfrm>
              <a:off x="3062" y="1726"/>
              <a:ext cx="346" cy="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lang="zh-CN" altLang="en-US"/>
                <a:t>贝壳</a:t>
              </a:r>
            </a:p>
          </p:txBody>
        </p:sp>
        <p:sp>
          <p:nvSpPr>
            <p:cNvPr id="52237" name="Text Box 13"/>
            <p:cNvSpPr txBox="1">
              <a:spLocks noChangeArrowheads="1"/>
            </p:cNvSpPr>
            <p:nvPr/>
          </p:nvSpPr>
          <p:spPr bwMode="auto">
            <a:xfrm>
              <a:off x="3062" y="3126"/>
              <a:ext cx="346" cy="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r>
                <a:rPr lang="zh-CN" altLang="en-US"/>
                <a:t>鸡蛋壳</a:t>
              </a:r>
            </a:p>
          </p:txBody>
        </p:sp>
      </p:grp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8316913" y="214313"/>
            <a:ext cx="5492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上册绪言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52133" y="514159"/>
            <a:ext cx="817723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以饱和</a:t>
            </a:r>
            <a:r>
              <a:rPr kumimoji="0" lang="en-US" altLang="zh-CN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NaCl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溶液和饱和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NH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4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HCO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溶液为原料制备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NaHCO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的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原理为：</a:t>
            </a:r>
            <a:r>
              <a:rPr kumimoji="0" lang="en-US" altLang="zh-CN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NaCl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+ NH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4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HCO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=NaHCO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↓+NH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4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Cl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。已知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NH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4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HCO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在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lvl="0"/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40℃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受热易分解，请回答下列问题</a:t>
            </a:r>
            <a:r>
              <a:rPr lang="zh-CN" altLang="en-US" sz="2200" dirty="0" smtClean="0">
                <a:solidFill>
                  <a:srgbClr val="FF0000"/>
                </a:solidFill>
              </a:rPr>
              <a:t>（</a:t>
            </a:r>
            <a:r>
              <a:rPr lang="en-US" sz="2200" dirty="0" smtClean="0">
                <a:solidFill>
                  <a:srgbClr val="FF0000"/>
                </a:solidFill>
              </a:rPr>
              <a:t>2016•</a:t>
            </a:r>
            <a:r>
              <a:rPr lang="zh-CN" altLang="en-US" sz="2200" dirty="0" smtClean="0">
                <a:solidFill>
                  <a:srgbClr val="FF0000"/>
                </a:solidFill>
              </a:rPr>
              <a:t>广州，</a:t>
            </a:r>
            <a:r>
              <a:rPr lang="en-US" sz="2200" dirty="0" smtClean="0">
                <a:solidFill>
                  <a:srgbClr val="FF0000"/>
                </a:solidFill>
              </a:rPr>
              <a:t>25</a:t>
            </a:r>
            <a:r>
              <a:rPr lang="zh-CN" altLang="en-US" sz="2200" dirty="0" smtClean="0">
                <a:solidFill>
                  <a:srgbClr val="FF0000"/>
                </a:solidFill>
              </a:rPr>
              <a:t>，</a:t>
            </a:r>
            <a:r>
              <a:rPr lang="en-US" altLang="zh-CN" sz="2200" dirty="0" smtClean="0">
                <a:solidFill>
                  <a:srgbClr val="FF0000"/>
                </a:solidFill>
              </a:rPr>
              <a:t>7</a:t>
            </a:r>
            <a:r>
              <a:rPr lang="zh-CN" altLang="en-US" sz="2200" dirty="0" smtClean="0">
                <a:solidFill>
                  <a:srgbClr val="FF0000"/>
                </a:solidFill>
              </a:rPr>
              <a:t>分）</a:t>
            </a:r>
            <a:endParaRPr kumimoji="0" lang="zh-CN" altLang="en-US" sz="22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ea"/>
              <a:ea typeface="+mn-ea"/>
              <a:cs typeface="宋体" pitchFamily="2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1" y="1928802"/>
            <a:ext cx="3571869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76228" y="2692312"/>
            <a:ext cx="529023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（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1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）该反应中的四种物质溶解度曲线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dirty="0" smtClean="0">
                <a:solidFill>
                  <a:srgbClr val="000000"/>
                </a:solidFill>
                <a:latin typeface="+mn-ea"/>
                <a:ea typeface="+mn-ea"/>
                <a:cs typeface="宋体" pitchFamily="2" charset="-122"/>
              </a:rPr>
              <a:t>    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如右图所示：</a:t>
            </a:r>
            <a:endParaRPr lang="en-US" altLang="zh-CN" dirty="0" smtClean="0">
              <a:latin typeface="+mn-ea"/>
              <a:ea typeface="+mn-ea"/>
              <a:cs typeface="宋体" pitchFamily="2" charset="-122"/>
            </a:endParaRPr>
          </a:p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①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35℃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，比较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A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、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B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溶解度的大小：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dirty="0" smtClean="0">
                <a:solidFill>
                  <a:srgbClr val="000000"/>
                </a:solidFill>
                <a:latin typeface="+mn-ea"/>
                <a:ea typeface="+mn-ea"/>
                <a:cs typeface="宋体" pitchFamily="2" charset="-122"/>
              </a:rPr>
              <a:t>  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A</a:t>
            </a:r>
            <a:r>
              <a:rPr kumimoji="0" lang="en-US" altLang="zh-CN" i="0" u="sng" strike="noStrike" cap="none" normalizeH="0" baseline="0" dirty="0" smtClean="0">
                <a:ln>
                  <a:noFill/>
                </a:ln>
                <a:effectLst/>
                <a:latin typeface="+mn-ea"/>
                <a:ea typeface="+mn-ea"/>
                <a:cs typeface="宋体" pitchFamily="2" charset="-122"/>
              </a:rPr>
              <a:t>    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B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。（填“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&lt;”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或“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&gt;”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）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②图中表示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NaHCO</a:t>
            </a:r>
            <a:r>
              <a:rPr kumimoji="0" lang="en-US" altLang="zh-CN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溶解度曲线的是</a:t>
            </a:r>
            <a:endParaRPr kumimoji="0" lang="en-US" altLang="zh-CN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dirty="0" smtClean="0">
                <a:solidFill>
                  <a:srgbClr val="000000"/>
                </a:solidFill>
                <a:latin typeface="+mn-ea"/>
                <a:ea typeface="+mn-ea"/>
                <a:cs typeface="宋体" pitchFamily="2" charset="-122"/>
              </a:rPr>
              <a:t>  </a:t>
            </a:r>
            <a:r>
              <a:rPr kumimoji="0" lang="zh-CN" altLang="en-US" i="0" u="sng" strike="noStrike" cap="none" normalizeH="0" baseline="0" dirty="0" smtClean="0">
                <a:ln>
                  <a:noFill/>
                </a:ln>
                <a:effectLst/>
                <a:latin typeface="+mn-ea"/>
                <a:ea typeface="+mn-ea"/>
                <a:cs typeface="宋体" pitchFamily="2" charset="-122"/>
              </a:rPr>
              <a:t>     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。</a:t>
            </a:r>
            <a:r>
              <a:rPr lang="en-US" altLang="zh-CN" dirty="0" smtClean="0">
                <a:solidFill>
                  <a:srgbClr val="000000"/>
                </a:solidFill>
                <a:latin typeface="+mn-ea"/>
                <a:ea typeface="+mn-ea"/>
                <a:cs typeface="宋体" pitchFamily="2" charset="-122"/>
              </a:rPr>
              <a:t>  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（填“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A”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或“</a:t>
            </a:r>
            <a:r>
              <a:rPr kumimoji="0" lang="en-US" altLang="zh-CN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B”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ea typeface="+mn-ea"/>
                <a:cs typeface="宋体" pitchFamily="2" charset="-122"/>
              </a:rPr>
              <a:t>）</a:t>
            </a:r>
            <a:r>
              <a:rPr kumimoji="0" lang="zh-CN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</a:p>
        </p:txBody>
      </p:sp>
      <p:sp>
        <p:nvSpPr>
          <p:cNvPr id="6" name="矩形 5"/>
          <p:cNvSpPr/>
          <p:nvPr/>
        </p:nvSpPr>
        <p:spPr>
          <a:xfrm>
            <a:off x="642910" y="382459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宋体"/>
                <a:ea typeface="宋体"/>
                <a:cs typeface="宋体" pitchFamily="2" charset="-122"/>
              </a:rPr>
              <a:t> &gt; 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571472" y="489616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宋体"/>
                <a:ea typeface="宋体"/>
                <a:cs typeface="宋体" pitchFamily="2" charset="-122"/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  <a:latin typeface="宋体"/>
                <a:ea typeface="宋体"/>
                <a:cs typeface="宋体" pitchFamily="2" charset="-122"/>
              </a:rPr>
              <a:t>B 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42910" y="752757"/>
            <a:ext cx="828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/>
              <a:t>（</a:t>
            </a:r>
            <a:r>
              <a:rPr lang="en-US" dirty="0" smtClean="0"/>
              <a:t>2</a:t>
            </a:r>
            <a:r>
              <a:rPr lang="zh-CN" altLang="en-US" dirty="0" smtClean="0"/>
              <a:t>）为探究</a:t>
            </a:r>
            <a:r>
              <a:rPr lang="en-US" dirty="0" smtClean="0"/>
              <a:t>NaHCO</a:t>
            </a:r>
            <a:r>
              <a:rPr lang="en-US" baseline="-25000" dirty="0" smtClean="0"/>
              <a:t>3</a:t>
            </a:r>
            <a:r>
              <a:rPr lang="zh-CN" altLang="en-US" dirty="0" smtClean="0"/>
              <a:t>析出的最佳条件，完成了以下几组实验：</a:t>
            </a:r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785786" y="1378084"/>
          <a:ext cx="7858180" cy="3051048"/>
        </p:xfrm>
        <a:graphic>
          <a:graphicData uri="http://schemas.openxmlformats.org/drawingml/2006/table">
            <a:tbl>
              <a:tblPr/>
              <a:tblGrid>
                <a:gridCol w="1689141"/>
                <a:gridCol w="1928505"/>
                <a:gridCol w="2120267"/>
                <a:gridCol w="2120267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200" b="1" kern="0" dirty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实验序号</a:t>
                      </a:r>
                      <a:endParaRPr lang="zh-CN" sz="2200" b="1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反应温度</a:t>
                      </a: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/</a:t>
                      </a:r>
                      <a:r>
                        <a:rPr lang="zh-CN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℃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反应时间</a:t>
                      </a: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/min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NaHCO</a:t>
                      </a:r>
                      <a:r>
                        <a:rPr lang="en-US" sz="2200" b="1" kern="0" baseline="-2500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3</a:t>
                      </a:r>
                      <a:r>
                        <a:rPr lang="zh-CN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产率</a:t>
                      </a: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Times New Roman"/>
                          <a:ea typeface="宋体"/>
                          <a:cs typeface="宋体"/>
                        </a:rPr>
                        <a:t>/%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a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30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60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86.8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b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30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120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X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c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35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60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89.4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d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35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120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92.5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e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40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60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 dirty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85.3</a:t>
                      </a:r>
                      <a:endParaRPr lang="zh-CN" sz="2200" b="1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f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40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120</a:t>
                      </a:r>
                      <a:endParaRPr lang="zh-CN" sz="2200" b="1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0" dirty="0">
                          <a:solidFill>
                            <a:srgbClr val="000000"/>
                          </a:solidFill>
                          <a:latin typeface="宋体"/>
                          <a:ea typeface="宋体"/>
                          <a:cs typeface="宋体"/>
                        </a:rPr>
                        <a:t>85.6</a:t>
                      </a:r>
                      <a:endParaRPr lang="zh-CN" sz="2200" b="1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57190" y="4481650"/>
            <a:ext cx="87154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/>
              <a:t>①实验</a:t>
            </a:r>
            <a:r>
              <a:rPr lang="en-US" dirty="0" smtClean="0"/>
              <a:t>c </a:t>
            </a:r>
            <a:r>
              <a:rPr lang="zh-CN" altLang="en-US" dirty="0" smtClean="0"/>
              <a:t>和</a:t>
            </a:r>
            <a:r>
              <a:rPr lang="en-US" dirty="0" smtClean="0"/>
              <a:t>d </a:t>
            </a:r>
            <a:r>
              <a:rPr lang="zh-CN" altLang="en-US" dirty="0" smtClean="0"/>
              <a:t>的目的是</a:t>
            </a:r>
            <a:r>
              <a:rPr lang="en-US" dirty="0" smtClean="0"/>
              <a:t>__________________________________</a:t>
            </a:r>
          </a:p>
          <a:p>
            <a:r>
              <a:rPr lang="en-US" altLang="zh-CN" dirty="0" smtClean="0"/>
              <a:t>  ____________________________________________________ 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57158" y="5169771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n-ea"/>
                <a:ea typeface="+mn-ea"/>
              </a:rPr>
              <a:t>②表格中的数值</a:t>
            </a:r>
            <a:r>
              <a:rPr lang="en-US" dirty="0" smtClean="0">
                <a:latin typeface="+mn-ea"/>
                <a:ea typeface="+mn-ea"/>
              </a:rPr>
              <a:t>X </a:t>
            </a:r>
            <a:r>
              <a:rPr lang="zh-CN" altLang="en-US" dirty="0" smtClean="0">
                <a:latin typeface="+mn-ea"/>
                <a:ea typeface="+mn-ea"/>
              </a:rPr>
              <a:t>可能为</a:t>
            </a:r>
            <a:r>
              <a:rPr lang="en-US" dirty="0" smtClean="0">
                <a:latin typeface="+mn-ea"/>
                <a:ea typeface="+mn-ea"/>
              </a:rPr>
              <a:t>__________</a:t>
            </a:r>
            <a:endParaRPr lang="en-US" altLang="zh-CN" dirty="0" smtClean="0">
              <a:latin typeface="+mn-ea"/>
              <a:ea typeface="+mn-ea"/>
            </a:endParaRPr>
          </a:p>
          <a:p>
            <a:r>
              <a:rPr lang="en-US" dirty="0" smtClean="0">
                <a:latin typeface="+mn-ea"/>
                <a:ea typeface="+mn-ea"/>
              </a:rPr>
              <a:t>  A</a:t>
            </a:r>
            <a:r>
              <a:rPr lang="zh-CN" altLang="en-US" dirty="0" smtClean="0">
                <a:latin typeface="+mn-ea"/>
                <a:ea typeface="+mn-ea"/>
              </a:rPr>
              <a:t>．</a:t>
            </a:r>
            <a:r>
              <a:rPr lang="en-US" dirty="0" smtClean="0">
                <a:latin typeface="+mn-ea"/>
                <a:ea typeface="+mn-ea"/>
              </a:rPr>
              <a:t>85.8      B</a:t>
            </a:r>
            <a:r>
              <a:rPr lang="zh-CN" altLang="en-US" dirty="0" smtClean="0">
                <a:latin typeface="+mn-ea"/>
                <a:ea typeface="+mn-ea"/>
              </a:rPr>
              <a:t>．</a:t>
            </a:r>
            <a:r>
              <a:rPr lang="en-US" dirty="0" smtClean="0">
                <a:latin typeface="+mn-ea"/>
                <a:ea typeface="+mn-ea"/>
              </a:rPr>
              <a:t>86.8      C</a:t>
            </a:r>
            <a:r>
              <a:rPr lang="zh-CN" altLang="en-US" dirty="0" smtClean="0">
                <a:latin typeface="+mn-ea"/>
                <a:ea typeface="+mn-ea"/>
              </a:rPr>
              <a:t>．</a:t>
            </a:r>
            <a:r>
              <a:rPr lang="en-US" dirty="0" smtClean="0">
                <a:latin typeface="+mn-ea"/>
                <a:ea typeface="+mn-ea"/>
              </a:rPr>
              <a:t>92.1      D</a:t>
            </a:r>
            <a:r>
              <a:rPr lang="zh-CN" altLang="en-US" dirty="0" smtClean="0">
                <a:latin typeface="+mn-ea"/>
                <a:ea typeface="+mn-ea"/>
              </a:rPr>
              <a:t>．</a:t>
            </a:r>
            <a:r>
              <a:rPr lang="en-US" dirty="0" smtClean="0">
                <a:latin typeface="+mn-ea"/>
                <a:ea typeface="+mn-ea"/>
              </a:rPr>
              <a:t>93.1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7158" y="5929330"/>
            <a:ext cx="90726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n-ea"/>
                <a:ea typeface="+mn-ea"/>
              </a:rPr>
              <a:t>③在相同反应时间，</a:t>
            </a:r>
            <a:r>
              <a:rPr lang="en-US" dirty="0" smtClean="0">
                <a:latin typeface="+mn-ea"/>
                <a:ea typeface="+mn-ea"/>
              </a:rPr>
              <a:t>40</a:t>
            </a:r>
            <a:r>
              <a:rPr lang="zh-CN" altLang="en-US" dirty="0" smtClean="0">
                <a:latin typeface="+mn-ea"/>
                <a:ea typeface="+mn-ea"/>
              </a:rPr>
              <a:t>℃时</a:t>
            </a:r>
            <a:r>
              <a:rPr lang="en-US" dirty="0" smtClean="0">
                <a:latin typeface="+mn-ea"/>
                <a:ea typeface="+mn-ea"/>
              </a:rPr>
              <a:t>NaHCO</a:t>
            </a:r>
            <a:r>
              <a:rPr lang="en-US" baseline="-25000" dirty="0" smtClean="0">
                <a:latin typeface="+mn-ea"/>
                <a:ea typeface="+mn-ea"/>
              </a:rPr>
              <a:t>3</a:t>
            </a:r>
            <a:r>
              <a:rPr lang="en-US" dirty="0" smtClean="0">
                <a:latin typeface="+mn-ea"/>
                <a:ea typeface="+mn-ea"/>
              </a:rPr>
              <a:t> </a:t>
            </a:r>
            <a:r>
              <a:rPr lang="zh-CN" altLang="en-US" dirty="0" smtClean="0">
                <a:latin typeface="+mn-ea"/>
                <a:ea typeface="+mn-ea"/>
              </a:rPr>
              <a:t>的产率比</a:t>
            </a:r>
            <a:r>
              <a:rPr lang="en-US" dirty="0" smtClean="0">
                <a:latin typeface="+mn-ea"/>
                <a:ea typeface="+mn-ea"/>
              </a:rPr>
              <a:t>35</a:t>
            </a:r>
            <a:r>
              <a:rPr lang="zh-CN" altLang="en-US" dirty="0" smtClean="0">
                <a:latin typeface="+mn-ea"/>
                <a:ea typeface="+mn-ea"/>
              </a:rPr>
              <a:t>℃低的原因是</a:t>
            </a:r>
            <a:r>
              <a:rPr lang="en-US" altLang="zh-CN" dirty="0" smtClean="0">
                <a:latin typeface="+mn-ea"/>
                <a:ea typeface="+mn-ea"/>
              </a:rPr>
              <a:t>:</a:t>
            </a:r>
          </a:p>
          <a:p>
            <a:r>
              <a:rPr lang="en-US" dirty="0" smtClean="0">
                <a:latin typeface="+mn-ea"/>
                <a:ea typeface="+mn-ea"/>
              </a:rPr>
              <a:t>   _________________________________________________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66" y="4455391"/>
            <a:ext cx="86439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en-US" altLang="zh-CN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                  </a:t>
            </a:r>
            <a:r>
              <a:rPr kumimoji="0" lang="zh-CN" altLang="en-US" b="1" i="0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探究</a:t>
            </a:r>
            <a:r>
              <a:rPr kumimoji="0" lang="zh-CN" b="1" i="0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宋体" pitchFamily="2" charset="-122"/>
              </a:rPr>
              <a:t>在反应温度相同的条件下</a:t>
            </a:r>
            <a:r>
              <a:rPr kumimoji="0" lang="zh-CN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，反应</a:t>
            </a:r>
            <a:endParaRPr kumimoji="0" lang="en-US" altLang="zh-CN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ea"/>
              <a:ea typeface="+mn-ea"/>
              <a:cs typeface="宋体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时间</a:t>
            </a:r>
            <a:r>
              <a:rPr kumimoji="0" lang="zh-CN" altLang="en-US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对</a:t>
            </a:r>
            <a:r>
              <a:rPr kumimoji="0" lang="en-US" altLang="zh-CN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NaHCO</a:t>
            </a:r>
            <a:r>
              <a:rPr kumimoji="0" lang="en-US" altLang="zh-CN" b="1" i="0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3</a:t>
            </a:r>
            <a:r>
              <a:rPr kumimoji="0" lang="en-US" altLang="zh-CN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 </a:t>
            </a:r>
            <a:r>
              <a:rPr kumimoji="0" lang="zh-CN" altLang="en-US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ea typeface="+mn-ea"/>
                <a:cs typeface="宋体" pitchFamily="2" charset="-122"/>
              </a:rPr>
              <a:t>的产率是否有影响 </a:t>
            </a:r>
            <a:endParaRPr kumimoji="0" lang="zh-CN" altLang="en-US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ea typeface="+mn-ea"/>
              <a:cs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14810" y="5169771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C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85786" y="6284261"/>
            <a:ext cx="80724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rgbClr val="FF0000"/>
                </a:solidFill>
                <a:latin typeface="+mn-ea"/>
                <a:ea typeface="+mn-ea"/>
              </a:rPr>
              <a:t>40</a:t>
            </a:r>
            <a:r>
              <a:rPr lang="zh-CN" altLang="en-US" sz="2200" dirty="0" smtClean="0">
                <a:solidFill>
                  <a:srgbClr val="FF0000"/>
                </a:solidFill>
                <a:latin typeface="+mn-ea"/>
                <a:ea typeface="+mn-ea"/>
              </a:rPr>
              <a:t>℃时，</a:t>
            </a:r>
            <a:r>
              <a:rPr lang="en-US" sz="2200" dirty="0" smtClean="0">
                <a:solidFill>
                  <a:srgbClr val="FF0000"/>
                </a:solidFill>
                <a:latin typeface="+mn-ea"/>
                <a:ea typeface="+mn-ea"/>
              </a:rPr>
              <a:t>NH</a:t>
            </a:r>
            <a:r>
              <a:rPr lang="en-US" sz="22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en-US" sz="2200" dirty="0" smtClean="0">
                <a:solidFill>
                  <a:srgbClr val="FF0000"/>
                </a:solidFill>
                <a:latin typeface="+mn-ea"/>
                <a:ea typeface="+mn-ea"/>
              </a:rPr>
              <a:t>HCO</a:t>
            </a:r>
            <a:r>
              <a:rPr lang="en-US" sz="22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  <a:latin typeface="+mn-ea"/>
                <a:ea typeface="+mn-ea"/>
              </a:rPr>
              <a:t>受热分解，使反应物的量减少，产率降低</a:t>
            </a:r>
            <a:endParaRPr lang="zh-CN" altLang="en-US" sz="2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" name="圆角矩形标注 12"/>
          <p:cNvSpPr/>
          <p:nvPr/>
        </p:nvSpPr>
        <p:spPr bwMode="auto">
          <a:xfrm>
            <a:off x="4071934" y="214290"/>
            <a:ext cx="3714776" cy="1214446"/>
          </a:xfrm>
          <a:prstGeom prst="wedgeRoundRectCallout">
            <a:avLst>
              <a:gd name="adj1" fmla="val 56216"/>
              <a:gd name="adj2" fmla="val 438395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或：</a:t>
            </a:r>
            <a:r>
              <a:rPr lang="zh-CN" altLang="en-US" dirty="0" smtClean="0">
                <a:solidFill>
                  <a:srgbClr val="0000FF"/>
                </a:solidFill>
              </a:rPr>
              <a:t>温度升高，</a:t>
            </a:r>
            <a:r>
              <a:rPr lang="en-US" dirty="0" smtClean="0">
                <a:solidFill>
                  <a:srgbClr val="0000FF"/>
                </a:solidFill>
              </a:rPr>
              <a:t>NaHCO</a:t>
            </a:r>
            <a:r>
              <a:rPr lang="en-US" baseline="-25000" dirty="0" smtClean="0">
                <a:solidFill>
                  <a:srgbClr val="0000FF"/>
                </a:solidFill>
              </a:rPr>
              <a:t>3</a:t>
            </a:r>
            <a:r>
              <a:rPr lang="zh-CN" altLang="en-US" dirty="0" smtClean="0">
                <a:solidFill>
                  <a:srgbClr val="0000FF"/>
                </a:solidFill>
              </a:rPr>
              <a:t>的溶解度增大，析出晶体减少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0" grpId="0"/>
      <p:bldP spid="11" grpId="0"/>
      <p:bldP spid="13" grpId="0" animBg="1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3077</TotalTime>
  <Words>1023</Words>
  <Application>Microsoft PowerPoint</Application>
  <PresentationFormat>全屏显示(4:3)</PresentationFormat>
  <Paragraphs>193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201</cp:revision>
  <dcterms:created xsi:type="dcterms:W3CDTF">2004-03-09T10:49:12Z</dcterms:created>
  <dcterms:modified xsi:type="dcterms:W3CDTF">2018-04-10T04:18:17Z</dcterms:modified>
</cp:coreProperties>
</file>