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94" r:id="rId3"/>
    <p:sldId id="317" r:id="rId4"/>
    <p:sldId id="298" r:id="rId5"/>
    <p:sldId id="299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3" r:id="rId17"/>
    <p:sldId id="316" r:id="rId18"/>
    <p:sldId id="314" r:id="rId19"/>
    <p:sldId id="315" r:id="rId20"/>
    <p:sldId id="262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35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92A02-8483-46E6-8C95-8B5F5AC4202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1669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FE870-013F-464C-B9AE-669534F5974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33073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41396-4040-4F0D-BDD8-DECCB1FAD61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3788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5D9457-CCFF-4EBA-90DD-3066B3A3EC6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40505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4766D-E023-4036-A5AC-4BDECC66875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0394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B96CC-1ECF-4F0B-A7BD-89064989BB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10579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48DE6-A88F-48F8-9299-F4484D64A43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7344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056E02-7ECF-4074-92B5-8B5F8655A76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8081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8B8E4-6145-48C9-8C6C-83D8354F3A1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80339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E2A843-FFF4-468D-BDE9-11931B86A6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6009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5DC224-0F9E-4990-A34A-EF839288FCF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15582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91A064D5-92E9-41B2-A0F4-F7337776C0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hyperlink" Target="http://www.51tsa.com/ap.aspx?ai=150" TargetMode="Externa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0" b="11519"/>
          <a:stretch>
            <a:fillRect/>
          </a:stretch>
        </p:blipFill>
        <p:spPr bwMode="auto">
          <a:xfrm>
            <a:off x="2843213" y="157163"/>
            <a:ext cx="6124575" cy="651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059" b="85001"/>
          <a:stretch>
            <a:fillRect/>
          </a:stretch>
        </p:blipFill>
        <p:spPr bwMode="auto">
          <a:xfrm>
            <a:off x="122238" y="158750"/>
            <a:ext cx="2578100" cy="1614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2" name="TextBox 1"/>
          <p:cNvSpPr txBox="1">
            <a:spLocks noChangeArrowheads="1"/>
          </p:cNvSpPr>
          <p:nvPr/>
        </p:nvSpPr>
        <p:spPr bwMode="auto">
          <a:xfrm>
            <a:off x="2024063" y="2060575"/>
            <a:ext cx="1108075" cy="417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chemeClr val="bg1"/>
                </a:solidFill>
                <a:latin typeface="方正大标宋简体" pitchFamily="2" charset="-122"/>
                <a:ea typeface="方正大标宋简体" pitchFamily="2" charset="-122"/>
              </a:rPr>
              <a:t>剪纸与应用</a:t>
            </a:r>
            <a:endParaRPr lang="zh-CN" altLang="en-US" sz="6000" b="1">
              <a:latin typeface="方正大标宋简体" pitchFamily="2" charset="-122"/>
              <a:ea typeface="方正大标宋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63663" y="2060575"/>
            <a:ext cx="615950" cy="4105275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algn="ctr">
              <a:defRPr/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中山大学附属中学  田强</a:t>
            </a:r>
          </a:p>
        </p:txBody>
      </p:sp>
      <p:cxnSp>
        <p:nvCxnSpPr>
          <p:cNvPr id="2054" name="直接连接符 4"/>
          <p:cNvCxnSpPr>
            <a:cxnSpLocks noChangeShapeType="1"/>
          </p:cNvCxnSpPr>
          <p:nvPr/>
        </p:nvCxnSpPr>
        <p:spPr bwMode="auto">
          <a:xfrm>
            <a:off x="1979613" y="1773238"/>
            <a:ext cx="0" cy="4895850"/>
          </a:xfrm>
          <a:prstGeom prst="line">
            <a:avLst/>
          </a:prstGeom>
          <a:noFill/>
          <a:ln w="57150" algn="ctr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348038" y="3068638"/>
            <a:ext cx="2016125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1600">
                <a:ea typeface="黑体" pitchFamily="2" charset="-122"/>
              </a:rPr>
              <a:t>       </a:t>
            </a:r>
            <a:r>
              <a:rPr lang="zh-CN" altLang="en-US" sz="1600"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pic>
        <p:nvPicPr>
          <p:cNvPr id="2056" name="Picture 4" descr="af0e1ac6670be55b9f163d6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6467475" y="2924175"/>
            <a:ext cx="2136775" cy="324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6"/>
          <p:cNvSpPr txBox="1">
            <a:spLocks noChangeArrowheads="1"/>
          </p:cNvSpPr>
          <p:nvPr/>
        </p:nvSpPr>
        <p:spPr bwMode="auto">
          <a:xfrm>
            <a:off x="539750" y="549275"/>
            <a:ext cx="7993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3075" name="Text Box 7"/>
          <p:cNvSpPr txBox="1">
            <a:spLocks noChangeArrowheads="1"/>
          </p:cNvSpPr>
          <p:nvPr/>
        </p:nvSpPr>
        <p:spPr bwMode="auto">
          <a:xfrm>
            <a:off x="468313" y="404813"/>
            <a:ext cx="8280400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2400">
                <a:solidFill>
                  <a:schemeClr val="bg1"/>
                </a:solidFill>
                <a:ea typeface="黑体" pitchFamily="2" charset="-122"/>
              </a:rPr>
              <a:t>       </a:t>
            </a:r>
            <a:r>
              <a:rPr lang="zh-CN" altLang="en-US" sz="2400">
                <a:solidFill>
                  <a:schemeClr val="bg1"/>
                </a:solidFill>
                <a:ea typeface="黑体" pitchFamily="2" charset="-122"/>
              </a:rPr>
              <a:t>剪纸为中国民间传统装饰艺术，具有单纯、明快、朴实、乡土气息浓郁等特点。在日常生活中，剪纸应用广泛，如窗花、挂帘花、工艺装饰等，不但应用于家庭，还应用于商店、公园、舞台等公众场所。</a:t>
            </a:r>
          </a:p>
        </p:txBody>
      </p:sp>
      <p:grpSp>
        <p:nvGrpSpPr>
          <p:cNvPr id="3076" name="Group 14"/>
          <p:cNvGrpSpPr>
            <a:grpSpLocks/>
          </p:cNvGrpSpPr>
          <p:nvPr/>
        </p:nvGrpSpPr>
        <p:grpSpPr bwMode="auto">
          <a:xfrm>
            <a:off x="5867400" y="2779713"/>
            <a:ext cx="2808288" cy="3529012"/>
            <a:chOff x="1458" y="1797"/>
            <a:chExt cx="1746" cy="2132"/>
          </a:xfrm>
        </p:grpSpPr>
        <p:pic>
          <p:nvPicPr>
            <p:cNvPr id="3078" name="Picture 12" descr="5527613120100508193126089_6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8" y="1797"/>
              <a:ext cx="1746" cy="2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79" name="Picture 13" descr="5527613120100508193126089_64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654" b="95732"/>
            <a:stretch>
              <a:fillRect/>
            </a:stretch>
          </p:blipFill>
          <p:spPr bwMode="auto">
            <a:xfrm>
              <a:off x="1474" y="1797"/>
              <a:ext cx="460" cy="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077" name="Picture 18" descr="52c3234a4e476d630bf7ef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773363"/>
            <a:ext cx="5148263" cy="353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816fe82f4cf3c9ef603a6b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63" y="285750"/>
            <a:ext cx="3571875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" descr="1273016308MlXQo3Cf"/>
          <p:cNvPicPr>
            <a:picLocks noChangeAspect="1" noChangeArrowheads="1"/>
          </p:cNvPicPr>
          <p:nvPr/>
        </p:nvPicPr>
        <p:blipFill>
          <a:blip r:embed="rId3">
            <a:lum bright="1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1"/>
          <a:stretch>
            <a:fillRect/>
          </a:stretch>
        </p:blipFill>
        <p:spPr bwMode="auto">
          <a:xfrm>
            <a:off x="4997450" y="1411288"/>
            <a:ext cx="3967163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8"/>
          <p:cNvSpPr txBox="1">
            <a:spLocks noChangeArrowheads="1"/>
          </p:cNvSpPr>
          <p:nvPr/>
        </p:nvSpPr>
        <p:spPr bwMode="auto">
          <a:xfrm>
            <a:off x="5005388" y="115888"/>
            <a:ext cx="39592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比较归纳：</a:t>
            </a:r>
          </a:p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剪纸艺术的特点</a:t>
            </a:r>
          </a:p>
        </p:txBody>
      </p:sp>
      <p:pic>
        <p:nvPicPr>
          <p:cNvPr id="73737" name="Picture 9" descr="c816fe82f4cf3c9ef603a6b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0" r="28757" b="65981"/>
          <a:stretch>
            <a:fillRect/>
          </a:stretch>
        </p:blipFill>
        <p:spPr bwMode="auto">
          <a:xfrm>
            <a:off x="0" y="260350"/>
            <a:ext cx="47879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37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af0e1ac6670be55b9f163d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8"/>
          <a:stretch>
            <a:fillRect/>
          </a:stretch>
        </p:blipFill>
        <p:spPr bwMode="auto">
          <a:xfrm>
            <a:off x="539750" y="620713"/>
            <a:ext cx="3798888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1" name="Text Box 9"/>
          <p:cNvSpPr txBox="1">
            <a:spLocks noChangeArrowheads="1"/>
          </p:cNvSpPr>
          <p:nvPr/>
        </p:nvSpPr>
        <p:spPr bwMode="auto">
          <a:xfrm>
            <a:off x="4572000" y="1098550"/>
            <a:ext cx="4105275" cy="1791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讲究刀味</a:t>
            </a: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线线</a:t>
            </a: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相连（阳刻）</a:t>
            </a:r>
            <a:endParaRPr lang="en-US" altLang="zh-CN" sz="2400" dirty="0" smtClean="0">
              <a:solidFill>
                <a:schemeClr val="bg1"/>
              </a:solidFill>
              <a:ea typeface="黑体" pitchFamily="2" charset="-122"/>
            </a:endParaRPr>
          </a:p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线</a:t>
            </a: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线相</a:t>
            </a:r>
            <a:r>
              <a:rPr lang="zh-CN" altLang="en-US" sz="2400" dirty="0" smtClean="0">
                <a:solidFill>
                  <a:schemeClr val="bg1"/>
                </a:solidFill>
                <a:ea typeface="黑体" pitchFamily="2" charset="-122"/>
              </a:rPr>
              <a:t>断（阴刻）</a:t>
            </a:r>
            <a:endParaRPr lang="zh-CN" altLang="en-US" sz="2400" dirty="0">
              <a:solidFill>
                <a:schemeClr val="bg1"/>
              </a:solidFill>
              <a:ea typeface="黑体" pitchFamily="2" charset="-122"/>
            </a:endParaRPr>
          </a:p>
        </p:txBody>
      </p:sp>
      <p:sp>
        <p:nvSpPr>
          <p:cNvPr id="5124" name="Text Box 10"/>
          <p:cNvSpPr txBox="1">
            <a:spLocks noChangeArrowheads="1"/>
          </p:cNvSpPr>
          <p:nvPr/>
        </p:nvSpPr>
        <p:spPr bwMode="auto">
          <a:xfrm>
            <a:off x="4500563" y="473075"/>
            <a:ext cx="3959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</a:rPr>
              <a:t>剪纸艺术的特点</a:t>
            </a:r>
          </a:p>
        </p:txBody>
      </p:sp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4572000" y="3043734"/>
            <a:ext cx="41052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>
                <a:solidFill>
                  <a:schemeClr val="bg1"/>
                </a:solidFill>
                <a:ea typeface="黑体" pitchFamily="2" charset="-122"/>
              </a:rPr>
              <a:t>平面化</a:t>
            </a:r>
          </a:p>
        </p:txBody>
      </p:sp>
      <p:sp>
        <p:nvSpPr>
          <p:cNvPr id="49164" name="Text Box 12"/>
          <p:cNvSpPr txBox="1">
            <a:spLocks noChangeArrowheads="1"/>
          </p:cNvSpPr>
          <p:nvPr/>
        </p:nvSpPr>
        <p:spPr bwMode="auto">
          <a:xfrm>
            <a:off x="4572000" y="3762871"/>
            <a:ext cx="4105275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400" dirty="0">
                <a:solidFill>
                  <a:schemeClr val="bg1"/>
                </a:solidFill>
                <a:ea typeface="黑体" pitchFamily="2" charset="-122"/>
              </a:rPr>
              <a:t>图案化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91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91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1" grpId="0"/>
      <p:bldP spid="49163" grpId="0"/>
      <p:bldP spid="491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4222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4450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4" descr="4223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38525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5" descr="42235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38525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 descr="42229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3975"/>
            <a:ext cx="4392613" cy="330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8" descr="20071010204417882_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2"/>
          <a:stretch>
            <a:fillRect/>
          </a:stretch>
        </p:blipFill>
        <p:spPr bwMode="auto">
          <a:xfrm>
            <a:off x="3348038" y="620713"/>
            <a:ext cx="5235575" cy="547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422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4222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4222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6" r="24394"/>
          <a:stretch>
            <a:fillRect/>
          </a:stretch>
        </p:blipFill>
        <p:spPr bwMode="auto">
          <a:xfrm>
            <a:off x="4560888" y="-26988"/>
            <a:ext cx="4259262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5" descr="4222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26" r="30501"/>
          <a:stretch>
            <a:fillRect/>
          </a:stretch>
        </p:blipFill>
        <p:spPr bwMode="auto">
          <a:xfrm>
            <a:off x="468313" y="-26988"/>
            <a:ext cx="3810000" cy="6911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422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233363"/>
            <a:ext cx="7920037" cy="595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422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4221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422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4221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68275"/>
            <a:ext cx="8353425" cy="628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422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4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4222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4229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342900"/>
            <a:ext cx="82042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421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7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0" y="44450"/>
            <a:ext cx="9144000" cy="625475"/>
          </a:xfrm>
          <a:prstGeom prst="rect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1pPr>
            <a:lvl2pPr marL="742950" indent="-28575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2pPr>
            <a:lvl3pPr marL="11430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3pPr>
            <a:lvl4pPr marL="16002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4pPr>
            <a:lvl5pPr marL="2057400" indent="-228600" eaLnBrk="0" hangingPunct="0"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itchFamily="18" charset="0"/>
                <a:ea typeface="宋体" charset="-122"/>
              </a:defRPr>
            </a:lvl9pPr>
          </a:lstStyle>
          <a:p>
            <a:pPr eaLnBrk="1" hangingPunct="1">
              <a:lnSpc>
                <a:spcPct val="125000"/>
              </a:lnSpc>
            </a:pPr>
            <a:r>
              <a:rPr lang="zh-CN" altLang="en-US" sz="2800">
                <a:ea typeface="方正大黑简体" pitchFamily="2" charset="-122"/>
              </a:rPr>
              <a:t>作业：以个人或小组合作的形式，完成一件剪纸作品。</a:t>
            </a:r>
          </a:p>
        </p:txBody>
      </p:sp>
      <p:pic>
        <p:nvPicPr>
          <p:cNvPr id="21507" name="Picture 6" descr="P2006080155508344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89363"/>
            <a:ext cx="3744912" cy="300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7" descr="422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765175"/>
            <a:ext cx="3816350" cy="287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8" descr="422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765175"/>
            <a:ext cx="3783012" cy="284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0" descr="01img_03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2"/>
          <a:stretch>
            <a:fillRect/>
          </a:stretch>
        </p:blipFill>
        <p:spPr bwMode="auto">
          <a:xfrm>
            <a:off x="539750" y="4005263"/>
            <a:ext cx="3744913" cy="263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168</Words>
  <Application>Microsoft Office PowerPoint</Application>
  <PresentationFormat>全屏显示(4:3)</PresentationFormat>
  <Paragraphs>13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TIANQIANG</cp:lastModifiedBy>
  <cp:revision>24</cp:revision>
  <dcterms:created xsi:type="dcterms:W3CDTF">2005-12-06T05:33:34Z</dcterms:created>
  <dcterms:modified xsi:type="dcterms:W3CDTF">2014-11-05T00:42:17Z</dcterms:modified>
</cp:coreProperties>
</file>