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1" r:id="rId3"/>
    <p:sldId id="264" r:id="rId4"/>
    <p:sldId id="259" r:id="rId5"/>
    <p:sldId id="260" r:id="rId6"/>
    <p:sldId id="263" r:id="rId7"/>
    <p:sldId id="256" r:id="rId8"/>
    <p:sldId id="257" r:id="rId9"/>
    <p:sldId id="258" r:id="rId10"/>
    <p:sldId id="262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450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20688"/>
            <a:ext cx="90364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/>
              <a:t>11</a:t>
            </a:r>
            <a:r>
              <a:rPr lang="zh-CN" altLang="en-US" sz="3200" dirty="0"/>
              <a:t>．已知</a:t>
            </a:r>
            <a:r>
              <a:rPr lang="en-US" altLang="zh-CN" sz="3200" dirty="0"/>
              <a:t>2H2O2=2H2O+O2↑</a:t>
            </a:r>
            <a:r>
              <a:rPr lang="zh-CN" altLang="en-US" sz="3200" dirty="0"/>
              <a:t>，可以通过观察反应过程中</a:t>
            </a:r>
            <a:r>
              <a:rPr lang="en-US" altLang="zh-CN" sz="3200" dirty="0"/>
              <a:t>O2</a:t>
            </a:r>
            <a:r>
              <a:rPr lang="zh-CN" altLang="en-US" sz="3200" dirty="0"/>
              <a:t>的生成速度（即气泡从溶液中释放的速度）来判断</a:t>
            </a:r>
            <a:r>
              <a:rPr lang="en-US" altLang="zh-CN" sz="3200" dirty="0"/>
              <a:t>H2O2</a:t>
            </a:r>
            <a:r>
              <a:rPr lang="zh-CN" altLang="en-US" sz="3200" dirty="0"/>
              <a:t>分解反应的速度。</a:t>
            </a:r>
            <a:r>
              <a:rPr lang="zh-CN" altLang="en-US" sz="3200" b="1" dirty="0">
                <a:solidFill>
                  <a:srgbClr val="FF0000"/>
                </a:solidFill>
              </a:rPr>
              <a:t>请用所给的实验材料和用具设计实验，使其能同时验证过氧化氢酶具有催化作用和高效性</a:t>
            </a:r>
            <a:r>
              <a:rPr lang="zh-CN" altLang="en-US" sz="3200" dirty="0"/>
              <a:t>。要求写出实验步骤，预测实验结果，得出结论，并回答问题。</a:t>
            </a:r>
          </a:p>
          <a:p>
            <a:r>
              <a:rPr lang="zh-CN" altLang="en-US" sz="3200" b="1" dirty="0">
                <a:solidFill>
                  <a:srgbClr val="FF0000"/>
                </a:solidFill>
              </a:rPr>
              <a:t>实验材料与用具</a:t>
            </a:r>
            <a:r>
              <a:rPr lang="zh-CN" altLang="en-US" sz="3200" dirty="0"/>
              <a:t>：适宜浓度的</a:t>
            </a:r>
            <a:r>
              <a:rPr lang="en-US" altLang="zh-CN" sz="3200" dirty="0"/>
              <a:t>H2O2</a:t>
            </a:r>
            <a:r>
              <a:rPr lang="zh-CN" altLang="en-US" sz="3200" dirty="0"/>
              <a:t>溶液，蒸馏水，</a:t>
            </a:r>
            <a:r>
              <a:rPr lang="en-US" altLang="zh-CN" sz="3200" dirty="0"/>
              <a:t>3.5%FeCL3</a:t>
            </a:r>
            <a:r>
              <a:rPr lang="zh-CN" altLang="en-US" sz="3200" dirty="0"/>
              <a:t>溶液，</a:t>
            </a:r>
            <a:r>
              <a:rPr lang="en-US" altLang="zh-CN" sz="3200" dirty="0"/>
              <a:t>0.01%</a:t>
            </a:r>
            <a:r>
              <a:rPr lang="zh-CN" altLang="en-US" sz="3200" dirty="0"/>
              <a:t>过氧化氢酶溶液，恒温水浴锅，试管。</a:t>
            </a:r>
          </a:p>
        </p:txBody>
      </p:sp>
    </p:spTree>
    <p:extLst>
      <p:ext uri="{BB962C8B-B14F-4D97-AF65-F5344CB8AC3E}">
        <p14:creationId xmlns:p14="http://schemas.microsoft.com/office/powerpoint/2010/main" val="396590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8397137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581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figure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268760"/>
            <a:ext cx="9144000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493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figur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764704"/>
            <a:ext cx="8784976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293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81" b="-3752"/>
          <a:stretch/>
        </p:blipFill>
        <p:spPr bwMode="auto">
          <a:xfrm>
            <a:off x="755576" y="116632"/>
            <a:ext cx="8064896" cy="6694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925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figur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712968" cy="6669360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 flipV="1">
            <a:off x="172052" y="2996952"/>
            <a:ext cx="8871903" cy="7200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860032" y="692696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</a:rPr>
              <a:t>吸水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72200" y="3645024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</a:rPr>
              <a:t>失水</a:t>
            </a:r>
          </a:p>
        </p:txBody>
      </p:sp>
    </p:spTree>
    <p:extLst>
      <p:ext uri="{BB962C8B-B14F-4D97-AF65-F5344CB8AC3E}">
        <p14:creationId xmlns:p14="http://schemas.microsoft.com/office/powerpoint/2010/main" val="486498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figur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1" y="1425893"/>
            <a:ext cx="9138929" cy="4883427"/>
          </a:xfrm>
          <a:prstGeom prst="rect">
            <a:avLst/>
          </a:prstGeom>
        </p:spPr>
      </p:pic>
      <p:cxnSp>
        <p:nvCxnSpPr>
          <p:cNvPr id="3" name="直接连接符 2"/>
          <p:cNvCxnSpPr/>
          <p:nvPr/>
        </p:nvCxnSpPr>
        <p:spPr>
          <a:xfrm flipV="1">
            <a:off x="-180528" y="3212976"/>
            <a:ext cx="8871903" cy="7200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627784" y="656452"/>
            <a:ext cx="54726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</a:rPr>
              <a:t>吸水</a:t>
            </a:r>
            <a:r>
              <a:rPr lang="en-US" altLang="zh-CN" sz="4400" b="1" dirty="0">
                <a:solidFill>
                  <a:srgbClr val="FF0000"/>
                </a:solidFill>
              </a:rPr>
              <a:t>&gt;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吸收</a:t>
            </a:r>
            <a:r>
              <a:rPr lang="zh-CN" altLang="en-US" sz="4400" b="1" dirty="0">
                <a:solidFill>
                  <a:srgbClr val="FF0000"/>
                </a:solidFill>
              </a:rPr>
              <a:t>离子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67944" y="3482885"/>
            <a:ext cx="54726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</a:rPr>
              <a:t>吸水</a:t>
            </a:r>
            <a:r>
              <a:rPr lang="en-US" altLang="zh-CN" sz="4400" b="1" dirty="0" smtClean="0">
                <a:solidFill>
                  <a:srgbClr val="FF0000"/>
                </a:solidFill>
              </a:rPr>
              <a:t>&lt;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吸收</a:t>
            </a:r>
            <a:r>
              <a:rPr lang="zh-CN" altLang="en-US" sz="4400" b="1" dirty="0">
                <a:solidFill>
                  <a:srgbClr val="FF0000"/>
                </a:solidFill>
              </a:rPr>
              <a:t>离子</a:t>
            </a:r>
          </a:p>
        </p:txBody>
      </p:sp>
    </p:spTree>
    <p:extLst>
      <p:ext uri="{BB962C8B-B14F-4D97-AF65-F5344CB8AC3E}">
        <p14:creationId xmlns:p14="http://schemas.microsoft.com/office/powerpoint/2010/main" val="3642537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figur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719"/>
            <a:ext cx="8712968" cy="475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33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71600" y="620688"/>
            <a:ext cx="711053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偃松（又名马尾松、五针松）松塔精油富含萜烯类物质，其中具有抑菌活性的蒈烯、莰烯、</a:t>
            </a:r>
            <a:r>
              <a:rPr lang="en-US" altLang="zh-CN" sz="2800" dirty="0"/>
              <a:t>β-</a:t>
            </a:r>
            <a:r>
              <a:rPr lang="zh-CN" altLang="en-US" sz="2800" dirty="0"/>
              <a:t>蒎烯等物质相对含量较髙。某兴趣小组分别采用了水蒸气蒸馏法（</a:t>
            </a:r>
            <a:r>
              <a:rPr lang="en-US" altLang="zh-CN" sz="2800" dirty="0"/>
              <a:t>SD</a:t>
            </a:r>
            <a:r>
              <a:rPr lang="zh-CN" altLang="en-US" sz="2800" dirty="0"/>
              <a:t>）、</a:t>
            </a:r>
            <a:r>
              <a:rPr lang="zh-CN" altLang="en-US" sz="2800" b="1" dirty="0">
                <a:solidFill>
                  <a:srgbClr val="FF0000"/>
                </a:solidFill>
              </a:rPr>
              <a:t>盐析辅助水蒸气蒸馏法（</a:t>
            </a:r>
            <a:r>
              <a:rPr lang="en-US" altLang="zh-CN" sz="2800" dirty="0"/>
              <a:t>SOSD</a:t>
            </a:r>
            <a:r>
              <a:rPr lang="zh-CN" altLang="en-US" sz="2800" dirty="0"/>
              <a:t>）、</a:t>
            </a:r>
            <a:r>
              <a:rPr lang="zh-CN" altLang="en-US" sz="2800" b="1" dirty="0">
                <a:solidFill>
                  <a:srgbClr val="FF0000"/>
                </a:solidFill>
              </a:rPr>
              <a:t>超声波辅助水蒸气蒸馏法（</a:t>
            </a:r>
            <a:r>
              <a:rPr lang="en-US" altLang="zh-CN" sz="2800" b="1" dirty="0">
                <a:solidFill>
                  <a:srgbClr val="FF0000"/>
                </a:solidFill>
              </a:rPr>
              <a:t>USD</a:t>
            </a:r>
            <a:r>
              <a:rPr lang="zh-CN" altLang="en-US" sz="2800" b="1" dirty="0">
                <a:solidFill>
                  <a:srgbClr val="FF0000"/>
                </a:solidFill>
              </a:rPr>
              <a:t>超声波具有很强的破碎能力）</a:t>
            </a:r>
            <a:r>
              <a:rPr lang="zh-CN" altLang="en-US" sz="2800" dirty="0"/>
              <a:t>三种方式提取偃松松塔精油并比较其出油率。回答下列问题：</a:t>
            </a:r>
          </a:p>
          <a:p>
            <a:r>
              <a:rPr lang="zh-CN" altLang="en-US" sz="2800" dirty="0"/>
              <a:t>注：盐析辅助水蒸气蒸馏法是在基础物料中加入</a:t>
            </a:r>
            <a:r>
              <a:rPr lang="en-US" altLang="zh-CN" sz="2800" dirty="0"/>
              <a:t>8g</a:t>
            </a:r>
            <a:r>
              <a:rPr lang="zh-CN" altLang="en-US" sz="2800" dirty="0"/>
              <a:t>氯化钠，混合均匀后浸泡</a:t>
            </a:r>
            <a:r>
              <a:rPr lang="en-US" altLang="zh-CN" sz="2800" dirty="0"/>
              <a:t>3h</a:t>
            </a:r>
            <a:r>
              <a:rPr lang="zh-CN" altLang="en-US" sz="2800" dirty="0"/>
              <a:t>再进行蒸馏；超声波辅助水蒸气蒸馏法是将装有基础物料的圆底烧瓶在超声功率</a:t>
            </a:r>
            <a:r>
              <a:rPr lang="en-US" altLang="zh-CN" sz="2800" dirty="0"/>
              <a:t>270W</a:t>
            </a:r>
            <a:r>
              <a:rPr lang="zh-CN" altLang="en-US" sz="2800" dirty="0"/>
              <a:t>、</a:t>
            </a:r>
            <a:r>
              <a:rPr lang="en-US" altLang="zh-CN" sz="2800" dirty="0"/>
              <a:t>25℃</a:t>
            </a:r>
            <a:r>
              <a:rPr lang="zh-CN" altLang="en-US" sz="2800" dirty="0"/>
              <a:t>条件下超声</a:t>
            </a:r>
            <a:r>
              <a:rPr lang="en-US" altLang="zh-CN" sz="2800" dirty="0"/>
              <a:t>50min</a:t>
            </a:r>
            <a:r>
              <a:rPr lang="zh-CN" altLang="en-US" sz="2800" dirty="0"/>
              <a:t>后再进行蒸馏。</a:t>
            </a:r>
          </a:p>
        </p:txBody>
      </p:sp>
    </p:spTree>
    <p:extLst>
      <p:ext uri="{BB962C8B-B14F-4D97-AF65-F5344CB8AC3E}">
        <p14:creationId xmlns:p14="http://schemas.microsoft.com/office/powerpoint/2010/main" val="104155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</TotalTime>
  <Words>251</Words>
  <Application>Microsoft Office PowerPoint</Application>
  <PresentationFormat>全屏显示(4:3)</PresentationFormat>
  <Paragraphs>8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9</cp:revision>
  <dcterms:created xsi:type="dcterms:W3CDTF">2020-09-19T02:10:30Z</dcterms:created>
  <dcterms:modified xsi:type="dcterms:W3CDTF">2020-09-21T02:34:53Z</dcterms:modified>
</cp:coreProperties>
</file>