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720" r:id="rId3"/>
  </p:sldMasterIdLst>
  <p:notesMasterIdLst>
    <p:notesMasterId r:id="rId31"/>
  </p:notesMasterIdLst>
  <p:handoutMasterIdLst>
    <p:handoutMasterId r:id="rId32"/>
  </p:handoutMasterIdLst>
  <p:sldIdLst>
    <p:sldId id="294" r:id="rId4"/>
    <p:sldId id="368" r:id="rId5"/>
    <p:sldId id="369" r:id="rId6"/>
    <p:sldId id="257" r:id="rId7"/>
    <p:sldId id="297" r:id="rId8"/>
    <p:sldId id="375" r:id="rId9"/>
    <p:sldId id="260" r:id="rId10"/>
    <p:sldId id="376" r:id="rId11"/>
    <p:sldId id="350" r:id="rId12"/>
    <p:sldId id="377" r:id="rId13"/>
    <p:sldId id="378" r:id="rId14"/>
    <p:sldId id="379" r:id="rId15"/>
    <p:sldId id="380" r:id="rId16"/>
    <p:sldId id="381" r:id="rId17"/>
    <p:sldId id="382" r:id="rId18"/>
    <p:sldId id="384" r:id="rId19"/>
    <p:sldId id="385" r:id="rId20"/>
    <p:sldId id="386" r:id="rId21"/>
    <p:sldId id="387" r:id="rId22"/>
    <p:sldId id="356" r:id="rId23"/>
    <p:sldId id="357" r:id="rId24"/>
    <p:sldId id="388" r:id="rId25"/>
    <p:sldId id="389" r:id="rId26"/>
    <p:sldId id="390" r:id="rId27"/>
    <p:sldId id="391" r:id="rId28"/>
    <p:sldId id="282" r:id="rId29"/>
    <p:sldId id="283" r:id="rId30"/>
  </p:sldIdLst>
  <p:sldSz cx="9144000" cy="6858000" type="screen4x3"/>
  <p:notesSz cx="6797675" cy="992822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handoutMaster" Target="handoutMasters/handoutMaster1.xml"/><Relationship Id="rId37" Type="http://schemas.microsoft.com/office/2015/10/relationships/revisionInfo" Target="revisionInfo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A74FC-1457-4CDB-83F2-48A32B716E61}" type="datetimeFigureOut">
              <a:rPr lang="zh-CN" altLang="en-US" smtClean="0"/>
              <a:t>2017/10/30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81CC94-DC24-4AD4-B8DF-1BDC34CD55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44180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C3018E-9592-46C7-83B8-190ACBDE70A7}" type="datetimeFigureOut">
              <a:rPr lang="zh-CN" altLang="en-US" smtClean="0"/>
              <a:t>2017/10/30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795B92-4221-42E0-B6BF-811FAF4777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8060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66009-8658-45CC-BA53-D0A6162AEEAB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66F6E-355F-45FC-8FBA-CBEDA38BA10A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D8D17-7252-4F31-9317-5DC25F7D22ED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55D1A-C70B-4E0F-9D6E-9D0A424ACBAF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E1080-78A6-4389-93F8-5611A86A47FC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1DE9D-B6C6-4B5A-A6D1-40BEDDFB7D4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B5D7A-CB57-4C10-98A6-05D3FBCF7454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DE778-BCEC-4D70-BE41-1AD77B0C57F4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01783-83AB-4434-8A64-D75023CBC060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435EC-5CFC-4723-832B-033BB791B99D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9B02B-D825-4213-8430-12A020FE908A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12A93B-F9FF-407D-A467-16BD2F871944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C4D0E0-6AA3-4152-BD13-FFD2AADB9001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EDB1A4-8B77-41E2-8904-317110B49AE3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E9DF28-BDA0-4585-8CAD-85989EE5DA98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DAC48F-A7CB-4C73-8287-01EE22E1905A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78AD85-FAEB-4929-955B-BFD13C46445D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75A80A-34B6-4FED-8DB7-E7B5AAB87FD8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F8BF02-E63B-4629-A525-0F7BED5212A6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1B4C84-3372-47C0-8E4B-073E880EA520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80CE45-1878-457A-9CFE-0E3B2BBFDEC4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2B114-6AD3-4EC1-9595-7EABE09968C3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FD31BA-6727-494C-B7BF-7DD23EC7BAAB}" type="datetimeFigureOut">
              <a:rPr lang="zh-CN" altLang="en-US" smtClean="0"/>
              <a:t>2017/10/30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33C12-1557-43CB-A769-C6AE72A517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9126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DBDA16-7915-421C-B326-0065E7FF349C}" type="datetimeFigureOut">
              <a:rPr lang="zh-CN" altLang="en-US" smtClean="0"/>
              <a:t>2017/10/30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3F2FE-21F7-43B1-92EE-3101680F85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119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CCD32A-FD51-4A98-838D-849516F4104C}" type="datetimeFigureOut">
              <a:rPr lang="zh-CN" altLang="en-US" smtClean="0"/>
              <a:t>2017/10/30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CFEE8-C47A-4533-97E4-90EEF2D3A3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144211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335833-9930-4FC6-B856-56D55B4F9282}" type="datetimeFigureOut">
              <a:rPr lang="zh-CN" altLang="en-US" smtClean="0"/>
              <a:t>2017/10/30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A167-A9D5-4FF7-A06F-4421A19052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3814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642F5E-5BA2-4B49-A6DE-7EEC3CFC7A3D}" type="datetimeFigureOut">
              <a:rPr lang="zh-CN" altLang="en-US" smtClean="0"/>
              <a:t>2017/10/30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DA1B8-5684-44D5-95D2-50F87B9C8E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46215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EB6B41-9A05-4B9A-97AD-E805226BCEBF}" type="datetimeFigureOut">
              <a:rPr lang="zh-CN" altLang="en-US" smtClean="0"/>
              <a:t>2017/10/30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C1569-F403-4C12-A508-A045539B454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8229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57DDDE-0582-4A32-9C7F-15184E362B59}" type="datetimeFigureOut">
              <a:rPr lang="zh-CN" altLang="en-US" smtClean="0"/>
              <a:t>2017/10/30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39A6A-C022-4E7C-9EDE-D2B796DB839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68428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D1CE88-3AF1-4140-AD81-DF207A78DA1A}" type="datetimeFigureOut">
              <a:rPr lang="zh-CN" altLang="en-US" smtClean="0"/>
              <a:t>2017/10/30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B8C48-882B-405B-A432-B04CA64124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28219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9DE1B3F-04AA-4902-8BA8-B648B5ED07F2}" type="datetimeFigureOut">
              <a:rPr lang="zh-CN" altLang="en-US" smtClean="0"/>
              <a:t>2017/10/30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27B9-91FE-48F7-B97E-5261573461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78110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BE7102-FE1B-41CA-B5B3-A2E0A2406080}" type="datetimeFigureOut">
              <a:rPr lang="zh-CN" altLang="en-US" smtClean="0"/>
              <a:t>2017/10/30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AB6C9-79F7-4AF8-B7A9-E3C2211D7D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16979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9367A2-621E-4514-9AC9-17E7C2CBA249}" type="datetimeFigureOut">
              <a:rPr lang="zh-CN" altLang="en-US" smtClean="0"/>
              <a:t>2017/10/30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C50ED-C9DD-40A1-8E08-3CD759BC5F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0635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smtClean="0"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smtClean="0"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smtClean="0"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36A5E1-63AC-43F3-82B3-FFCAEFB26E7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99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99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99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99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99" accel="100000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99" accel="100000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33DE797-CD26-4352-B4FA-08C5E37DE7A4}" type="slidenum">
              <a:rPr lang="zh-CN" altLang="en-US" smtClean="0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36A5E1-63AC-43F3-82B3-FFCAEFB26E72}" type="slidenum">
              <a:rPr lang="en-US" altLang="zh-CN" smtClean="0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877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508105" y="1203152"/>
            <a:ext cx="3635896" cy="1470025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en-US" altLang="zh-CN" sz="48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Unit 3 Life in the Future</a:t>
            </a:r>
            <a:endParaRPr lang="zh-CN" altLang="en-US" sz="4800" b="1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08104" cy="54102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3573016"/>
            <a:ext cx="5364088" cy="330279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/>
          </p:cNvSpPr>
          <p:nvPr>
            <p:ph idx="1"/>
          </p:nvPr>
        </p:nvSpPr>
        <p:spPr>
          <a:xfrm>
            <a:off x="0" y="333375"/>
            <a:ext cx="9144000" cy="6335713"/>
          </a:xfrm>
        </p:spPr>
        <p:txBody>
          <a:bodyPr>
            <a:noAutofit/>
          </a:bodyPr>
          <a:lstStyle/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zh-CN" altLang="en-US" b="1" dirty="0">
                <a:solidFill>
                  <a:srgbClr val="0070C0"/>
                </a:solidFill>
              </a:rPr>
              <a:t>写出下列单词的变化形式</a:t>
            </a:r>
            <a:endParaRPr lang="en-US" altLang="zh-CN" b="1" dirty="0">
              <a:solidFill>
                <a:srgbClr val="0070C0"/>
              </a:solidFill>
            </a:endParaRP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en-US" altLang="zh-CN" b="1" dirty="0"/>
              <a:t>1</a:t>
            </a:r>
            <a:r>
              <a:rPr lang="zh-CN" altLang="en-US" b="1" dirty="0"/>
              <a:t>．定居，解决 </a:t>
            </a:r>
            <a:r>
              <a:rPr lang="en-US" altLang="zh-CN" b="1" dirty="0"/>
              <a:t>v. _________; 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en-US" altLang="zh-CN" b="1" dirty="0"/>
              <a:t>      </a:t>
            </a:r>
            <a:r>
              <a:rPr lang="zh-CN" altLang="en-US" b="1" dirty="0"/>
              <a:t>定居点，定居，解决 </a:t>
            </a:r>
            <a:r>
              <a:rPr lang="en-US" altLang="zh-CN" b="1" dirty="0"/>
              <a:t>n. ______________;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en-US" altLang="zh-CN" b="1" dirty="0"/>
              <a:t>2</a:t>
            </a:r>
            <a:r>
              <a:rPr lang="zh-CN" altLang="en-US" b="1" dirty="0"/>
              <a:t>．印象，感想 </a:t>
            </a:r>
            <a:r>
              <a:rPr lang="en-US" altLang="zh-CN" b="1" dirty="0"/>
              <a:t>n. __________;  </a:t>
            </a:r>
            <a:r>
              <a:rPr lang="zh-CN" altLang="en-US" b="1" dirty="0"/>
              <a:t>给</a:t>
            </a:r>
            <a:r>
              <a:rPr lang="en-US" altLang="zh-CN" b="1" dirty="0"/>
              <a:t>…</a:t>
            </a:r>
            <a:r>
              <a:rPr lang="zh-CN" altLang="en-US" b="1" dirty="0"/>
              <a:t>以深刻印象 </a:t>
            </a:r>
            <a:r>
              <a:rPr lang="en-US" altLang="zh-CN" b="1" dirty="0"/>
              <a:t>v.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en-US" altLang="zh-CN" b="1" dirty="0"/>
              <a:t>     __________; </a:t>
            </a:r>
            <a:r>
              <a:rPr lang="zh-CN" altLang="en-US" b="1" dirty="0"/>
              <a:t>给人印象深刻的 </a:t>
            </a:r>
            <a:r>
              <a:rPr lang="en-US" altLang="zh-CN" b="1" dirty="0"/>
              <a:t>adj.___________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en-US" altLang="zh-CN" b="1" dirty="0"/>
              <a:t>3.  </a:t>
            </a:r>
            <a:r>
              <a:rPr lang="zh-CN" altLang="en-US" b="1" dirty="0"/>
              <a:t>指导；导游</a:t>
            </a:r>
            <a:r>
              <a:rPr lang="en-US" altLang="zh-CN" b="1" dirty="0"/>
              <a:t>n./v. __________; 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en-US" altLang="zh-CN" b="1" dirty="0"/>
              <a:t>     </a:t>
            </a:r>
            <a:r>
              <a:rPr lang="zh-CN" altLang="en-US" b="1" dirty="0"/>
              <a:t>指导，引导 </a:t>
            </a:r>
            <a:r>
              <a:rPr lang="en-US" altLang="zh-CN" b="1" dirty="0"/>
              <a:t>n. _____________;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en-US" altLang="zh-CN" b="1" dirty="0"/>
              <a:t>4.  </a:t>
            </a:r>
            <a:r>
              <a:rPr lang="zh-CN" altLang="en-US" b="1" dirty="0"/>
              <a:t>包围，围绕 </a:t>
            </a:r>
            <a:r>
              <a:rPr lang="en-US" altLang="zh-CN" b="1" dirty="0"/>
              <a:t>v. ___________; 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en-US" altLang="zh-CN" b="1" dirty="0"/>
              <a:t>      </a:t>
            </a:r>
            <a:r>
              <a:rPr lang="zh-CN" altLang="en-US" b="1" dirty="0"/>
              <a:t>周围的 </a:t>
            </a:r>
            <a:r>
              <a:rPr lang="en-US" altLang="zh-CN" b="1" dirty="0"/>
              <a:t>adj. ________________;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en-US" altLang="zh-CN" b="1" dirty="0"/>
              <a:t>5.  </a:t>
            </a:r>
            <a:r>
              <a:rPr lang="zh-CN" altLang="en-US" b="1" dirty="0"/>
              <a:t>忍受，容忍</a:t>
            </a:r>
            <a:r>
              <a:rPr lang="en-US" altLang="zh-CN" b="1" dirty="0"/>
              <a:t>v. _________; </a:t>
            </a:r>
            <a:r>
              <a:rPr lang="zh-CN" altLang="en-US" b="1" dirty="0"/>
              <a:t>宽容 </a:t>
            </a:r>
            <a:r>
              <a:rPr lang="en-US" altLang="zh-CN" b="1" dirty="0"/>
              <a:t>n. ___________;   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en-US" altLang="zh-CN" b="1" dirty="0"/>
              <a:t>     </a:t>
            </a:r>
            <a:r>
              <a:rPr lang="zh-CN" altLang="en-US" b="1" dirty="0"/>
              <a:t>宽容的 </a:t>
            </a:r>
            <a:r>
              <a:rPr lang="en-US" altLang="zh-CN" b="1" dirty="0"/>
              <a:t>adj. ________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en-US" altLang="zh-CN" b="1" dirty="0"/>
              <a:t>  </a:t>
            </a: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4911725" y="1379538"/>
            <a:ext cx="25209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>
                <a:solidFill>
                  <a:srgbClr val="FF0000"/>
                </a:solidFill>
                <a:latin typeface="Arial" charset="0"/>
              </a:rPr>
              <a:t>settlement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3249613" y="827088"/>
            <a:ext cx="18002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settle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3056259" y="1898650"/>
            <a:ext cx="246950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impression</a:t>
            </a: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6297864" y="2480129"/>
            <a:ext cx="261550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 impressive</a:t>
            </a: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708812" y="2480129"/>
            <a:ext cx="21240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impress</a:t>
            </a:r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3509318" y="2999241"/>
            <a:ext cx="21240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guide</a:t>
            </a:r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3011488" y="3554502"/>
            <a:ext cx="30241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 guidance</a:t>
            </a:r>
          </a:p>
        </p:txBody>
      </p:sp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3030283" y="4076790"/>
            <a:ext cx="30241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surround</a:t>
            </a:r>
          </a:p>
        </p:txBody>
      </p:sp>
      <p:sp>
        <p:nvSpPr>
          <p:cNvPr id="19473" name="Text Box 17"/>
          <p:cNvSpPr txBox="1">
            <a:spLocks noChangeArrowheads="1"/>
          </p:cNvSpPr>
          <p:nvPr/>
        </p:nvSpPr>
        <p:spPr bwMode="auto">
          <a:xfrm>
            <a:off x="2684300" y="4601324"/>
            <a:ext cx="28654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surrounding</a:t>
            </a: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2857500" y="5125199"/>
            <a:ext cx="28670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 tolerate</a:t>
            </a:r>
          </a:p>
        </p:txBody>
      </p:sp>
      <p:sp>
        <p:nvSpPr>
          <p:cNvPr id="17" name="Text Box 17"/>
          <p:cNvSpPr txBox="1">
            <a:spLocks noChangeArrowheads="1"/>
          </p:cNvSpPr>
          <p:nvPr/>
        </p:nvSpPr>
        <p:spPr bwMode="auto">
          <a:xfrm>
            <a:off x="6172200" y="5100907"/>
            <a:ext cx="28670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 tolerance</a:t>
            </a:r>
          </a:p>
        </p:txBody>
      </p:sp>
      <p:sp>
        <p:nvSpPr>
          <p:cNvPr id="18" name="Text Box 17"/>
          <p:cNvSpPr txBox="1">
            <a:spLocks noChangeArrowheads="1"/>
          </p:cNvSpPr>
          <p:nvPr/>
        </p:nvSpPr>
        <p:spPr bwMode="auto">
          <a:xfrm>
            <a:off x="2711270" y="5680285"/>
            <a:ext cx="28670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tolerant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/>
      <p:bldP spid="19464" grpId="0"/>
      <p:bldP spid="19466" grpId="0"/>
      <p:bldP spid="19467" grpId="0"/>
      <p:bldP spid="19468" grpId="0"/>
      <p:bldP spid="19469" grpId="0"/>
      <p:bldP spid="19470" grpId="0"/>
      <p:bldP spid="19472" grpId="0"/>
      <p:bldP spid="19473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3"/>
          <p:cNvSpPr>
            <a:spLocks noGrp="1"/>
          </p:cNvSpPr>
          <p:nvPr>
            <p:ph idx="1"/>
          </p:nvPr>
        </p:nvSpPr>
        <p:spPr>
          <a:xfrm>
            <a:off x="0" y="116632"/>
            <a:ext cx="9144000" cy="6335713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zh-CN" altLang="en-US" b="1" dirty="0">
                <a:solidFill>
                  <a:srgbClr val="0070C0"/>
                </a:solidFill>
              </a:rPr>
              <a:t>写出下列单词的变化形式</a:t>
            </a:r>
            <a:endParaRPr lang="en-US" altLang="zh-CN" b="1" dirty="0">
              <a:solidFill>
                <a:srgbClr val="0070C0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altLang="zh-CN" b="1" dirty="0"/>
              <a:t>6. </a:t>
            </a:r>
            <a:r>
              <a:rPr lang="zh-CN" altLang="en-US" b="1" dirty="0"/>
              <a:t>调整，调节</a:t>
            </a:r>
            <a:r>
              <a:rPr lang="en-US" altLang="zh-CN" b="1" dirty="0"/>
              <a:t>v. ______; </a:t>
            </a:r>
            <a:r>
              <a:rPr lang="zh-CN" altLang="en-US" b="1" dirty="0"/>
              <a:t>调整，调节 </a:t>
            </a:r>
            <a:r>
              <a:rPr lang="en-US" altLang="zh-CN" b="1" dirty="0"/>
              <a:t>n. _________;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可调整的，可调节的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adj.___________</a:t>
            </a:r>
            <a:endParaRPr lang="en-US" altLang="zh-CN" b="1" dirty="0"/>
          </a:p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altLang="zh-CN" b="1" dirty="0"/>
              <a:t>7</a:t>
            </a:r>
            <a:r>
              <a:rPr lang="zh-CN" altLang="en-US" b="1" dirty="0"/>
              <a:t>．按，压</a:t>
            </a:r>
            <a:r>
              <a:rPr lang="en-US" altLang="zh-CN" b="1" dirty="0"/>
              <a:t>, </a:t>
            </a:r>
            <a:r>
              <a:rPr lang="zh-CN" altLang="en-US" b="1" dirty="0"/>
              <a:t>逼迫 </a:t>
            </a:r>
            <a:r>
              <a:rPr lang="en-US" altLang="zh-CN" b="1" dirty="0"/>
              <a:t>v. ______;  </a:t>
            </a:r>
            <a:r>
              <a:rPr lang="zh-CN" altLang="en-US" b="1" dirty="0"/>
              <a:t>压力 </a:t>
            </a:r>
            <a:r>
              <a:rPr lang="en-US" altLang="zh-CN" b="1" dirty="0"/>
              <a:t>n. ___________</a:t>
            </a:r>
          </a:p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altLang="zh-CN" b="1" dirty="0"/>
              <a:t>8. </a:t>
            </a:r>
            <a:r>
              <a:rPr lang="zh-CN" altLang="en-US" b="1" dirty="0"/>
              <a:t>接受者；接收器 </a:t>
            </a:r>
            <a:r>
              <a:rPr lang="en-US" altLang="zh-CN" b="1" dirty="0"/>
              <a:t>n. ________; </a:t>
            </a:r>
          </a:p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altLang="zh-CN" b="1" dirty="0"/>
              <a:t>    </a:t>
            </a:r>
            <a:r>
              <a:rPr lang="zh-CN" altLang="en-US" b="1" dirty="0"/>
              <a:t>收到，接到 </a:t>
            </a:r>
            <a:r>
              <a:rPr lang="en-US" altLang="zh-CN" b="1" dirty="0"/>
              <a:t>v. ________; </a:t>
            </a:r>
          </a:p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altLang="zh-CN" b="1" dirty="0"/>
              <a:t>    </a:t>
            </a:r>
            <a:r>
              <a:rPr lang="zh-CN" altLang="en-US" b="1" dirty="0"/>
              <a:t>接待，接待处 </a:t>
            </a:r>
            <a:r>
              <a:rPr lang="en-US" altLang="zh-CN" b="1" dirty="0"/>
              <a:t>n. ___________</a:t>
            </a:r>
          </a:p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altLang="zh-CN" b="1" dirty="0"/>
              <a:t>9. </a:t>
            </a:r>
            <a:r>
              <a:rPr lang="zh-CN" altLang="en-US" b="1" dirty="0"/>
              <a:t>效率高的 </a:t>
            </a:r>
            <a:r>
              <a:rPr lang="en-US" altLang="zh-CN" b="1" dirty="0"/>
              <a:t>adj. _________; </a:t>
            </a:r>
            <a:r>
              <a:rPr lang="zh-CN" altLang="en-US" b="1" dirty="0"/>
              <a:t>效率 </a:t>
            </a:r>
            <a:r>
              <a:rPr lang="en-US" altLang="zh-CN" b="1" dirty="0"/>
              <a:t>n. ___________</a:t>
            </a:r>
          </a:p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altLang="zh-CN" b="1" dirty="0"/>
              <a:t>10. </a:t>
            </a:r>
            <a:r>
              <a:rPr lang="zh-CN" altLang="en-US" b="1" dirty="0"/>
              <a:t>动机 </a:t>
            </a:r>
            <a:r>
              <a:rPr lang="en-US" altLang="zh-CN" b="1" dirty="0"/>
              <a:t>n. ___________; </a:t>
            </a:r>
          </a:p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altLang="zh-CN" b="1" dirty="0"/>
              <a:t>      </a:t>
            </a:r>
            <a:r>
              <a:rPr lang="zh-CN" altLang="en-US" b="1" dirty="0"/>
              <a:t>激发</a:t>
            </a:r>
            <a:r>
              <a:rPr lang="en-US" altLang="zh-CN" b="1" dirty="0"/>
              <a:t>….</a:t>
            </a:r>
            <a:r>
              <a:rPr lang="zh-CN" altLang="en-US" b="1" dirty="0"/>
              <a:t>的积极性，促进 </a:t>
            </a:r>
            <a:r>
              <a:rPr lang="en-US" altLang="zh-CN" b="1" dirty="0"/>
              <a:t>v.  ____________</a:t>
            </a:r>
          </a:p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altLang="zh-CN" b="1" dirty="0"/>
              <a:t>    </a:t>
            </a:r>
            <a:r>
              <a:rPr lang="zh-CN" altLang="en-US" b="1" dirty="0"/>
              <a:t>有动机的，有积极性的 </a:t>
            </a:r>
            <a:r>
              <a:rPr lang="en-US" altLang="zh-CN" b="1" dirty="0"/>
              <a:t>adj. ____________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eriod"/>
              <a:defRPr/>
            </a:pPr>
            <a:endParaRPr lang="en-US" altLang="zh-CN" b="1" dirty="0"/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eriod"/>
              <a:defRPr/>
            </a:pPr>
            <a:endParaRPr lang="en-US" altLang="zh-CN" b="1" dirty="0"/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6623049" y="609040"/>
            <a:ext cx="31981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adjustment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2778486" y="620688"/>
            <a:ext cx="18191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adjust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3372506" y="1595710"/>
            <a:ext cx="191730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press</a:t>
            </a: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6300788" y="1632322"/>
            <a:ext cx="2316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pressure</a:t>
            </a:r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3726656" y="2129481"/>
            <a:ext cx="269469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receiver</a:t>
            </a:r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2987824" y="2633318"/>
            <a:ext cx="191830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receive</a:t>
            </a:r>
          </a:p>
        </p:txBody>
      </p:sp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3455987" y="3192528"/>
            <a:ext cx="23764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reception</a:t>
            </a:r>
          </a:p>
        </p:txBody>
      </p:sp>
      <p:sp>
        <p:nvSpPr>
          <p:cNvPr id="19473" name="Text Box 17"/>
          <p:cNvSpPr txBox="1">
            <a:spLocks noChangeArrowheads="1"/>
          </p:cNvSpPr>
          <p:nvPr/>
        </p:nvSpPr>
        <p:spPr bwMode="auto">
          <a:xfrm>
            <a:off x="2987824" y="3777303"/>
            <a:ext cx="200975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efficient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6300788" y="3750254"/>
            <a:ext cx="24228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efficiency</a:t>
            </a: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1998664" y="4296415"/>
            <a:ext cx="262517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motivation</a:t>
            </a: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5289807" y="4815527"/>
            <a:ext cx="326464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motivate</a:t>
            </a: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5346627" y="5334639"/>
            <a:ext cx="326464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motivated</a:t>
            </a:r>
          </a:p>
        </p:txBody>
      </p:sp>
      <p:sp>
        <p:nvSpPr>
          <p:cNvPr id="21" name="Text Box 7"/>
          <p:cNvSpPr txBox="1">
            <a:spLocks noChangeArrowheads="1"/>
          </p:cNvSpPr>
          <p:nvPr/>
        </p:nvSpPr>
        <p:spPr bwMode="auto">
          <a:xfrm>
            <a:off x="4556503" y="1069412"/>
            <a:ext cx="31981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charset="0"/>
              </a:rPr>
              <a:t>adjustable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/>
      <p:bldP spid="19464" grpId="0"/>
      <p:bldP spid="19466" grpId="0"/>
      <p:bldP spid="19468" grpId="0"/>
      <p:bldP spid="19469" grpId="0"/>
      <p:bldP spid="19470" grpId="0"/>
      <p:bldP spid="19472" grpId="0"/>
      <p:bldP spid="19473" grpId="0"/>
      <p:bldP spid="19" grpId="0"/>
      <p:bldP spid="20" grpId="0"/>
      <p:bldP spid="16" grpId="0"/>
      <p:bldP spid="17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内容占位符 2"/>
          <p:cNvSpPr>
            <a:spLocks noGrp="1"/>
          </p:cNvSpPr>
          <p:nvPr>
            <p:ph idx="1"/>
          </p:nvPr>
        </p:nvSpPr>
        <p:spPr>
          <a:xfrm>
            <a:off x="0" y="404665"/>
            <a:ext cx="9144001" cy="6192687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>
                <a:solidFill>
                  <a:srgbClr val="0070C0"/>
                </a:solidFill>
              </a:rPr>
              <a:t>写出下列单词的变化形式</a:t>
            </a:r>
            <a:endParaRPr lang="en-US" altLang="zh-CN" b="1" dirty="0">
              <a:solidFill>
                <a:srgbClr val="0070C0"/>
              </a:solidFill>
            </a:endParaRPr>
          </a:p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11.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在前的，早先的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adj.________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；在前，早先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adv.__________</a:t>
            </a:r>
          </a:p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12.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缺乏，没有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vi. &amp;n._____;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缺乏的，没有的，不足的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adj._________</a:t>
            </a:r>
          </a:p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13.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用尽，耗尽； 使精疲力尽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v.________;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筋疲力尽的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adj. _________;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使耗尽的，使人精疲力竭的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adj.__________;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疲惫，衰竭； 枯竭，用尽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n.___________</a:t>
            </a: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10" name="矩形 9"/>
          <p:cNvSpPr>
            <a:spLocks noChangeArrowheads="1"/>
          </p:cNvSpPr>
          <p:nvPr/>
        </p:nvSpPr>
        <p:spPr bwMode="auto">
          <a:xfrm>
            <a:off x="4211959" y="878764"/>
            <a:ext cx="186910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previous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矩形 9"/>
          <p:cNvSpPr>
            <a:spLocks noChangeArrowheads="1"/>
          </p:cNvSpPr>
          <p:nvPr/>
        </p:nvSpPr>
        <p:spPr bwMode="auto">
          <a:xfrm>
            <a:off x="707403" y="1484784"/>
            <a:ext cx="222817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previously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矩形 9"/>
          <p:cNvSpPr>
            <a:spLocks noChangeArrowheads="1"/>
          </p:cNvSpPr>
          <p:nvPr/>
        </p:nvSpPr>
        <p:spPr bwMode="auto">
          <a:xfrm>
            <a:off x="3944187" y="1988840"/>
            <a:ext cx="10054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lack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矩形 9"/>
          <p:cNvSpPr>
            <a:spLocks noChangeArrowheads="1"/>
          </p:cNvSpPr>
          <p:nvPr/>
        </p:nvSpPr>
        <p:spPr bwMode="auto">
          <a:xfrm>
            <a:off x="1582891" y="2503512"/>
            <a:ext cx="162095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lacking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矩形 9"/>
          <p:cNvSpPr>
            <a:spLocks noChangeArrowheads="1"/>
          </p:cNvSpPr>
          <p:nvPr/>
        </p:nvSpPr>
        <p:spPr bwMode="auto">
          <a:xfrm>
            <a:off x="5580112" y="3139541"/>
            <a:ext cx="169790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exhaust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矩形 9"/>
          <p:cNvSpPr>
            <a:spLocks noChangeArrowheads="1"/>
          </p:cNvSpPr>
          <p:nvPr/>
        </p:nvSpPr>
        <p:spPr bwMode="auto">
          <a:xfrm>
            <a:off x="1294994" y="3573016"/>
            <a:ext cx="215956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exhausted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矩形 9"/>
          <p:cNvSpPr>
            <a:spLocks noChangeArrowheads="1"/>
          </p:cNvSpPr>
          <p:nvPr/>
        </p:nvSpPr>
        <p:spPr bwMode="auto">
          <a:xfrm>
            <a:off x="707403" y="4110323"/>
            <a:ext cx="231345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exhausting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矩形 9"/>
          <p:cNvSpPr>
            <a:spLocks noChangeArrowheads="1"/>
          </p:cNvSpPr>
          <p:nvPr/>
        </p:nvSpPr>
        <p:spPr bwMode="auto">
          <a:xfrm>
            <a:off x="293645" y="4581128"/>
            <a:ext cx="231345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exhaustion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矩形 9"/>
          <p:cNvSpPr>
            <a:spLocks noChangeArrowheads="1"/>
          </p:cNvSpPr>
          <p:nvPr/>
        </p:nvSpPr>
        <p:spPr bwMode="auto">
          <a:xfrm>
            <a:off x="3203848" y="5445224"/>
            <a:ext cx="5382884" cy="64633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the previous/following day</a:t>
            </a:r>
            <a:endParaRPr lang="zh-CN" altLang="en-US" sz="3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/>
      <p:bldP spid="21" grpId="0"/>
      <p:bldP spid="22" grpId="0"/>
      <p:bldP spid="25" grpId="0"/>
      <p:bldP spid="29" grpId="0"/>
      <p:bldP spid="30" grpId="0"/>
      <p:bldP spid="31" grpId="0"/>
      <p:bldP spid="32" grpId="0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内容占位符 2"/>
          <p:cNvSpPr>
            <a:spLocks noGrp="1"/>
          </p:cNvSpPr>
          <p:nvPr>
            <p:ph idx="1"/>
          </p:nvPr>
        </p:nvSpPr>
        <p:spPr>
          <a:xfrm>
            <a:off x="-1" y="554693"/>
            <a:ext cx="9144001" cy="4881033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3600" b="1" dirty="0">
                <a:solidFill>
                  <a:srgbClr val="0070C0"/>
                </a:solidFill>
              </a:rPr>
              <a:t>写出下列单词的变化形式</a:t>
            </a:r>
            <a:endParaRPr lang="en-US" altLang="zh-CN" sz="3600" b="1" dirty="0">
              <a:solidFill>
                <a:srgbClr val="0070C0"/>
              </a:solidFill>
            </a:endParaRP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14.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乐观的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adj.________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；乐观地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adv.___________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；乐观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n._________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；乐观主义者； 乐天派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n.________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悲观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n._______</a:t>
            </a: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15.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瞬间，片刻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n.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；立即的，立刻的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adj._______;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立即，马上，立刻； 马上地； 即刻地； 立即地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adv._________</a:t>
            </a: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16.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代表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v.________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，典型的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adj._________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10" name="矩形 9"/>
          <p:cNvSpPr>
            <a:spLocks noChangeArrowheads="1"/>
          </p:cNvSpPr>
          <p:nvPr/>
        </p:nvSpPr>
        <p:spPr bwMode="auto">
          <a:xfrm>
            <a:off x="2770795" y="1183688"/>
            <a:ext cx="213391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optimistic</a:t>
            </a:r>
            <a:endParaRPr lang="zh-CN" altLang="en-US" sz="3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矩形 9"/>
          <p:cNvSpPr>
            <a:spLocks noChangeArrowheads="1"/>
          </p:cNvSpPr>
          <p:nvPr/>
        </p:nvSpPr>
        <p:spPr bwMode="auto">
          <a:xfrm>
            <a:off x="767030" y="1807870"/>
            <a:ext cx="28520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optimistically</a:t>
            </a:r>
            <a:endParaRPr lang="zh-CN" altLang="en-US" sz="3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矩形 9"/>
          <p:cNvSpPr>
            <a:spLocks noChangeArrowheads="1"/>
          </p:cNvSpPr>
          <p:nvPr/>
        </p:nvSpPr>
        <p:spPr bwMode="auto">
          <a:xfrm>
            <a:off x="5218612" y="1752372"/>
            <a:ext cx="20313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optimism</a:t>
            </a:r>
            <a:endParaRPr lang="zh-CN" altLang="en-US" sz="3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矩形 9"/>
          <p:cNvSpPr>
            <a:spLocks noChangeArrowheads="1"/>
          </p:cNvSpPr>
          <p:nvPr/>
        </p:nvSpPr>
        <p:spPr bwMode="auto">
          <a:xfrm>
            <a:off x="3619093" y="2323870"/>
            <a:ext cx="180049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optimist</a:t>
            </a:r>
            <a:endParaRPr lang="zh-CN" altLang="en-US" sz="3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矩形 9"/>
          <p:cNvSpPr>
            <a:spLocks noChangeArrowheads="1"/>
          </p:cNvSpPr>
          <p:nvPr/>
        </p:nvSpPr>
        <p:spPr bwMode="auto">
          <a:xfrm>
            <a:off x="887070" y="3501008"/>
            <a:ext cx="15440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instant</a:t>
            </a:r>
            <a:endParaRPr lang="zh-CN" altLang="en-US" sz="3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矩形 9"/>
          <p:cNvSpPr>
            <a:spLocks noChangeArrowheads="1"/>
          </p:cNvSpPr>
          <p:nvPr/>
        </p:nvSpPr>
        <p:spPr bwMode="auto">
          <a:xfrm>
            <a:off x="4331190" y="4006805"/>
            <a:ext cx="190308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instantly</a:t>
            </a:r>
            <a:endParaRPr lang="zh-CN" altLang="en-US" sz="3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矩形 9"/>
          <p:cNvSpPr>
            <a:spLocks noChangeArrowheads="1"/>
          </p:cNvSpPr>
          <p:nvPr/>
        </p:nvSpPr>
        <p:spPr bwMode="auto">
          <a:xfrm>
            <a:off x="2110462" y="4653136"/>
            <a:ext cx="204030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represent</a:t>
            </a:r>
            <a:endParaRPr lang="zh-CN" altLang="en-US" sz="3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矩形 9"/>
          <p:cNvSpPr>
            <a:spLocks noChangeArrowheads="1"/>
          </p:cNvSpPr>
          <p:nvPr/>
        </p:nvSpPr>
        <p:spPr bwMode="auto">
          <a:xfrm>
            <a:off x="6338744" y="4654001"/>
            <a:ext cx="29892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representative</a:t>
            </a:r>
            <a:endParaRPr lang="zh-CN" altLang="en-US" sz="3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矩形 9"/>
          <p:cNvSpPr>
            <a:spLocks noChangeArrowheads="1"/>
          </p:cNvSpPr>
          <p:nvPr/>
        </p:nvSpPr>
        <p:spPr bwMode="auto">
          <a:xfrm>
            <a:off x="6933138" y="2348880"/>
            <a:ext cx="22108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pessimism</a:t>
            </a:r>
            <a:endParaRPr lang="zh-CN" altLang="en-US" sz="3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/>
      <p:bldP spid="14" grpId="0"/>
      <p:bldP spid="15" grpId="0"/>
      <p:bldP spid="16" grpId="0"/>
      <p:bldP spid="17" grpId="0"/>
      <p:bldP spid="18" grpId="0"/>
      <p:bldP spid="33" grpId="0"/>
      <p:bldP spid="34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55" y="-7505"/>
            <a:ext cx="9144000" cy="6858000"/>
          </a:xfrm>
          <a:prstGeom prst="rect">
            <a:avLst/>
          </a:prstGeom>
        </p:spPr>
      </p:pic>
      <p:sp>
        <p:nvSpPr>
          <p:cNvPr id="4099" name="Rectangle 3"/>
          <p:cNvSpPr>
            <a:spLocks noGrp="1"/>
          </p:cNvSpPr>
          <p:nvPr>
            <p:ph sz="half" idx="1"/>
          </p:nvPr>
        </p:nvSpPr>
        <p:spPr>
          <a:xfrm>
            <a:off x="-7861" y="33365"/>
            <a:ext cx="4363837" cy="681713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 eaLnBrk="1" hangingPunct="1">
              <a:lnSpc>
                <a:spcPct val="90000"/>
              </a:lnSpc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写出下列词组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/>
              <a:t>1.  </a:t>
            </a:r>
            <a:r>
              <a:rPr lang="zh-CN" altLang="en-US" b="1" dirty="0"/>
              <a:t>拿起；占用，从事  </a:t>
            </a:r>
            <a:r>
              <a:rPr lang="en-US" altLang="zh-CN" b="1" dirty="0"/>
              <a:t>     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/>
              <a:t>2.  </a:t>
            </a:r>
            <a:r>
              <a:rPr lang="zh-CN" altLang="en-US" b="1" dirty="0"/>
              <a:t>看不见</a:t>
            </a:r>
            <a:endParaRPr lang="en-US" altLang="zh-CN" b="1" dirty="0"/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/>
              <a:t>3.  </a:t>
            </a:r>
            <a:r>
              <a:rPr lang="zh-CN" altLang="en-US" b="1" dirty="0"/>
              <a:t>打扫</a:t>
            </a:r>
            <a:r>
              <a:rPr lang="en-US" altLang="zh-CN" b="1" dirty="0"/>
              <a:t>; </a:t>
            </a:r>
            <a:r>
              <a:rPr lang="zh-CN" altLang="en-US" b="1" dirty="0"/>
              <a:t>横扫 </a:t>
            </a:r>
            <a:r>
              <a:rPr lang="en-US" altLang="zh-CN" b="1" dirty="0"/>
              <a:t>	 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/>
              <a:t>4.  </a:t>
            </a:r>
            <a:r>
              <a:rPr lang="zh-CN" altLang="en-US" b="1" dirty="0"/>
              <a:t>移动，溜进</a:t>
            </a:r>
            <a:endParaRPr lang="en-US" altLang="zh-CN" b="1" dirty="0"/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/>
              <a:t>5.  </a:t>
            </a:r>
            <a:r>
              <a:rPr lang="zh-CN" altLang="en-US" b="1" dirty="0"/>
              <a:t>加速 </a:t>
            </a:r>
            <a:endParaRPr lang="en-US" altLang="zh-CN" b="1" dirty="0"/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/>
              <a:t>6.  </a:t>
            </a:r>
            <a:r>
              <a:rPr lang="zh-CN" altLang="en-US" b="1" dirty="0"/>
              <a:t>使</a:t>
            </a:r>
            <a:r>
              <a:rPr lang="en-US" altLang="zh-CN" b="1" dirty="0"/>
              <a:t>…</a:t>
            </a:r>
            <a:r>
              <a:rPr lang="zh-CN" altLang="en-US" b="1" dirty="0"/>
              <a:t>想起 </a:t>
            </a:r>
            <a:endParaRPr lang="en-US" altLang="zh-CN" b="1" dirty="0"/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/>
              <a:t>7.  </a:t>
            </a:r>
            <a:r>
              <a:rPr lang="zh-CN" altLang="en-US" b="1" dirty="0"/>
              <a:t>给人留下</a:t>
            </a:r>
            <a:r>
              <a:rPr lang="en-US" altLang="zh-CN" b="1" dirty="0"/>
              <a:t>…</a:t>
            </a:r>
            <a:r>
              <a:rPr lang="zh-CN" altLang="en-US" b="1" dirty="0"/>
              <a:t>的印象 </a:t>
            </a:r>
            <a:endParaRPr lang="en-US" altLang="zh-CN" b="1" dirty="0"/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/>
              <a:t>8.</a:t>
            </a:r>
            <a:r>
              <a:rPr lang="zh-CN" altLang="en-US" b="1" dirty="0"/>
              <a:t>（困境后）恢复</a:t>
            </a:r>
            <a:endParaRPr lang="en-US" altLang="zh-CN" b="1" dirty="0"/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/>
              <a:t>9.  </a:t>
            </a:r>
            <a:r>
              <a:rPr lang="zh-CN" altLang="en-US" b="1" dirty="0"/>
              <a:t>定居下来，安定下来 </a:t>
            </a:r>
            <a:endParaRPr lang="en-US" altLang="zh-CN" b="1" dirty="0"/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/>
              <a:t>10. </a:t>
            </a:r>
            <a:r>
              <a:rPr lang="zh-CN" altLang="en-US" b="1" dirty="0"/>
              <a:t>立刻，马上 </a:t>
            </a:r>
            <a:endParaRPr lang="en-US" altLang="zh-CN" b="1" dirty="0"/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/>
              <a:t>11. </a:t>
            </a:r>
            <a:r>
              <a:rPr lang="zh-CN" altLang="en-US" b="1" dirty="0"/>
              <a:t>调整，适应 </a:t>
            </a:r>
            <a:r>
              <a:rPr lang="en-US" altLang="zh-CN" b="1" dirty="0"/>
              <a:t>	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/>
              <a:t>12. </a:t>
            </a:r>
            <a:r>
              <a:rPr lang="zh-CN" altLang="en-US" b="1" dirty="0"/>
              <a:t>对</a:t>
            </a:r>
            <a:r>
              <a:rPr lang="en-US" altLang="zh-CN" b="1" dirty="0"/>
              <a:t>……</a:t>
            </a:r>
            <a:r>
              <a:rPr lang="zh-CN" altLang="en-US" b="1" dirty="0"/>
              <a:t>乐观</a:t>
            </a:r>
            <a:endParaRPr lang="en-US" altLang="zh-CN" b="1" dirty="0"/>
          </a:p>
        </p:txBody>
      </p:sp>
      <p:sp>
        <p:nvSpPr>
          <p:cNvPr id="18436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3851920" y="-7505"/>
            <a:ext cx="5292080" cy="686550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zh-CN" altLang="en-US" b="1" dirty="0">
              <a:solidFill>
                <a:srgbClr val="CC0099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1. take up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2. lose sight of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3. sweep up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4. slide into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5. speed up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6. remind sb. of </a:t>
            </a:r>
            <a:r>
              <a:rPr lang="en-US" altLang="zh-CN" b="1" dirty="0" err="1">
                <a:solidFill>
                  <a:srgbClr val="FF0000"/>
                </a:solidFill>
              </a:rPr>
              <a:t>sth</a:t>
            </a:r>
            <a:r>
              <a:rPr lang="en-US" altLang="zh-CN" b="1" dirty="0">
                <a:solidFill>
                  <a:srgbClr val="FF0000"/>
                </a:solidFill>
              </a:rPr>
              <a:t>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7. leave an impression on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8. be back on one’s feet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9. settle down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10. in no time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11. make adjustments to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12. be optimistic about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endParaRPr lang="en-US" altLang="zh-CN" b="1" dirty="0">
              <a:solidFill>
                <a:srgbClr val="CC0099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38366" y="6228978"/>
            <a:ext cx="8820472" cy="62151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fontAlgn="base">
              <a:lnSpc>
                <a:spcPct val="16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rgbClr val="0000CC"/>
                </a:solidFill>
                <a:latin typeface="Times New Roman" pitchFamily="18" charset="0"/>
              </a:rPr>
              <a:t>be optimistic/particular/crazy/curious/pessimistic about</a:t>
            </a:r>
          </a:p>
        </p:txBody>
      </p:sp>
    </p:spTree>
    <p:extLst>
      <p:ext uri="{BB962C8B-B14F-4D97-AF65-F5344CB8AC3E}">
        <p14:creationId xmlns:p14="http://schemas.microsoft.com/office/powerpoint/2010/main" val="718147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43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84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84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84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84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84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1843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1843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1843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uild="p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114" name="Oval 2"/>
          <p:cNvSpPr>
            <a:spLocks noChangeArrowheads="1"/>
          </p:cNvSpPr>
          <p:nvPr/>
        </p:nvSpPr>
        <p:spPr bwMode="auto">
          <a:xfrm>
            <a:off x="1836738" y="2708275"/>
            <a:ext cx="6048375" cy="1584325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</a:ln>
          <a:effectLst>
            <a:outerShdw dist="107763" dir="13500000" sx="125000" sy="125000" algn="b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5400" b="1" dirty="0">
                <a:solidFill>
                  <a:prstClr val="white"/>
                </a:solidFill>
                <a:latin typeface="Times New Roman" pitchFamily="18" charset="0"/>
                <a:ea typeface="黑体" pitchFamily="2" charset="-122"/>
              </a:rPr>
              <a:t>Key Points</a:t>
            </a:r>
            <a:endParaRPr lang="zh-CN" altLang="en-US" sz="5400" b="1" dirty="0">
              <a:solidFill>
                <a:prstClr val="white"/>
              </a:solidFill>
              <a:latin typeface="Times New Roman" pitchFamily="18" charset="0"/>
              <a:ea typeface="黑体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内容占位符 2"/>
          <p:cNvSpPr>
            <a:spLocks noGrp="1"/>
          </p:cNvSpPr>
          <p:nvPr>
            <p:ph idx="1"/>
          </p:nvPr>
        </p:nvSpPr>
        <p:spPr>
          <a:xfrm>
            <a:off x="467544" y="1038250"/>
            <a:ext cx="8460234" cy="5271070"/>
          </a:xfrm>
          <a:ln>
            <a:solidFill>
              <a:srgbClr val="CC00FF"/>
            </a:solidFill>
            <a:miter lim="800000"/>
          </a:ln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get a good/bad impression of sb./</a:t>
            </a:r>
            <a:r>
              <a:rPr lang="en-US" altLang="zh-CN" sz="3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eaLnBrk="1" hangingPunct="1">
              <a:buNone/>
            </a:pP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对某人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某物的印象好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不好；</a:t>
            </a:r>
          </a:p>
          <a:p>
            <a:pPr marL="0" indent="0" eaLnBrk="1" hangingPunct="1"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leave/make/have a…impression on</a:t>
            </a:r>
          </a:p>
          <a:p>
            <a:pPr marL="0" indent="0" eaLnBrk="1" hangingPunct="1">
              <a:buNone/>
            </a:pP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给某人留下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的印象</a:t>
            </a:r>
            <a:endParaRPr lang="en-US" altLang="zh-CN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impress </a:t>
            </a:r>
            <a:r>
              <a:rPr lang="en-US" altLang="zh-CN" sz="3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on/upon sb.</a:t>
            </a:r>
          </a:p>
          <a:p>
            <a:pPr marL="0" indent="0" eaLnBrk="1" hangingPunct="1">
              <a:buNone/>
            </a:pP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使某人铭记某事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某物</a:t>
            </a:r>
            <a:endParaRPr lang="en-US" altLang="zh-CN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first impression</a:t>
            </a:r>
          </a:p>
          <a:p>
            <a:pPr marL="0" indent="0" eaLnBrk="1" hangingPunct="1">
              <a:buNone/>
            </a:pP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第一印象</a:t>
            </a:r>
          </a:p>
          <a:p>
            <a:pPr eaLnBrk="1" hangingPunct="1"/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圆角矩形标注 3"/>
          <p:cNvSpPr/>
          <p:nvPr/>
        </p:nvSpPr>
        <p:spPr>
          <a:xfrm>
            <a:off x="395536" y="332656"/>
            <a:ext cx="3384376" cy="503238"/>
          </a:xfrm>
          <a:prstGeom prst="wedgeRoundRectCallout">
            <a:avLst>
              <a:gd name="adj1" fmla="val -20833"/>
              <a:gd name="adj2" fmla="val 69579"/>
              <a:gd name="adj3" fmla="val 16667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1.impression</a:t>
            </a:r>
          </a:p>
        </p:txBody>
      </p:sp>
    </p:spTree>
    <p:extLst>
      <p:ext uri="{BB962C8B-B14F-4D97-AF65-F5344CB8AC3E}">
        <p14:creationId xmlns:p14="http://schemas.microsoft.com/office/powerpoint/2010/main" val="883507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6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6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6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63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63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63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63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563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63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63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63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63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63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63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9195" y="692696"/>
            <a:ext cx="889248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1. impress v.—impression n.—impressive adj.</a:t>
            </a:r>
          </a:p>
          <a:p>
            <a:r>
              <a:rPr lang="en-US" altLang="zh-CN" sz="3200" b="1" dirty="0"/>
              <a:t>1) </a:t>
            </a:r>
            <a:r>
              <a:rPr lang="zh-CN" altLang="en-US" sz="3200" b="1" dirty="0"/>
              <a:t>他的演讲给观众</a:t>
            </a:r>
            <a:r>
              <a:rPr lang="zh-CN" altLang="en-US" sz="3200" b="1" dirty="0">
                <a:solidFill>
                  <a:srgbClr val="FF0000"/>
                </a:solidFill>
              </a:rPr>
              <a:t>留下了深刻的印象</a:t>
            </a:r>
            <a:r>
              <a:rPr lang="zh-CN" altLang="en-US" sz="3200" b="1" dirty="0"/>
              <a:t>。</a:t>
            </a:r>
            <a:endParaRPr lang="en-US" altLang="zh-CN" sz="3200" b="1" dirty="0"/>
          </a:p>
          <a:p>
            <a:r>
              <a:rPr lang="en-US" altLang="zh-CN" sz="3200" b="1" dirty="0"/>
              <a:t>His lecture ______ ______ ______ _______  the audience.</a:t>
            </a:r>
          </a:p>
          <a:p>
            <a:r>
              <a:rPr lang="en-US" altLang="zh-CN" sz="3200" b="1" dirty="0"/>
              <a:t>2) </a:t>
            </a:r>
            <a:r>
              <a:rPr lang="zh-CN" altLang="en-US" sz="3200" b="1" dirty="0"/>
              <a:t>这个老板看到那个年轻人的红头发时就</a:t>
            </a:r>
            <a:r>
              <a:rPr lang="zh-CN" altLang="en-US" sz="3200" b="1" dirty="0">
                <a:solidFill>
                  <a:srgbClr val="FF0000"/>
                </a:solidFill>
              </a:rPr>
              <a:t>对他印象不好</a:t>
            </a:r>
            <a:r>
              <a:rPr lang="zh-CN" altLang="en-US" sz="3200" b="1" dirty="0"/>
              <a:t>。</a:t>
            </a:r>
            <a:endParaRPr lang="en-US" altLang="zh-CN" sz="3200" b="1" dirty="0"/>
          </a:p>
          <a:p>
            <a:r>
              <a:rPr lang="en-US" altLang="zh-CN" sz="3200" b="1" dirty="0"/>
              <a:t>The boss ____ _____ _____ ______the young man when he saw his red hair.</a:t>
            </a:r>
          </a:p>
          <a:p>
            <a:r>
              <a:rPr lang="en-US" altLang="zh-CN" sz="3200" b="1" dirty="0"/>
              <a:t>3) </a:t>
            </a:r>
            <a:r>
              <a:rPr lang="zh-CN" altLang="en-US" sz="3200" b="1" dirty="0"/>
              <a:t>老师总是让我们</a:t>
            </a:r>
            <a:r>
              <a:rPr lang="zh-CN" altLang="en-US" sz="3200" b="1" dirty="0">
                <a:solidFill>
                  <a:srgbClr val="FF0000"/>
                </a:solidFill>
              </a:rPr>
              <a:t>铭记</a:t>
            </a:r>
            <a:r>
              <a:rPr lang="zh-CN" altLang="en-US" sz="3200" b="1" dirty="0"/>
              <a:t>努力学习的重要性。</a:t>
            </a:r>
            <a:endParaRPr lang="en-US" altLang="zh-CN" sz="3200" b="1" dirty="0"/>
          </a:p>
          <a:p>
            <a:r>
              <a:rPr lang="en-US" altLang="zh-CN" sz="3200" b="1" dirty="0"/>
              <a:t>Our teacher always ________ _______ _______ _______ ___.</a:t>
            </a:r>
          </a:p>
          <a:p>
            <a:r>
              <a:rPr lang="en-US" altLang="zh-CN" sz="3200" b="1" dirty="0"/>
              <a:t>                                  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70946" y="1635834"/>
            <a:ext cx="62335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made/left a deep impression on</a:t>
            </a:r>
            <a:endParaRPr lang="zh-CN" altLang="en-US" sz="3200" b="1" dirty="0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77961" y="3643707"/>
            <a:ext cx="4429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got a bad impression of</a:t>
            </a:r>
            <a:endParaRPr lang="zh-CN" altLang="en-US" sz="3200" b="1" dirty="0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95936" y="5044534"/>
            <a:ext cx="58826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impresses the importance</a:t>
            </a:r>
            <a:endParaRPr lang="zh-CN" altLang="en-US" sz="3200" b="1" dirty="0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33270" y="5629309"/>
            <a:ext cx="46987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of  study on/upon us</a:t>
            </a:r>
            <a:endParaRPr lang="zh-CN" altLang="en-US" sz="3200" b="1" dirty="0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1268759"/>
            <a:ext cx="835292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/>
              <a:t>4) </a:t>
            </a:r>
            <a:r>
              <a:rPr lang="zh-CN" altLang="en-US" sz="3200" b="1" dirty="0"/>
              <a:t>第一印象是最持久的。毕竟，你没有再一次机会留下第一印象。</a:t>
            </a:r>
            <a:endParaRPr lang="en-US" altLang="zh-CN" sz="3200" b="1" dirty="0"/>
          </a:p>
          <a:p>
            <a:r>
              <a:rPr lang="en-US" altLang="zh-CN" sz="3200" b="1" dirty="0"/>
              <a:t>_________ _____ are the most lasting. After all, you never get a second chance to ________ _______ ________.</a:t>
            </a:r>
          </a:p>
          <a:p>
            <a:r>
              <a:rPr lang="en-US" altLang="zh-CN" sz="3200" b="1" dirty="0"/>
              <a:t>5) </a:t>
            </a:r>
            <a:r>
              <a:rPr lang="zh-CN" altLang="en-US" sz="3200" b="1" dirty="0"/>
              <a:t>这本书使我们印象最深的是它生动的语言。</a:t>
            </a:r>
            <a:endParaRPr lang="en-US" altLang="zh-CN" sz="3200" b="1" dirty="0"/>
          </a:p>
          <a:p>
            <a:r>
              <a:rPr lang="en-US" altLang="zh-CN" sz="3200" b="1" dirty="0"/>
              <a:t>________ _________ _____ about the book was its vivid language.</a:t>
            </a:r>
            <a:endParaRPr lang="zh-CN" altLang="en-US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34963" y="4157480"/>
            <a:ext cx="51104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What  impressed  us     most</a:t>
            </a:r>
            <a:endParaRPr lang="zh-CN" altLang="en-US" sz="3200" b="1" dirty="0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0233" y="3193679"/>
            <a:ext cx="56511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make   a    first   impression</a:t>
            </a:r>
            <a:endParaRPr lang="zh-CN" altLang="en-US" sz="3200" b="1" dirty="0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4258" y="2204864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First impressions</a:t>
            </a:r>
            <a:endParaRPr lang="zh-CN" altLang="en-US" sz="3200" b="1" dirty="0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337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71438" y="44450"/>
            <a:ext cx="8893175" cy="675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marL="457200" lvl="1" indent="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500" b="1" dirty="0">
                <a:solidFill>
                  <a:srgbClr val="990033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        </a:t>
            </a:r>
            <a:r>
              <a:rPr lang="en-US" altLang="zh-CN" sz="35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   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5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1) </a:t>
            </a:r>
            <a:r>
              <a:rPr lang="en-US" altLang="zh-CN" sz="3500" b="1" dirty="0"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She _______(        </a:t>
            </a:r>
            <a:r>
              <a:rPr lang="en-US" altLang="zh-CN" sz="35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) the  piano when she was five.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5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2)The copying of these </a:t>
            </a:r>
            <a:r>
              <a:rPr lang="en-US" altLang="zh-CN" sz="3500" b="1" dirty="0"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documents _______ </a:t>
            </a:r>
            <a:r>
              <a:rPr lang="zh-CN" altLang="en-US" sz="3500" b="1" dirty="0"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（</a:t>
            </a:r>
            <a:r>
              <a:rPr lang="zh-CN" altLang="en-US" sz="35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      </a:t>
            </a:r>
            <a:r>
              <a:rPr lang="en-US" altLang="zh-CN" sz="35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sz="35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the whole morning 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5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3)He </a:t>
            </a:r>
            <a:r>
              <a:rPr lang="en-US" altLang="zh-CN" sz="3500" b="1" dirty="0"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has _________ (       </a:t>
            </a:r>
            <a:r>
              <a:rPr lang="en-US" altLang="zh-CN" sz="35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) art in college.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5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4)He decided </a:t>
            </a:r>
            <a:r>
              <a:rPr lang="en-US" altLang="zh-CN" sz="3500" b="1" dirty="0"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to _______ (         </a:t>
            </a:r>
            <a:r>
              <a:rPr lang="zh-CN" altLang="en-US" sz="3500" b="1" dirty="0"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5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) photography as his career.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5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5) She ________(           ) a piece of weekly newspaper and began to read.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314822" y="848149"/>
            <a:ext cx="1761381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took up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588224" y="2204864"/>
            <a:ext cx="1905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t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oo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k up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866818" y="3432714"/>
            <a:ext cx="217147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take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n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  up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3121581" y="4273059"/>
            <a:ext cx="1905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take up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1370983" y="5662575"/>
            <a:ext cx="1905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t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oo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k up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3439936" y="5666222"/>
            <a:ext cx="119670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拿起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5026581" y="4273059"/>
            <a:ext cx="1237394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从事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4038290" y="3457982"/>
            <a:ext cx="1469814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选修</a:t>
            </a: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684595" y="2702342"/>
            <a:ext cx="132382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占用             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3076203" y="848149"/>
            <a:ext cx="119761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itchFamily="49" charset="-122"/>
                <a:cs typeface="Times New Roman" panose="02020603050405020304" pitchFamily="18" charset="0"/>
              </a:rPr>
              <a:t>开始</a:t>
            </a:r>
          </a:p>
        </p:txBody>
      </p:sp>
    </p:spTree>
    <p:extLst>
      <p:ext uri="{BB962C8B-B14F-4D97-AF65-F5344CB8AC3E}">
        <p14:creationId xmlns:p14="http://schemas.microsoft.com/office/powerpoint/2010/main" val="71445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971600" y="620274"/>
            <a:ext cx="3384550" cy="5904507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lnSpc>
                <a:spcPct val="80000"/>
              </a:lnSpc>
              <a:buFontTx/>
              <a:buNone/>
            </a:pPr>
            <a:r>
              <a:rPr lang="en-US" altLang="zh-CN" sz="3800" b="1" kern="0" dirty="0">
                <a:latin typeface="Arial Black" pitchFamily="34" charset="0"/>
              </a:rPr>
              <a:t>take </a:t>
            </a:r>
            <a:r>
              <a:rPr lang="en-US" altLang="zh-CN" sz="3800" b="1" kern="0" dirty="0">
                <a:solidFill>
                  <a:srgbClr val="0070C0"/>
                </a:solidFill>
                <a:latin typeface="Arial Black" pitchFamily="34" charset="0"/>
              </a:rPr>
              <a:t>apart</a:t>
            </a:r>
            <a:r>
              <a:rPr lang="en-US" altLang="zh-CN" sz="3800" b="1" kern="0" dirty="0">
                <a:latin typeface="Arial Black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3800" b="1" kern="0" dirty="0">
                <a:latin typeface="Arial Black" pitchFamily="34" charset="0"/>
              </a:rPr>
              <a:t>take </a:t>
            </a:r>
            <a:r>
              <a:rPr lang="en-US" altLang="zh-CN" sz="3800" b="1" kern="0" dirty="0">
                <a:solidFill>
                  <a:srgbClr val="0070C0"/>
                </a:solidFill>
                <a:latin typeface="Arial Black" pitchFamily="34" charset="0"/>
              </a:rPr>
              <a:t>away</a:t>
            </a:r>
            <a:r>
              <a:rPr lang="en-US" altLang="zh-CN" sz="3800" b="1" kern="0" dirty="0">
                <a:latin typeface="Arial Black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3800" b="1" kern="0" dirty="0">
                <a:latin typeface="Arial Black" pitchFamily="34" charset="0"/>
              </a:rPr>
              <a:t>take </a:t>
            </a:r>
            <a:r>
              <a:rPr lang="en-US" altLang="zh-CN" sz="3800" b="1" kern="0" dirty="0">
                <a:solidFill>
                  <a:srgbClr val="0070C0"/>
                </a:solidFill>
                <a:latin typeface="Arial Black" pitchFamily="34" charset="0"/>
              </a:rPr>
              <a:t>back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3800" b="1" kern="0" dirty="0">
                <a:latin typeface="Arial Black" pitchFamily="34" charset="0"/>
              </a:rPr>
              <a:t>take </a:t>
            </a:r>
            <a:r>
              <a:rPr lang="en-US" altLang="zh-CN" sz="3800" b="1" kern="0" dirty="0">
                <a:solidFill>
                  <a:srgbClr val="0070C0"/>
                </a:solidFill>
                <a:latin typeface="Arial Black" pitchFamily="34" charset="0"/>
              </a:rPr>
              <a:t>down</a:t>
            </a:r>
            <a:r>
              <a:rPr lang="en-US" altLang="zh-CN" sz="3800" b="1" kern="0" dirty="0">
                <a:latin typeface="Arial Black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3800" b="1" kern="0" dirty="0">
                <a:latin typeface="Arial Black" pitchFamily="34" charset="0"/>
              </a:rPr>
              <a:t>take </a:t>
            </a:r>
            <a:r>
              <a:rPr lang="en-US" altLang="zh-CN" sz="3800" b="1" kern="0" dirty="0">
                <a:solidFill>
                  <a:srgbClr val="0070C0"/>
                </a:solidFill>
                <a:latin typeface="Arial Black" pitchFamily="34" charset="0"/>
              </a:rPr>
              <a:t>in</a:t>
            </a:r>
            <a:r>
              <a:rPr lang="en-US" altLang="zh-CN" sz="3800" b="1" kern="0" dirty="0">
                <a:latin typeface="Arial Black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3800" b="1" kern="0" dirty="0">
                <a:latin typeface="Arial Black" pitchFamily="34" charset="0"/>
              </a:rPr>
              <a:t>take </a:t>
            </a:r>
            <a:r>
              <a:rPr lang="en-US" altLang="zh-CN" sz="3800" b="1" kern="0" dirty="0">
                <a:solidFill>
                  <a:srgbClr val="0070C0"/>
                </a:solidFill>
                <a:latin typeface="Arial Black" pitchFamily="34" charset="0"/>
              </a:rPr>
              <a:t>off</a:t>
            </a:r>
            <a:r>
              <a:rPr lang="en-US" altLang="zh-CN" sz="3800" b="1" kern="0" dirty="0">
                <a:latin typeface="Arial Black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3800" b="1" kern="0" dirty="0">
                <a:latin typeface="Arial Black" pitchFamily="34" charset="0"/>
              </a:rPr>
              <a:t>take </a:t>
            </a:r>
            <a:r>
              <a:rPr lang="en-US" altLang="zh-CN" sz="3800" b="1" kern="0" dirty="0">
                <a:solidFill>
                  <a:srgbClr val="0070C0"/>
                </a:solidFill>
                <a:latin typeface="Arial Black" pitchFamily="34" charset="0"/>
              </a:rPr>
              <a:t>on</a:t>
            </a:r>
            <a:r>
              <a:rPr lang="en-US" altLang="zh-CN" sz="3800" b="1" kern="0" dirty="0">
                <a:latin typeface="Arial Black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3800" b="1" kern="0" dirty="0">
                <a:latin typeface="Arial Black" pitchFamily="34" charset="0"/>
              </a:rPr>
              <a:t>take </a:t>
            </a:r>
            <a:r>
              <a:rPr lang="en-US" altLang="zh-CN" sz="3800" b="1" kern="0" dirty="0">
                <a:solidFill>
                  <a:srgbClr val="0070C0"/>
                </a:solidFill>
                <a:latin typeface="Arial Black" pitchFamily="34" charset="0"/>
              </a:rPr>
              <a:t>out</a:t>
            </a:r>
            <a:r>
              <a:rPr lang="en-US" altLang="zh-CN" sz="3800" b="1" kern="0" dirty="0">
                <a:latin typeface="Arial Black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3800" b="1" kern="0" dirty="0">
                <a:latin typeface="Arial Black" pitchFamily="34" charset="0"/>
              </a:rPr>
              <a:t>take </a:t>
            </a:r>
            <a:r>
              <a:rPr lang="en-US" altLang="zh-CN" sz="3800" b="1" kern="0" dirty="0">
                <a:solidFill>
                  <a:srgbClr val="0070C0"/>
                </a:solidFill>
                <a:latin typeface="Arial Black" pitchFamily="34" charset="0"/>
              </a:rPr>
              <a:t>over</a:t>
            </a:r>
            <a:r>
              <a:rPr lang="en-US" altLang="zh-CN" sz="3800" b="1" kern="0" dirty="0">
                <a:latin typeface="Arial Black" pitchFamily="34" charset="0"/>
              </a:rPr>
              <a:t> 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4211959" y="620274"/>
            <a:ext cx="4753173" cy="5258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marL="0" indent="0" fontAlgn="base">
              <a:lnSpc>
                <a:spcPts val="4600"/>
              </a:lnSpc>
              <a:spcBef>
                <a:spcPts val="0"/>
              </a:spcBef>
              <a:spcAft>
                <a:spcPct val="0"/>
              </a:spcAft>
              <a:buFontTx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Arial Black" pitchFamily="34" charset="0"/>
              </a:rPr>
              <a:t>使分开</a:t>
            </a:r>
            <a:r>
              <a:rPr lang="en-US" altLang="zh-CN" sz="3600" b="1" dirty="0">
                <a:solidFill>
                  <a:srgbClr val="FF0000"/>
                </a:solidFill>
                <a:latin typeface="Arial Black" pitchFamily="34" charset="0"/>
              </a:rPr>
              <a:t>, </a:t>
            </a:r>
            <a:r>
              <a:rPr lang="zh-CN" altLang="en-US" sz="3600" b="1" dirty="0">
                <a:solidFill>
                  <a:srgbClr val="FF0000"/>
                </a:solidFill>
                <a:latin typeface="Arial Black" pitchFamily="34" charset="0"/>
              </a:rPr>
              <a:t>拆开 </a:t>
            </a:r>
          </a:p>
          <a:p>
            <a:pPr marL="0" indent="0" fontAlgn="base">
              <a:lnSpc>
                <a:spcPts val="4600"/>
              </a:lnSpc>
              <a:spcBef>
                <a:spcPts val="0"/>
              </a:spcBef>
              <a:spcAft>
                <a:spcPct val="0"/>
              </a:spcAft>
              <a:buFontTx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Arial Black" pitchFamily="34" charset="0"/>
              </a:rPr>
              <a:t>拿走</a:t>
            </a:r>
            <a:r>
              <a:rPr lang="en-US" altLang="zh-CN" sz="3600" b="1" dirty="0">
                <a:solidFill>
                  <a:srgbClr val="FF0000"/>
                </a:solidFill>
                <a:latin typeface="Arial Black" pitchFamily="34" charset="0"/>
              </a:rPr>
              <a:t>; </a:t>
            </a:r>
            <a:r>
              <a:rPr lang="zh-CN" altLang="en-US" sz="3600" b="1" dirty="0">
                <a:solidFill>
                  <a:srgbClr val="FF0000"/>
                </a:solidFill>
                <a:latin typeface="Arial Black" pitchFamily="34" charset="0"/>
              </a:rPr>
              <a:t>夺走 </a:t>
            </a:r>
          </a:p>
          <a:p>
            <a:pPr marL="0" indent="0" fontAlgn="base">
              <a:lnSpc>
                <a:spcPts val="4600"/>
              </a:lnSpc>
              <a:spcBef>
                <a:spcPts val="0"/>
              </a:spcBef>
              <a:spcAft>
                <a:spcPct val="0"/>
              </a:spcAft>
              <a:buFontTx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Arial Black" pitchFamily="34" charset="0"/>
              </a:rPr>
              <a:t>收回</a:t>
            </a:r>
          </a:p>
          <a:p>
            <a:pPr marL="0" indent="0" fontAlgn="base">
              <a:lnSpc>
                <a:spcPts val="4600"/>
              </a:lnSpc>
              <a:spcBef>
                <a:spcPts val="0"/>
              </a:spcBef>
              <a:spcAft>
                <a:spcPct val="0"/>
              </a:spcAft>
              <a:buFontTx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Arial Black" pitchFamily="34" charset="0"/>
              </a:rPr>
              <a:t>记下</a:t>
            </a:r>
          </a:p>
          <a:p>
            <a:pPr marL="0" indent="0" fontAlgn="base">
              <a:lnSpc>
                <a:spcPts val="4600"/>
              </a:lnSpc>
              <a:spcBef>
                <a:spcPts val="0"/>
              </a:spcBef>
              <a:spcAft>
                <a:spcPct val="0"/>
              </a:spcAft>
              <a:buFontTx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Arial Black" pitchFamily="34" charset="0"/>
              </a:rPr>
              <a:t>吸收；装入</a:t>
            </a:r>
            <a:r>
              <a:rPr lang="en-US" altLang="zh-CN" sz="3600" b="1" dirty="0">
                <a:solidFill>
                  <a:srgbClr val="FF0000"/>
                </a:solidFill>
                <a:latin typeface="Arial Black" pitchFamily="34" charset="0"/>
              </a:rPr>
              <a:t>, </a:t>
            </a:r>
            <a:r>
              <a:rPr lang="zh-CN" altLang="en-US" sz="3600" b="1" dirty="0">
                <a:solidFill>
                  <a:srgbClr val="FF0000"/>
                </a:solidFill>
                <a:latin typeface="Arial Black" pitchFamily="34" charset="0"/>
              </a:rPr>
              <a:t>收容</a:t>
            </a:r>
          </a:p>
          <a:p>
            <a:pPr marL="0" indent="0" fontAlgn="base">
              <a:lnSpc>
                <a:spcPts val="4600"/>
              </a:lnSpc>
              <a:spcBef>
                <a:spcPts val="0"/>
              </a:spcBef>
              <a:spcAft>
                <a:spcPct val="0"/>
              </a:spcAft>
              <a:buFontTx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Arial Black" pitchFamily="34" charset="0"/>
              </a:rPr>
              <a:t>脱下</a:t>
            </a:r>
            <a:r>
              <a:rPr lang="en-US" altLang="zh-CN" sz="3600" b="1" dirty="0">
                <a:solidFill>
                  <a:srgbClr val="FF0000"/>
                </a:solidFill>
                <a:latin typeface="Arial Black" pitchFamily="34" charset="0"/>
              </a:rPr>
              <a:t>,</a:t>
            </a:r>
            <a:r>
              <a:rPr lang="zh-CN" altLang="en-US" sz="3600" b="1" dirty="0">
                <a:solidFill>
                  <a:srgbClr val="FF0000"/>
                </a:solidFill>
                <a:latin typeface="Arial Black" pitchFamily="34" charset="0"/>
              </a:rPr>
              <a:t>起飞  </a:t>
            </a:r>
          </a:p>
          <a:p>
            <a:pPr marL="0" indent="0" fontAlgn="base">
              <a:lnSpc>
                <a:spcPts val="4600"/>
              </a:lnSpc>
              <a:spcBef>
                <a:spcPts val="0"/>
              </a:spcBef>
              <a:spcAft>
                <a:spcPct val="0"/>
              </a:spcAft>
              <a:buFontTx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Arial Black" pitchFamily="34" charset="0"/>
              </a:rPr>
              <a:t>具有</a:t>
            </a:r>
            <a:r>
              <a:rPr lang="en-US" altLang="zh-CN" sz="3600" b="1" dirty="0">
                <a:solidFill>
                  <a:srgbClr val="FF0000"/>
                </a:solidFill>
                <a:latin typeface="Arial Black" pitchFamily="34" charset="0"/>
              </a:rPr>
              <a:t>,</a:t>
            </a:r>
            <a:r>
              <a:rPr lang="zh-CN" altLang="en-US" sz="3600" b="1" dirty="0">
                <a:solidFill>
                  <a:srgbClr val="FF0000"/>
                </a:solidFill>
                <a:latin typeface="Arial Black" pitchFamily="34" charset="0"/>
              </a:rPr>
              <a:t>呈现</a:t>
            </a:r>
          </a:p>
          <a:p>
            <a:pPr marL="0" indent="0" fontAlgn="base">
              <a:lnSpc>
                <a:spcPts val="4600"/>
              </a:lnSpc>
              <a:spcBef>
                <a:spcPts val="0"/>
              </a:spcBef>
              <a:spcAft>
                <a:spcPct val="0"/>
              </a:spcAft>
              <a:buFontTx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Arial Black" pitchFamily="34" charset="0"/>
              </a:rPr>
              <a:t>取出</a:t>
            </a:r>
          </a:p>
          <a:p>
            <a:pPr marL="0" indent="0" fontAlgn="base">
              <a:lnSpc>
                <a:spcPts val="4600"/>
              </a:lnSpc>
              <a:spcBef>
                <a:spcPts val="0"/>
              </a:spcBef>
              <a:spcAft>
                <a:spcPct val="0"/>
              </a:spcAft>
              <a:buFontTx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Arial Black" pitchFamily="34" charset="0"/>
              </a:rPr>
              <a:t>接管   </a:t>
            </a:r>
          </a:p>
          <a:p>
            <a:pPr marL="0" indent="0" fontAlgn="base">
              <a:lnSpc>
                <a:spcPts val="4600"/>
              </a:lnSpc>
              <a:spcBef>
                <a:spcPts val="0"/>
              </a:spcBef>
              <a:spcAft>
                <a:spcPct val="0"/>
              </a:spcAft>
              <a:buFontTx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00884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51520" y="549275"/>
            <a:ext cx="8373368" cy="5329238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</a:pPr>
            <a:r>
              <a:rPr lang="en-US" altLang="zh-CN" sz="3600" b="1" kern="0" dirty="0"/>
              <a:t>1)</a:t>
            </a:r>
            <a:r>
              <a:rPr lang="zh-CN" altLang="en-US" sz="3600" b="1" kern="0" dirty="0"/>
              <a:t>请提醒我在中午前给他打个电话。</a:t>
            </a:r>
          </a:p>
          <a:p>
            <a:pPr marL="0" indent="0">
              <a:buNone/>
            </a:pPr>
            <a:r>
              <a:rPr lang="en-US" altLang="zh-CN" sz="3600" b="1" kern="0" dirty="0"/>
              <a:t>Please ________ me ____  ____ him up before noon.</a:t>
            </a:r>
          </a:p>
          <a:p>
            <a:pPr marL="0" indent="0">
              <a:buNone/>
            </a:pPr>
            <a:r>
              <a:rPr lang="en-US" altLang="zh-CN" sz="3600" b="1" kern="0" dirty="0"/>
              <a:t>2)</a:t>
            </a:r>
            <a:r>
              <a:rPr lang="zh-CN" altLang="en-US" sz="3600" b="1" kern="0" dirty="0"/>
              <a:t>你使我想起你的哥哥</a:t>
            </a:r>
            <a:r>
              <a:rPr lang="en-US" altLang="zh-CN" sz="3600" b="1" kern="0" dirty="0"/>
              <a:t>.</a:t>
            </a:r>
          </a:p>
          <a:p>
            <a:pPr marL="0" indent="0">
              <a:buNone/>
            </a:pPr>
            <a:r>
              <a:rPr lang="en-US" altLang="zh-CN" sz="3600" b="1" kern="0" dirty="0"/>
              <a:t>You _____    ____   ___ your brother. </a:t>
            </a:r>
          </a:p>
          <a:p>
            <a:pPr marL="0" indent="0">
              <a:buNone/>
            </a:pPr>
            <a:r>
              <a:rPr lang="en-US" altLang="zh-CN" sz="3600" b="1" kern="0" dirty="0"/>
              <a:t>3)</a:t>
            </a:r>
            <a:r>
              <a:rPr lang="zh-CN" altLang="en-US" sz="3600" b="1" kern="0" dirty="0"/>
              <a:t>他使我想起我以前己做过了它。 </a:t>
            </a:r>
          </a:p>
          <a:p>
            <a:pPr marL="0" indent="0">
              <a:buNone/>
            </a:pPr>
            <a:r>
              <a:rPr lang="en-US" altLang="zh-CN" sz="3600" b="1" kern="0" dirty="0"/>
              <a:t>He _________   ___   _____    I had done it before. 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851763" y="1196752"/>
            <a:ext cx="6265862" cy="67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800" b="1" dirty="0">
                <a:solidFill>
                  <a:srgbClr val="FF0000"/>
                </a:solidFill>
              </a:rPr>
              <a:t>remind            </a:t>
            </a:r>
            <a:r>
              <a:rPr lang="en-US" altLang="zh-CN" sz="3800" b="1" dirty="0">
                <a:solidFill>
                  <a:srgbClr val="0000FF"/>
                </a:solidFill>
              </a:rPr>
              <a:t>to </a:t>
            </a:r>
            <a:r>
              <a:rPr lang="en-US" altLang="zh-CN" sz="3800" b="1" dirty="0">
                <a:solidFill>
                  <a:srgbClr val="FF0000"/>
                </a:solidFill>
              </a:rPr>
              <a:t>   call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259632" y="3031767"/>
            <a:ext cx="4032250" cy="67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800" b="1" dirty="0">
                <a:solidFill>
                  <a:srgbClr val="FF0000"/>
                </a:solidFill>
              </a:rPr>
              <a:t>remind  me    of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043608" y="4365624"/>
            <a:ext cx="5111750" cy="6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800" b="1" dirty="0">
                <a:solidFill>
                  <a:srgbClr val="FF0000"/>
                </a:solidFill>
              </a:rPr>
              <a:t>reminded   me    that</a:t>
            </a:r>
          </a:p>
        </p:txBody>
      </p:sp>
    </p:spTree>
    <p:extLst>
      <p:ext uri="{BB962C8B-B14F-4D97-AF65-F5344CB8AC3E}">
        <p14:creationId xmlns:p14="http://schemas.microsoft.com/office/powerpoint/2010/main" val="2963935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6535" y="297211"/>
            <a:ext cx="9109075" cy="6571372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altLang="zh-CN" sz="4000" b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tolerate + (doing</a:t>
            </a:r>
            <a:r>
              <a:rPr lang="en-US" altLang="zh-CN" sz="3600" b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r>
              <a:rPr lang="en-US" altLang="zh-CN" sz="3600" b="1" kern="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600" b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宽容</a:t>
            </a: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某人做</a:t>
            </a: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 ),</a:t>
            </a: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默许</a:t>
            </a: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容许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I can not _____________________</a:t>
            </a: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我不能</a:t>
            </a:r>
            <a:r>
              <a:rPr lang="zh-CN" altLang="en-US" sz="3600" b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宽容</a:t>
            </a: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你的粗心大意。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2)I cannot _________________________ exams.</a:t>
            </a: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我不能</a:t>
            </a:r>
            <a:r>
              <a:rPr lang="zh-CN" altLang="en-US" sz="3600" b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容许</a:t>
            </a: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你考试作弊。</a:t>
            </a:r>
            <a:endParaRPr lang="en-US" altLang="zh-CN" sz="3600" b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They need to _____________different points of view.	</a:t>
            </a: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他们需要</a:t>
            </a:r>
            <a:r>
              <a:rPr lang="zh-CN" altLang="en-US" sz="3600" b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容忍</a:t>
            </a: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不同的观点。  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2531163" y="1490333"/>
            <a:ext cx="535320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tolerate your carelessness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91238" y="2553143"/>
            <a:ext cx="66960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tolerate you/your cheating in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105684" y="4174734"/>
            <a:ext cx="31225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tolerant of </a:t>
            </a:r>
          </a:p>
        </p:txBody>
      </p:sp>
    </p:spTree>
    <p:extLst>
      <p:ext uri="{BB962C8B-B14F-4D97-AF65-F5344CB8AC3E}">
        <p14:creationId xmlns:p14="http://schemas.microsoft.com/office/powerpoint/2010/main" val="2382621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33866" y="476672"/>
            <a:ext cx="8820150" cy="5348842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lack   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zh-CN" sz="3600" b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他缺少决心。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______determination.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他缺乏勇气</a:t>
            </a:r>
            <a:endParaRPr lang="en-US" altLang="zh-CN" sz="3600" b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altLang="zh-CN" sz="36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__________</a:t>
            </a: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courage.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缺乏运动会导致疲劳。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__________exercise can lead to </a:t>
            </a: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feelings of</a:t>
            </a: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 </a:t>
            </a: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exhaustion. </a:t>
            </a:r>
          </a:p>
        </p:txBody>
      </p:sp>
      <p:sp>
        <p:nvSpPr>
          <p:cNvPr id="3" name="矩形 2"/>
          <p:cNvSpPr/>
          <p:nvPr/>
        </p:nvSpPr>
        <p:spPr>
          <a:xfrm>
            <a:off x="784264" y="1988840"/>
            <a:ext cx="11849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lacks</a:t>
            </a:r>
            <a:endParaRPr lang="zh-CN" altLang="en-US" sz="3600" dirty="0"/>
          </a:p>
        </p:txBody>
      </p:sp>
      <p:sp>
        <p:nvSpPr>
          <p:cNvPr id="4" name="矩形 3"/>
          <p:cNvSpPr/>
          <p:nvPr/>
        </p:nvSpPr>
        <p:spPr>
          <a:xfrm>
            <a:off x="1244385" y="3151092"/>
            <a:ext cx="22365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lacking in</a:t>
            </a: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3600" dirty="0"/>
          </a:p>
        </p:txBody>
      </p:sp>
      <p:sp>
        <p:nvSpPr>
          <p:cNvPr id="5" name="矩形 4"/>
          <p:cNvSpPr/>
          <p:nvPr/>
        </p:nvSpPr>
        <p:spPr>
          <a:xfrm>
            <a:off x="254370" y="4149080"/>
            <a:ext cx="19800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Lack of 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80835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908719"/>
            <a:ext cx="86044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/>
              <a:t>1. </a:t>
            </a:r>
            <a:r>
              <a:rPr lang="zh-CN" altLang="en-US" sz="3600" b="1" dirty="0"/>
              <a:t>使自己适应新环境</a:t>
            </a:r>
            <a:endParaRPr lang="en-US" altLang="zh-CN" sz="3600" b="1" dirty="0"/>
          </a:p>
          <a:p>
            <a:r>
              <a:rPr lang="en-US" altLang="zh-CN" sz="3600" b="1" dirty="0"/>
              <a:t>________ oneself __the new environment</a:t>
            </a:r>
          </a:p>
          <a:p>
            <a:r>
              <a:rPr lang="en-US" altLang="zh-CN" sz="3600" b="1" dirty="0"/>
              <a:t>2. </a:t>
            </a:r>
            <a:r>
              <a:rPr lang="zh-CN" altLang="en-US" sz="3600" b="1" dirty="0"/>
              <a:t>适应每周考试</a:t>
            </a:r>
            <a:endParaRPr lang="en-US" altLang="zh-CN" sz="3600" b="1" dirty="0"/>
          </a:p>
          <a:p>
            <a:r>
              <a:rPr lang="en-US" altLang="zh-CN" sz="3600" b="1" dirty="0">
                <a:solidFill>
                  <a:srgbClr val="0000FF"/>
                </a:solidFill>
              </a:rPr>
              <a:t>_________</a:t>
            </a:r>
            <a:r>
              <a:rPr lang="en-US" altLang="zh-CN" sz="3600" b="1" dirty="0"/>
              <a:t> taking exams every week</a:t>
            </a:r>
          </a:p>
          <a:p>
            <a:r>
              <a:rPr lang="en-US" altLang="zh-CN" sz="3600" b="1" dirty="0"/>
              <a:t>3. </a:t>
            </a:r>
            <a:r>
              <a:rPr lang="zh-CN" altLang="en-US" sz="3600" b="1" dirty="0"/>
              <a:t>他们应进行调整以适应新环境</a:t>
            </a:r>
            <a:r>
              <a:rPr lang="en-US" altLang="zh-CN" sz="3600" b="1" dirty="0"/>
              <a:t>.</a:t>
            </a:r>
          </a:p>
          <a:p>
            <a:r>
              <a:rPr lang="en-US" altLang="zh-CN" sz="3600" b="1" dirty="0"/>
              <a:t>They should ______ _______ _____the new environment.	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755576" y="3124709"/>
            <a:ext cx="273839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</a:rPr>
              <a:t>Adjust to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347864" y="4202925"/>
            <a:ext cx="428339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</a:rPr>
              <a:t>make adjustments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41836" y="1452053"/>
            <a:ext cx="472225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</a:rPr>
              <a:t>Adjust                   to</a:t>
            </a:r>
          </a:p>
        </p:txBody>
      </p:sp>
      <p:sp>
        <p:nvSpPr>
          <p:cNvPr id="6" name="矩形 5"/>
          <p:cNvSpPr/>
          <p:nvPr/>
        </p:nvSpPr>
        <p:spPr>
          <a:xfrm>
            <a:off x="7523982" y="4202925"/>
            <a:ext cx="6206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</a:rPr>
              <a:t>to</a:t>
            </a:r>
          </a:p>
        </p:txBody>
      </p:sp>
    </p:spTree>
    <p:extLst>
      <p:ext uri="{BB962C8B-B14F-4D97-AF65-F5344CB8AC3E}">
        <p14:creationId xmlns:p14="http://schemas.microsoft.com/office/powerpoint/2010/main" val="1216725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79512" y="332656"/>
            <a:ext cx="8856984" cy="6264696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</a:pP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</a:t>
            </a: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在人群中我</a:t>
            </a:r>
            <a:r>
              <a:rPr lang="zh-CN" altLang="en-US" sz="3600" b="1" kern="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看不见那个漂亮女孩</a:t>
            </a: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了。 </a:t>
            </a:r>
            <a:endParaRPr lang="en-GB" altLang="zh-CN" sz="3600" b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________________________in the crowd. </a:t>
            </a:r>
          </a:p>
          <a:p>
            <a:pPr marL="0" indent="0">
              <a:buNone/>
            </a:pP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</a:t>
            </a: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许多同学对足球赛非常感兴趣，常常</a:t>
            </a:r>
            <a:r>
              <a:rPr lang="zh-CN" altLang="en-US" sz="3600" b="1" kern="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忘了学习时间</a:t>
            </a:r>
            <a:r>
              <a:rPr lang="zh-CN" altLang="en-US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  <a:p>
            <a:pPr marL="0" indent="0">
              <a:buNone/>
            </a:pP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young people were so interested in the football game that they ______________</a:t>
            </a:r>
          </a:p>
          <a:p>
            <a:pPr marL="0" indent="0">
              <a:buNone/>
            </a:pP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____.</a:t>
            </a:r>
          </a:p>
          <a:p>
            <a:pPr marL="0" indent="0">
              <a:buNone/>
            </a:pPr>
            <a:r>
              <a:rPr lang="en-US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</a:t>
            </a:r>
            <a:r>
              <a:rPr lang="zh-CN" altLang="en-GB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我们不应该</a:t>
            </a:r>
            <a:r>
              <a:rPr lang="zh-CN" altLang="en-GB" sz="3600" b="1" kern="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忘记我们原来的目标</a:t>
            </a:r>
            <a:r>
              <a:rPr lang="zh-CN" altLang="en-GB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en-US" sz="3600" b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altLang="zh-CN" sz="36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should not__________________________.</a:t>
            </a:r>
          </a:p>
        </p:txBody>
      </p:sp>
      <p:sp>
        <p:nvSpPr>
          <p:cNvPr id="3" name="矩形 2"/>
          <p:cNvSpPr/>
          <p:nvPr/>
        </p:nvSpPr>
        <p:spPr>
          <a:xfrm>
            <a:off x="683568" y="1052735"/>
            <a:ext cx="53335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lost sight of the beautiful girl 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788024" y="3445739"/>
            <a:ext cx="38988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lost sight of studying 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0220" y="4085086"/>
            <a:ext cx="10567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108234" y="5445224"/>
            <a:ext cx="51876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32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lose sight of our original aim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958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2"/>
          <p:cNvSpPr txBox="1">
            <a:spLocks/>
          </p:cNvSpPr>
          <p:nvPr/>
        </p:nvSpPr>
        <p:spPr>
          <a:xfrm>
            <a:off x="457200" y="620688"/>
            <a:ext cx="8229600" cy="5505475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FontTx/>
              <a:buNone/>
            </a:pPr>
            <a:r>
              <a:rPr lang="zh-CN" altLang="en-US" sz="3600" b="1" kern="0" dirty="0"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用</a:t>
            </a:r>
            <a:r>
              <a:rPr lang="en-US" altLang="zh-CN" sz="3600" b="1" kern="0" dirty="0"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sight</a:t>
            </a:r>
            <a:r>
              <a:rPr lang="zh-CN" altLang="en-US" sz="3600" b="1" kern="0" dirty="0"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的相关词组填空</a:t>
            </a:r>
            <a:endParaRPr lang="en-US" altLang="zh-CN" sz="3600" b="1" kern="0" dirty="0"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  <a:p>
            <a:pPr marL="0" indent="0">
              <a:buFontTx/>
              <a:buNone/>
            </a:pPr>
            <a:r>
              <a:rPr lang="en-US" altLang="zh-CN" sz="3600" b="1" kern="0" dirty="0"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    At the railway station, the boy waved goodbye to the girl until the train was _________. He soon __________ the girl and the train in the distance. They fell in love with each other ___________. Every time ____________her, he will forget all the worries and unhappiness. But now they have to separate from each other for a long time.</a:t>
            </a:r>
            <a:endParaRPr lang="zh-CN" altLang="en-US" sz="3600" b="1" kern="0" dirty="0"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2497250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out of sight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15790" y="2475588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lost sight of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27689" y="3574527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at first sight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31345" y="4133196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at the sight of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9675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50825" y="382141"/>
            <a:ext cx="8569325" cy="6381750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en-US" altLang="zh-CN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 </a:t>
            </a:r>
            <a:r>
              <a:rPr lang="en-US" altLang="zh-CN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 </a:t>
            </a:r>
            <a:r>
              <a:rPr lang="en-US" altLang="zh-CN" b="1" kern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endParaRPr lang="en-US" altLang="zh-CN" b="1" kern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zh-CN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Jack is _________________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杰克正在考虑我的意见。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zh-CN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en-US" altLang="zh-CN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 doing </a:t>
            </a:r>
            <a:r>
              <a:rPr lang="en-US" altLang="zh-CN" b="1" kern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zh-CN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___________________________.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我们正在考虑去北京。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zh-CN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en-US" altLang="zh-CN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 +</a:t>
            </a:r>
            <a:r>
              <a:rPr lang="zh-CN" altLang="en-US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疑问词</a:t>
            </a:r>
            <a:r>
              <a:rPr lang="en-US" altLang="zh-CN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+to do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zh-CN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considered ______________.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我们考虑下一步怎么办。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zh-CN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en-US" altLang="zh-CN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 </a:t>
            </a:r>
            <a:r>
              <a:rPr lang="en-US" altLang="zh-CN" b="1" kern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sb</a:t>
            </a:r>
            <a:r>
              <a:rPr lang="en-US" altLang="zh-CN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+(to be/as)+…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zh-CN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consider_______ ______________________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47664" y="828031"/>
            <a:ext cx="42844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considering my idea.</a:t>
            </a:r>
            <a:endParaRPr lang="zh-CN" altLang="en-US" sz="3200" b="1" dirty="0">
              <a:solidFill>
                <a:srgbClr val="0070C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2241863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are considering going to Beijing.</a:t>
            </a:r>
            <a:endParaRPr lang="zh-CN" altLang="en-US" sz="3200" b="1" dirty="0">
              <a:solidFill>
                <a:srgbClr val="0070C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19427" y="3717032"/>
            <a:ext cx="3302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what to do next</a:t>
            </a:r>
            <a:endParaRPr lang="zh-CN" altLang="en-US" sz="3200" b="1" dirty="0">
              <a:solidFill>
                <a:srgbClr val="0070C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99792" y="5140993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her to be the most beautiful girl.</a:t>
            </a:r>
            <a:endParaRPr lang="zh-CN" altLang="en-US" sz="3200" b="1" dirty="0">
              <a:solidFill>
                <a:srgbClr val="0070C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159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137" y="5905"/>
            <a:ext cx="9020359" cy="5572125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endParaRPr lang="zh-CN" altLang="en-US" sz="4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sz="4000" b="1" dirty="0">
                <a:latin typeface="Times New Roman" pitchFamily="18" charset="0"/>
                <a:cs typeface="Times New Roman" pitchFamily="18" charset="0"/>
              </a:rPr>
              <a:t> _________ (worry) about the journey, I was unsettled for the first few days.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zh-CN" altLang="en-US" sz="4000" b="1" dirty="0">
                <a:latin typeface="Times New Roman" pitchFamily="18" charset="0"/>
                <a:cs typeface="Times New Roman" pitchFamily="18" charset="0"/>
              </a:rPr>
              <a:t>形容词短语作</a:t>
            </a:r>
            <a:r>
              <a:rPr lang="en-US" altLang="zh-CN" sz="4000" b="1" dirty="0">
                <a:latin typeface="Times New Roman" pitchFamily="18" charset="0"/>
                <a:cs typeface="Times New Roman" pitchFamily="18" charset="0"/>
              </a:rPr>
              <a:t>______</a:t>
            </a:r>
            <a:r>
              <a:rPr lang="zh-CN" altLang="en-US" sz="4000" b="1" dirty="0">
                <a:latin typeface="Times New Roman" pitchFamily="18" charset="0"/>
                <a:cs typeface="Times New Roman" pitchFamily="18" charset="0"/>
              </a:rPr>
              <a:t>，常常表示伴随情况，可以</a:t>
            </a:r>
            <a:r>
              <a:rPr lang="zh-CN" alt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置于句首或句末</a:t>
            </a:r>
            <a:r>
              <a:rPr lang="zh-CN" altLang="en-US" sz="4000" b="1" dirty="0">
                <a:latin typeface="Times New Roman" pitchFamily="18" charset="0"/>
                <a:cs typeface="Times New Roman" pitchFamily="18" charset="0"/>
              </a:rPr>
              <a:t>。</a:t>
            </a:r>
            <a:endParaRPr lang="en-US" altLang="zh-CN" sz="4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zh-CN" altLang="en-US" sz="4000" b="1" dirty="0">
                <a:latin typeface="Times New Roman" pitchFamily="18" charset="0"/>
                <a:cs typeface="Times New Roman" pitchFamily="18" charset="0"/>
              </a:rPr>
              <a:t>作原因状语，让步状语，时间状语时常放句首。</a:t>
            </a:r>
            <a:endParaRPr lang="en-US" altLang="zh-CN" sz="4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zh-CN" altLang="en-US" sz="4000" b="1" dirty="0">
                <a:latin typeface="Times New Roman" pitchFamily="18" charset="0"/>
                <a:cs typeface="Times New Roman" pitchFamily="18" charset="0"/>
              </a:rPr>
              <a:t>作结果状语时常放句末。</a:t>
            </a:r>
          </a:p>
        </p:txBody>
      </p:sp>
      <p:sp>
        <p:nvSpPr>
          <p:cNvPr id="52235" name="矩形 11"/>
          <p:cNvSpPr>
            <a:spLocks noChangeArrowheads="1"/>
          </p:cNvSpPr>
          <p:nvPr/>
        </p:nvSpPr>
        <p:spPr bwMode="auto">
          <a:xfrm>
            <a:off x="755576" y="619924"/>
            <a:ext cx="216495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Worried </a:t>
            </a:r>
            <a:endParaRPr lang="zh-CN" altLang="en-US" sz="40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圆角矩形标注 7"/>
          <p:cNvSpPr/>
          <p:nvPr/>
        </p:nvSpPr>
        <p:spPr>
          <a:xfrm>
            <a:off x="8654" y="-30092"/>
            <a:ext cx="3059832" cy="647601"/>
          </a:xfrm>
          <a:prstGeom prst="wedgeRoundRectCallou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Key Sentences</a:t>
            </a:r>
          </a:p>
        </p:txBody>
      </p:sp>
      <p:sp>
        <p:nvSpPr>
          <p:cNvPr id="11" name="矩形 11"/>
          <p:cNvSpPr>
            <a:spLocks noChangeArrowheads="1"/>
          </p:cNvSpPr>
          <p:nvPr/>
        </p:nvSpPr>
        <p:spPr bwMode="auto">
          <a:xfrm>
            <a:off x="3635896" y="1772816"/>
            <a:ext cx="121379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状语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5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137" y="5905"/>
            <a:ext cx="9020359" cy="5572125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marL="742950" indent="-742950" eaLnBrk="1" hangingPunct="1">
              <a:lnSpc>
                <a:spcPct val="90000"/>
              </a:lnSpc>
              <a:buAutoNum type="arabicParenR"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After the long journey, the three of them went back home, _____ _____ ____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（又累又饿）</a:t>
            </a:r>
            <a:endParaRPr lang="en-US" altLang="zh-CN" sz="3600" b="1" dirty="0">
              <a:latin typeface="Times New Roman" pitchFamily="18" charset="0"/>
              <a:cs typeface="Times New Roman" pitchFamily="18" charset="0"/>
            </a:endParaRPr>
          </a:p>
          <a:p>
            <a:pPr marL="742950" indent="-742950" eaLnBrk="1" hangingPunct="1">
              <a:lnSpc>
                <a:spcPct val="90000"/>
              </a:lnSpc>
              <a:buAutoNum type="arabicParenR"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 ______________ _____ __________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（热心，乐观）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, she is the sort of woman to spread sunshine to people through her smile.</a:t>
            </a:r>
          </a:p>
          <a:p>
            <a:pPr marL="742950" indent="-742950" eaLnBrk="1" hangingPunct="1">
              <a:lnSpc>
                <a:spcPct val="90000"/>
              </a:lnSpc>
              <a:buAutoNum type="arabicParenR"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The snake rolled over, _______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（死了）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 eaLnBrk="1" hangingPunct="1">
              <a:lnSpc>
                <a:spcPct val="90000"/>
              </a:lnSpc>
              <a:buAutoNum type="arabicParenR"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_______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（熟了）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,these apples are sweet.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圆角矩形标注 7"/>
          <p:cNvSpPr/>
          <p:nvPr/>
        </p:nvSpPr>
        <p:spPr>
          <a:xfrm>
            <a:off x="8654" y="-30092"/>
            <a:ext cx="3059832" cy="647601"/>
          </a:xfrm>
          <a:prstGeom prst="wedgeRoundRectCallou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Key Sentences</a:t>
            </a:r>
          </a:p>
        </p:txBody>
      </p:sp>
      <p:sp>
        <p:nvSpPr>
          <p:cNvPr id="6" name="矩形 11"/>
          <p:cNvSpPr>
            <a:spLocks noChangeArrowheads="1"/>
          </p:cNvSpPr>
          <p:nvPr/>
        </p:nvSpPr>
        <p:spPr bwMode="auto">
          <a:xfrm>
            <a:off x="4242792" y="1064930"/>
            <a:ext cx="392960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tired and hungry</a:t>
            </a:r>
            <a:endParaRPr lang="zh-CN" altLang="en-US" sz="40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矩形 11"/>
          <p:cNvSpPr>
            <a:spLocks noChangeArrowheads="1"/>
          </p:cNvSpPr>
          <p:nvPr/>
        </p:nvSpPr>
        <p:spPr bwMode="auto">
          <a:xfrm>
            <a:off x="971599" y="2060848"/>
            <a:ext cx="676875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Warm-hearted and optimistic</a:t>
            </a:r>
            <a:endParaRPr lang="zh-CN" altLang="en-US" sz="40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矩形 11"/>
          <p:cNvSpPr>
            <a:spLocks noChangeArrowheads="1"/>
          </p:cNvSpPr>
          <p:nvPr/>
        </p:nvSpPr>
        <p:spPr bwMode="auto">
          <a:xfrm>
            <a:off x="5401448" y="4149080"/>
            <a:ext cx="136815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dead</a:t>
            </a:r>
            <a:endParaRPr lang="zh-CN" altLang="en-US" sz="40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矩形 11"/>
          <p:cNvSpPr>
            <a:spLocks noChangeArrowheads="1"/>
          </p:cNvSpPr>
          <p:nvPr/>
        </p:nvSpPr>
        <p:spPr bwMode="auto">
          <a:xfrm>
            <a:off x="971599" y="4725144"/>
            <a:ext cx="136815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Ripe</a:t>
            </a:r>
            <a:endParaRPr lang="zh-CN" altLang="en-US" sz="40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452596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zh-CN" altLang="zh-CN" b="1" dirty="0"/>
              <a:t>我为</a:t>
            </a:r>
            <a:r>
              <a:rPr lang="zh-CN" altLang="zh-CN" b="1" dirty="0">
                <a:solidFill>
                  <a:srgbClr val="FF0000"/>
                </a:solidFill>
              </a:rPr>
              <a:t>占用</a:t>
            </a:r>
            <a:r>
              <a:rPr lang="zh-CN" altLang="zh-CN" b="1" dirty="0"/>
              <a:t>了老师那么多时间而向她道歉。</a:t>
            </a:r>
            <a:endParaRPr lang="en-US" altLang="zh-CN" b="1" dirty="0"/>
          </a:p>
          <a:p>
            <a:pPr marL="0" indent="0">
              <a:buNone/>
            </a:pPr>
            <a:r>
              <a:rPr lang="en-US" altLang="zh-CN" b="1" dirty="0"/>
              <a:t>(take up)</a:t>
            </a:r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 I apologized to my teacher for taking up so much of her time.</a:t>
            </a:r>
            <a:endParaRPr lang="zh-CN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zh-CN" altLang="zh-CN" b="1" dirty="0"/>
          </a:p>
          <a:p>
            <a:pPr marL="0" indent="0">
              <a:buNone/>
            </a:pPr>
            <a:r>
              <a:rPr lang="en-US" altLang="zh-CN" b="1" dirty="0"/>
              <a:t>2. </a:t>
            </a:r>
            <a:r>
              <a:rPr lang="zh-CN" altLang="zh-CN" b="1" dirty="0"/>
              <a:t>出生于北京的一个工人家庭，她</a:t>
            </a:r>
            <a:r>
              <a:rPr lang="en-US" altLang="zh-CN" b="1" dirty="0"/>
              <a:t>5</a:t>
            </a:r>
            <a:r>
              <a:rPr lang="zh-CN" altLang="zh-CN" b="1" dirty="0"/>
              <a:t>岁就开始打乒乓球。（过去分词作状语）</a:t>
            </a:r>
            <a:endParaRPr lang="en-US" altLang="zh-CN" b="1" dirty="0"/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 Born into a worker’s family in Beijing, she began to play table tennis at the age of five.</a:t>
            </a:r>
          </a:p>
          <a:p>
            <a:pPr marL="0" indent="0">
              <a:buNone/>
            </a:pPr>
            <a:endParaRPr lang="zh-CN" altLang="zh-CN" b="1" dirty="0"/>
          </a:p>
          <a:p>
            <a:pPr marL="0" indent="0">
              <a:buNone/>
            </a:pPr>
            <a:endParaRPr lang="zh-CN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771800" y="188640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/>
              <a:t>句子翻译</a:t>
            </a:r>
          </a:p>
        </p:txBody>
      </p:sp>
    </p:spTree>
    <p:extLst>
      <p:ext uri="{BB962C8B-B14F-4D97-AF65-F5344CB8AC3E}">
        <p14:creationId xmlns:p14="http://schemas.microsoft.com/office/powerpoint/2010/main" val="171119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476672"/>
            <a:ext cx="8229600" cy="5688632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/>
              <a:t>3. </a:t>
            </a:r>
            <a:r>
              <a:rPr lang="zh-CN" altLang="zh-CN" b="1" dirty="0"/>
              <a:t>我们应该乐观向上，永远对生活保持一种积极的态度。</a:t>
            </a:r>
            <a:r>
              <a:rPr lang="en-US" altLang="zh-CN" b="1" dirty="0"/>
              <a:t>(be optimistic)</a:t>
            </a:r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We should be optimistic and always keep a positive attitude towards life.</a:t>
            </a:r>
            <a:endParaRPr lang="zh-CN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CN" b="1" dirty="0"/>
          </a:p>
          <a:p>
            <a:pPr marL="0" indent="0">
              <a:buNone/>
            </a:pPr>
            <a:r>
              <a:rPr lang="en-US" altLang="zh-CN" b="1" dirty="0"/>
              <a:t>4. </a:t>
            </a:r>
            <a:r>
              <a:rPr lang="zh-CN" altLang="zh-CN" b="1" dirty="0"/>
              <a:t>在一天辛苦工作之后，</a:t>
            </a:r>
            <a:r>
              <a:rPr lang="en-US" altLang="zh-CN" b="1" dirty="0"/>
              <a:t>Mrs. Jones </a:t>
            </a:r>
            <a:r>
              <a:rPr lang="zh-CN" altLang="zh-CN" b="1" dirty="0"/>
              <a:t>感到筋疲力尽，她上楼时好像一名迟暮的老人。（</a:t>
            </a:r>
            <a:r>
              <a:rPr lang="en-US" altLang="zh-CN" b="1" dirty="0"/>
              <a:t>so … that …; as if</a:t>
            </a:r>
            <a:r>
              <a:rPr lang="zh-CN" altLang="zh-CN" b="1" dirty="0"/>
              <a:t>）</a:t>
            </a:r>
            <a:endParaRPr lang="en-US" altLang="zh-CN" b="1" dirty="0"/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After a day’s hard work, Mrs. Jones was so exhausted that she climbed the stairs as if she were an old woman.</a:t>
            </a:r>
            <a:endParaRPr lang="zh-CN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948117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12474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/>
              <a:t>5. </a:t>
            </a:r>
            <a:r>
              <a:rPr lang="zh-CN" altLang="zh-CN" b="1" dirty="0"/>
              <a:t>我们希望未来能够建立一个环保地回收垃圾的系统。（</a:t>
            </a:r>
            <a:r>
              <a:rPr lang="en-US" altLang="zh-CN" b="1" dirty="0"/>
              <a:t>where</a:t>
            </a:r>
            <a:r>
              <a:rPr lang="zh-CN" altLang="zh-CN" b="1" dirty="0"/>
              <a:t>引导的定语从句）</a:t>
            </a:r>
            <a:endParaRPr lang="en-US" altLang="zh-CN" b="1" dirty="0"/>
          </a:p>
          <a:p>
            <a:pPr marL="0" indent="0">
              <a:buNone/>
            </a:pPr>
            <a:endParaRPr lang="en-US" altLang="zh-CN" b="1" dirty="0"/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In the future, we hope we can develop a system where waste can be recycled in an environmentally friendly way.</a:t>
            </a:r>
            <a:endParaRPr lang="zh-CN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4124643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908720"/>
            <a:ext cx="8568952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zh-CN" sz="3600" b="1" dirty="0"/>
              <a:t>语法——过去分词作状语</a:t>
            </a:r>
            <a:endParaRPr lang="zh-CN" altLang="zh-CN" sz="3600" dirty="0"/>
          </a:p>
          <a:p>
            <a:pPr marL="0" indent="0">
              <a:buNone/>
            </a:pPr>
            <a:r>
              <a:rPr lang="zh-CN" altLang="zh-CN" sz="3600" b="1" dirty="0"/>
              <a:t>【品句归纳】</a:t>
            </a:r>
            <a:r>
              <a:rPr lang="zh-CN" altLang="zh-CN" sz="3600" dirty="0"/>
              <a:t>状语</a:t>
            </a:r>
            <a:r>
              <a:rPr lang="en-US" altLang="zh-CN" sz="3600" dirty="0"/>
              <a:t>; </a:t>
            </a:r>
            <a:r>
              <a:rPr lang="zh-CN" altLang="zh-CN" sz="3600" dirty="0"/>
              <a:t>主句</a:t>
            </a:r>
            <a:r>
              <a:rPr lang="en-US" altLang="zh-CN" sz="3600" dirty="0"/>
              <a:t>; </a:t>
            </a:r>
            <a:r>
              <a:rPr lang="zh-CN" altLang="zh-CN" sz="3600" dirty="0"/>
              <a:t>被动</a:t>
            </a:r>
            <a:r>
              <a:rPr lang="en-US" altLang="zh-CN" sz="3600" dirty="0"/>
              <a:t>; </a:t>
            </a:r>
            <a:r>
              <a:rPr lang="zh-CN" altLang="zh-CN" sz="3600" dirty="0"/>
              <a:t>前</a:t>
            </a:r>
          </a:p>
          <a:p>
            <a:pPr marL="0" indent="0">
              <a:buNone/>
            </a:pPr>
            <a:r>
              <a:rPr lang="zh-CN" altLang="zh-CN" sz="3600" b="1" dirty="0"/>
              <a:t>【用法检测】</a:t>
            </a:r>
            <a:r>
              <a:rPr lang="zh-CN" altLang="zh-CN" sz="3600" dirty="0"/>
              <a:t> </a:t>
            </a:r>
            <a:endParaRPr lang="en-US" altLang="zh-CN" sz="3600" dirty="0"/>
          </a:p>
          <a:p>
            <a:pPr marL="514350" indent="-514350">
              <a:buAutoNum type="arabicParenBoth"/>
            </a:pPr>
            <a:r>
              <a:rPr lang="zh-CN" altLang="zh-CN" sz="3600" dirty="0"/>
              <a:t>去掉</a:t>
            </a:r>
            <a:r>
              <a:rPr lang="en-US" altLang="zh-CN" sz="3600" dirty="0"/>
              <a:t>being </a:t>
            </a:r>
          </a:p>
          <a:p>
            <a:pPr marL="0" indent="0">
              <a:buNone/>
            </a:pPr>
            <a:r>
              <a:rPr lang="en-US" altLang="zh-CN" sz="3600" dirty="0"/>
              <a:t>(2) guided</a:t>
            </a:r>
            <a:r>
              <a:rPr lang="zh-CN" altLang="zh-CN" sz="3600" dirty="0"/>
              <a:t>→</a:t>
            </a:r>
            <a:r>
              <a:rPr lang="en-US" altLang="zh-CN" sz="3600" dirty="0"/>
              <a:t>guiding </a:t>
            </a:r>
          </a:p>
          <a:p>
            <a:pPr marL="0" indent="0">
              <a:buNone/>
            </a:pPr>
            <a:r>
              <a:rPr lang="en-US" altLang="zh-CN" sz="3600" dirty="0"/>
              <a:t>(3)Crossing</a:t>
            </a:r>
            <a:r>
              <a:rPr lang="zh-CN" altLang="zh-CN" sz="3600" dirty="0"/>
              <a:t>改为</a:t>
            </a:r>
            <a:r>
              <a:rPr lang="en-US" altLang="zh-CN" sz="3600" dirty="0"/>
              <a:t>He crossing/When he was crossing;</a:t>
            </a:r>
            <a:r>
              <a:rPr lang="zh-CN" altLang="zh-CN" sz="3600" dirty="0"/>
              <a:t>或</a:t>
            </a:r>
            <a:r>
              <a:rPr lang="en-US" altLang="zh-CN" sz="3600" dirty="0"/>
              <a:t>a car knocked him down</a:t>
            </a:r>
            <a:r>
              <a:rPr lang="zh-CN" altLang="zh-CN" sz="3600" dirty="0"/>
              <a:t>改为</a:t>
            </a:r>
            <a:r>
              <a:rPr lang="en-US" altLang="zh-CN" sz="3600" dirty="0"/>
              <a:t>he was knocked down by a car.</a:t>
            </a:r>
            <a:endParaRPr lang="zh-CN" altLang="zh-CN" sz="3600" dirty="0"/>
          </a:p>
          <a:p>
            <a:pPr marL="0" indent="0">
              <a:buNone/>
            </a:pP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5072537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323850" y="333375"/>
            <a:ext cx="8424863" cy="600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整个上午，他的时间都给会议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挤得满满当当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的。当会议结束的时候，他觉得自己的头都疼了。就在这时，助手走进来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提醒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他，去机场接客户的时间到了。他看了看表，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站起来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，从办公室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快步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走向小车。因为怕给客户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留下不好的印象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，他在路上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加快了速度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。但仍然迟到了几分钟。在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向四面八方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散去的人群中，他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看到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了正在等他，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极不耐烦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的客户。他快步走向那个人，心里想着即将到来的假期。</a:t>
            </a:r>
          </a:p>
        </p:txBody>
      </p:sp>
    </p:spTree>
  </p:cSld>
  <p:clrMapOvr>
    <a:masterClrMapping/>
  </p:clrMapOvr>
  <p:transition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4"/>
          <p:cNvSpPr txBox="1">
            <a:spLocks noChangeArrowheads="1"/>
          </p:cNvSpPr>
          <p:nvPr/>
        </p:nvSpPr>
        <p:spPr bwMode="auto">
          <a:xfrm>
            <a:off x="250825" y="260350"/>
            <a:ext cx="8569325" cy="611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His whole morning was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taken up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with the meeting and his head ached when it was finally over. Just at that time, 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assistant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came in and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reminded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him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 sz="3200" b="1" dirty="0">
                <a:solidFill>
                  <a:srgbClr val="0000CC"/>
                </a:solidFill>
                <a:latin typeface="Times New Roman" pitchFamily="18" charset="0"/>
              </a:rPr>
              <a:t>that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it was time for him to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meet the customer at the airport. Looking at his watch, 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jumped to his feet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and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rushed out of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his office into his car. </a:t>
            </a:r>
            <a:r>
              <a:rPr lang="en-US" altLang="zh-CN" sz="3200" b="1" dirty="0">
                <a:solidFill>
                  <a:srgbClr val="0000CC"/>
                </a:solidFill>
                <a:latin typeface="Times New Roman" pitchFamily="18" charset="0"/>
              </a:rPr>
              <a:t>Worried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about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making a poor impression on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the customer, he </a:t>
            </a:r>
            <a:r>
              <a:rPr lang="en-US" altLang="zh-CN" sz="3200" b="1" dirty="0">
                <a:solidFill>
                  <a:srgbClr val="0000CC"/>
                </a:solidFill>
                <a:latin typeface="Times New Roman" pitchFamily="18" charset="0"/>
              </a:rPr>
              <a:t>speeded up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his car on the way but got there some minutes late. Among all the people </a:t>
            </a:r>
            <a:r>
              <a:rPr lang="en-US" altLang="zh-CN" sz="3200" b="1" dirty="0">
                <a:solidFill>
                  <a:srgbClr val="0000CC"/>
                </a:solidFill>
                <a:latin typeface="Times New Roman" pitchFamily="18" charset="0"/>
              </a:rPr>
              <a:t>going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altLang="zh-CN" sz="3200" b="1" dirty="0">
                <a:solidFill>
                  <a:srgbClr val="0000CC"/>
                </a:solidFill>
                <a:latin typeface="Times New Roman" pitchFamily="18" charset="0"/>
              </a:rPr>
              <a:t>in all directions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,  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caught sight of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the customer who was waiting for him, </a:t>
            </a:r>
            <a:r>
              <a:rPr lang="en-US" altLang="zh-CN" sz="3200" b="1" dirty="0">
                <a:solidFill>
                  <a:srgbClr val="0000CC"/>
                </a:solidFill>
                <a:latin typeface="Times New Roman" pitchFamily="18" charset="0"/>
              </a:rPr>
              <a:t>lacking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patience. He hurried to the man, </a:t>
            </a:r>
            <a:r>
              <a:rPr lang="en-US" altLang="zh-CN" sz="3200" b="1" dirty="0">
                <a:solidFill>
                  <a:srgbClr val="0000CC"/>
                </a:solidFill>
                <a:latin typeface="Times New Roman" pitchFamily="18" charset="0"/>
              </a:rPr>
              <a:t>thinking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the coming holiday.</a:t>
            </a:r>
          </a:p>
        </p:txBody>
      </p:sp>
    </p:spTree>
  </p:cSld>
  <p:clrMapOvr>
    <a:masterClrMapping/>
  </p:clrMapOvr>
  <p:transition>
    <p:comb/>
  </p:transition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1993</Words>
  <Application>Microsoft Office PowerPoint</Application>
  <PresentationFormat>全屏显示(4:3)</PresentationFormat>
  <Paragraphs>279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27</vt:i4>
      </vt:variant>
    </vt:vector>
  </HeadingPairs>
  <TitlesOfParts>
    <vt:vector size="39" baseType="lpstr">
      <vt:lpstr>黑体</vt:lpstr>
      <vt:lpstr>华文隶书</vt:lpstr>
      <vt:lpstr>华文新魏</vt:lpstr>
      <vt:lpstr>隶书</vt:lpstr>
      <vt:lpstr>宋体</vt:lpstr>
      <vt:lpstr>Arial</vt:lpstr>
      <vt:lpstr>Arial Black</vt:lpstr>
      <vt:lpstr>Calibri</vt:lpstr>
      <vt:lpstr>Times New Roman</vt:lpstr>
      <vt:lpstr>默认设计模板</vt:lpstr>
      <vt:lpstr>1_默认设计模板</vt:lpstr>
      <vt:lpstr>Office 主题​​</vt:lpstr>
      <vt:lpstr>Unit 3 Life in the Future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8F1N73X</dc:creator>
  <cp:lastModifiedBy>51239640@qq.com</cp:lastModifiedBy>
  <cp:revision>64</cp:revision>
  <cp:lastPrinted>2016-01-18T14:41:00Z</cp:lastPrinted>
  <dcterms:created xsi:type="dcterms:W3CDTF">2014-12-22T02:24:00Z</dcterms:created>
  <dcterms:modified xsi:type="dcterms:W3CDTF">2017-10-30T02:22:23Z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2052-10.1.0.5777</vt:lpwstr>
  </property>
</Properties>
</file>