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3"/>
    <p:sldId id="257" r:id="rId4"/>
    <p:sldId id="279" r:id="rId5"/>
    <p:sldId id="278" r:id="rId6"/>
    <p:sldId id="277" r:id="rId7"/>
    <p:sldId id="276" r:id="rId8"/>
    <p:sldId id="280" r:id="rId9"/>
    <p:sldId id="275" r:id="rId10"/>
    <p:sldId id="274" r:id="rId11"/>
    <p:sldId id="273" r:id="rId12"/>
    <p:sldId id="281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1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5B9BD5"/>
    <a:srgbClr val="E44B42"/>
    <a:srgbClr val="F47349"/>
    <a:srgbClr val="6DA0A3"/>
    <a:srgbClr val="02918B"/>
    <a:srgbClr val="D7726C"/>
    <a:srgbClr val="80CBC4"/>
    <a:srgbClr val="C9D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744E-8872-4271-B266-495A6149FF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252F5-6CE3-42EC-830D-FE7A8725EFF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is1ide-Oval 2"/>
          <p:cNvSpPr/>
          <p:nvPr/>
        </p:nvSpPr>
        <p:spPr>
          <a:xfrm>
            <a:off x="2738665" y="2320101"/>
            <a:ext cx="1500495" cy="15537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rgbClr val="DCDEE0"/>
            </a:solidFill>
            <a:prstDash val="solid"/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2" name="is1ide-Freeform: Shape 4"/>
          <p:cNvSpPr/>
          <p:nvPr userDrawn="1"/>
        </p:nvSpPr>
        <p:spPr>
          <a:xfrm>
            <a:off x="3517559" y="2062769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6" y="21567"/>
                </a:moveTo>
                <a:cubicBezTo>
                  <a:pt x="18436" y="21578"/>
                  <a:pt x="18435" y="21589"/>
                  <a:pt x="18435" y="21600"/>
                </a:cubicBezTo>
                <a:lnTo>
                  <a:pt x="21600" y="21600"/>
                </a:lnTo>
                <a:cubicBezTo>
                  <a:pt x="21600" y="17665"/>
                  <a:pt x="20548" y="13976"/>
                  <a:pt x="18709" y="10799"/>
                </a:cubicBezTo>
                <a:cubicBezTo>
                  <a:pt x="17761" y="9160"/>
                  <a:pt x="16603" y="7657"/>
                  <a:pt x="15274" y="6327"/>
                </a:cubicBezTo>
                <a:cubicBezTo>
                  <a:pt x="11364" y="2418"/>
                  <a:pt x="5965" y="0"/>
                  <a:pt x="0" y="0"/>
                </a:cubicBezTo>
                <a:lnTo>
                  <a:pt x="0" y="3064"/>
                </a:lnTo>
                <a:cubicBezTo>
                  <a:pt x="10188" y="3101"/>
                  <a:pt x="18436" y="11370"/>
                  <a:pt x="18436" y="2156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is1ide-Freeform: Shape 5"/>
          <p:cNvSpPr/>
          <p:nvPr userDrawn="1"/>
        </p:nvSpPr>
        <p:spPr>
          <a:xfrm>
            <a:off x="3517563" y="3115382"/>
            <a:ext cx="980955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5" y="0"/>
                </a:moveTo>
                <a:cubicBezTo>
                  <a:pt x="18417" y="10181"/>
                  <a:pt x="10177" y="18432"/>
                  <a:pt x="0" y="18469"/>
                </a:cubicBezTo>
                <a:lnTo>
                  <a:pt x="0" y="21600"/>
                </a:lnTo>
                <a:cubicBezTo>
                  <a:pt x="5965" y="21600"/>
                  <a:pt x="11364" y="19182"/>
                  <a:pt x="15274" y="15274"/>
                </a:cubicBezTo>
                <a:cubicBezTo>
                  <a:pt x="16603" y="13944"/>
                  <a:pt x="17761" y="12441"/>
                  <a:pt x="18709" y="10802"/>
                </a:cubicBezTo>
                <a:cubicBezTo>
                  <a:pt x="20548" y="7624"/>
                  <a:pt x="21600" y="3935"/>
                  <a:pt x="21600" y="0"/>
                </a:cubicBezTo>
                <a:cubicBezTo>
                  <a:pt x="21600" y="0"/>
                  <a:pt x="18435" y="0"/>
                  <a:pt x="18435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is1ide-Freeform: Shape 6"/>
          <p:cNvSpPr/>
          <p:nvPr userDrawn="1"/>
        </p:nvSpPr>
        <p:spPr>
          <a:xfrm>
            <a:off x="2501000" y="3115382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32" y="18470"/>
                </a:moveTo>
                <a:cubicBezTo>
                  <a:pt x="11325" y="18470"/>
                  <a:pt x="3048" y="10204"/>
                  <a:pt x="3030" y="0"/>
                </a:cubicBezTo>
                <a:lnTo>
                  <a:pt x="0" y="0"/>
                </a:lnTo>
                <a:cubicBezTo>
                  <a:pt x="0" y="3935"/>
                  <a:pt x="1052" y="7624"/>
                  <a:pt x="2891" y="10802"/>
                </a:cubicBezTo>
                <a:cubicBezTo>
                  <a:pt x="3839" y="12441"/>
                  <a:pt x="4997" y="13944"/>
                  <a:pt x="6326" y="15274"/>
                </a:cubicBezTo>
                <a:cubicBezTo>
                  <a:pt x="10235" y="19182"/>
                  <a:pt x="15635" y="21600"/>
                  <a:pt x="21600" y="21600"/>
                </a:cubicBezTo>
                <a:lnTo>
                  <a:pt x="21600" y="18469"/>
                </a:lnTo>
                <a:cubicBezTo>
                  <a:pt x="21577" y="18469"/>
                  <a:pt x="21555" y="18470"/>
                  <a:pt x="21532" y="1847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is1ide-Freeform: Shape 7"/>
          <p:cNvSpPr/>
          <p:nvPr userDrawn="1"/>
        </p:nvSpPr>
        <p:spPr>
          <a:xfrm>
            <a:off x="2500996" y="2062769"/>
            <a:ext cx="980971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30" y="21567"/>
                </a:moveTo>
                <a:cubicBezTo>
                  <a:pt x="3030" y="11347"/>
                  <a:pt x="11313" y="3063"/>
                  <a:pt x="21532" y="3063"/>
                </a:cubicBezTo>
                <a:cubicBezTo>
                  <a:pt x="21555" y="3063"/>
                  <a:pt x="21577" y="3064"/>
                  <a:pt x="21600" y="3064"/>
                </a:cubicBezTo>
                <a:lnTo>
                  <a:pt x="21600" y="0"/>
                </a:lnTo>
                <a:cubicBezTo>
                  <a:pt x="15635" y="0"/>
                  <a:pt x="10235" y="2418"/>
                  <a:pt x="6326" y="6327"/>
                </a:cubicBezTo>
                <a:cubicBezTo>
                  <a:pt x="4997" y="7657"/>
                  <a:pt x="3839" y="9160"/>
                  <a:pt x="2891" y="10799"/>
                </a:cubicBezTo>
                <a:cubicBezTo>
                  <a:pt x="1052" y="13976"/>
                  <a:pt x="0" y="17665"/>
                  <a:pt x="0" y="21600"/>
                </a:cubicBezTo>
                <a:lnTo>
                  <a:pt x="3030" y="21600"/>
                </a:lnTo>
                <a:cubicBezTo>
                  <a:pt x="3030" y="21589"/>
                  <a:pt x="3030" y="21578"/>
                  <a:pt x="3030" y="21567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09290" y="2605885"/>
            <a:ext cx="1145346" cy="10097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9"/>
          <p:cNvGrpSpPr/>
          <p:nvPr userDrawn="1"/>
        </p:nvGrpSpPr>
        <p:grpSpPr bwMode="auto">
          <a:xfrm>
            <a:off x="2503624" y="2543018"/>
            <a:ext cx="1641044" cy="1602663"/>
            <a:chOff x="0" y="0"/>
            <a:chExt cx="1387872" cy="1387872"/>
          </a:xfrm>
        </p:grpSpPr>
        <p:sp>
          <p:nvSpPr>
            <p:cNvPr id="9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E44B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4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" name="文本框 19"/>
          <p:cNvSpPr>
            <a:spLocks noChangeArrowheads="1"/>
          </p:cNvSpPr>
          <p:nvPr userDrawn="1"/>
        </p:nvSpPr>
        <p:spPr bwMode="auto">
          <a:xfrm>
            <a:off x="2858240" y="2990114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13"/>
          <p:cNvGrpSpPr/>
          <p:nvPr userDrawn="1"/>
        </p:nvGrpSpPr>
        <p:grpSpPr bwMode="auto">
          <a:xfrm>
            <a:off x="2516128" y="2530976"/>
            <a:ext cx="1641044" cy="1602663"/>
            <a:chOff x="0" y="0"/>
            <a:chExt cx="1387872" cy="1387872"/>
          </a:xfrm>
        </p:grpSpPr>
        <p:sp>
          <p:nvSpPr>
            <p:cNvPr id="11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291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" name="文本框 19"/>
          <p:cNvSpPr>
            <a:spLocks noChangeArrowheads="1"/>
          </p:cNvSpPr>
          <p:nvPr userDrawn="1"/>
        </p:nvSpPr>
        <p:spPr bwMode="auto">
          <a:xfrm>
            <a:off x="2876089" y="3000622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9"/>
          <p:cNvGrpSpPr/>
          <p:nvPr userDrawn="1"/>
        </p:nvGrpSpPr>
        <p:grpSpPr bwMode="auto">
          <a:xfrm>
            <a:off x="2510295" y="2543017"/>
            <a:ext cx="1641044" cy="1602663"/>
            <a:chOff x="0" y="0"/>
            <a:chExt cx="1387872" cy="1387872"/>
          </a:xfrm>
        </p:grpSpPr>
        <p:sp>
          <p:nvSpPr>
            <p:cNvPr id="7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F473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rgbClr val="00B0F0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" name="文本框 19"/>
          <p:cNvSpPr>
            <a:spLocks noChangeArrowheads="1"/>
          </p:cNvSpPr>
          <p:nvPr userDrawn="1"/>
        </p:nvSpPr>
        <p:spPr bwMode="auto">
          <a:xfrm>
            <a:off x="2888919" y="300662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小标题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/>
          <p:nvPr userDrawn="1"/>
        </p:nvGrpSpPr>
        <p:grpSpPr bwMode="auto">
          <a:xfrm>
            <a:off x="2516909" y="2530984"/>
            <a:ext cx="1641044" cy="1602663"/>
            <a:chOff x="0" y="0"/>
            <a:chExt cx="1387872" cy="1387872"/>
          </a:xfrm>
        </p:grpSpPr>
        <p:sp>
          <p:nvSpPr>
            <p:cNvPr id="6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15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" name="文本框 19"/>
          <p:cNvSpPr>
            <a:spLocks noChangeArrowheads="1"/>
          </p:cNvSpPr>
          <p:nvPr userDrawn="1"/>
        </p:nvSpPr>
        <p:spPr bwMode="auto">
          <a:xfrm>
            <a:off x="2865899" y="297808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 userDrawn="1"/>
        </p:nvSpPr>
        <p:spPr>
          <a:xfrm>
            <a:off x="-63517" y="-25400"/>
            <a:ext cx="12326274" cy="630070"/>
          </a:xfrm>
          <a:custGeom>
            <a:avLst/>
            <a:gdLst/>
            <a:ahLst/>
            <a:cxnLst/>
            <a:rect l="l" t="t" r="r" b="b"/>
            <a:pathLst>
              <a:path w="11692879" h="630070">
                <a:moveTo>
                  <a:pt x="0" y="9016"/>
                </a:moveTo>
                <a:cubicBezTo>
                  <a:pt x="0" y="4036"/>
                  <a:pt x="4036" y="0"/>
                  <a:pt x="9016" y="0"/>
                </a:cubicBezTo>
                <a:lnTo>
                  <a:pt x="11683864" y="0"/>
                </a:lnTo>
                <a:cubicBezTo>
                  <a:pt x="11688843" y="0"/>
                  <a:pt x="11692879" y="4037"/>
                  <a:pt x="11692879" y="9016"/>
                </a:cubicBezTo>
                <a:lnTo>
                  <a:pt x="11692879" y="621054"/>
                </a:lnTo>
                <a:cubicBezTo>
                  <a:pt x="11692879" y="626033"/>
                  <a:pt x="11688843" y="630069"/>
                  <a:pt x="11683864" y="630070"/>
                </a:cubicBezTo>
                <a:lnTo>
                  <a:pt x="9016" y="630070"/>
                </a:lnTo>
                <a:cubicBezTo>
                  <a:pt x="6624" y="630070"/>
                  <a:pt x="4331" y="629120"/>
                  <a:pt x="2641" y="627429"/>
                </a:cubicBezTo>
                <a:cubicBezTo>
                  <a:pt x="950" y="625738"/>
                  <a:pt x="0" y="623445"/>
                  <a:pt x="0" y="621054"/>
                </a:cubicBezTo>
                <a:lnTo>
                  <a:pt x="0" y="901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8" name="Freeform 3"/>
          <p:cNvSpPr/>
          <p:nvPr userDrawn="1"/>
        </p:nvSpPr>
        <p:spPr>
          <a:xfrm>
            <a:off x="-63390" y="-25400"/>
            <a:ext cx="9076762" cy="56564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0" name="Freeform 12"/>
          <p:cNvSpPr/>
          <p:nvPr userDrawn="1"/>
        </p:nvSpPr>
        <p:spPr>
          <a:xfrm>
            <a:off x="11495313" y="2"/>
            <a:ext cx="767443" cy="538842"/>
          </a:xfrm>
          <a:custGeom>
            <a:avLst/>
            <a:gdLst/>
            <a:ahLst/>
            <a:cxnLst/>
            <a:rect l="l" t="t" r="r" b="b"/>
            <a:pathLst>
              <a:path w="1439734" h="565455">
                <a:moveTo>
                  <a:pt x="0" y="8289"/>
                </a:moveTo>
                <a:cubicBezTo>
                  <a:pt x="0" y="6091"/>
                  <a:pt x="873" y="3982"/>
                  <a:pt x="2428" y="2428"/>
                </a:cubicBezTo>
                <a:cubicBezTo>
                  <a:pt x="3982" y="873"/>
                  <a:pt x="6091" y="0"/>
                  <a:pt x="8289" y="0"/>
                </a:cubicBezTo>
                <a:lnTo>
                  <a:pt x="1431445" y="0"/>
                </a:lnTo>
                <a:cubicBezTo>
                  <a:pt x="1433643" y="0"/>
                  <a:pt x="1435752" y="873"/>
                  <a:pt x="1437306" y="2428"/>
                </a:cubicBezTo>
                <a:cubicBezTo>
                  <a:pt x="1438861" y="3982"/>
                  <a:pt x="1439734" y="6091"/>
                  <a:pt x="1439734" y="8289"/>
                </a:cubicBezTo>
                <a:lnTo>
                  <a:pt x="1439734" y="557166"/>
                </a:lnTo>
                <a:cubicBezTo>
                  <a:pt x="1439734" y="559364"/>
                  <a:pt x="1438861" y="561473"/>
                  <a:pt x="1437306" y="563027"/>
                </a:cubicBezTo>
                <a:cubicBezTo>
                  <a:pt x="1435752" y="564582"/>
                  <a:pt x="1433643" y="565455"/>
                  <a:pt x="1431445" y="565455"/>
                </a:cubicBezTo>
                <a:lnTo>
                  <a:pt x="8289" y="565455"/>
                </a:lnTo>
                <a:cubicBezTo>
                  <a:pt x="6091" y="565455"/>
                  <a:pt x="3982" y="564582"/>
                  <a:pt x="2428" y="563027"/>
                </a:cubicBezTo>
                <a:cubicBezTo>
                  <a:pt x="873" y="561473"/>
                  <a:pt x="0" y="559364"/>
                  <a:pt x="0" y="557166"/>
                </a:cubicBezTo>
                <a:lnTo>
                  <a:pt x="0" y="8289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1" name="Freeform 3"/>
          <p:cNvSpPr/>
          <p:nvPr userDrawn="1"/>
        </p:nvSpPr>
        <p:spPr>
          <a:xfrm>
            <a:off x="-63517" y="6653893"/>
            <a:ext cx="12326274" cy="20410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44611" y="1736333"/>
            <a:ext cx="6226139" cy="2438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第三单元</a:t>
            </a:r>
            <a:endParaRPr lang="en-US" altLang="zh-CN" sz="5400" b="1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走向未来的少年</a:t>
            </a:r>
            <a:endParaRPr lang="zh-CN" altLang="en-US" sz="5400" b="1" dirty="0">
              <a:solidFill>
                <a:srgbClr val="5B9BD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46661" y="2885187"/>
            <a:ext cx="508570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4500" b="1" dirty="0">
                <a:solidFill>
                  <a:srgbClr val="E44B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少年的担当</a:t>
            </a:r>
            <a:endParaRPr lang="zh-CN" altLang="en-US" sz="4500" b="1" dirty="0">
              <a:solidFill>
                <a:srgbClr val="E44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3434" y="1806625"/>
            <a:ext cx="10489914" cy="12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中国青年宣传环保；青年创客；中国国际救援；学成归国（邓稼先、吴良镛等）；宅男宅女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1239" y="1013295"/>
            <a:ext cx="11424864" cy="523220"/>
            <a:chOff x="421239" y="1013295"/>
            <a:chExt cx="11424864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55496" y="1013295"/>
              <a:ext cx="108906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现象链接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21239" y="1013295"/>
              <a:ext cx="433389" cy="464400"/>
              <a:chOff x="9324592" y="1236103"/>
              <a:chExt cx="531657" cy="583566"/>
            </a:xfrm>
          </p:grpSpPr>
          <p:sp>
            <p:nvSpPr>
              <p:cNvPr id="7" name="Shape 6853"/>
              <p:cNvSpPr/>
              <p:nvPr/>
            </p:nvSpPr>
            <p:spPr>
              <a:xfrm>
                <a:off x="9332127" y="1236103"/>
                <a:ext cx="450444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06" y="0"/>
                    </a:moveTo>
                    <a:cubicBezTo>
                      <a:pt x="7425" y="0"/>
                      <a:pt x="7425" y="0"/>
                      <a:pt x="7425" y="0"/>
                    </a:cubicBezTo>
                    <a:cubicBezTo>
                      <a:pt x="7425" y="0"/>
                      <a:pt x="4978" y="2088"/>
                      <a:pt x="4134" y="2741"/>
                    </a:cubicBezTo>
                    <a:cubicBezTo>
                      <a:pt x="3122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928" y="21600"/>
                      <a:pt x="2109" y="21600"/>
                    </a:cubicBezTo>
                    <a:cubicBezTo>
                      <a:pt x="19406" y="21600"/>
                      <a:pt x="19406" y="21600"/>
                      <a:pt x="19406" y="21600"/>
                    </a:cubicBezTo>
                    <a:cubicBezTo>
                      <a:pt x="20588" y="21600"/>
                      <a:pt x="21600" y="20817"/>
                      <a:pt x="21600" y="19903"/>
                    </a:cubicBezTo>
                    <a:cubicBezTo>
                      <a:pt x="21600" y="1697"/>
                      <a:pt x="21600" y="1697"/>
                      <a:pt x="21600" y="1697"/>
                    </a:cubicBezTo>
                    <a:cubicBezTo>
                      <a:pt x="21600" y="783"/>
                      <a:pt x="20588" y="0"/>
                      <a:pt x="19406" y="0"/>
                    </a:cubicBezTo>
                  </a:path>
                </a:pathLst>
              </a:custGeom>
              <a:solidFill>
                <a:srgbClr val="0A8C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8" name="image22.png"/>
              <p:cNvPicPr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652796" y="1483092"/>
                <a:ext cx="134798" cy="31480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9" name="Shape 6855"/>
              <p:cNvSpPr/>
              <p:nvPr/>
            </p:nvSpPr>
            <p:spPr>
              <a:xfrm>
                <a:off x="9332127" y="1236103"/>
                <a:ext cx="225222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850" y="0"/>
                      <a:pt x="14850" y="0"/>
                      <a:pt x="14850" y="0"/>
                    </a:cubicBezTo>
                    <a:cubicBezTo>
                      <a:pt x="14850" y="0"/>
                      <a:pt x="9956" y="2088"/>
                      <a:pt x="8269" y="2741"/>
                    </a:cubicBezTo>
                    <a:cubicBezTo>
                      <a:pt x="6244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1856" y="21600"/>
                      <a:pt x="4219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</a:path>
                </a:pathLst>
              </a:custGeom>
              <a:solidFill>
                <a:srgbClr val="18A3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10" name="image23.pn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324592" y="1375087"/>
                <a:ext cx="195081" cy="57771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11" name="Shape 6857"/>
              <p:cNvSpPr/>
              <p:nvPr/>
            </p:nvSpPr>
            <p:spPr>
              <a:xfrm>
                <a:off x="9332127" y="1236103"/>
                <a:ext cx="154893" cy="159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5360"/>
                      <a:pt x="21600" y="15360"/>
                      <a:pt x="21600" y="15360"/>
                    </a:cubicBezTo>
                    <a:cubicBezTo>
                      <a:pt x="21600" y="18960"/>
                      <a:pt x="18900" y="21600"/>
                      <a:pt x="15464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3DBA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2" name="Shape 6858"/>
              <p:cNvSpPr/>
              <p:nvPr/>
            </p:nvSpPr>
            <p:spPr>
              <a:xfrm>
                <a:off x="9405806" y="1446253"/>
                <a:ext cx="301412" cy="195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21600"/>
                    </a:move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505" y="21600"/>
                      <a:pt x="0" y="20822"/>
                      <a:pt x="0" y="19849"/>
                    </a:cubicBezTo>
                    <a:cubicBezTo>
                      <a:pt x="0" y="18876"/>
                      <a:pt x="505" y="18097"/>
                      <a:pt x="1137" y="18097"/>
                    </a:cubicBezTo>
                    <a:cubicBezTo>
                      <a:pt x="20463" y="18097"/>
                      <a:pt x="20463" y="18097"/>
                      <a:pt x="20463" y="18097"/>
                    </a:cubicBezTo>
                    <a:cubicBezTo>
                      <a:pt x="21095" y="18097"/>
                      <a:pt x="21600" y="18876"/>
                      <a:pt x="21600" y="19849"/>
                    </a:cubicBezTo>
                    <a:cubicBezTo>
                      <a:pt x="21600" y="20822"/>
                      <a:pt x="21095" y="21600"/>
                      <a:pt x="20463" y="21600"/>
                    </a:cubicBezTo>
                    <a:close/>
                    <a:moveTo>
                      <a:pt x="21600" y="13816"/>
                    </a:moveTo>
                    <a:cubicBezTo>
                      <a:pt x="21600" y="12843"/>
                      <a:pt x="21095" y="12065"/>
                      <a:pt x="20463" y="12065"/>
                    </a:cubicBezTo>
                    <a:cubicBezTo>
                      <a:pt x="1137" y="12065"/>
                      <a:pt x="1137" y="12065"/>
                      <a:pt x="1137" y="12065"/>
                    </a:cubicBezTo>
                    <a:cubicBezTo>
                      <a:pt x="505" y="12065"/>
                      <a:pt x="0" y="12843"/>
                      <a:pt x="0" y="13816"/>
                    </a:cubicBezTo>
                    <a:cubicBezTo>
                      <a:pt x="0" y="14789"/>
                      <a:pt x="505" y="15373"/>
                      <a:pt x="1137" y="15373"/>
                    </a:cubicBezTo>
                    <a:cubicBezTo>
                      <a:pt x="20463" y="15373"/>
                      <a:pt x="20463" y="15373"/>
                      <a:pt x="20463" y="15373"/>
                    </a:cubicBezTo>
                    <a:cubicBezTo>
                      <a:pt x="21095" y="15373"/>
                      <a:pt x="21600" y="14789"/>
                      <a:pt x="21600" y="13816"/>
                    </a:cubicBezTo>
                    <a:close/>
                    <a:moveTo>
                      <a:pt x="21600" y="7784"/>
                    </a:moveTo>
                    <a:cubicBezTo>
                      <a:pt x="21600" y="6811"/>
                      <a:pt x="21095" y="6032"/>
                      <a:pt x="20463" y="6032"/>
                    </a:cubicBezTo>
                    <a:cubicBezTo>
                      <a:pt x="1137" y="6032"/>
                      <a:pt x="1137" y="6032"/>
                      <a:pt x="1137" y="6032"/>
                    </a:cubicBezTo>
                    <a:cubicBezTo>
                      <a:pt x="505" y="6032"/>
                      <a:pt x="0" y="6811"/>
                      <a:pt x="0" y="7784"/>
                    </a:cubicBezTo>
                    <a:cubicBezTo>
                      <a:pt x="0" y="8562"/>
                      <a:pt x="505" y="9341"/>
                      <a:pt x="1137" y="9341"/>
                    </a:cubicBezTo>
                    <a:cubicBezTo>
                      <a:pt x="20463" y="9341"/>
                      <a:pt x="20463" y="9341"/>
                      <a:pt x="20463" y="9341"/>
                    </a:cubicBezTo>
                    <a:cubicBezTo>
                      <a:pt x="21095" y="9341"/>
                      <a:pt x="21600" y="8562"/>
                      <a:pt x="21600" y="7784"/>
                    </a:cubicBezTo>
                    <a:close/>
                    <a:moveTo>
                      <a:pt x="10737" y="1751"/>
                    </a:moveTo>
                    <a:cubicBezTo>
                      <a:pt x="10737" y="778"/>
                      <a:pt x="10232" y="0"/>
                      <a:pt x="9726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05" y="0"/>
                      <a:pt x="0" y="778"/>
                      <a:pt x="0" y="1751"/>
                    </a:cubicBezTo>
                    <a:cubicBezTo>
                      <a:pt x="0" y="2530"/>
                      <a:pt x="505" y="3308"/>
                      <a:pt x="1137" y="3308"/>
                    </a:cubicBezTo>
                    <a:cubicBezTo>
                      <a:pt x="9726" y="3308"/>
                      <a:pt x="9726" y="3308"/>
                      <a:pt x="9726" y="3308"/>
                    </a:cubicBezTo>
                    <a:cubicBezTo>
                      <a:pt x="10232" y="3308"/>
                      <a:pt x="10737" y="2530"/>
                      <a:pt x="10737" y="1751"/>
                    </a:cubicBez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3" name="Shape 6859"/>
              <p:cNvSpPr/>
              <p:nvPr/>
            </p:nvSpPr>
            <p:spPr>
              <a:xfrm>
                <a:off x="9578280" y="1325689"/>
                <a:ext cx="113029" cy="98796"/>
              </a:xfrm>
              <a:prstGeom prst="rect">
                <a:avLst/>
              </a:pr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4" name="Shape 6860"/>
              <p:cNvSpPr/>
              <p:nvPr/>
            </p:nvSpPr>
            <p:spPr>
              <a:xfrm>
                <a:off x="9640236" y="1424484"/>
                <a:ext cx="216013" cy="250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23" y="0"/>
                    </a:moveTo>
                    <a:lnTo>
                      <a:pt x="0" y="16615"/>
                    </a:lnTo>
                    <a:lnTo>
                      <a:pt x="13144" y="21600"/>
                    </a:lnTo>
                    <a:lnTo>
                      <a:pt x="21600" y="5201"/>
                    </a:lnTo>
                    <a:lnTo>
                      <a:pt x="8623" y="0"/>
                    </a:lnTo>
                    <a:close/>
                  </a:path>
                </a:pathLst>
              </a:custGeom>
              <a:solidFill>
                <a:srgbClr val="3BBF9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5" name="Shape 6861"/>
              <p:cNvSpPr/>
              <p:nvPr/>
            </p:nvSpPr>
            <p:spPr>
              <a:xfrm>
                <a:off x="9640236" y="1617053"/>
                <a:ext cx="131450" cy="98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51" y="15742"/>
                    </a:moveTo>
                    <a:lnTo>
                      <a:pt x="0" y="0"/>
                    </a:lnTo>
                    <a:lnTo>
                      <a:pt x="21600" y="12631"/>
                    </a:lnTo>
                    <a:lnTo>
                      <a:pt x="11557" y="21600"/>
                    </a:lnTo>
                    <a:lnTo>
                      <a:pt x="1651" y="15742"/>
                    </a:lnTo>
                    <a:close/>
                  </a:path>
                </a:pathLst>
              </a:custGeom>
              <a:solidFill>
                <a:srgbClr val="F2DFD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6" name="Shape 6862"/>
              <p:cNvSpPr/>
              <p:nvPr/>
            </p:nvSpPr>
            <p:spPr>
              <a:xfrm>
                <a:off x="9640236" y="1424484"/>
                <a:ext cx="151544" cy="2227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292" y="0"/>
                    </a:moveTo>
                    <a:lnTo>
                      <a:pt x="0" y="18677"/>
                    </a:lnTo>
                    <a:lnTo>
                      <a:pt x="9308" y="21600"/>
                    </a:lnTo>
                    <a:lnTo>
                      <a:pt x="21600" y="2923"/>
                    </a:lnTo>
                    <a:lnTo>
                      <a:pt x="12292" y="0"/>
                    </a:lnTo>
                    <a:close/>
                  </a:path>
                </a:pathLst>
              </a:custGeom>
              <a:solidFill>
                <a:srgbClr val="4ED0A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7" name="Shape 6863"/>
              <p:cNvSpPr/>
              <p:nvPr/>
            </p:nvSpPr>
            <p:spPr>
              <a:xfrm>
                <a:off x="9640236" y="1617053"/>
                <a:ext cx="66982" cy="86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40" y="18035"/>
                    </a:moveTo>
                    <a:lnTo>
                      <a:pt x="0" y="0"/>
                    </a:lnTo>
                    <a:lnTo>
                      <a:pt x="21600" y="6920"/>
                    </a:lnTo>
                    <a:lnTo>
                      <a:pt x="12960" y="21600"/>
                    </a:lnTo>
                    <a:lnTo>
                      <a:pt x="3240" y="18035"/>
                    </a:ln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8" name="Shape 6864"/>
              <p:cNvSpPr/>
              <p:nvPr/>
            </p:nvSpPr>
            <p:spPr>
              <a:xfrm>
                <a:off x="9650283" y="1684033"/>
                <a:ext cx="6530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910"/>
                    </a:moveTo>
                    <a:lnTo>
                      <a:pt x="3046" y="21600"/>
                    </a:lnTo>
                    <a:lnTo>
                      <a:pt x="0" y="0"/>
                    </a:lnTo>
                    <a:lnTo>
                      <a:pt x="21600" y="8910"/>
                    </a:lnTo>
                    <a:close/>
                  </a:path>
                </a:pathLst>
              </a:custGeom>
              <a:solidFill>
                <a:srgbClr val="4155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9" name="Shape 6865"/>
              <p:cNvSpPr/>
              <p:nvPr/>
            </p:nvSpPr>
            <p:spPr>
              <a:xfrm>
                <a:off x="9650283" y="1684033"/>
                <a:ext cx="3181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53" y="21600"/>
                    </a:moveTo>
                    <a:lnTo>
                      <a:pt x="0" y="0"/>
                    </a:lnTo>
                    <a:lnTo>
                      <a:pt x="21600" y="4590"/>
                    </a:lnTo>
                    <a:lnTo>
                      <a:pt x="6253" y="21600"/>
                    </a:lnTo>
                    <a:close/>
                  </a:path>
                </a:pathLst>
              </a:custGeom>
              <a:solidFill>
                <a:srgbClr val="5368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</p:grp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648" y="2712377"/>
            <a:ext cx="4566805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2476" y="1375975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一、走向世界大舞台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592476" y="1868418"/>
            <a:ext cx="609600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我们是如何探索并走向世界的？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1379" y="2307341"/>
            <a:ext cx="10842661" cy="4379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）在父母的引领下，我们开启了认识世界的第一扇窗，迈出了探索世界的第一道门。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）世界是多彩的，我们走向世界的形式是多样的。我们会与世界各地不同国家、不同种族、不同文化背景的人交往。我们要珍视每一次交往的经历，努力建立起彼此之间的协作关系。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在交往中探索世界，彼此守护，共同成长。我们学会关爱，相互理解，赢得尊重，获得成长的力量。面对困难时，我们勤于沟通，真诚合作，更加理性、智慧地解决问题。我们一路历练、成熟，不断自我更新，逐渐为国家乃至世界承担起更多的责任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592477" y="986699"/>
            <a:ext cx="11171432" cy="523220"/>
            <a:chOff x="510284" y="980924"/>
            <a:chExt cx="11171432" cy="523220"/>
          </a:xfrm>
        </p:grpSpPr>
        <p:sp>
          <p:nvSpPr>
            <p:cNvPr id="7" name="文本框 6"/>
            <p:cNvSpPr txBox="1"/>
            <p:nvPr/>
          </p:nvSpPr>
          <p:spPr>
            <a:xfrm>
              <a:off x="986319" y="980924"/>
              <a:ext cx="10695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考点精讲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Shape 16867"/>
            <p:cNvSpPr/>
            <p:nvPr/>
          </p:nvSpPr>
          <p:spPr bwMode="auto">
            <a:xfrm>
              <a:off x="510284" y="980924"/>
              <a:ext cx="366606" cy="464400"/>
            </a:xfrm>
            <a:custGeom>
              <a:avLst/>
              <a:gdLst>
                <a:gd name="T0" fmla="*/ 52829254 w 21600"/>
                <a:gd name="T1" fmla="*/ 149830331 h 21600"/>
                <a:gd name="T2" fmla="*/ 52829254 w 21600"/>
                <a:gd name="T3" fmla="*/ 149830331 h 21600"/>
                <a:gd name="T4" fmla="*/ 52829254 w 21600"/>
                <a:gd name="T5" fmla="*/ 149830331 h 21600"/>
                <a:gd name="T6" fmla="*/ 52829254 w 21600"/>
                <a:gd name="T7" fmla="*/ 1498303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793" y="3411"/>
                  </a:moveTo>
                  <a:cubicBezTo>
                    <a:pt x="18168" y="3411"/>
                    <a:pt x="18168" y="3411"/>
                    <a:pt x="18168" y="3411"/>
                  </a:cubicBezTo>
                  <a:cubicBezTo>
                    <a:pt x="18168" y="2274"/>
                    <a:pt x="18168" y="2274"/>
                    <a:pt x="18168" y="2274"/>
                  </a:cubicBezTo>
                  <a:cubicBezTo>
                    <a:pt x="15746" y="2274"/>
                    <a:pt x="15746" y="2274"/>
                    <a:pt x="15746" y="2274"/>
                  </a:cubicBezTo>
                  <a:cubicBezTo>
                    <a:pt x="15746" y="568"/>
                    <a:pt x="15746" y="568"/>
                    <a:pt x="15746" y="568"/>
                  </a:cubicBezTo>
                  <a:cubicBezTo>
                    <a:pt x="15746" y="284"/>
                    <a:pt x="15342" y="0"/>
                    <a:pt x="14938" y="0"/>
                  </a:cubicBezTo>
                  <a:cubicBezTo>
                    <a:pt x="6662" y="0"/>
                    <a:pt x="6662" y="0"/>
                    <a:pt x="6662" y="0"/>
                  </a:cubicBezTo>
                  <a:cubicBezTo>
                    <a:pt x="6056" y="0"/>
                    <a:pt x="5854" y="284"/>
                    <a:pt x="5854" y="568"/>
                  </a:cubicBezTo>
                  <a:cubicBezTo>
                    <a:pt x="5854" y="2274"/>
                    <a:pt x="5854" y="2274"/>
                    <a:pt x="5854" y="2274"/>
                  </a:cubicBezTo>
                  <a:cubicBezTo>
                    <a:pt x="3230" y="2274"/>
                    <a:pt x="3230" y="2274"/>
                    <a:pt x="3230" y="2274"/>
                  </a:cubicBezTo>
                  <a:cubicBezTo>
                    <a:pt x="3230" y="3411"/>
                    <a:pt x="3230" y="3411"/>
                    <a:pt x="3230" y="3411"/>
                  </a:cubicBezTo>
                  <a:cubicBezTo>
                    <a:pt x="606" y="3411"/>
                    <a:pt x="606" y="3411"/>
                    <a:pt x="606" y="3411"/>
                  </a:cubicBezTo>
                  <a:cubicBezTo>
                    <a:pt x="202" y="3411"/>
                    <a:pt x="0" y="3695"/>
                    <a:pt x="0" y="3979"/>
                  </a:cubicBezTo>
                  <a:cubicBezTo>
                    <a:pt x="0" y="21032"/>
                    <a:pt x="0" y="21032"/>
                    <a:pt x="0" y="21032"/>
                  </a:cubicBezTo>
                  <a:cubicBezTo>
                    <a:pt x="0" y="21316"/>
                    <a:pt x="202" y="21600"/>
                    <a:pt x="606" y="21600"/>
                  </a:cubicBezTo>
                  <a:cubicBezTo>
                    <a:pt x="20793" y="21600"/>
                    <a:pt x="20793" y="21600"/>
                    <a:pt x="20793" y="21600"/>
                  </a:cubicBezTo>
                  <a:cubicBezTo>
                    <a:pt x="21196" y="21600"/>
                    <a:pt x="21600" y="21316"/>
                    <a:pt x="21600" y="21032"/>
                  </a:cubicBezTo>
                  <a:cubicBezTo>
                    <a:pt x="21600" y="3979"/>
                    <a:pt x="21600" y="3979"/>
                    <a:pt x="21600" y="3979"/>
                  </a:cubicBezTo>
                  <a:cubicBezTo>
                    <a:pt x="21600" y="3695"/>
                    <a:pt x="21196" y="3411"/>
                    <a:pt x="20793" y="3411"/>
                  </a:cubicBezTo>
                  <a:close/>
                  <a:moveTo>
                    <a:pt x="7469" y="1705"/>
                  </a:moveTo>
                  <a:cubicBezTo>
                    <a:pt x="7469" y="1421"/>
                    <a:pt x="7873" y="1137"/>
                    <a:pt x="8277" y="1137"/>
                  </a:cubicBezTo>
                  <a:cubicBezTo>
                    <a:pt x="13323" y="1137"/>
                    <a:pt x="13323" y="1137"/>
                    <a:pt x="13323" y="1137"/>
                  </a:cubicBezTo>
                  <a:cubicBezTo>
                    <a:pt x="13727" y="1137"/>
                    <a:pt x="14131" y="1421"/>
                    <a:pt x="14131" y="1705"/>
                  </a:cubicBezTo>
                  <a:cubicBezTo>
                    <a:pt x="14131" y="2274"/>
                    <a:pt x="14131" y="2274"/>
                    <a:pt x="14131" y="2274"/>
                  </a:cubicBezTo>
                  <a:cubicBezTo>
                    <a:pt x="14131" y="2558"/>
                    <a:pt x="13727" y="2842"/>
                    <a:pt x="13323" y="2842"/>
                  </a:cubicBezTo>
                  <a:cubicBezTo>
                    <a:pt x="8277" y="2842"/>
                    <a:pt x="8277" y="2842"/>
                    <a:pt x="8277" y="2842"/>
                  </a:cubicBezTo>
                  <a:cubicBezTo>
                    <a:pt x="7873" y="2842"/>
                    <a:pt x="7469" y="2558"/>
                    <a:pt x="7469" y="2274"/>
                  </a:cubicBezTo>
                  <a:lnTo>
                    <a:pt x="7469" y="1705"/>
                  </a:lnTo>
                  <a:close/>
                  <a:moveTo>
                    <a:pt x="19985" y="16484"/>
                  </a:moveTo>
                  <a:cubicBezTo>
                    <a:pt x="19985" y="18758"/>
                    <a:pt x="16553" y="18047"/>
                    <a:pt x="16553" y="18047"/>
                  </a:cubicBezTo>
                  <a:cubicBezTo>
                    <a:pt x="16553" y="18047"/>
                    <a:pt x="17764" y="20463"/>
                    <a:pt x="14938" y="20463"/>
                  </a:cubicBezTo>
                  <a:cubicBezTo>
                    <a:pt x="9488" y="20463"/>
                    <a:pt x="1615" y="20463"/>
                    <a:pt x="1615" y="20463"/>
                  </a:cubicBezTo>
                  <a:cubicBezTo>
                    <a:pt x="1615" y="4689"/>
                    <a:pt x="1615" y="4689"/>
                    <a:pt x="1615" y="4689"/>
                  </a:cubicBezTo>
                  <a:cubicBezTo>
                    <a:pt x="3230" y="4689"/>
                    <a:pt x="3230" y="4689"/>
                    <a:pt x="3230" y="4689"/>
                  </a:cubicBezTo>
                  <a:cubicBezTo>
                    <a:pt x="3230" y="5258"/>
                    <a:pt x="3230" y="5258"/>
                    <a:pt x="3230" y="5258"/>
                  </a:cubicBezTo>
                  <a:cubicBezTo>
                    <a:pt x="18168" y="5258"/>
                    <a:pt x="18168" y="5258"/>
                    <a:pt x="18168" y="5258"/>
                  </a:cubicBezTo>
                  <a:cubicBezTo>
                    <a:pt x="18168" y="4689"/>
                    <a:pt x="18168" y="4689"/>
                    <a:pt x="18168" y="4689"/>
                  </a:cubicBezTo>
                  <a:cubicBezTo>
                    <a:pt x="19985" y="4689"/>
                    <a:pt x="19985" y="4689"/>
                    <a:pt x="19985" y="4689"/>
                  </a:cubicBezTo>
                  <a:cubicBezTo>
                    <a:pt x="19985" y="4689"/>
                    <a:pt x="19985" y="11653"/>
                    <a:pt x="19985" y="16484"/>
                  </a:cubicBezTo>
                  <a:close/>
                  <a:moveTo>
                    <a:pt x="7065" y="14779"/>
                  </a:moveTo>
                  <a:cubicBezTo>
                    <a:pt x="5047" y="16626"/>
                    <a:pt x="5047" y="16626"/>
                    <a:pt x="5047" y="16626"/>
                  </a:cubicBezTo>
                  <a:cubicBezTo>
                    <a:pt x="4643" y="15774"/>
                    <a:pt x="4643" y="15774"/>
                    <a:pt x="4643" y="15774"/>
                  </a:cubicBezTo>
                  <a:cubicBezTo>
                    <a:pt x="4441" y="15489"/>
                    <a:pt x="4037" y="15347"/>
                    <a:pt x="3634" y="15489"/>
                  </a:cubicBezTo>
                  <a:cubicBezTo>
                    <a:pt x="3432" y="15632"/>
                    <a:pt x="3230" y="15774"/>
                    <a:pt x="3432" y="16058"/>
                  </a:cubicBezTo>
                  <a:cubicBezTo>
                    <a:pt x="4239" y="17763"/>
                    <a:pt x="4239" y="17763"/>
                    <a:pt x="4239" y="17763"/>
                  </a:cubicBezTo>
                  <a:cubicBezTo>
                    <a:pt x="4441" y="17905"/>
                    <a:pt x="4643" y="18047"/>
                    <a:pt x="4845" y="18047"/>
                  </a:cubicBezTo>
                  <a:cubicBezTo>
                    <a:pt x="4845" y="18047"/>
                    <a:pt x="4845" y="18047"/>
                    <a:pt x="4845" y="18047"/>
                  </a:cubicBezTo>
                  <a:cubicBezTo>
                    <a:pt x="4845" y="18047"/>
                    <a:pt x="4845" y="18047"/>
                    <a:pt x="5047" y="18047"/>
                  </a:cubicBezTo>
                  <a:cubicBezTo>
                    <a:pt x="5047" y="18047"/>
                    <a:pt x="5047" y="18047"/>
                    <a:pt x="5047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450" y="17905"/>
                    <a:pt x="5450" y="17905"/>
                  </a:cubicBezTo>
                  <a:cubicBezTo>
                    <a:pt x="8075" y="15347"/>
                    <a:pt x="8075" y="15347"/>
                    <a:pt x="8075" y="15347"/>
                  </a:cubicBezTo>
                  <a:cubicBezTo>
                    <a:pt x="8277" y="15063"/>
                    <a:pt x="8277" y="14779"/>
                    <a:pt x="8075" y="14637"/>
                  </a:cubicBezTo>
                  <a:cubicBezTo>
                    <a:pt x="7671" y="14495"/>
                    <a:pt x="7267" y="14495"/>
                    <a:pt x="7065" y="14779"/>
                  </a:cubicBezTo>
                  <a:close/>
                  <a:moveTo>
                    <a:pt x="7065" y="10658"/>
                  </a:moveTo>
                  <a:cubicBezTo>
                    <a:pt x="5047" y="12505"/>
                    <a:pt x="5047" y="12505"/>
                    <a:pt x="5047" y="12505"/>
                  </a:cubicBezTo>
                  <a:cubicBezTo>
                    <a:pt x="4643" y="11653"/>
                    <a:pt x="4643" y="11653"/>
                    <a:pt x="4643" y="11653"/>
                  </a:cubicBezTo>
                  <a:cubicBezTo>
                    <a:pt x="4441" y="11368"/>
                    <a:pt x="4037" y="11226"/>
                    <a:pt x="3634" y="11368"/>
                  </a:cubicBezTo>
                  <a:cubicBezTo>
                    <a:pt x="3432" y="11511"/>
                    <a:pt x="3230" y="11795"/>
                    <a:pt x="3432" y="11937"/>
                  </a:cubicBezTo>
                  <a:cubicBezTo>
                    <a:pt x="4239" y="13642"/>
                    <a:pt x="4239" y="13642"/>
                    <a:pt x="4239" y="13642"/>
                  </a:cubicBezTo>
                  <a:cubicBezTo>
                    <a:pt x="4441" y="13784"/>
                    <a:pt x="4643" y="13926"/>
                    <a:pt x="4845" y="13926"/>
                  </a:cubicBezTo>
                  <a:cubicBezTo>
                    <a:pt x="4845" y="13926"/>
                    <a:pt x="4845" y="13926"/>
                    <a:pt x="4845" y="13926"/>
                  </a:cubicBezTo>
                  <a:cubicBezTo>
                    <a:pt x="4845" y="13926"/>
                    <a:pt x="4845" y="13926"/>
                    <a:pt x="5047" y="13926"/>
                  </a:cubicBezTo>
                  <a:cubicBezTo>
                    <a:pt x="5047" y="13926"/>
                    <a:pt x="5047" y="13926"/>
                    <a:pt x="5047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450" y="13926"/>
                    <a:pt x="5450" y="13784"/>
                  </a:cubicBezTo>
                  <a:cubicBezTo>
                    <a:pt x="8075" y="11226"/>
                    <a:pt x="8075" y="11226"/>
                    <a:pt x="8075" y="11226"/>
                  </a:cubicBezTo>
                  <a:cubicBezTo>
                    <a:pt x="8277" y="11084"/>
                    <a:pt x="8277" y="10800"/>
                    <a:pt x="8075" y="10658"/>
                  </a:cubicBezTo>
                  <a:cubicBezTo>
                    <a:pt x="7671" y="10374"/>
                    <a:pt x="7267" y="10516"/>
                    <a:pt x="7065" y="10658"/>
                  </a:cubicBezTo>
                  <a:close/>
                  <a:moveTo>
                    <a:pt x="17361" y="11653"/>
                  </a:moveTo>
                  <a:cubicBezTo>
                    <a:pt x="9892" y="11653"/>
                    <a:pt x="9892" y="11653"/>
                    <a:pt x="9892" y="11653"/>
                  </a:cubicBezTo>
                  <a:cubicBezTo>
                    <a:pt x="9488" y="11653"/>
                    <a:pt x="9084" y="11937"/>
                    <a:pt x="9084" y="12221"/>
                  </a:cubicBezTo>
                  <a:cubicBezTo>
                    <a:pt x="9084" y="12505"/>
                    <a:pt x="9488" y="12789"/>
                    <a:pt x="9892" y="12789"/>
                  </a:cubicBezTo>
                  <a:cubicBezTo>
                    <a:pt x="17361" y="12789"/>
                    <a:pt x="17361" y="12789"/>
                    <a:pt x="17361" y="12789"/>
                  </a:cubicBezTo>
                  <a:cubicBezTo>
                    <a:pt x="17764" y="12789"/>
                    <a:pt x="18168" y="12505"/>
                    <a:pt x="18168" y="12221"/>
                  </a:cubicBezTo>
                  <a:cubicBezTo>
                    <a:pt x="18168" y="11937"/>
                    <a:pt x="17764" y="11653"/>
                    <a:pt x="17361" y="11653"/>
                  </a:cubicBezTo>
                  <a:close/>
                  <a:moveTo>
                    <a:pt x="17361" y="7532"/>
                  </a:moveTo>
                  <a:cubicBezTo>
                    <a:pt x="9892" y="7532"/>
                    <a:pt x="9892" y="7532"/>
                    <a:pt x="9892" y="7532"/>
                  </a:cubicBezTo>
                  <a:cubicBezTo>
                    <a:pt x="9488" y="7532"/>
                    <a:pt x="9084" y="7816"/>
                    <a:pt x="9084" y="8100"/>
                  </a:cubicBezTo>
                  <a:cubicBezTo>
                    <a:pt x="9084" y="8526"/>
                    <a:pt x="9488" y="8668"/>
                    <a:pt x="9892" y="8668"/>
                  </a:cubicBezTo>
                  <a:cubicBezTo>
                    <a:pt x="17361" y="8668"/>
                    <a:pt x="17361" y="8668"/>
                    <a:pt x="17361" y="8668"/>
                  </a:cubicBezTo>
                  <a:cubicBezTo>
                    <a:pt x="17764" y="8668"/>
                    <a:pt x="18168" y="8526"/>
                    <a:pt x="18168" y="8100"/>
                  </a:cubicBezTo>
                  <a:cubicBezTo>
                    <a:pt x="18168" y="7816"/>
                    <a:pt x="17764" y="7532"/>
                    <a:pt x="17361" y="7532"/>
                  </a:cubicBezTo>
                  <a:close/>
                  <a:moveTo>
                    <a:pt x="7065" y="6537"/>
                  </a:moveTo>
                  <a:cubicBezTo>
                    <a:pt x="5047" y="8526"/>
                    <a:pt x="5047" y="8526"/>
                    <a:pt x="5047" y="8526"/>
                  </a:cubicBezTo>
                  <a:cubicBezTo>
                    <a:pt x="4643" y="7532"/>
                    <a:pt x="4643" y="7532"/>
                    <a:pt x="4643" y="7532"/>
                  </a:cubicBezTo>
                  <a:cubicBezTo>
                    <a:pt x="4441" y="7247"/>
                    <a:pt x="4037" y="7247"/>
                    <a:pt x="3634" y="7247"/>
                  </a:cubicBezTo>
                  <a:cubicBezTo>
                    <a:pt x="3432" y="7389"/>
                    <a:pt x="3230" y="7674"/>
                    <a:pt x="3432" y="7816"/>
                  </a:cubicBezTo>
                  <a:cubicBezTo>
                    <a:pt x="4239" y="9521"/>
                    <a:pt x="4239" y="9521"/>
                    <a:pt x="4239" y="9521"/>
                  </a:cubicBezTo>
                  <a:cubicBezTo>
                    <a:pt x="4441" y="9663"/>
                    <a:pt x="4643" y="9805"/>
                    <a:pt x="4845" y="9805"/>
                  </a:cubicBezTo>
                  <a:cubicBezTo>
                    <a:pt x="4845" y="9805"/>
                    <a:pt x="4845" y="9805"/>
                    <a:pt x="4845" y="9805"/>
                  </a:cubicBezTo>
                  <a:cubicBezTo>
                    <a:pt x="4845" y="9805"/>
                    <a:pt x="4845" y="9947"/>
                    <a:pt x="5047" y="9805"/>
                  </a:cubicBezTo>
                  <a:cubicBezTo>
                    <a:pt x="5047" y="9805"/>
                    <a:pt x="5047" y="9805"/>
                    <a:pt x="5047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450" y="9805"/>
                    <a:pt x="5450" y="9663"/>
                  </a:cubicBezTo>
                  <a:cubicBezTo>
                    <a:pt x="8075" y="7105"/>
                    <a:pt x="8075" y="7105"/>
                    <a:pt x="8075" y="7105"/>
                  </a:cubicBezTo>
                  <a:cubicBezTo>
                    <a:pt x="8277" y="6963"/>
                    <a:pt x="8277" y="6679"/>
                    <a:pt x="8075" y="6537"/>
                  </a:cubicBezTo>
                  <a:cubicBezTo>
                    <a:pt x="7671" y="6395"/>
                    <a:pt x="7267" y="6395"/>
                    <a:pt x="7065" y="6537"/>
                  </a:cubicBezTo>
                  <a:close/>
                  <a:moveTo>
                    <a:pt x="17361" y="15774"/>
                  </a:moveTo>
                  <a:cubicBezTo>
                    <a:pt x="9892" y="15774"/>
                    <a:pt x="9892" y="15774"/>
                    <a:pt x="9892" y="15774"/>
                  </a:cubicBezTo>
                  <a:cubicBezTo>
                    <a:pt x="9488" y="15774"/>
                    <a:pt x="9084" y="16058"/>
                    <a:pt x="9084" y="16342"/>
                  </a:cubicBezTo>
                  <a:cubicBezTo>
                    <a:pt x="9084" y="16626"/>
                    <a:pt x="9488" y="16911"/>
                    <a:pt x="9892" y="16911"/>
                  </a:cubicBezTo>
                  <a:cubicBezTo>
                    <a:pt x="17361" y="16911"/>
                    <a:pt x="17361" y="16911"/>
                    <a:pt x="17361" y="16911"/>
                  </a:cubicBezTo>
                  <a:cubicBezTo>
                    <a:pt x="17764" y="16911"/>
                    <a:pt x="18168" y="16626"/>
                    <a:pt x="18168" y="16342"/>
                  </a:cubicBezTo>
                  <a:cubicBezTo>
                    <a:pt x="18168" y="16058"/>
                    <a:pt x="17764" y="15774"/>
                    <a:pt x="17361" y="15774"/>
                  </a:cubicBezTo>
                  <a:close/>
                </a:path>
              </a:pathLst>
            </a:custGeom>
            <a:solidFill>
              <a:srgbClr val="18A3D9"/>
            </a:solidFill>
            <a:ln>
              <a:noFill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983" y="1232437"/>
            <a:ext cx="103974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在交往中探索世界，对我们成长有哪些收获？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945224" y="1934934"/>
            <a:ext cx="5887091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）我们学会关爱，相互理解，赢得尊重，获得成长的力量。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）面对困难时，我们勤于沟通，真诚合作，更加理性、智慧地解决问题。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）我们一路历练、成熟，不断自我更新，逐渐为国家乃至世界承担起更多的责任。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362" y="2043210"/>
            <a:ext cx="4162866" cy="401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5487" y="1203944"/>
            <a:ext cx="10798140" cy="1081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我们要为世界添光彩的原因和做法。（我们应该怎样为世界的发展做贡献？）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5487" y="2413011"/>
            <a:ext cx="10959102" cy="3952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(1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）原因：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①我们与丰富多彩的世界紧密相连，始终与这个世界彼此互动，同呼吸，共命运；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②每个人都是这个世界中的一员，所做的事都可能对世界发展产生影响。（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）做法：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①我们要从普通的事做起，通过自身的努力为人类发展和世界进步贡献智慧和力量。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272" y="1736935"/>
            <a:ext cx="10695397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②着眼未来，我们要适应世界发展趋势要求，全面提升个人素养：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不断丰富知识储备，增强人文底蕴；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树立科学精神，掌握科学思维方法；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增强社会责任感，学会观察、思考各种社会现象，积极参与社会实践活动，培养实践创新能力。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0831" y="962211"/>
            <a:ext cx="96097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二、少年当自强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530831" y="1562958"/>
            <a:ext cx="1068512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为什么少年要自强？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0831" y="2055401"/>
            <a:ext cx="11034445" cy="4379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）个人的命运与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国家的命运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息息相关，个人的未来与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民族的未来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紧密相连。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）青年兴则国家兴，青年强则国家强。青年一代有理想、有本领、有担当，国家就有前途，民族就有希望。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）青少年的责任是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时代赋予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，不同的历史时期有不同的责任。每一代青少年都有自己的际遇和机缘，都要在自己所处的时代条件下谋划人生、创造历史。我们正处在追逐梦想、实现梦想的时代，实现中华民族伟大复兴的中国梦，需要一代又一代有志青少年接力奋斗，我们必将站在时代的潮头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4805" y="1317532"/>
            <a:ext cx="1087005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青少年应该为实现中国梦承担责任的原因及做法。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54805" y="1809975"/>
            <a:ext cx="10870057" cy="420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原因：青少年的责任是时代赋予的，不同的历史时期有不同的责任。每一代青少年都有自己的际遇和机缘，都要在自己所处的时代条件下谋划人生、创造历史。我们正处在追逐梦想、实现梦想的时代，实现中华民族伟大复兴的中国梦，需要一代又一代有志青少年接力奋斗，我们必将站在时代的潮头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）做法：要为建设祖国做好准备。我们要坚定理想信念，志存高远，脚踏实地，勇做时代的弄潮儿，努力在实现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中国梦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伟大实践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中建功立业，创造自己精彩的人生。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8503" y="1381071"/>
            <a:ext cx="1047964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青少年要具备怎样的情怀与抱负？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3640" y="1887406"/>
            <a:ext cx="11044719" cy="420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）对国家：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我们要传承、发扬中华民族的优秀传统文化，增强爱国情感，弘扬民族精神和时代精神，践行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社会主义核心价值观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，并将其转化为自己的情感认同和行为习惯，做有自信、懂自尊、能自强的中国人，成为中华民族的栋梁。（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）对世界：走向世界的中国青少年需要了解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人类文明进程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，积极关切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人类问题和世界局势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，掌握相应的知识，在与世界各国青少年交流中提高我们的影响。同时，要有忧患意识、居安思危，在世界复杂多变的环境中提高改变世界的素质和能力。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5" y="1582341"/>
            <a:ext cx="10613205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）对人类：我们生活的世界充满希望，也充满挑战。我们不能因现实复杂而放弃梦想，不能因理想遥远而放弃追求。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“国之交在于民相亲”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，民相亲要从我们做起。我们要尊重差异、理解不同、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包容多样文化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，向国际社会传递中国声音、讲好中国故事、展现中国风貌，成为连接中国与世界的纽带，承担起推动人类共同发展的责任。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4531" y="1815491"/>
            <a:ext cx="1068512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作为当代青少年，我们在对外交往中应怎样做？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44531" y="2572789"/>
            <a:ext cx="10794714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）保持开放、客观、平等的态度，尊重其他民族文化，弘扬中华优秀传统文化。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）不能迷失自己，要珍爱自己的精神家园。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）不卑不亢、落落大方，以实际行动维护国家的尊严、荣誉和利益。（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）树立良好的竞争合作意识，积极承担社会责任。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2130" y="819432"/>
            <a:ext cx="11342901" cy="541689"/>
            <a:chOff x="392130" y="819432"/>
            <a:chExt cx="11342901" cy="541689"/>
          </a:xfrm>
        </p:grpSpPr>
        <p:sp>
          <p:nvSpPr>
            <p:cNvPr id="6" name="文本框 5"/>
            <p:cNvSpPr txBox="1"/>
            <p:nvPr/>
          </p:nvSpPr>
          <p:spPr>
            <a:xfrm>
              <a:off x="1063606" y="837901"/>
              <a:ext cx="106714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拓展延伸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80"/>
            <p:cNvSpPr/>
            <p:nvPr/>
          </p:nvSpPr>
          <p:spPr>
            <a:xfrm>
              <a:off x="392130" y="819432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>
              <a:lvl1pPr>
                <a:defRPr>
                  <a:latin typeface="+mj-lt"/>
                  <a:ea typeface="+mj-ea"/>
                  <a:cs typeface="+mj-cs"/>
                  <a:sym typeface="Helvetica"/>
                </a:defRPr>
              </a:lvl1pPr>
              <a:lvl2pPr indent="457200">
                <a:defRPr>
                  <a:latin typeface="+mj-lt"/>
                  <a:ea typeface="+mj-ea"/>
                  <a:cs typeface="+mj-cs"/>
                  <a:sym typeface="Helvetica"/>
                </a:defRPr>
              </a:lvl2pPr>
              <a:lvl3pPr indent="914400">
                <a:defRPr>
                  <a:latin typeface="+mj-lt"/>
                  <a:ea typeface="+mj-ea"/>
                  <a:cs typeface="+mj-cs"/>
                  <a:sym typeface="Helvetica"/>
                </a:defRPr>
              </a:lvl3pPr>
              <a:lvl4pPr indent="1371600">
                <a:defRPr>
                  <a:latin typeface="+mj-lt"/>
                  <a:ea typeface="+mj-ea"/>
                  <a:cs typeface="+mj-cs"/>
                  <a:sym typeface="Helvetica"/>
                </a:defRPr>
              </a:lvl4pPr>
              <a:lvl5pPr indent="1828800">
                <a:defRPr>
                  <a:latin typeface="+mj-lt"/>
                  <a:ea typeface="+mj-ea"/>
                  <a:cs typeface="+mj-cs"/>
                  <a:sym typeface="Helvetica"/>
                </a:defRPr>
              </a:lvl5pPr>
              <a:lvl6pPr indent="2286000">
                <a:defRPr>
                  <a:latin typeface="+mj-lt"/>
                  <a:ea typeface="+mj-ea"/>
                  <a:cs typeface="+mj-cs"/>
                  <a:sym typeface="Helvetica"/>
                </a:defRPr>
              </a:lvl6pPr>
              <a:lvl7pPr indent="2743200">
                <a:defRPr>
                  <a:latin typeface="+mj-lt"/>
                  <a:ea typeface="+mj-ea"/>
                  <a:cs typeface="+mj-cs"/>
                  <a:sym typeface="Helvetica"/>
                </a:defRPr>
              </a:lvl7pPr>
              <a:lvl8pPr indent="3200400">
                <a:defRPr>
                  <a:latin typeface="+mj-lt"/>
                  <a:ea typeface="+mj-ea"/>
                  <a:cs typeface="+mj-cs"/>
                  <a:sym typeface="Helvetica"/>
                </a:defRPr>
              </a:lvl8pPr>
              <a:lvl9pPr indent="3657600">
                <a:defRPr>
                  <a:latin typeface="+mj-lt"/>
                  <a:ea typeface="+mj-ea"/>
                  <a:cs typeface="+mj-cs"/>
                  <a:sym typeface="Helvetica"/>
                </a:defRPr>
              </a:lvl9pPr>
            </a:lstStyle>
            <a:p>
              <a:pPr lvl="0"/>
              <a:endParaRPr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981" y="1402252"/>
            <a:ext cx="1081868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青少年能为新时代的发展做些什么？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3981" y="2182505"/>
            <a:ext cx="10818687" cy="2279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）树立远大理想和正确的价值观，积极承担社会责任。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）努力学习科学文化知识，培养创新精神，提高创新实践能力。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）加强思想道德修养，提高思想道德素质。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）发扬团队精神，践行艰苦奋斗、勤俭节约的中华民族传统美德。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7820" y="1782396"/>
            <a:ext cx="10623478" cy="2422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青少年是未成年人，无法为世界添光彩。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世界发展趋势对青少年的要求就是丰富知识储备。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每个人所做的事情不可能对世界发展产生影响。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个人的命运与国家的命运没有多大联系。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92656" y="1910994"/>
            <a:ext cx="8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592656" y="2534608"/>
            <a:ext cx="8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592656" y="3108025"/>
            <a:ext cx="8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592656" y="3631245"/>
            <a:ext cx="811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8072" y="1031979"/>
            <a:ext cx="11559060" cy="523220"/>
            <a:chOff x="388072" y="1031979"/>
            <a:chExt cx="11559060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1025703" y="1031979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易错辨析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Shape 16869"/>
            <p:cNvSpPr/>
            <p:nvPr/>
          </p:nvSpPr>
          <p:spPr>
            <a:xfrm>
              <a:off x="388072" y="1031979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3299" y="1524569"/>
            <a:ext cx="10654301" cy="4202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年第二十一届俄罗斯世界杯上，首次出现中国护旗手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来自贵州省丹寨县的六个普通孩子。这六个贫困地区的孩子奋发图强，为自己、为家乡架起了一座通向世界的桥梁。六个孩子的亮相告诉我们                    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可以等待下一次世界杯的好运降临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要走向世界就必须成就一番大事业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依靠别人的支持才能走出国门展现自己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每个人都可以通过努力走上世界大舞台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00189" y="3167390"/>
            <a:ext cx="1345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9187" y="1027766"/>
            <a:ext cx="11401657" cy="529376"/>
            <a:chOff x="490082" y="1047170"/>
            <a:chExt cx="11401657" cy="529376"/>
          </a:xfrm>
        </p:grpSpPr>
        <p:sp>
          <p:nvSpPr>
            <p:cNvPr id="9" name="文本框 8"/>
            <p:cNvSpPr txBox="1"/>
            <p:nvPr/>
          </p:nvSpPr>
          <p:spPr>
            <a:xfrm>
              <a:off x="1052503" y="1053326"/>
              <a:ext cx="108392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真题试做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90082" y="1047170"/>
              <a:ext cx="458217" cy="464400"/>
              <a:chOff x="10455823" y="4493378"/>
              <a:chExt cx="840370" cy="817605"/>
            </a:xfrm>
            <a:solidFill>
              <a:srgbClr val="18A3D9"/>
            </a:solidFill>
          </p:grpSpPr>
          <p:sp>
            <p:nvSpPr>
              <p:cNvPr id="11" name="Shape 1385"/>
              <p:cNvSpPr/>
              <p:nvPr/>
            </p:nvSpPr>
            <p:spPr>
              <a:xfrm>
                <a:off x="10518775" y="4582319"/>
                <a:ext cx="715964" cy="728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315"/>
                    </a:moveTo>
                    <a:cubicBezTo>
                      <a:pt x="21600" y="4673"/>
                      <a:pt x="16760" y="0"/>
                      <a:pt x="10755" y="0"/>
                    </a:cubicBezTo>
                    <a:cubicBezTo>
                      <a:pt x="4840" y="0"/>
                      <a:pt x="0" y="4673"/>
                      <a:pt x="0" y="10315"/>
                    </a:cubicBezTo>
                    <a:cubicBezTo>
                      <a:pt x="0" y="13577"/>
                      <a:pt x="1613" y="16487"/>
                      <a:pt x="4123" y="18426"/>
                    </a:cubicBezTo>
                    <a:cubicBezTo>
                      <a:pt x="2778" y="20454"/>
                      <a:pt x="2778" y="20454"/>
                      <a:pt x="2778" y="20454"/>
                    </a:cubicBezTo>
                    <a:cubicBezTo>
                      <a:pt x="2510" y="20807"/>
                      <a:pt x="2599" y="21247"/>
                      <a:pt x="2958" y="21512"/>
                    </a:cubicBezTo>
                    <a:cubicBezTo>
                      <a:pt x="3137" y="21600"/>
                      <a:pt x="3227" y="21600"/>
                      <a:pt x="3406" y="21600"/>
                    </a:cubicBezTo>
                    <a:cubicBezTo>
                      <a:pt x="3675" y="21600"/>
                      <a:pt x="3854" y="21512"/>
                      <a:pt x="4033" y="21247"/>
                    </a:cubicBezTo>
                    <a:cubicBezTo>
                      <a:pt x="5378" y="19220"/>
                      <a:pt x="5378" y="19220"/>
                      <a:pt x="5378" y="19220"/>
                    </a:cubicBezTo>
                    <a:cubicBezTo>
                      <a:pt x="6991" y="20101"/>
                      <a:pt x="8783" y="20630"/>
                      <a:pt x="10755" y="20630"/>
                    </a:cubicBezTo>
                    <a:cubicBezTo>
                      <a:pt x="12727" y="20630"/>
                      <a:pt x="14609" y="20101"/>
                      <a:pt x="16222" y="19220"/>
                    </a:cubicBezTo>
                    <a:cubicBezTo>
                      <a:pt x="17567" y="21247"/>
                      <a:pt x="17567" y="21247"/>
                      <a:pt x="17567" y="21247"/>
                    </a:cubicBezTo>
                    <a:cubicBezTo>
                      <a:pt x="17656" y="21512"/>
                      <a:pt x="17925" y="21600"/>
                      <a:pt x="18194" y="21600"/>
                    </a:cubicBezTo>
                    <a:cubicBezTo>
                      <a:pt x="18373" y="21600"/>
                      <a:pt x="18463" y="21600"/>
                      <a:pt x="18642" y="21512"/>
                    </a:cubicBezTo>
                    <a:cubicBezTo>
                      <a:pt x="19001" y="21247"/>
                      <a:pt x="19090" y="20807"/>
                      <a:pt x="18822" y="20454"/>
                    </a:cubicBezTo>
                    <a:cubicBezTo>
                      <a:pt x="17477" y="18426"/>
                      <a:pt x="17477" y="18426"/>
                      <a:pt x="17477" y="18426"/>
                    </a:cubicBezTo>
                    <a:cubicBezTo>
                      <a:pt x="19987" y="16487"/>
                      <a:pt x="21600" y="13577"/>
                      <a:pt x="21600" y="10315"/>
                    </a:cubicBezTo>
                    <a:close/>
                    <a:moveTo>
                      <a:pt x="10755" y="17456"/>
                    </a:moveTo>
                    <a:cubicBezTo>
                      <a:pt x="6722" y="17456"/>
                      <a:pt x="3316" y="14282"/>
                      <a:pt x="3316" y="10315"/>
                    </a:cubicBezTo>
                    <a:cubicBezTo>
                      <a:pt x="3316" y="6436"/>
                      <a:pt x="6722" y="3262"/>
                      <a:pt x="10755" y="3262"/>
                    </a:cubicBezTo>
                    <a:cubicBezTo>
                      <a:pt x="14878" y="3262"/>
                      <a:pt x="18194" y="6436"/>
                      <a:pt x="18194" y="10315"/>
                    </a:cubicBezTo>
                    <a:cubicBezTo>
                      <a:pt x="18194" y="14282"/>
                      <a:pt x="14878" y="17456"/>
                      <a:pt x="10755" y="17456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2" name="Shape 1386"/>
              <p:cNvSpPr/>
              <p:nvPr/>
            </p:nvSpPr>
            <p:spPr>
              <a:xfrm>
                <a:off x="10455823" y="4493378"/>
                <a:ext cx="289750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7" h="20389" extrusionOk="0">
                    <a:moveTo>
                      <a:pt x="19928" y="3285"/>
                    </a:moveTo>
                    <a:cubicBezTo>
                      <a:pt x="19305" y="2617"/>
                      <a:pt x="18681" y="2617"/>
                      <a:pt x="18058" y="2840"/>
                    </a:cubicBezTo>
                    <a:cubicBezTo>
                      <a:pt x="14112" y="-946"/>
                      <a:pt x="8089" y="-946"/>
                      <a:pt x="3935" y="2840"/>
                    </a:cubicBezTo>
                    <a:cubicBezTo>
                      <a:pt x="-219" y="6625"/>
                      <a:pt x="-1257" y="12860"/>
                      <a:pt x="1651" y="17536"/>
                    </a:cubicBezTo>
                    <a:cubicBezTo>
                      <a:pt x="1235" y="18205"/>
                      <a:pt x="1235" y="19095"/>
                      <a:pt x="1651" y="19763"/>
                    </a:cubicBezTo>
                    <a:cubicBezTo>
                      <a:pt x="2274" y="20431"/>
                      <a:pt x="3312" y="20654"/>
                      <a:pt x="3935" y="19986"/>
                    </a:cubicBezTo>
                    <a:cubicBezTo>
                      <a:pt x="19720" y="5734"/>
                      <a:pt x="19720" y="5734"/>
                      <a:pt x="19720" y="5734"/>
                    </a:cubicBezTo>
                    <a:cubicBezTo>
                      <a:pt x="20343" y="5066"/>
                      <a:pt x="20343" y="4176"/>
                      <a:pt x="19928" y="3285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3" name="Shape 1387"/>
              <p:cNvSpPr/>
              <p:nvPr/>
            </p:nvSpPr>
            <p:spPr>
              <a:xfrm>
                <a:off x="11006501" y="4493378"/>
                <a:ext cx="289692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3" h="20389" extrusionOk="0">
                    <a:moveTo>
                      <a:pt x="16368" y="2840"/>
                    </a:moveTo>
                    <a:cubicBezTo>
                      <a:pt x="12215" y="-946"/>
                      <a:pt x="6191" y="-946"/>
                      <a:pt x="2245" y="2840"/>
                    </a:cubicBezTo>
                    <a:cubicBezTo>
                      <a:pt x="1622" y="2617"/>
                      <a:pt x="791" y="2617"/>
                      <a:pt x="376" y="3285"/>
                    </a:cubicBezTo>
                    <a:cubicBezTo>
                      <a:pt x="-247" y="4176"/>
                      <a:pt x="-39" y="5066"/>
                      <a:pt x="584" y="5734"/>
                    </a:cubicBezTo>
                    <a:cubicBezTo>
                      <a:pt x="16368" y="19986"/>
                      <a:pt x="16368" y="19986"/>
                      <a:pt x="16368" y="19986"/>
                    </a:cubicBezTo>
                    <a:cubicBezTo>
                      <a:pt x="16991" y="20654"/>
                      <a:pt x="18030" y="20431"/>
                      <a:pt x="18653" y="19763"/>
                    </a:cubicBezTo>
                    <a:cubicBezTo>
                      <a:pt x="19068" y="19095"/>
                      <a:pt x="19068" y="18205"/>
                      <a:pt x="18653" y="17536"/>
                    </a:cubicBezTo>
                    <a:cubicBezTo>
                      <a:pt x="21353" y="12860"/>
                      <a:pt x="20522" y="6625"/>
                      <a:pt x="16368" y="284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4" name="Shape 1388"/>
              <p:cNvSpPr/>
              <p:nvPr/>
            </p:nvSpPr>
            <p:spPr>
              <a:xfrm>
                <a:off x="10784330" y="4707730"/>
                <a:ext cx="115447" cy="376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4" h="21600" extrusionOk="0">
                    <a:moveTo>
                      <a:pt x="16624" y="0"/>
                    </a:moveTo>
                    <a:cubicBezTo>
                      <a:pt x="16624" y="0"/>
                      <a:pt x="16624" y="0"/>
                      <a:pt x="16624" y="0"/>
                    </a:cubicBezTo>
                    <a:cubicBezTo>
                      <a:pt x="13924" y="0"/>
                      <a:pt x="11764" y="680"/>
                      <a:pt x="11764" y="1531"/>
                    </a:cubicBezTo>
                    <a:cubicBezTo>
                      <a:pt x="11224" y="12416"/>
                      <a:pt x="11224" y="12416"/>
                      <a:pt x="11224" y="12416"/>
                    </a:cubicBezTo>
                    <a:cubicBezTo>
                      <a:pt x="424" y="19559"/>
                      <a:pt x="424" y="19559"/>
                      <a:pt x="424" y="19559"/>
                    </a:cubicBezTo>
                    <a:cubicBezTo>
                      <a:pt x="-656" y="20239"/>
                      <a:pt x="424" y="21090"/>
                      <a:pt x="2584" y="21430"/>
                    </a:cubicBezTo>
                    <a:cubicBezTo>
                      <a:pt x="3124" y="21600"/>
                      <a:pt x="4204" y="21600"/>
                      <a:pt x="4744" y="21600"/>
                    </a:cubicBezTo>
                    <a:cubicBezTo>
                      <a:pt x="6364" y="21600"/>
                      <a:pt x="7984" y="21260"/>
                      <a:pt x="9064" y="20750"/>
                    </a:cubicBezTo>
                    <a:cubicBezTo>
                      <a:pt x="20404" y="13436"/>
                      <a:pt x="20404" y="13436"/>
                      <a:pt x="20404" y="13436"/>
                    </a:cubicBezTo>
                    <a:cubicBezTo>
                      <a:pt x="20404" y="13266"/>
                      <a:pt x="20404" y="13096"/>
                      <a:pt x="20404" y="12756"/>
                    </a:cubicBezTo>
                    <a:cubicBezTo>
                      <a:pt x="20944" y="1531"/>
                      <a:pt x="20944" y="1531"/>
                      <a:pt x="20944" y="1531"/>
                    </a:cubicBezTo>
                    <a:cubicBezTo>
                      <a:pt x="20944" y="680"/>
                      <a:pt x="19324" y="0"/>
                      <a:pt x="16624" y="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2755" y="1782396"/>
            <a:ext cx="10541285" cy="3022430"/>
          </a:xfrm>
          <a:prstGeom prst="rect">
            <a:avLst/>
          </a:prstGeom>
          <a:ln w="19050">
            <a:solidFill>
              <a:srgbClr val="5B9BD5"/>
            </a:solidFill>
            <a:prstDash val="sysDash"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题干中六个孩子的亮相告诉我们每个人经过自己的不懈努力，都可以走上世界大舞台，圆了自己的理想梦，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符合题意。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错误，机不可失，失不再来，不能等待，要抓住好机遇。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错误，走向世界不一定要成就大事业，小的事情做好一样能成就梦想。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错误，走出国门要靠自己。故选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833" y="1386549"/>
            <a:ext cx="10654301" cy="2832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）“诗和远方”是人们的美好祝愿、美好期待，而要实现“诗意”抵达，却需要风雨兼程。这段话给我们的启示是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实现理想，需要脚踏实地，全力以赴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实现理想，只需对人生作出长远规划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只要理想是自己规划的就一定能实现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13205" y="2075380"/>
            <a:ext cx="770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6724" y="1191923"/>
            <a:ext cx="10695398" cy="3952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）习近平总书记在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年新年贺词中说：天上不会掉馅饼，努力奋斗才能梦想成真，个人如此，国家也如此，为了实现中华民族伟大复兴的中国梦，每个人都要撸起袖子加油干。这句话启示我们   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实现梦想需要脚踏实地地艰苦奋斗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梦想成真只需要一个好的发展机遇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只要我们的运气好，梦想一定能成真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95397" y="3010328"/>
            <a:ext cx="99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6449" y="1147729"/>
            <a:ext cx="10551559" cy="2642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）屠呦呦，中国首位获诺贝尔科学奖的本土科学家。为了一个使命，执着于千百次实验。从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1968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年到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1971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年，在失败了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190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次之后，终于开创性地从中草药中分离出青蒿素应用于疟疾治疗。在没有先进实验设备、科研条件艰苦的情况下，屠呦呦攻坚克难，面对失败不退缩，终于顺利完成科研任务。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6449" y="3790055"/>
            <a:ext cx="10253607" cy="1081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阅读材料后，结合所学知识回答：屠呦呦理想实现的过程给我们什么启示？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16449" y="4830339"/>
            <a:ext cx="10551559" cy="1602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答：要有坚定的理想，始终坚信通向理想的道路只有一条，那就是脚踏实地、全力以赴。我们需要不断增强自身能力，提高自身素质；还需要不屈不挠，坚持不懈。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3113</Words>
  <Application>WPS 演示</Application>
  <PresentationFormat>宽屏</PresentationFormat>
  <Paragraphs>120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Helvetica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zxj</dc:creator>
  <cp:lastModifiedBy>CCAV1234</cp:lastModifiedBy>
  <cp:revision>39</cp:revision>
  <dcterms:created xsi:type="dcterms:W3CDTF">2019-09-25T05:11:00Z</dcterms:created>
  <dcterms:modified xsi:type="dcterms:W3CDTF">2019-12-19T10:07:18Z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2052-11.1.0.9209</vt:lpwstr>
  </property>
</Properties>
</file>