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1" r:id="rId2"/>
    <p:sldId id="332" r:id="rId3"/>
    <p:sldId id="333" r:id="rId4"/>
    <p:sldId id="334" r:id="rId5"/>
    <p:sldId id="335" r:id="rId6"/>
    <p:sldId id="336" r:id="rId7"/>
    <p:sldId id="337" r:id="rId8"/>
    <p:sldId id="338" r:id="rId9"/>
    <p:sldId id="339" r:id="rId10"/>
    <p:sldId id="340" r:id="rId11"/>
    <p:sldId id="341" r:id="rId12"/>
    <p:sldId id="342" r:id="rId13"/>
    <p:sldId id="343" r:id="rId14"/>
    <p:sldId id="344" r:id="rId15"/>
    <p:sldId id="345" r:id="rId16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4885"/>
    <a:srgbClr val="4886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 autoAdjust="0"/>
    <p:restoredTop sz="94660" autoAdjust="0"/>
  </p:normalViewPr>
  <p:slideViewPr>
    <p:cSldViewPr snapToGrid="0">
      <p:cViewPr varScale="1">
        <p:scale>
          <a:sx n="108" d="100"/>
          <a:sy n="108" d="100"/>
        </p:scale>
        <p:origin x="-636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fld id="{7FDD06FC-7F58-4087-A72D-71DBDCD28798}" type="datetimeFigureOut">
              <a:rPr lang="zh-CN" altLang="en-US"/>
              <a:pPr>
                <a:defRPr/>
              </a:pPr>
              <a:t>2020/7/17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fld id="{71E53F53-623F-44D2-BCD4-2AAD6A889EA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39626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b="1" dirty="0" smtClean="0">
                <a:latin typeface="宋体" pitchFamily="2" charset="-122"/>
              </a:rPr>
              <a:t>在面向对象的思想中，对于任何一个对象，都可以用属性、方法与事件三个方面来描述它。</a:t>
            </a:r>
            <a:r>
              <a:rPr kumimoji="1" lang="zh-CN" altLang="en-US" b="1" dirty="0" smtClean="0">
                <a:latin typeface="Times New Roman" pitchFamily="18" charset="0"/>
              </a:rPr>
              <a:t> </a:t>
            </a:r>
            <a:endParaRPr kumimoji="1" lang="en-US" altLang="zh-CN" b="1" dirty="0" smtClean="0">
              <a:latin typeface="Times New Roman" pitchFamily="18" charset="0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b="1" dirty="0" smtClean="0">
                <a:latin typeface="Times New Roman" pitchFamily="18" charset="0"/>
              </a:rPr>
              <a:t>对象是</a:t>
            </a:r>
            <a:r>
              <a:rPr kumimoji="1" lang="en-US" altLang="zh-CN" b="1" dirty="0" smtClean="0">
                <a:latin typeface="Times New Roman" pitchFamily="18" charset="0"/>
              </a:rPr>
              <a:t>Visual Basic</a:t>
            </a:r>
            <a:r>
              <a:rPr kumimoji="1" lang="zh-CN" altLang="en-US" b="1" dirty="0" smtClean="0">
                <a:latin typeface="Times New Roman" pitchFamily="18" charset="0"/>
              </a:rPr>
              <a:t>程序设计的核心。后面讲的窗体，控件，数据库等都是对象。对象是被封装的</a:t>
            </a:r>
            <a:r>
              <a:rPr kumimoji="1" lang="en-US" altLang="zh-CN" b="1" dirty="0" smtClean="0">
                <a:latin typeface="Times New Roman" pitchFamily="18" charset="0"/>
              </a:rPr>
              <a:t>——</a:t>
            </a:r>
            <a:r>
              <a:rPr kumimoji="1" lang="zh-CN" altLang="en-US" b="1" dirty="0" smtClean="0">
                <a:latin typeface="Times New Roman" pitchFamily="18" charset="0"/>
              </a:rPr>
              <a:t>也就是说，它同时包含代码和数据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CN" b="1" dirty="0" smtClean="0">
              <a:latin typeface="Times New Roman" pitchFamily="18" charset="0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b="1" dirty="0" smtClean="0">
              <a:latin typeface="Times New Roman" pitchFamily="18" charset="0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C7D478-12B5-4449-A7EF-4599E104405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3119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在</a:t>
            </a:r>
            <a:r>
              <a:rPr lang="en-US" altLang="zh-CN" dirty="0" smtClean="0"/>
              <a:t>Visual Basic</a:t>
            </a:r>
            <a:r>
              <a:rPr lang="zh-CN" altLang="en-US" dirty="0" smtClean="0"/>
              <a:t>中常用对象的属性有标题</a:t>
            </a:r>
            <a:r>
              <a:rPr lang="en-US" altLang="zh-CN" dirty="0" smtClean="0"/>
              <a:t>(Caption)</a:t>
            </a:r>
            <a:r>
              <a:rPr lang="zh-CN" altLang="en-US" dirty="0" smtClean="0"/>
              <a:t>、名称（</a:t>
            </a:r>
            <a:r>
              <a:rPr lang="en-US" altLang="zh-CN" dirty="0" smtClean="0"/>
              <a:t>Name</a:t>
            </a:r>
            <a:r>
              <a:rPr lang="zh-CN" altLang="en-US" dirty="0" smtClean="0"/>
              <a:t>）、颜色（</a:t>
            </a:r>
            <a:r>
              <a:rPr lang="en-US" altLang="zh-CN" dirty="0" smtClean="0"/>
              <a:t>Color</a:t>
            </a:r>
            <a:r>
              <a:rPr lang="zh-CN" altLang="en-US" dirty="0" smtClean="0"/>
              <a:t>）、字体（</a:t>
            </a:r>
            <a:r>
              <a:rPr lang="en-US" altLang="zh-CN" dirty="0" smtClean="0"/>
              <a:t>Font</a:t>
            </a:r>
            <a:r>
              <a:rPr lang="zh-CN" altLang="en-US" dirty="0" smtClean="0"/>
              <a:t>）等。 </a:t>
            </a:r>
          </a:p>
          <a:p>
            <a:r>
              <a:rPr lang="en-US" altLang="zh-CN" dirty="0" err="1" smtClean="0"/>
              <a:t>Vb</a:t>
            </a:r>
            <a:r>
              <a:rPr lang="zh-CN" altLang="en-US" dirty="0" smtClean="0"/>
              <a:t>对象的属性可以在“属性窗口”是直接设置，也可以通过 程序代码在运行程序时设置。一般格式为：</a:t>
            </a:r>
          </a:p>
          <a:p>
            <a:r>
              <a:rPr lang="zh-CN" altLang="en-US" dirty="0" smtClean="0"/>
              <a:t>             对象名</a:t>
            </a:r>
            <a:r>
              <a:rPr lang="en-US" altLang="zh-CN" dirty="0" smtClean="0"/>
              <a:t>.</a:t>
            </a:r>
            <a:r>
              <a:rPr lang="zh-CN" altLang="en-US" dirty="0" smtClean="0"/>
              <a:t>属性名称</a:t>
            </a:r>
            <a:r>
              <a:rPr lang="en-US" altLang="zh-CN" dirty="0" smtClean="0"/>
              <a:t>=</a:t>
            </a:r>
            <a:r>
              <a:rPr lang="zh-CN" altLang="en-US" dirty="0" smtClean="0"/>
              <a:t>新设置属性值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C7D478-12B5-4449-A7EF-4599E104405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58421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在</a:t>
            </a:r>
            <a:r>
              <a:rPr lang="en-US" altLang="zh-CN" dirty="0" smtClean="0"/>
              <a:t>Visual Basic</a:t>
            </a:r>
            <a:r>
              <a:rPr lang="zh-CN" altLang="en-US" dirty="0" smtClean="0"/>
              <a:t>中常用对象的属性有标题</a:t>
            </a:r>
            <a:r>
              <a:rPr lang="en-US" altLang="zh-CN" dirty="0" smtClean="0"/>
              <a:t>(Caption)</a:t>
            </a:r>
            <a:r>
              <a:rPr lang="zh-CN" altLang="en-US" dirty="0" smtClean="0"/>
              <a:t>、名称（</a:t>
            </a:r>
            <a:r>
              <a:rPr lang="en-US" altLang="zh-CN" dirty="0" smtClean="0"/>
              <a:t>Name</a:t>
            </a:r>
            <a:r>
              <a:rPr lang="zh-CN" altLang="en-US" dirty="0" smtClean="0"/>
              <a:t>）、颜色（</a:t>
            </a:r>
            <a:r>
              <a:rPr lang="en-US" altLang="zh-CN" dirty="0" smtClean="0"/>
              <a:t>Color</a:t>
            </a:r>
            <a:r>
              <a:rPr lang="zh-CN" altLang="en-US" dirty="0" smtClean="0"/>
              <a:t>）、字体（</a:t>
            </a:r>
            <a:r>
              <a:rPr lang="en-US" altLang="zh-CN" dirty="0" smtClean="0"/>
              <a:t>Font</a:t>
            </a:r>
            <a:r>
              <a:rPr lang="zh-CN" altLang="en-US" dirty="0" smtClean="0"/>
              <a:t>）等。 </a:t>
            </a:r>
          </a:p>
          <a:p>
            <a:r>
              <a:rPr lang="en-US" altLang="zh-CN" dirty="0" err="1" smtClean="0"/>
              <a:t>Vb</a:t>
            </a:r>
            <a:r>
              <a:rPr lang="zh-CN" altLang="en-US" dirty="0" smtClean="0"/>
              <a:t>对象的属性可以在“属性窗口”是直接设置，也可以通过 程序代码在运行程序时设置。一般格式为：</a:t>
            </a:r>
          </a:p>
          <a:p>
            <a:r>
              <a:rPr lang="zh-CN" altLang="en-US" dirty="0" smtClean="0"/>
              <a:t>             对象名</a:t>
            </a:r>
            <a:r>
              <a:rPr lang="en-US" altLang="zh-CN" dirty="0" smtClean="0"/>
              <a:t>.</a:t>
            </a:r>
            <a:r>
              <a:rPr lang="zh-CN" altLang="en-US" dirty="0" smtClean="0"/>
              <a:t>属性名称</a:t>
            </a:r>
            <a:r>
              <a:rPr lang="en-US" altLang="zh-CN" dirty="0" smtClean="0"/>
              <a:t>=</a:t>
            </a:r>
            <a:r>
              <a:rPr lang="zh-CN" altLang="en-US" dirty="0" smtClean="0"/>
              <a:t>新设置属性值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C7D478-12B5-4449-A7EF-4599E104405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58421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20087D-1EDD-4C58-972D-890AA84EFF1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7080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1D8DE9-596E-4BF9-90F9-6FB021F7F2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9717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8269A9-8765-4EFD-8AAF-289019BA559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9824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08938A-F45B-4752-926B-B373D2F45D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2053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8D8CC0-0BE9-4B42-BF46-EC859142663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15031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17BCF5-1BD3-48CA-A33D-477A7E990FF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4452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794B94-F6E8-495B-AD01-3EF82F885C7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3852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A4372-E724-4CC3-B6F5-9AA19A2DB13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2253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80A85B-92F5-4955-9394-5233D3FC9A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5667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73DF00-DF8E-4D27-809E-9F7A684A561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1629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CFAC4E-69DF-4615-B5F4-4B6157681F0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5342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68F7C07-F1B0-4664-B9C9-0B0E8BC622F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075" y="354013"/>
            <a:ext cx="7481888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矩形 6"/>
          <p:cNvSpPr>
            <a:spLocks noChangeArrowheads="1"/>
          </p:cNvSpPr>
          <p:nvPr/>
        </p:nvSpPr>
        <p:spPr bwMode="auto">
          <a:xfrm>
            <a:off x="0" y="4902200"/>
            <a:ext cx="12192000" cy="1955800"/>
          </a:xfrm>
          <a:prstGeom prst="rect">
            <a:avLst/>
          </a:prstGeom>
          <a:solidFill>
            <a:srgbClr val="1C48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052" name="文本框 12"/>
          <p:cNvSpPr txBox="1">
            <a:spLocks noChangeArrowheads="1"/>
          </p:cNvSpPr>
          <p:nvPr/>
        </p:nvSpPr>
        <p:spPr bwMode="auto">
          <a:xfrm>
            <a:off x="1122363" y="2357438"/>
            <a:ext cx="6970712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6600" b="1" dirty="0" smtClean="0">
                <a:solidFill>
                  <a:srgbClr val="1C4885"/>
                </a:solidFill>
                <a:latin typeface="微软雅黑" pitchFamily="34" charset="-122"/>
                <a:ea typeface="微软雅黑" pitchFamily="34" charset="-122"/>
              </a:rPr>
              <a:t>程序中的对象</a:t>
            </a:r>
            <a:endParaRPr lang="zh-CN" altLang="en-US" sz="6600" b="1" dirty="0">
              <a:solidFill>
                <a:srgbClr val="1C488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53" name="组合 13"/>
          <p:cNvGrpSpPr>
            <a:grpSpLocks noChangeAspect="1"/>
          </p:cNvGrpSpPr>
          <p:nvPr/>
        </p:nvGrpSpPr>
        <p:grpSpPr bwMode="auto">
          <a:xfrm>
            <a:off x="6804025" y="3178175"/>
            <a:ext cx="5578475" cy="3481388"/>
            <a:chOff x="0" y="0"/>
            <a:chExt cx="5324473" cy="3322983"/>
          </a:xfrm>
        </p:grpSpPr>
        <p:pic>
          <p:nvPicPr>
            <p:cNvPr id="2054" name="图片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2040"/>
            <a:stretch>
              <a:fillRect/>
            </a:stretch>
          </p:blipFill>
          <p:spPr bwMode="auto">
            <a:xfrm>
              <a:off x="6344" y="0"/>
              <a:ext cx="5318129" cy="1642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5" name="图片 1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633" r="2628"/>
            <a:stretch>
              <a:fillRect/>
            </a:stretch>
          </p:blipFill>
          <p:spPr bwMode="auto">
            <a:xfrm>
              <a:off x="0" y="1632435"/>
              <a:ext cx="5178427" cy="1690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71797" y="1916833"/>
            <a:ext cx="4609083" cy="932335"/>
          </a:xfrm>
        </p:spPr>
        <p:txBody>
          <a:bodyPr>
            <a:noAutofit/>
          </a:bodyPr>
          <a:lstStyle/>
          <a:p>
            <a:r>
              <a:rPr lang="zh-CN" altLang="en-US" sz="6000" dirty="0" smtClean="0"/>
              <a:t>知识讲堂</a:t>
            </a:r>
            <a:endParaRPr lang="zh-CN" altLang="en-US" sz="60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480587" y="3212976"/>
            <a:ext cx="5263819" cy="1944216"/>
          </a:xfrm>
        </p:spPr>
        <p:txBody>
          <a:bodyPr>
            <a:normAutofit/>
          </a:bodyPr>
          <a:lstStyle/>
          <a:p>
            <a:r>
              <a:rPr lang="zh-CN" altLang="en-US" sz="3600" dirty="0" smtClean="0"/>
              <a:t>存储程序</a:t>
            </a:r>
            <a:endParaRPr lang="en-US" altLang="zh-CN" sz="3600" dirty="0" smtClean="0"/>
          </a:p>
          <a:p>
            <a:r>
              <a:rPr lang="zh-CN" altLang="en-US" sz="3600" dirty="0" smtClean="0"/>
              <a:t>控件与对象</a:t>
            </a:r>
            <a:endParaRPr lang="en-US" altLang="zh-CN" sz="3600" dirty="0" smtClean="0"/>
          </a:p>
          <a:p>
            <a:r>
              <a:rPr lang="zh-CN" altLang="en-US" sz="3600" dirty="0" smtClean="0"/>
              <a:t>窗体的打印方法</a:t>
            </a:r>
            <a:endParaRPr lang="zh-CN" altLang="en-US" sz="3600" dirty="0"/>
          </a:p>
        </p:txBody>
      </p:sp>
      <p:sp>
        <p:nvSpPr>
          <p:cNvPr id="4" name="椭圆 3"/>
          <p:cNvSpPr/>
          <p:nvPr/>
        </p:nvSpPr>
        <p:spPr>
          <a:xfrm>
            <a:off x="1391478" y="1988840"/>
            <a:ext cx="2496277" cy="1872208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半闭框 4"/>
          <p:cNvSpPr/>
          <p:nvPr/>
        </p:nvSpPr>
        <p:spPr>
          <a:xfrm rot="7958254">
            <a:off x="1855910" y="2216281"/>
            <a:ext cx="1156396" cy="1417324"/>
          </a:xfrm>
          <a:prstGeom prst="halfFrame">
            <a:avLst>
              <a:gd name="adj1" fmla="val 33333"/>
              <a:gd name="adj2" fmla="val 32387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7" name="直接箭头连接符 6"/>
          <p:cNvCxnSpPr>
            <a:stCxn id="4" idx="6"/>
          </p:cNvCxnSpPr>
          <p:nvPr/>
        </p:nvCxnSpPr>
        <p:spPr>
          <a:xfrm>
            <a:off x="3887755" y="2924944"/>
            <a:ext cx="5856651" cy="0"/>
          </a:xfrm>
          <a:prstGeom prst="straightConnector1">
            <a:avLst/>
          </a:prstGeom>
          <a:ln w="76200">
            <a:solidFill>
              <a:srgbClr val="92D050"/>
            </a:solidFill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1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BA260-F7EB-42E9-9645-74FDC5D60B7A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12" name="灯片编号占位符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1431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6000" dirty="0" smtClean="0">
                <a:solidFill>
                  <a:schemeClr val="accent6">
                    <a:lumMod val="75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“程序”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的概念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07435" y="2492896"/>
            <a:ext cx="5294379" cy="1872208"/>
          </a:xfrm>
          <a:ln w="19050">
            <a:solidFill>
              <a:schemeClr val="bg2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800" dirty="0" smtClean="0"/>
              <a:t>        计算机程序是人们根据一定的需要事先编写的一系列</a:t>
            </a:r>
            <a:r>
              <a:rPr lang="zh-CN" altLang="en-US" sz="28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控制计算机工</a:t>
            </a:r>
            <a:r>
              <a:rPr lang="zh-CN" altLang="en-US" sz="2800" dirty="0" smtClean="0"/>
              <a:t>作的</a:t>
            </a:r>
            <a:r>
              <a:rPr lang="zh-CN" altLang="en-US" sz="28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命令</a:t>
            </a:r>
            <a:r>
              <a:rPr lang="zh-CN" altLang="en-US" sz="2800" dirty="0" smtClean="0"/>
              <a:t>。</a:t>
            </a:r>
            <a:endParaRPr lang="zh-CN" altLang="en-US" sz="2800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4552E-FA1C-4EAA-A487-C10B64FE8133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3</a:t>
            </a:fld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B"/>
              </a:clrFrom>
              <a:clrTo>
                <a:srgbClr val="FDFD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92" y="1988841"/>
            <a:ext cx="1545345" cy="701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8208235" y="6021288"/>
            <a:ext cx="26882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冯</a:t>
            </a:r>
            <a:r>
              <a:rPr lang="en-US" altLang="zh-CN" sz="2800" dirty="0" smtClean="0"/>
              <a:t>·</a:t>
            </a:r>
            <a:r>
              <a:rPr lang="zh-CN" altLang="en-US" sz="2800" dirty="0" smtClean="0"/>
              <a:t>诺依曼</a:t>
            </a:r>
            <a:endParaRPr lang="zh-CN" altLang="en-US" sz="2800" dirty="0"/>
          </a:p>
        </p:txBody>
      </p:sp>
      <p:grpSp>
        <p:nvGrpSpPr>
          <p:cNvPr id="6" name="组合 5"/>
          <p:cNvGrpSpPr/>
          <p:nvPr/>
        </p:nvGrpSpPr>
        <p:grpSpPr>
          <a:xfrm>
            <a:off x="1103446" y="1777380"/>
            <a:ext cx="10346031" cy="4156348"/>
            <a:chOff x="827584" y="1777380"/>
            <a:chExt cx="7759523" cy="4156348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04048" y="1777380"/>
              <a:ext cx="3583059" cy="4156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TextBox 9"/>
            <p:cNvSpPr txBox="1"/>
            <p:nvPr/>
          </p:nvSpPr>
          <p:spPr>
            <a:xfrm>
              <a:off x="827584" y="4797152"/>
              <a:ext cx="3456384" cy="1015663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6000" dirty="0" smtClean="0">
                  <a:solidFill>
                    <a:schemeClr val="bg1"/>
                  </a:solidFill>
                  <a:latin typeface="华文琥珀" panose="02010800040101010101" pitchFamily="2" charset="-122"/>
                  <a:ea typeface="华文琥珀" panose="02010800040101010101" pitchFamily="2" charset="-122"/>
                </a:rPr>
                <a:t>存储程序</a:t>
              </a:r>
              <a:endParaRPr lang="zh-CN" altLang="en-US" sz="6000" dirty="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endParaRPr>
            </a:p>
          </p:txBody>
        </p:sp>
        <p:sp>
          <p:nvSpPr>
            <p:cNvPr id="13" name="右箭头 12"/>
            <p:cNvSpPr/>
            <p:nvPr/>
          </p:nvSpPr>
          <p:spPr>
            <a:xfrm flipH="1">
              <a:off x="4355976" y="5162854"/>
              <a:ext cx="504056" cy="284257"/>
            </a:xfrm>
            <a:prstGeom prst="rightArrow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87721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6000" dirty="0" smtClean="0">
                <a:solidFill>
                  <a:schemeClr val="accent6">
                    <a:lumMod val="75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“程序”</a:t>
            </a:r>
            <a:r>
              <a:rPr lang="zh-CN" altLang="en-US" sz="5300" dirty="0" smtClean="0">
                <a:latin typeface="华文彩云" panose="02010800040101010101" pitchFamily="2" charset="-122"/>
                <a:ea typeface="华文彩云" panose="02010800040101010101" pitchFamily="2" charset="-122"/>
              </a:rPr>
              <a:t>的概念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51851" y="2996952"/>
            <a:ext cx="6336704" cy="2160240"/>
          </a:xfrm>
          <a:ln w="19050">
            <a:solidFill>
              <a:schemeClr val="accent3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2800" dirty="0" smtClean="0"/>
              <a:t>将程序和数据</a:t>
            </a:r>
            <a:r>
              <a:rPr lang="zh-CN" altLang="en-US" sz="2800" dirty="0" smtClean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先存储</a:t>
            </a:r>
            <a:r>
              <a:rPr lang="zh-CN" altLang="en-US" sz="2800" dirty="0" smtClean="0"/>
              <a:t>到计算机</a:t>
            </a:r>
            <a:r>
              <a:rPr lang="zh-CN" altLang="en-US" sz="2800" dirty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内存</a:t>
            </a:r>
            <a:r>
              <a:rPr lang="zh-CN" altLang="en-US" sz="2800" dirty="0" smtClean="0"/>
              <a:t>中，然后让计算机自动到内存中取出指令</a:t>
            </a:r>
            <a:r>
              <a:rPr lang="zh-CN" altLang="en-US" sz="2800" dirty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逐一执行</a:t>
            </a:r>
            <a:r>
              <a:rPr lang="zh-CN" altLang="en-US" sz="2800" dirty="0" smtClean="0"/>
              <a:t>。</a:t>
            </a:r>
            <a:endParaRPr lang="zh-CN" altLang="en-US" sz="2800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4552E-FA1C-4EAA-A487-C10B64FE8133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4</a:t>
            </a:fld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815413" y="2636912"/>
            <a:ext cx="3744416" cy="2808312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6600" dirty="0" smtClean="0">
                <a:latin typeface="华文琥珀" panose="02010800040101010101" pitchFamily="2" charset="-122"/>
                <a:ea typeface="华文琥珀" panose="02010800040101010101" pitchFamily="2" charset="-122"/>
              </a:rPr>
              <a:t>存储程序</a:t>
            </a:r>
            <a:endParaRPr lang="zh-CN" altLang="en-US" sz="6600" dirty="0"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7852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b="0" dirty="0"/>
              <a:t>计算机必须具备五大基本组成部件，包括：</a:t>
            </a:r>
          </a:p>
          <a:p>
            <a:r>
              <a:rPr lang="en-US" altLang="zh-CN" b="0" dirty="0"/>
              <a:t>1</a:t>
            </a:r>
            <a:r>
              <a:rPr lang="zh-CN" altLang="en-US" b="0" dirty="0"/>
              <a:t>、 输入数据和程序的</a:t>
            </a:r>
            <a:r>
              <a:rPr lang="zh-CN" altLang="en-US" dirty="0">
                <a:solidFill>
                  <a:srgbClr val="FF0000"/>
                </a:solidFill>
              </a:rPr>
              <a:t>输入设备</a:t>
            </a:r>
            <a:r>
              <a:rPr lang="zh-CN" altLang="en-US" b="0" dirty="0"/>
              <a:t>；</a:t>
            </a:r>
          </a:p>
          <a:p>
            <a:r>
              <a:rPr lang="en-US" altLang="zh-CN" b="0" dirty="0"/>
              <a:t>2</a:t>
            </a:r>
            <a:r>
              <a:rPr lang="zh-CN" altLang="en-US" b="0" dirty="0"/>
              <a:t>、 记忆程序和数据的</a:t>
            </a:r>
            <a:r>
              <a:rPr lang="zh-CN" altLang="en-US" dirty="0">
                <a:solidFill>
                  <a:srgbClr val="FF0000"/>
                </a:solidFill>
              </a:rPr>
              <a:t>存储器</a:t>
            </a:r>
            <a:r>
              <a:rPr lang="zh-CN" altLang="en-US" b="0" dirty="0"/>
              <a:t>；</a:t>
            </a:r>
          </a:p>
          <a:p>
            <a:r>
              <a:rPr lang="en-US" altLang="zh-CN" b="0" dirty="0"/>
              <a:t>3</a:t>
            </a:r>
            <a:r>
              <a:rPr lang="zh-CN" altLang="en-US" b="0" dirty="0"/>
              <a:t>、完成数据加工处理的</a:t>
            </a:r>
            <a:r>
              <a:rPr lang="zh-CN" altLang="en-US" dirty="0">
                <a:solidFill>
                  <a:srgbClr val="FF0000"/>
                </a:solidFill>
              </a:rPr>
              <a:t>运算器</a:t>
            </a:r>
            <a:r>
              <a:rPr lang="zh-CN" altLang="en-US" b="0" dirty="0"/>
              <a:t>；</a:t>
            </a:r>
          </a:p>
          <a:p>
            <a:r>
              <a:rPr lang="en-US" altLang="zh-CN" b="0" dirty="0"/>
              <a:t>4</a:t>
            </a:r>
            <a:r>
              <a:rPr lang="zh-CN" altLang="en-US" b="0" dirty="0"/>
              <a:t>、控制程序执行的</a:t>
            </a:r>
            <a:r>
              <a:rPr lang="zh-CN" altLang="en-US" dirty="0">
                <a:solidFill>
                  <a:srgbClr val="FF0000"/>
                </a:solidFill>
              </a:rPr>
              <a:t>控制器</a:t>
            </a:r>
            <a:r>
              <a:rPr lang="zh-CN" altLang="en-US" b="0" dirty="0"/>
              <a:t>；</a:t>
            </a:r>
          </a:p>
          <a:p>
            <a:r>
              <a:rPr lang="en-US" altLang="zh-CN" b="0" dirty="0"/>
              <a:t>5</a:t>
            </a:r>
            <a:r>
              <a:rPr lang="zh-CN" altLang="en-US" b="0" dirty="0"/>
              <a:t>、 输出处理结果的</a:t>
            </a:r>
            <a:r>
              <a:rPr lang="zh-CN" altLang="en-US" dirty="0">
                <a:solidFill>
                  <a:srgbClr val="FF0000"/>
                </a:solidFill>
              </a:rPr>
              <a:t>输出设备</a:t>
            </a:r>
            <a:r>
              <a:rPr lang="zh-CN" altLang="en-US" b="0" dirty="0"/>
              <a:t>。</a:t>
            </a:r>
          </a:p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73553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计算机程序的运行过程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b="0" dirty="0"/>
              <a:t>首先，把程序和数据通过输入输出设备送入内存</a:t>
            </a:r>
            <a:r>
              <a:rPr lang="zh-CN" altLang="en-US" b="0" dirty="0" smtClean="0"/>
              <a:t>。</a:t>
            </a:r>
            <a:endParaRPr lang="en-US" altLang="zh-CN" b="0" dirty="0" smtClean="0"/>
          </a:p>
          <a:p>
            <a:r>
              <a:rPr lang="zh-CN" altLang="en-US" b="0" dirty="0" smtClean="0"/>
              <a:t>一般</a:t>
            </a:r>
            <a:r>
              <a:rPr lang="zh-CN" altLang="en-US" b="0" dirty="0"/>
              <a:t>的内存都是划分为</a:t>
            </a:r>
            <a:r>
              <a:rPr lang="zh-CN" altLang="en-US" b="0" dirty="0" smtClean="0"/>
              <a:t>很多存储单元</a:t>
            </a:r>
            <a:r>
              <a:rPr lang="zh-CN" altLang="en-US" b="0" dirty="0"/>
              <a:t>，每个存储单元都有地址编号，这样按一定顺序把程序和数据存起来，而且还把内存分为若干个区域，比如有专门存放程序区和专门存放数据的数据区</a:t>
            </a:r>
            <a:r>
              <a:rPr lang="zh-CN" altLang="en-US" b="0" dirty="0" smtClean="0"/>
              <a:t>。</a:t>
            </a:r>
            <a:endParaRPr lang="en-US" altLang="zh-CN" b="0" dirty="0" smtClean="0"/>
          </a:p>
          <a:p>
            <a:r>
              <a:rPr lang="zh-CN" altLang="en-US" b="0" dirty="0" smtClean="0"/>
              <a:t>其次</a:t>
            </a:r>
            <a:r>
              <a:rPr lang="zh-CN" altLang="en-US" b="0" dirty="0"/>
              <a:t>，执行程序，必须从第一条指令开始，以后一条一条地执行</a:t>
            </a:r>
            <a:r>
              <a:rPr lang="zh-CN" altLang="en-US" b="0" dirty="0" smtClean="0"/>
              <a:t>。</a:t>
            </a:r>
            <a:endParaRPr lang="zh-CN" altLang="en-US" b="0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82481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39349" y="548680"/>
            <a:ext cx="9889099" cy="1872208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altLang="zh-CN" sz="4000" dirty="0" smtClean="0"/>
              <a:t>Visual Basic</a:t>
            </a:r>
            <a:r>
              <a:rPr lang="zh-CN" altLang="en-US" sz="4000" dirty="0" smtClean="0"/>
              <a:t>是一个</a:t>
            </a:r>
            <a:r>
              <a:rPr lang="zh-CN" altLang="en-US" sz="4000" dirty="0" smtClean="0">
                <a:solidFill>
                  <a:srgbClr val="FF0000"/>
                </a:solidFill>
              </a:rPr>
              <a:t>可视化</a:t>
            </a:r>
            <a:r>
              <a:rPr lang="zh-CN" altLang="en-US" sz="4000" dirty="0" smtClean="0"/>
              <a:t>的</a:t>
            </a:r>
            <a:r>
              <a:rPr lang="zh-CN" altLang="en-US" sz="4000" dirty="0" smtClean="0">
                <a:solidFill>
                  <a:srgbClr val="FF0000"/>
                </a:solidFill>
              </a:rPr>
              <a:t>面向对象</a:t>
            </a:r>
            <a:r>
              <a:rPr lang="zh-CN" altLang="en-US" sz="4000" dirty="0" smtClean="0"/>
              <a:t>的高级程序设计语言</a:t>
            </a:r>
            <a:endParaRPr lang="zh-CN" altLang="en-US" sz="4000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7</a:t>
            </a:fld>
            <a:endParaRPr lang="zh-CN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499" y="2492897"/>
            <a:ext cx="7693763" cy="377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618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19403" y="264418"/>
            <a:ext cx="6336704" cy="932335"/>
          </a:xfrm>
        </p:spPr>
        <p:txBody>
          <a:bodyPr>
            <a:normAutofit/>
          </a:bodyPr>
          <a:lstStyle/>
          <a:p>
            <a:r>
              <a:rPr lang="zh-CN" altLang="en-US" sz="6000" dirty="0" smtClean="0">
                <a:solidFill>
                  <a:schemeClr val="accent6">
                    <a:lumMod val="75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控件与对象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15413" y="3717032"/>
            <a:ext cx="5294379" cy="2088232"/>
          </a:xfrm>
          <a:solidFill>
            <a:schemeClr val="bg1">
              <a:lumMod val="95000"/>
            </a:schemeClr>
          </a:solidFill>
          <a:ln w="19050">
            <a:solidFill>
              <a:schemeClr val="bg2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800" dirty="0" smtClean="0"/>
              <a:t>一个窗体、一个按钮、一个文本框等都是对象，包括其对应的</a:t>
            </a:r>
            <a:r>
              <a:rPr lang="zh-CN" altLang="en-US" sz="36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程序代码和数据</a:t>
            </a:r>
            <a:r>
              <a:rPr lang="zh-CN" altLang="en-US" sz="2800" dirty="0" smtClean="0"/>
              <a:t>。</a:t>
            </a:r>
            <a:endParaRPr lang="zh-CN" altLang="en-US" sz="2800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4552E-FA1C-4EAA-A487-C10B64FE8133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8</a:t>
            </a:fld>
            <a:endParaRPr lang="zh-CN" altLang="en-US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032" y="1844824"/>
            <a:ext cx="4357603" cy="4839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103446" y="2204865"/>
            <a:ext cx="451948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8000" dirty="0" smtClean="0">
                <a:solidFill>
                  <a:schemeClr val="accent6">
                    <a:lumMod val="75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对  象</a:t>
            </a:r>
            <a:endParaRPr lang="zh-CN" altLang="en-US" sz="8000" dirty="0">
              <a:solidFill>
                <a:schemeClr val="accent6">
                  <a:lumMod val="75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07392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19403" y="264418"/>
            <a:ext cx="6336704" cy="932335"/>
          </a:xfrm>
        </p:spPr>
        <p:txBody>
          <a:bodyPr>
            <a:normAutofit/>
          </a:bodyPr>
          <a:lstStyle/>
          <a:p>
            <a:r>
              <a:rPr lang="zh-CN" altLang="en-US" sz="6000" dirty="0" smtClean="0">
                <a:solidFill>
                  <a:schemeClr val="accent6">
                    <a:lumMod val="75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控件与对象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79776" y="3573016"/>
            <a:ext cx="5294379" cy="1872208"/>
          </a:xfrm>
          <a:solidFill>
            <a:schemeClr val="bg1">
              <a:lumMod val="95000"/>
            </a:schemeClr>
          </a:solidFill>
          <a:ln w="19050">
            <a:solidFill>
              <a:schemeClr val="bg2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800" dirty="0" smtClean="0"/>
              <a:t>工具箱中的每一个工具，都是</a:t>
            </a:r>
            <a:r>
              <a:rPr lang="en-US" altLang="zh-CN" sz="2800" dirty="0" smtClean="0"/>
              <a:t>VB</a:t>
            </a:r>
            <a:r>
              <a:rPr lang="zh-CN" altLang="en-US" sz="2800" dirty="0" smtClean="0"/>
              <a:t>提供的与用户交互的可视化部件，称为控件。</a:t>
            </a:r>
            <a:endParaRPr lang="zh-CN" altLang="en-US" sz="2800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4552E-FA1C-4EAA-A487-C10B64FE8133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9</a:t>
            </a:fld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4751852" y="2132857"/>
            <a:ext cx="451948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8000" dirty="0" smtClean="0">
                <a:solidFill>
                  <a:schemeClr val="accent6">
                    <a:lumMod val="75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控  件</a:t>
            </a:r>
            <a:endParaRPr lang="zh-CN" altLang="en-US" sz="8000" dirty="0">
              <a:solidFill>
                <a:schemeClr val="accent6">
                  <a:lumMod val="75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563" y="1690683"/>
            <a:ext cx="1248139" cy="4929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6557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altLang="zh-CN" dirty="0"/>
              <a:t>Private Sub Command1_Click()</a:t>
            </a:r>
          </a:p>
          <a:p>
            <a:r>
              <a:rPr lang="en-US" altLang="zh-CN" dirty="0"/>
              <a:t>Form1.Picture = </a:t>
            </a:r>
            <a:r>
              <a:rPr lang="en-US" altLang="zh-CN" dirty="0" err="1"/>
              <a:t>LoadPicture</a:t>
            </a:r>
            <a:r>
              <a:rPr lang="en-US" altLang="zh-CN" dirty="0"/>
              <a:t>("c:\GuangzhouTower.jpg")</a:t>
            </a:r>
          </a:p>
          <a:p>
            <a:r>
              <a:rPr lang="en-US" altLang="zh-CN" dirty="0"/>
              <a:t>End Sub</a:t>
            </a:r>
          </a:p>
          <a:p>
            <a:endParaRPr lang="en-US" altLang="zh-CN" dirty="0"/>
          </a:p>
          <a:p>
            <a:r>
              <a:rPr lang="en-US" altLang="zh-CN" dirty="0"/>
              <a:t>Private Sub Command2_Click()</a:t>
            </a:r>
          </a:p>
          <a:p>
            <a:r>
              <a:rPr lang="en-US" altLang="zh-CN" dirty="0"/>
              <a:t>Form1.Picture = </a:t>
            </a:r>
            <a:r>
              <a:rPr lang="en-US" altLang="zh-CN" dirty="0" err="1"/>
              <a:t>LoadPicture</a:t>
            </a:r>
            <a:r>
              <a:rPr lang="en-US" altLang="zh-CN" dirty="0"/>
              <a:t>()</a:t>
            </a:r>
          </a:p>
          <a:p>
            <a:r>
              <a:rPr lang="en-US" altLang="zh-CN" dirty="0"/>
              <a:t>End Sub</a:t>
            </a:r>
          </a:p>
          <a:p>
            <a:endParaRPr lang="en-US" altLang="zh-CN" dirty="0"/>
          </a:p>
          <a:p>
            <a:r>
              <a:rPr lang="en-US" altLang="zh-CN" dirty="0"/>
              <a:t>Private Sub </a:t>
            </a:r>
            <a:r>
              <a:rPr lang="en-US" altLang="zh-CN" dirty="0" err="1"/>
              <a:t>Form_Click</a:t>
            </a:r>
            <a:r>
              <a:rPr lang="en-US" altLang="zh-CN" dirty="0"/>
              <a:t>()</a:t>
            </a:r>
          </a:p>
          <a:p>
            <a:r>
              <a:rPr lang="en-US" altLang="zh-CN" dirty="0"/>
              <a:t>Print "</a:t>
            </a:r>
            <a:r>
              <a:rPr lang="zh-CN" altLang="en-US" sz="2100" dirty="0"/>
              <a:t>请点击相应的按钮将图片显示或隐藏</a:t>
            </a:r>
            <a:r>
              <a:rPr lang="en-US" altLang="zh-CN" dirty="0"/>
              <a:t>"</a:t>
            </a:r>
          </a:p>
          <a:p>
            <a:r>
              <a:rPr lang="en-US" altLang="zh-CN" dirty="0"/>
              <a:t>End Sub</a:t>
            </a:r>
          </a:p>
          <a:p>
            <a:endParaRPr lang="en-US" altLang="zh-CN" dirty="0"/>
          </a:p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10</a:t>
            </a:fld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2117" y="2708920"/>
            <a:ext cx="4320480" cy="4123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89463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11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1295467" y="260649"/>
            <a:ext cx="7680853" cy="932335"/>
          </a:xfrm>
        </p:spPr>
        <p:txBody>
          <a:bodyPr>
            <a:normAutofit/>
          </a:bodyPr>
          <a:lstStyle/>
          <a:p>
            <a:r>
              <a:rPr lang="en-US" altLang="zh-CN" sz="6000" dirty="0" smtClean="0">
                <a:solidFill>
                  <a:schemeClr val="accent6">
                    <a:lumMod val="75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KNOW OR NOT?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3706561" y="1700808"/>
            <a:ext cx="3840427" cy="1512168"/>
          </a:xfrm>
          <a:prstGeom prst="ellipse">
            <a:avLst/>
          </a:prstGeom>
          <a:solidFill>
            <a:srgbClr val="1953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6000" dirty="0" smtClean="0"/>
              <a:t>对象</a:t>
            </a:r>
            <a:endParaRPr lang="zh-CN" altLang="en-US" sz="6000" dirty="0"/>
          </a:p>
        </p:txBody>
      </p:sp>
      <p:sp>
        <p:nvSpPr>
          <p:cNvPr id="8" name="椭圆 7"/>
          <p:cNvSpPr/>
          <p:nvPr/>
        </p:nvSpPr>
        <p:spPr>
          <a:xfrm>
            <a:off x="1498316" y="3455713"/>
            <a:ext cx="2688299" cy="2016224"/>
          </a:xfrm>
          <a:prstGeom prst="ellipse">
            <a:avLst/>
          </a:prstGeom>
          <a:solidFill>
            <a:srgbClr val="FFC000"/>
          </a:solidFill>
          <a:ln>
            <a:solidFill>
              <a:srgbClr val="1953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5400" b="1" dirty="0" smtClean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属性</a:t>
            </a:r>
            <a:endParaRPr lang="zh-CN" altLang="en-US" sz="5400" b="1" dirty="0">
              <a:solidFill>
                <a:srgbClr val="19532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椭圆 8"/>
          <p:cNvSpPr/>
          <p:nvPr/>
        </p:nvSpPr>
        <p:spPr>
          <a:xfrm>
            <a:off x="4474647" y="4322259"/>
            <a:ext cx="2688299" cy="2016224"/>
          </a:xfrm>
          <a:prstGeom prst="ellipse">
            <a:avLst/>
          </a:prstGeom>
          <a:solidFill>
            <a:srgbClr val="FFC000"/>
          </a:solidFill>
          <a:ln>
            <a:solidFill>
              <a:srgbClr val="1953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5400" b="1" dirty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方法</a:t>
            </a:r>
          </a:p>
        </p:txBody>
      </p:sp>
      <p:sp>
        <p:nvSpPr>
          <p:cNvPr id="10" name="椭圆 9"/>
          <p:cNvSpPr/>
          <p:nvPr/>
        </p:nvSpPr>
        <p:spPr>
          <a:xfrm>
            <a:off x="7632171" y="3455713"/>
            <a:ext cx="2688299" cy="2016224"/>
          </a:xfrm>
          <a:prstGeom prst="ellipse">
            <a:avLst/>
          </a:prstGeom>
          <a:solidFill>
            <a:srgbClr val="FFC000"/>
          </a:solidFill>
          <a:ln>
            <a:solidFill>
              <a:srgbClr val="1953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5400" b="1" dirty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事件</a:t>
            </a:r>
          </a:p>
        </p:txBody>
      </p:sp>
      <p:cxnSp>
        <p:nvCxnSpPr>
          <p:cNvPr id="12" name="直接箭头连接符 11"/>
          <p:cNvCxnSpPr>
            <a:stCxn id="7" idx="3"/>
          </p:cNvCxnSpPr>
          <p:nvPr/>
        </p:nvCxnSpPr>
        <p:spPr>
          <a:xfrm flipH="1">
            <a:off x="3418530" y="2991525"/>
            <a:ext cx="850449" cy="536197"/>
          </a:xfrm>
          <a:prstGeom prst="straightConnector1">
            <a:avLst/>
          </a:prstGeom>
          <a:ln w="38100">
            <a:solidFill>
              <a:srgbClr val="19532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箭头连接符 12"/>
          <p:cNvCxnSpPr/>
          <p:nvPr/>
        </p:nvCxnSpPr>
        <p:spPr>
          <a:xfrm>
            <a:off x="5722785" y="3223618"/>
            <a:ext cx="0" cy="1112442"/>
          </a:xfrm>
          <a:prstGeom prst="straightConnector1">
            <a:avLst/>
          </a:prstGeom>
          <a:ln w="38100">
            <a:solidFill>
              <a:srgbClr val="19532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箭头连接符 13"/>
          <p:cNvCxnSpPr/>
          <p:nvPr/>
        </p:nvCxnSpPr>
        <p:spPr>
          <a:xfrm>
            <a:off x="6826908" y="3019100"/>
            <a:ext cx="1440160" cy="576064"/>
          </a:xfrm>
          <a:prstGeom prst="straightConnector1">
            <a:avLst/>
          </a:prstGeom>
          <a:ln w="38100">
            <a:solidFill>
              <a:srgbClr val="19532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764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023659" y="5013177"/>
            <a:ext cx="8118235" cy="625599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 smtClean="0"/>
              <a:t>对象</a:t>
            </a:r>
            <a:r>
              <a:rPr lang="zh-CN" altLang="en-US" dirty="0"/>
              <a:t>名</a:t>
            </a:r>
            <a:r>
              <a:rPr lang="en-US" altLang="zh-CN" dirty="0"/>
              <a:t>.</a:t>
            </a:r>
            <a:r>
              <a:rPr lang="zh-CN" altLang="en-US" dirty="0"/>
              <a:t>属性名称</a:t>
            </a:r>
            <a:r>
              <a:rPr lang="en-US" altLang="zh-CN" dirty="0"/>
              <a:t>=</a:t>
            </a:r>
            <a:r>
              <a:rPr lang="zh-CN" altLang="en-US" dirty="0"/>
              <a:t>新设置属性值</a:t>
            </a:r>
          </a:p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12</a:t>
            </a:fld>
            <a:endParaRPr lang="zh-CN" altLang="en-US" dirty="0"/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1366652" y="5984454"/>
            <a:ext cx="56896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b="1" dirty="0">
                <a:latin typeface="Times New Roman" pitchFamily="18" charset="0"/>
              </a:rPr>
              <a:t>例如：</a:t>
            </a:r>
            <a:r>
              <a:rPr kumimoji="1" lang="en-US" altLang="zh-CN" b="1" dirty="0">
                <a:latin typeface="Times New Roman" pitchFamily="18" charset="0"/>
              </a:rPr>
              <a:t>Button1. Caption=“</a:t>
            </a:r>
            <a:r>
              <a:rPr kumimoji="1" lang="zh-CN" altLang="en-US" b="1" dirty="0">
                <a:latin typeface="Times New Roman" pitchFamily="18" charset="0"/>
              </a:rPr>
              <a:t>确定”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6315327" y="5796554"/>
            <a:ext cx="4747253" cy="584775"/>
          </a:xfrm>
          <a:prstGeom prst="rect">
            <a:avLst/>
          </a:prstGeom>
          <a:noFill/>
          <a:ln w="12700" cap="rnd">
            <a:solidFill>
              <a:schemeClr val="hlink"/>
            </a:solidFill>
            <a:prstDash val="sysDot"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b="1" dirty="0">
                <a:latin typeface="宋体" pitchFamily="2" charset="-122"/>
              </a:rPr>
              <a:t> </a:t>
            </a:r>
            <a:r>
              <a:rPr kumimoji="1" lang="zh-CN" altLang="en-US" b="1" dirty="0">
                <a:latin typeface="宋体" pitchFamily="2" charset="-122"/>
              </a:rPr>
              <a:t>将标题</a:t>
            </a:r>
            <a:r>
              <a:rPr kumimoji="1" lang="zh-CN" altLang="en-US" b="1" dirty="0" smtClean="0">
                <a:latin typeface="宋体" pitchFamily="2" charset="-122"/>
              </a:rPr>
              <a:t>属性</a:t>
            </a:r>
            <a:r>
              <a:rPr kumimoji="1" lang="zh-CN" altLang="en-US" sz="3200" b="1" u="sng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赋值</a:t>
            </a:r>
            <a:r>
              <a:rPr kumimoji="1" lang="zh-CN" altLang="en-US" b="1" dirty="0" smtClean="0">
                <a:latin typeface="宋体" pitchFamily="2" charset="-122"/>
              </a:rPr>
              <a:t>为</a:t>
            </a:r>
            <a:r>
              <a:rPr kumimoji="1" lang="zh-CN" altLang="en-US" b="1" dirty="0" smtClean="0">
                <a:latin typeface="Times New Roman" pitchFamily="18" charset="0"/>
              </a:rPr>
              <a:t>“</a:t>
            </a:r>
            <a:r>
              <a:rPr kumimoji="1" lang="zh-CN" altLang="en-US" b="1" dirty="0" smtClean="0">
                <a:latin typeface="宋体" pitchFamily="2" charset="-122"/>
              </a:rPr>
              <a:t>确定”</a:t>
            </a:r>
            <a:endParaRPr kumimoji="1" lang="en-US" altLang="zh-CN" b="1" dirty="0">
              <a:latin typeface="Times New Roman" pitchFamily="18" charset="0"/>
            </a:endParaRPr>
          </a:p>
        </p:txBody>
      </p:sp>
      <p:sp>
        <p:nvSpPr>
          <p:cNvPr id="8" name="标题 1"/>
          <p:cNvSpPr>
            <a:spLocks noGrp="1"/>
          </p:cNvSpPr>
          <p:nvPr>
            <p:ph type="title"/>
          </p:nvPr>
        </p:nvSpPr>
        <p:spPr>
          <a:xfrm>
            <a:off x="1295467" y="260648"/>
            <a:ext cx="4512501" cy="1080120"/>
          </a:xfrm>
        </p:spPr>
        <p:txBody>
          <a:bodyPr>
            <a:noAutofit/>
          </a:bodyPr>
          <a:lstStyle/>
          <a:p>
            <a:r>
              <a:rPr lang="zh-CN" altLang="en-US" sz="8000" dirty="0" smtClean="0">
                <a:solidFill>
                  <a:schemeClr val="accent6">
                    <a:lumMod val="75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属  性</a:t>
            </a:r>
            <a:endParaRPr lang="zh-CN" altLang="en-US" sz="80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-624747" y="1916832"/>
            <a:ext cx="13441493" cy="1872208"/>
            <a:chOff x="-468560" y="2132856"/>
            <a:chExt cx="10081120" cy="1872208"/>
          </a:xfrm>
        </p:grpSpPr>
        <p:sp>
          <p:nvSpPr>
            <p:cNvPr id="9" name="平行四边形 8"/>
            <p:cNvSpPr/>
            <p:nvPr/>
          </p:nvSpPr>
          <p:spPr>
            <a:xfrm>
              <a:off x="-468560" y="2132856"/>
              <a:ext cx="2806080" cy="1872208"/>
            </a:xfrm>
            <a:prstGeom prst="parallelogram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66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标题</a:t>
              </a:r>
              <a:endParaRPr lang="en-US" altLang="zh-CN" sz="6600" b="1" dirty="0" smtClean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algn="ctr"/>
              <a:r>
                <a:rPr lang="zh-CN" altLang="en-US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（</a:t>
              </a:r>
              <a:r>
                <a:rPr lang="en-US" altLang="zh-CN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Caption</a:t>
              </a:r>
              <a:r>
                <a:rPr lang="zh-CN" altLang="en-US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）</a:t>
              </a:r>
              <a:endParaRPr lang="zh-CN" altLang="en-US" sz="2800" b="1" dirty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" name="平行四边形 9"/>
            <p:cNvSpPr/>
            <p:nvPr/>
          </p:nvSpPr>
          <p:spPr>
            <a:xfrm>
              <a:off x="1909936" y="2132856"/>
              <a:ext cx="2806080" cy="1872208"/>
            </a:xfrm>
            <a:prstGeom prst="parallelogram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66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名称</a:t>
              </a:r>
              <a:endParaRPr lang="en-US" altLang="zh-CN" sz="6600" b="1" dirty="0" smtClean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algn="ctr"/>
              <a:r>
                <a:rPr lang="zh-CN" altLang="en-US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（</a:t>
              </a:r>
              <a:r>
                <a:rPr lang="en-US" altLang="zh-CN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Name</a:t>
              </a:r>
              <a:r>
                <a:rPr lang="zh-CN" altLang="en-US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）</a:t>
              </a:r>
              <a:endParaRPr lang="zh-CN" altLang="en-US" sz="2800" b="1" dirty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1" name="平行四边形 10"/>
            <p:cNvSpPr/>
            <p:nvPr/>
          </p:nvSpPr>
          <p:spPr>
            <a:xfrm>
              <a:off x="4283968" y="2132856"/>
              <a:ext cx="2806080" cy="1872208"/>
            </a:xfrm>
            <a:prstGeom prst="parallelogram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66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颜色</a:t>
              </a:r>
              <a:endParaRPr lang="en-US" altLang="zh-CN" sz="6600" b="1" dirty="0" smtClean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algn="ctr"/>
              <a:r>
                <a:rPr lang="zh-CN" altLang="en-US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（</a:t>
              </a:r>
              <a:r>
                <a:rPr lang="en-US" altLang="zh-CN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Color</a:t>
              </a:r>
              <a:r>
                <a:rPr lang="zh-CN" altLang="en-US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）</a:t>
              </a:r>
              <a:endParaRPr lang="zh-CN" altLang="en-US" sz="2800" b="1" dirty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2" name="平行四边形 11"/>
            <p:cNvSpPr/>
            <p:nvPr/>
          </p:nvSpPr>
          <p:spPr>
            <a:xfrm>
              <a:off x="6660232" y="2132856"/>
              <a:ext cx="2952328" cy="1872208"/>
            </a:xfrm>
            <a:prstGeom prst="parallelogram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66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字体</a:t>
              </a:r>
              <a:endParaRPr lang="en-US" altLang="zh-CN" sz="6600" b="1" dirty="0" smtClean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algn="ctr"/>
              <a:r>
                <a:rPr lang="zh-CN" altLang="en-US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（</a:t>
              </a:r>
              <a:r>
                <a:rPr lang="en-US" altLang="zh-CN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Font</a:t>
              </a:r>
              <a:r>
                <a:rPr lang="zh-CN" altLang="en-US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）</a:t>
              </a:r>
              <a:endParaRPr lang="zh-CN" altLang="en-US" sz="2800" b="1" dirty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245973" y="4041068"/>
            <a:ext cx="7634336" cy="756084"/>
            <a:chOff x="934480" y="4041068"/>
            <a:chExt cx="5725752" cy="756084"/>
          </a:xfrm>
        </p:grpSpPr>
        <p:sp>
          <p:nvSpPr>
            <p:cNvPr id="17" name="内容占位符 2"/>
            <p:cNvSpPr txBox="1">
              <a:spLocks/>
            </p:cNvSpPr>
            <p:nvPr/>
          </p:nvSpPr>
          <p:spPr>
            <a:xfrm>
              <a:off x="1619672" y="4077072"/>
              <a:ext cx="5040560" cy="720080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b="1" kern="1200">
                  <a:solidFill>
                    <a:schemeClr val="tx1"/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itchFamily="34" charset="0"/>
                <a:buNone/>
              </a:pPr>
              <a:r>
                <a:rPr lang="zh-CN" altLang="en-US" dirty="0" smtClean="0"/>
                <a:t>“属性窗口”是直接设置</a:t>
              </a:r>
              <a:endParaRPr lang="en-US" altLang="zh-CN" dirty="0" smtClean="0"/>
            </a:p>
          </p:txBody>
        </p:sp>
        <p:sp>
          <p:nvSpPr>
            <p:cNvPr id="18" name="笑脸 17"/>
            <p:cNvSpPr/>
            <p:nvPr/>
          </p:nvSpPr>
          <p:spPr>
            <a:xfrm>
              <a:off x="934480" y="4041068"/>
              <a:ext cx="760084" cy="684076"/>
            </a:xfrm>
            <a:prstGeom prst="smileyFace">
              <a:avLst/>
            </a:prstGeom>
            <a:solidFill>
              <a:srgbClr val="E5498C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笑脸 18"/>
          <p:cNvSpPr/>
          <p:nvPr/>
        </p:nvSpPr>
        <p:spPr>
          <a:xfrm>
            <a:off x="1967542" y="4941168"/>
            <a:ext cx="1013445" cy="684076"/>
          </a:xfrm>
          <a:prstGeom prst="smileyFace">
            <a:avLst/>
          </a:prstGeom>
          <a:solidFill>
            <a:srgbClr val="E5498C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9311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7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13</a:t>
            </a:fld>
            <a:endParaRPr lang="zh-CN" altLang="en-US" dirty="0"/>
          </a:p>
        </p:txBody>
      </p:sp>
      <p:sp>
        <p:nvSpPr>
          <p:cNvPr id="8" name="标题 1"/>
          <p:cNvSpPr>
            <a:spLocks noGrp="1"/>
          </p:cNvSpPr>
          <p:nvPr>
            <p:ph type="title"/>
          </p:nvPr>
        </p:nvSpPr>
        <p:spPr>
          <a:xfrm>
            <a:off x="1295467" y="260648"/>
            <a:ext cx="4512501" cy="1080120"/>
          </a:xfrm>
        </p:spPr>
        <p:txBody>
          <a:bodyPr>
            <a:noAutofit/>
          </a:bodyPr>
          <a:lstStyle/>
          <a:p>
            <a:r>
              <a:rPr lang="zh-CN" altLang="en-US" sz="8000" dirty="0" smtClean="0">
                <a:solidFill>
                  <a:schemeClr val="accent6">
                    <a:lumMod val="75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事  件</a:t>
            </a:r>
            <a:endParaRPr lang="zh-CN" altLang="en-US" sz="80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5598189" y="2636911"/>
            <a:ext cx="5874409" cy="2871003"/>
          </a:xfrm>
          <a:solidFill>
            <a:srgbClr val="92D050"/>
          </a:solidFill>
        </p:spPr>
        <p:txBody>
          <a:bodyPr>
            <a:normAutofit/>
          </a:bodyPr>
          <a:lstStyle/>
          <a:p>
            <a:pPr marL="0" indent="0" algn="just">
              <a:spcBef>
                <a:spcPct val="5000"/>
              </a:spcBef>
              <a:buNone/>
            </a:pPr>
            <a:r>
              <a:rPr kumimoji="1" lang="en-US" altLang="zh-CN" sz="2000" dirty="0" smtClean="0">
                <a:solidFill>
                  <a:schemeClr val="bg1"/>
                </a:solidFill>
                <a:latin typeface="Times New Roman" pitchFamily="18" charset="0"/>
              </a:rPr>
              <a:t>Private  </a:t>
            </a:r>
            <a:r>
              <a:rPr kumimoji="1" lang="en-US" altLang="zh-CN" sz="2000" dirty="0">
                <a:solidFill>
                  <a:schemeClr val="bg1"/>
                </a:solidFill>
                <a:latin typeface="Times New Roman" pitchFamily="18" charset="0"/>
              </a:rPr>
              <a:t>Sub </a:t>
            </a:r>
            <a:r>
              <a:rPr kumimoji="1" lang="zh-CN" altLang="en-US" sz="2000" dirty="0">
                <a:solidFill>
                  <a:schemeClr val="bg1"/>
                </a:solidFill>
                <a:latin typeface="Times New Roman" pitchFamily="18" charset="0"/>
              </a:rPr>
              <a:t>对象名称</a:t>
            </a:r>
            <a:r>
              <a:rPr kumimoji="1" lang="en-US" altLang="zh-CN" sz="2000" dirty="0">
                <a:solidFill>
                  <a:schemeClr val="bg1"/>
                </a:solidFill>
                <a:latin typeface="Times New Roman" pitchFamily="18" charset="0"/>
              </a:rPr>
              <a:t>_</a:t>
            </a:r>
            <a:r>
              <a:rPr kumimoji="1" lang="zh-CN" altLang="en-US" sz="2000" dirty="0">
                <a:solidFill>
                  <a:schemeClr val="bg1"/>
                </a:solidFill>
                <a:latin typeface="Times New Roman" pitchFamily="18" charset="0"/>
              </a:rPr>
              <a:t>事件名称</a:t>
            </a:r>
            <a:r>
              <a:rPr kumimoji="1" lang="en-US" altLang="zh-CN" sz="2000" dirty="0" smtClean="0">
                <a:solidFill>
                  <a:schemeClr val="bg1"/>
                </a:solidFill>
                <a:latin typeface="Times New Roman" pitchFamily="18" charset="0"/>
              </a:rPr>
              <a:t>(   )</a:t>
            </a:r>
          </a:p>
          <a:p>
            <a:pPr marL="0" indent="0" algn="just">
              <a:spcBef>
                <a:spcPct val="5000"/>
              </a:spcBef>
              <a:buNone/>
            </a:pPr>
            <a:r>
              <a:rPr kumimoji="1" lang="en-US" altLang="zh-CN" sz="2400" dirty="0" smtClean="0">
                <a:solidFill>
                  <a:schemeClr val="bg1"/>
                </a:solidFill>
                <a:latin typeface="Times New Roman" pitchFamily="18" charset="0"/>
              </a:rPr>
              <a:t>      ……</a:t>
            </a:r>
          </a:p>
          <a:p>
            <a:pPr marL="0" indent="0" algn="just">
              <a:spcBef>
                <a:spcPct val="5000"/>
              </a:spcBef>
              <a:buNone/>
            </a:pPr>
            <a:r>
              <a:rPr kumimoji="1" lang="zh-CN" altLang="en-US" sz="2400" dirty="0" smtClean="0">
                <a:solidFill>
                  <a:schemeClr val="bg1"/>
                </a:solidFill>
                <a:latin typeface="Times New Roman" pitchFamily="18" charset="0"/>
              </a:rPr>
              <a:t>     事件</a:t>
            </a:r>
            <a:r>
              <a:rPr kumimoji="1" lang="zh-CN" altLang="en-US" sz="2400" dirty="0">
                <a:solidFill>
                  <a:schemeClr val="bg1"/>
                </a:solidFill>
                <a:latin typeface="Times New Roman" pitchFamily="18" charset="0"/>
              </a:rPr>
              <a:t>响应程序代码  </a:t>
            </a:r>
          </a:p>
          <a:p>
            <a:pPr marL="0" indent="0" algn="just">
              <a:spcBef>
                <a:spcPct val="5000"/>
              </a:spcBef>
              <a:buNone/>
            </a:pPr>
            <a:r>
              <a:rPr kumimoji="1" lang="en-US" altLang="zh-CN" sz="2400" dirty="0" smtClean="0">
                <a:solidFill>
                  <a:schemeClr val="bg1"/>
                </a:solidFill>
                <a:latin typeface="Times New Roman" pitchFamily="18" charset="0"/>
              </a:rPr>
              <a:t>      ……</a:t>
            </a:r>
            <a:endParaRPr kumimoji="1" lang="en-US" altLang="zh-CN" sz="2400" dirty="0">
              <a:solidFill>
                <a:schemeClr val="bg1"/>
              </a:solidFill>
              <a:latin typeface="Times New Roman" pitchFamily="18" charset="0"/>
            </a:endParaRPr>
          </a:p>
          <a:p>
            <a:pPr marL="0" indent="0" algn="just">
              <a:spcBef>
                <a:spcPct val="5000"/>
              </a:spcBef>
              <a:buNone/>
            </a:pPr>
            <a:r>
              <a:rPr kumimoji="1" lang="en-US" altLang="zh-CN" sz="2400" dirty="0" smtClean="0">
                <a:solidFill>
                  <a:schemeClr val="bg1"/>
                </a:solidFill>
                <a:latin typeface="Times New Roman" pitchFamily="18" charset="0"/>
              </a:rPr>
              <a:t>  </a:t>
            </a:r>
            <a:r>
              <a:rPr kumimoji="1" lang="en-US" altLang="zh-CN" sz="2400" dirty="0">
                <a:solidFill>
                  <a:schemeClr val="bg1"/>
                </a:solidFill>
                <a:latin typeface="Times New Roman" pitchFamily="18" charset="0"/>
              </a:rPr>
              <a:t>End </a:t>
            </a:r>
            <a:r>
              <a:rPr kumimoji="1" lang="en-US" altLang="zh-CN" sz="2400" dirty="0" smtClean="0">
                <a:solidFill>
                  <a:schemeClr val="bg1"/>
                </a:solidFill>
                <a:latin typeface="Times New Roman" pitchFamily="18" charset="0"/>
              </a:rPr>
              <a:t>Sub</a:t>
            </a:r>
            <a:endParaRPr kumimoji="1" lang="en-US" altLang="zh-CN" sz="24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23" name="内容占位符 1"/>
          <p:cNvSpPr txBox="1">
            <a:spLocks/>
          </p:cNvSpPr>
          <p:nvPr/>
        </p:nvSpPr>
        <p:spPr>
          <a:xfrm>
            <a:off x="335360" y="1916832"/>
            <a:ext cx="4896544" cy="3240360"/>
          </a:xfrm>
          <a:prstGeom prst="rect">
            <a:avLst/>
          </a:prstGeom>
          <a:solidFill>
            <a:srgbClr val="FF9966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b="1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ct val="50000"/>
              </a:spcBef>
              <a:buNone/>
            </a:pPr>
            <a:r>
              <a:rPr kumimoji="1" lang="en-US" altLang="zh-CN" sz="2400" dirty="0" smtClean="0">
                <a:solidFill>
                  <a:schemeClr val="bg1"/>
                </a:solidFill>
                <a:latin typeface="Times New Roman" pitchFamily="18" charset="0"/>
              </a:rPr>
              <a:t>Click</a:t>
            </a:r>
            <a:r>
              <a:rPr kumimoji="1" lang="zh-CN" altLang="en-US" sz="2400" dirty="0">
                <a:solidFill>
                  <a:schemeClr val="bg1"/>
                </a:solidFill>
                <a:latin typeface="宋体" pitchFamily="2" charset="-122"/>
              </a:rPr>
              <a:t>（单击</a:t>
            </a:r>
            <a:r>
              <a:rPr kumimoji="1" lang="zh-CN" altLang="en-US" sz="2400" dirty="0" smtClean="0">
                <a:solidFill>
                  <a:schemeClr val="bg1"/>
                </a:solidFill>
                <a:latin typeface="宋体" pitchFamily="2" charset="-122"/>
              </a:rPr>
              <a:t>）</a:t>
            </a:r>
            <a:endParaRPr kumimoji="1" lang="en-US" altLang="zh-CN" sz="2400" dirty="0" smtClean="0">
              <a:solidFill>
                <a:schemeClr val="bg1"/>
              </a:solidFill>
              <a:latin typeface="宋体" pitchFamily="2" charset="-122"/>
            </a:endParaRPr>
          </a:p>
          <a:p>
            <a:pPr marL="0" indent="0">
              <a:lnSpc>
                <a:spcPct val="130000"/>
              </a:lnSpc>
              <a:spcBef>
                <a:spcPct val="50000"/>
              </a:spcBef>
              <a:buNone/>
            </a:pPr>
            <a:r>
              <a:rPr kumimoji="1" lang="en-US" altLang="zh-CN" sz="2400" dirty="0" err="1" smtClean="0">
                <a:solidFill>
                  <a:schemeClr val="bg1"/>
                </a:solidFill>
                <a:latin typeface="Times New Roman" pitchFamily="18" charset="0"/>
              </a:rPr>
              <a:t>DblClick</a:t>
            </a:r>
            <a:r>
              <a:rPr kumimoji="1" lang="zh-CN" altLang="en-US" sz="2400" dirty="0">
                <a:solidFill>
                  <a:schemeClr val="bg1"/>
                </a:solidFill>
                <a:latin typeface="宋体" pitchFamily="2" charset="-122"/>
              </a:rPr>
              <a:t>（双击</a:t>
            </a:r>
            <a:r>
              <a:rPr kumimoji="1" lang="zh-CN" altLang="en-US" sz="2400" dirty="0" smtClean="0">
                <a:solidFill>
                  <a:schemeClr val="bg1"/>
                </a:solidFill>
                <a:latin typeface="宋体" pitchFamily="2" charset="-122"/>
              </a:rPr>
              <a:t>）</a:t>
            </a:r>
            <a:endParaRPr kumimoji="1" lang="en-US" altLang="zh-CN" sz="2400" dirty="0" smtClean="0">
              <a:solidFill>
                <a:schemeClr val="bg1"/>
              </a:solidFill>
              <a:latin typeface="宋体" pitchFamily="2" charset="-122"/>
            </a:endParaRPr>
          </a:p>
          <a:p>
            <a:pPr marL="0" indent="0">
              <a:lnSpc>
                <a:spcPct val="130000"/>
              </a:lnSpc>
              <a:spcBef>
                <a:spcPct val="50000"/>
              </a:spcBef>
              <a:buNone/>
            </a:pPr>
            <a:r>
              <a:rPr kumimoji="1" lang="en-US" altLang="zh-CN" sz="2400" dirty="0" smtClean="0">
                <a:solidFill>
                  <a:schemeClr val="bg1"/>
                </a:solidFill>
                <a:latin typeface="Times New Roman" pitchFamily="18" charset="0"/>
              </a:rPr>
              <a:t>Load</a:t>
            </a:r>
            <a:r>
              <a:rPr kumimoji="1" lang="zh-CN" altLang="en-US" sz="2400" dirty="0">
                <a:solidFill>
                  <a:schemeClr val="bg1"/>
                </a:solidFill>
                <a:latin typeface="宋体" pitchFamily="2" charset="-122"/>
              </a:rPr>
              <a:t>（装入</a:t>
            </a:r>
            <a:r>
              <a:rPr kumimoji="1" lang="zh-CN" altLang="en-US" sz="2400" dirty="0" smtClean="0">
                <a:solidFill>
                  <a:schemeClr val="bg1"/>
                </a:solidFill>
                <a:latin typeface="宋体" pitchFamily="2" charset="-122"/>
              </a:rPr>
              <a:t>）</a:t>
            </a:r>
            <a:endParaRPr kumimoji="1" lang="en-US" altLang="zh-CN" sz="2400" dirty="0" smtClean="0">
              <a:solidFill>
                <a:schemeClr val="bg1"/>
              </a:solidFill>
              <a:latin typeface="宋体" pitchFamily="2" charset="-122"/>
            </a:endParaRPr>
          </a:p>
          <a:p>
            <a:pPr marL="0" indent="0">
              <a:lnSpc>
                <a:spcPct val="130000"/>
              </a:lnSpc>
              <a:spcBef>
                <a:spcPct val="50000"/>
              </a:spcBef>
              <a:buNone/>
            </a:pPr>
            <a:r>
              <a:rPr kumimoji="1" lang="en-US" altLang="zh-CN" sz="2000" dirty="0" err="1" smtClean="0">
                <a:solidFill>
                  <a:schemeClr val="bg1"/>
                </a:solidFill>
                <a:latin typeface="Times New Roman" pitchFamily="18" charset="0"/>
              </a:rPr>
              <a:t>MouseMove</a:t>
            </a:r>
            <a:r>
              <a:rPr kumimoji="1" lang="zh-CN" altLang="en-US" sz="2000" dirty="0" smtClean="0">
                <a:solidFill>
                  <a:schemeClr val="bg1"/>
                </a:solidFill>
                <a:latin typeface="宋体" pitchFamily="2" charset="-122"/>
              </a:rPr>
              <a:t>（移动鼠标）</a:t>
            </a:r>
            <a:endParaRPr kumimoji="1" lang="en-US" altLang="zh-CN" sz="2000" dirty="0" smtClean="0">
              <a:solidFill>
                <a:schemeClr val="bg1"/>
              </a:solidFill>
              <a:latin typeface="宋体" pitchFamily="2" charset="-122"/>
            </a:endParaRPr>
          </a:p>
          <a:p>
            <a:pPr marL="0" indent="0">
              <a:lnSpc>
                <a:spcPct val="130000"/>
              </a:lnSpc>
              <a:spcBef>
                <a:spcPct val="50000"/>
              </a:spcBef>
              <a:buNone/>
            </a:pPr>
            <a:r>
              <a:rPr kumimoji="1" lang="en-US" altLang="zh-CN" sz="2400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kumimoji="1" lang="en-US" altLang="zh-CN" sz="2400" dirty="0" smtClean="0">
                <a:solidFill>
                  <a:schemeClr val="bg1"/>
                </a:solidFill>
                <a:latin typeface="Times New Roman" pitchFamily="18" charset="0"/>
              </a:rPr>
              <a:t>……</a:t>
            </a:r>
            <a:endParaRPr kumimoji="1" lang="zh-CN" altLang="en-US" sz="24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615947" y="1974892"/>
            <a:ext cx="5760640" cy="584775"/>
          </a:xfrm>
          <a:prstGeom prst="rect">
            <a:avLst/>
          </a:prstGeom>
          <a:noFill/>
          <a:ln>
            <a:solidFill>
              <a:srgbClr val="B0DD09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92D05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事件过程的一般格式</a:t>
            </a:r>
            <a:endParaRPr lang="zh-CN" altLang="en-US" sz="3200" dirty="0">
              <a:solidFill>
                <a:srgbClr val="92D05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17634" y="5169361"/>
            <a:ext cx="4914271" cy="338554"/>
          </a:xfrm>
          <a:prstGeom prst="rect">
            <a:avLst/>
          </a:prstGeom>
          <a:noFill/>
          <a:ln>
            <a:solidFill>
              <a:srgbClr val="FF9966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FF9966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当事件由用户触发时，对象会做出</a:t>
            </a:r>
            <a:r>
              <a:rPr lang="zh-CN" altLang="en-US" sz="1600" dirty="0" smtClean="0">
                <a:solidFill>
                  <a:srgbClr val="FF9966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响应 </a:t>
            </a:r>
            <a:endParaRPr lang="zh-CN" altLang="en-US" sz="1600" dirty="0">
              <a:solidFill>
                <a:srgbClr val="FF9966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54616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19403" y="2204864"/>
            <a:ext cx="10972800" cy="42484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dirty="0" smtClean="0"/>
              <a:t>在</a:t>
            </a:r>
            <a:r>
              <a:rPr lang="en-US" altLang="zh-CN" dirty="0" smtClean="0"/>
              <a:t>VB</a:t>
            </a:r>
            <a:r>
              <a:rPr lang="zh-CN" altLang="en-US" dirty="0" smtClean="0"/>
              <a:t>中，系统已经</a:t>
            </a:r>
            <a:r>
              <a:rPr lang="zh-CN" altLang="en-US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预先设计了一些固定的程序代码嵌入在对象中，用于实现对象的一些特定的功能</a:t>
            </a:r>
            <a:r>
              <a:rPr lang="zh-CN" altLang="en-US" dirty="0" smtClean="0"/>
              <a:t>，我们称为对象的方法。对象的方法是对象自身集成的，调用时一般要指明对象，如果省略对象，表示在当前对象，一般指窗体。我们可以把对象的方法当成一个语句来使用。如</a:t>
            </a:r>
            <a:r>
              <a:rPr lang="en-US" altLang="zh-CN" dirty="0" smtClean="0"/>
              <a:t>print</a:t>
            </a:r>
            <a:r>
              <a:rPr lang="zh-CN" altLang="en-US" dirty="0" smtClean="0"/>
              <a:t>方法</a:t>
            </a:r>
            <a:endParaRPr lang="en-US" altLang="zh-CN" dirty="0" smtClean="0"/>
          </a:p>
          <a:p>
            <a:pPr marL="0" indent="0">
              <a:buNone/>
            </a:pP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 smtClean="0">
                <a:solidFill>
                  <a:srgbClr val="FF0000"/>
                </a:solidFill>
              </a:rPr>
              <a:t>Print</a:t>
            </a:r>
            <a:r>
              <a:rPr lang="zh-CN" altLang="en-US" dirty="0" smtClean="0">
                <a:solidFill>
                  <a:srgbClr val="FF0000"/>
                </a:solidFill>
              </a:rPr>
              <a:t>“欢迎登陆</a:t>
            </a:r>
            <a:r>
              <a:rPr lang="en-US" altLang="zh-CN" dirty="0" smtClean="0">
                <a:solidFill>
                  <a:srgbClr val="FF0000"/>
                </a:solidFill>
              </a:rPr>
              <a:t>VB</a:t>
            </a:r>
            <a:r>
              <a:rPr lang="zh-CN" altLang="en-US" dirty="0" smtClean="0">
                <a:solidFill>
                  <a:srgbClr val="FF0000"/>
                </a:solidFill>
              </a:rPr>
              <a:t>系统”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14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1295467" y="260648"/>
            <a:ext cx="4512501" cy="1080120"/>
          </a:xfrm>
        </p:spPr>
        <p:txBody>
          <a:bodyPr>
            <a:noAutofit/>
          </a:bodyPr>
          <a:lstStyle/>
          <a:p>
            <a:r>
              <a:rPr lang="zh-CN" altLang="en-US" sz="8000" dirty="0" smtClean="0">
                <a:solidFill>
                  <a:schemeClr val="accent6">
                    <a:lumMod val="75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方  法</a:t>
            </a:r>
            <a:endParaRPr lang="zh-CN" altLang="en-US" sz="80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03000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Print</a:t>
            </a:r>
            <a:r>
              <a:rPr lang="zh-CN" altLang="en-US" dirty="0" smtClean="0"/>
              <a:t>方法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dirty="0" smtClean="0"/>
              <a:t>[</a:t>
            </a:r>
            <a:r>
              <a:rPr lang="zh-CN" altLang="en-US" dirty="0" smtClean="0"/>
              <a:t>对象</a:t>
            </a:r>
            <a:r>
              <a:rPr lang="en-US" altLang="zh-CN" dirty="0" smtClean="0"/>
              <a:t>.]Print [</a:t>
            </a:r>
            <a:r>
              <a:rPr lang="zh-CN" altLang="en-US" dirty="0" smtClean="0"/>
              <a:t>表达式列表</a:t>
            </a:r>
            <a:r>
              <a:rPr lang="en-US" altLang="zh-CN" dirty="0" smtClean="0"/>
              <a:t>]</a:t>
            </a:r>
          </a:p>
          <a:p>
            <a:pPr marL="0" indent="0">
              <a:buNone/>
            </a:pPr>
            <a:r>
              <a:rPr lang="en-US" altLang="zh-CN" dirty="0"/>
              <a:t>[</a:t>
            </a:r>
            <a:r>
              <a:rPr lang="zh-CN" altLang="en-US" dirty="0"/>
              <a:t>对象</a:t>
            </a:r>
            <a:r>
              <a:rPr lang="en-US" altLang="zh-CN" dirty="0" smtClean="0"/>
              <a:t>.]</a:t>
            </a:r>
            <a:r>
              <a:rPr lang="zh-CN" altLang="en-US" dirty="0" smtClean="0"/>
              <a:t>一般省略，表示当前窗体。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/>
              <a:t>[</a:t>
            </a:r>
            <a:r>
              <a:rPr lang="zh-CN" altLang="en-US" dirty="0"/>
              <a:t>表达式列表</a:t>
            </a:r>
            <a:r>
              <a:rPr lang="en-US" altLang="zh-CN" dirty="0" smtClean="0"/>
              <a:t>]</a:t>
            </a:r>
            <a:r>
              <a:rPr lang="zh-CN" altLang="en-US" dirty="0" smtClean="0"/>
              <a:t>中的各项之间使用分号（</a:t>
            </a:r>
            <a:r>
              <a:rPr lang="zh-CN" altLang="en-US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；</a:t>
            </a:r>
            <a:r>
              <a:rPr lang="zh-CN" altLang="en-US" dirty="0" smtClean="0"/>
              <a:t>）或者逗号（</a:t>
            </a:r>
            <a:r>
              <a:rPr lang="zh-CN" altLang="en-US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，</a:t>
            </a:r>
            <a:r>
              <a:rPr lang="zh-CN" altLang="en-US" dirty="0" smtClean="0"/>
              <a:t>）分隔。若使用分号分隔，表示紧凑格式输出，光标定位在上一个显示的字符后。若使用逗号分隔，表示分区格式显示，光标定位在下一个打印区的开始位置处。每个打印区占</a:t>
            </a:r>
            <a:r>
              <a:rPr lang="en-US" altLang="zh-CN" dirty="0" smtClean="0"/>
              <a:t>14</a:t>
            </a:r>
            <a:r>
              <a:rPr lang="zh-CN" altLang="en-US" dirty="0" smtClean="0"/>
              <a:t>列。若后面没有分号与逗号，则表示输出后换到下一行。</a:t>
            </a: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862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Pages>0</Pages>
  <Words>846</Words>
  <Characters>0</Characters>
  <Application>Microsoft Office PowerPoint</Application>
  <DocSecurity>0</DocSecurity>
  <PresentationFormat>自定义</PresentationFormat>
  <Lines>0</Lines>
  <Paragraphs>119</Paragraphs>
  <Slides>15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4" baseType="lpstr">
      <vt:lpstr>Calibri</vt:lpstr>
      <vt:lpstr>宋体</vt:lpstr>
      <vt:lpstr>Arial</vt:lpstr>
      <vt:lpstr>Calibri Light</vt:lpstr>
      <vt:lpstr>微软雅黑</vt:lpstr>
      <vt:lpstr>黑体</vt:lpstr>
      <vt:lpstr>隶书</vt:lpstr>
      <vt:lpstr>Wingdings</vt:lpstr>
      <vt:lpstr>Office 主题</vt:lpstr>
      <vt:lpstr>PowerPoint 演示文稿</vt:lpstr>
      <vt:lpstr>知识讲堂</vt:lpstr>
      <vt:lpstr>“程序”的概念</vt:lpstr>
      <vt:lpstr>“程序”的概念</vt:lpstr>
      <vt:lpstr>PowerPoint 演示文稿</vt:lpstr>
      <vt:lpstr>计算机程序的运行过程</vt:lpstr>
      <vt:lpstr>PowerPoint 演示文稿</vt:lpstr>
      <vt:lpstr>控件与对象</vt:lpstr>
      <vt:lpstr>控件与对象</vt:lpstr>
      <vt:lpstr>PowerPoint 演示文稿</vt:lpstr>
      <vt:lpstr>KNOW OR NOT?</vt:lpstr>
      <vt:lpstr>属  性</vt:lpstr>
      <vt:lpstr>事  件</vt:lpstr>
      <vt:lpstr>方  法</vt:lpstr>
      <vt:lpstr>Print方法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keywords>user</cp:keywords>
  <cp:lastModifiedBy>mingko</cp:lastModifiedBy>
  <cp:revision>22</cp:revision>
  <dcterms:created xsi:type="dcterms:W3CDTF">2015-07-17T02:38:59Z</dcterms:created>
  <dcterms:modified xsi:type="dcterms:W3CDTF">2020-07-17T08:36:23Z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