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9"/>
  </p:notesMasterIdLst>
  <p:sldIdLst>
    <p:sldId id="298" r:id="rId2"/>
    <p:sldId id="299" r:id="rId3"/>
    <p:sldId id="300" r:id="rId4"/>
    <p:sldId id="257" r:id="rId5"/>
    <p:sldId id="279" r:id="rId6"/>
    <p:sldId id="301" r:id="rId7"/>
    <p:sldId id="258" r:id="rId8"/>
    <p:sldId id="280" r:id="rId9"/>
    <p:sldId id="302" r:id="rId10"/>
    <p:sldId id="282" r:id="rId11"/>
    <p:sldId id="303" r:id="rId12"/>
    <p:sldId id="281" r:id="rId13"/>
    <p:sldId id="304" r:id="rId14"/>
    <p:sldId id="288" r:id="rId15"/>
    <p:sldId id="295" r:id="rId16"/>
    <p:sldId id="306" r:id="rId17"/>
    <p:sldId id="312" r:id="rId18"/>
    <p:sldId id="310" r:id="rId19"/>
    <p:sldId id="309" r:id="rId20"/>
    <p:sldId id="305" r:id="rId21"/>
    <p:sldId id="317" r:id="rId22"/>
    <p:sldId id="311" r:id="rId23"/>
    <p:sldId id="294" r:id="rId24"/>
    <p:sldId id="313" r:id="rId25"/>
    <p:sldId id="314" r:id="rId26"/>
    <p:sldId id="315" r:id="rId27"/>
    <p:sldId id="316" r:id="rId28"/>
  </p:sldIdLst>
  <p:sldSz cx="9144000" cy="5143500" type="screen16x9"/>
  <p:notesSz cx="6858000" cy="9144000"/>
  <p:embeddedFontLst>
    <p:embeddedFont>
      <p:font typeface="等线" panose="02010600030101010101" pitchFamily="2" charset="-122"/>
      <p:regular r:id="rId30"/>
      <p:bold r:id="rId31"/>
    </p:embeddedFont>
    <p:embeddedFont>
      <p:font typeface="方正姚体" panose="02010601030101010101" pitchFamily="2" charset="-122"/>
      <p:regular r:id="rId32"/>
    </p:embeddedFont>
    <p:embeddedFont>
      <p:font typeface="黑体" panose="02010609060101010101" pitchFamily="49" charset="-122"/>
      <p:regular r:id="rId33"/>
    </p:embeddedFont>
    <p:embeddedFont>
      <p:font typeface="华文琥珀" panose="02010800040101010101" pitchFamily="2" charset="-122"/>
      <p:regular r:id="rId34"/>
    </p:embeddedFont>
    <p:embeddedFont>
      <p:font typeface="华文楷体" panose="02010600040101010101" pitchFamily="2" charset="-122"/>
      <p:regular r:id="rId35"/>
    </p:embeddedFont>
    <p:embeddedFont>
      <p:font typeface="华文新魏" panose="02010800040101010101" pitchFamily="2" charset="-122"/>
      <p:regular r:id="rId36"/>
    </p:embeddedFont>
    <p:embeddedFont>
      <p:font typeface="楷体" panose="02010609060101010101" pitchFamily="49" charset="-122"/>
      <p:regular r:id="rId37"/>
    </p:embeddedFont>
    <p:embeddedFont>
      <p:font typeface="Calibri Light" panose="020F0302020204030204" pitchFamily="34" charset="0"/>
      <p:regular r:id="rId38"/>
      <p:italic r:id="rId3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1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C3E7"/>
    <a:srgbClr val="614771"/>
    <a:srgbClr val="FDEC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5638" autoAdjust="0"/>
  </p:normalViewPr>
  <p:slideViewPr>
    <p:cSldViewPr snapToGrid="0" showGuides="1">
      <p:cViewPr varScale="1">
        <p:scale>
          <a:sx n="76" d="100"/>
          <a:sy n="76" d="100"/>
        </p:scale>
        <p:origin x="1024" y="288"/>
      </p:cViewPr>
      <p:guideLst>
        <p:guide orient="horz" pos="221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2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8740B-BD3F-4EE5-943C-D6FCD01A5A34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B7869A-15BC-424C-9798-4F10D2B4908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1773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B7869A-15BC-424C-9798-4F10D2B4908F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465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B7869A-15BC-424C-9798-4F10D2B4908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73347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B7869A-15BC-424C-9798-4F10D2B4908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0008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B7869A-15BC-424C-9798-4F10D2B4908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152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B7869A-15BC-424C-9798-4F10D2B4908F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2141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B7869A-15BC-424C-9798-4F10D2B4908F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8084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B7869A-15BC-424C-9798-4F10D2B4908F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9263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B7869A-15BC-424C-9798-4F10D2B4908F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1126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B7869A-15BC-424C-9798-4F10D2B4908F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4244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zh-CN" altLang="en-US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B7869A-15BC-424C-9798-4F10D2B4908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41847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zh-CN" altLang="en-US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B7869A-15BC-424C-9798-4F10D2B4908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89004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B7869A-15BC-424C-9798-4F10D2B4908F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3488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B7869A-15BC-424C-9798-4F10D2B4908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8422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6133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8106F0CA-C64D-4F56-9A68-D263210B397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 rot="10549790" flipH="1">
            <a:off x="7422926" y="-522941"/>
            <a:ext cx="1886959" cy="187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267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EBFD7-9460-4154-B83A-A372FDD19E40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F7BE-E974-4A12-94A8-3009E2E2C4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477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EBFD7-9460-4154-B83A-A372FDD19E40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F7BE-E974-4A12-94A8-3009E2E2C4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4942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EBFD7-9460-4154-B83A-A372FDD19E40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F7BE-E974-4A12-94A8-3009E2E2C4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9467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EBFD7-9460-4154-B83A-A372FDD19E40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F7BE-E974-4A12-94A8-3009E2E2C4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967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EBFD7-9460-4154-B83A-A372FDD19E40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F7BE-E974-4A12-94A8-3009E2E2C4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7500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EBFD7-9460-4154-B83A-A372FDD19E40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F7BE-E974-4A12-94A8-3009E2E2C4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862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EBFD7-9460-4154-B83A-A372FDD19E40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F7BE-E974-4A12-94A8-3009E2E2C4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07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EBFD7-9460-4154-B83A-A372FDD19E40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F7BE-E974-4A12-94A8-3009E2E2C4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087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EBFD7-9460-4154-B83A-A372FDD19E40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F7BE-E974-4A12-94A8-3009E2E2C4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0731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EBFD7-9460-4154-B83A-A372FDD19E40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5F7BE-E974-4A12-94A8-3009E2E2C4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1693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EBFD7-9460-4154-B83A-A372FDD19E40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5F7BE-E974-4A12-94A8-3009E2E2C4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5448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E2141D2C-E47F-4293-B305-35C90DCBE3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 rot="9000000">
            <a:off x="59017" y="-61122"/>
            <a:ext cx="1632617" cy="162210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A6949C2-8112-4A65-80DA-6285BD04450C}"/>
              </a:ext>
            </a:extLst>
          </p:cNvPr>
          <p:cNvSpPr txBox="1">
            <a:spLocks noRot="1" noChangeArrowheads="1"/>
          </p:cNvSpPr>
          <p:nvPr/>
        </p:nvSpPr>
        <p:spPr>
          <a:xfrm>
            <a:off x="214313" y="1244200"/>
            <a:ext cx="8929687" cy="3701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zh-CN" altLang="en-US" sz="2800" b="1" dirty="0">
                <a:solidFill>
                  <a:srgbClr val="11111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身世清苦的牛郎与老黄牛相依为命</a:t>
            </a:r>
            <a:endParaRPr kumimoji="1" lang="en-US" altLang="zh-CN" sz="2800" b="1" dirty="0">
              <a:solidFill>
                <a:srgbClr val="11111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800" b="1" dirty="0">
                <a:solidFill>
                  <a:schemeClr val="accent1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身为金牛星的老黄牛想要报答牛郎的恩情，想为他撮合一段美好的因缘</a:t>
            </a:r>
            <a:endParaRPr kumimoji="1" lang="en-US" altLang="zh-CN" sz="2800" b="1" dirty="0">
              <a:solidFill>
                <a:schemeClr val="accent1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800" b="1" dirty="0">
                <a:solidFill>
                  <a:srgbClr val="11111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牛郎听从老黄牛的建议，趁下凡的仙女织女在湖里沐浴时偷取了她的衣服，使她无法再返回天庭</a:t>
            </a:r>
            <a:endParaRPr kumimoji="1" lang="en-US" altLang="zh-CN" sz="2800" b="1" dirty="0">
              <a:solidFill>
                <a:srgbClr val="11111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solidFill>
                <a:srgbClr val="11111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文本框 5">
            <a:extLst>
              <a:ext uri="{FF2B5EF4-FFF2-40B4-BE49-F238E27FC236}">
                <a16:creationId xmlns:a16="http://schemas.microsoft.com/office/drawing/2014/main" id="{D49A9A93-C67C-44B9-8F5A-9DEBA725E2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0532" y="457543"/>
            <a:ext cx="305724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dirty="0">
                <a:solidFill>
                  <a:schemeClr val="accent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牛郎织女的传说</a:t>
            </a:r>
          </a:p>
        </p:txBody>
      </p:sp>
    </p:spTree>
    <p:extLst>
      <p:ext uri="{BB962C8B-B14F-4D97-AF65-F5344CB8AC3E}">
        <p14:creationId xmlns:p14="http://schemas.microsoft.com/office/powerpoint/2010/main" val="710345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E2141D2C-E47F-4293-B305-35C90DCBE3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 rot="9000000">
            <a:off x="59017" y="-61122"/>
            <a:ext cx="1632617" cy="162210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A6949C2-8112-4A65-80DA-6285BD04450C}"/>
              </a:ext>
            </a:extLst>
          </p:cNvPr>
          <p:cNvSpPr txBox="1">
            <a:spLocks noRot="1" noChangeArrowheads="1"/>
          </p:cNvSpPr>
          <p:nvPr/>
        </p:nvSpPr>
        <p:spPr>
          <a:xfrm>
            <a:off x="214313" y="1244200"/>
            <a:ext cx="8929687" cy="3701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marR="0" lvl="0" indent="-17145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牛郎与织女一见钟情，从此便生活在一起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171450" marR="0" lvl="0" indent="-17145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zh-CN" altLang="en-US" sz="2800" b="1" dirty="0">
                <a:solidFill>
                  <a:schemeClr val="accent1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三年后，两人育有一儿一女。老黄牛去世了，留下一对黄牛角</a:t>
            </a:r>
            <a:endParaRPr kumimoji="1" lang="en-US" altLang="zh-CN" sz="2800" b="1" dirty="0">
              <a:solidFill>
                <a:schemeClr val="accent1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171450" marR="0" lvl="0" indent="-17145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织女私自偷下凡间的事终于被天帝知道，天兵天将把她拘回宫里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171450" marR="0" lvl="0" indent="-17145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8809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E2141D2C-E47F-4293-B305-35C90DCBE3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 rot="9000000">
            <a:off x="59017" y="-61122"/>
            <a:ext cx="1632617" cy="162210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A6949C2-8112-4A65-80DA-6285BD04450C}"/>
              </a:ext>
            </a:extLst>
          </p:cNvPr>
          <p:cNvSpPr txBox="1">
            <a:spLocks noRot="1" noChangeArrowheads="1"/>
          </p:cNvSpPr>
          <p:nvPr/>
        </p:nvSpPr>
        <p:spPr>
          <a:xfrm>
            <a:off x="107156" y="1083562"/>
            <a:ext cx="8929687" cy="370159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marR="0" lvl="0" indent="-17145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牛角变成箩筐，牛郎将儿女放入箩筐，挑着去追织女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171450" marR="0" lvl="0" indent="-17145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眼看织女就在前面，却被王母娘娘察觉，拔下头上的金钗，在牛郎与织女之间一划，立刻出现了波涛汹涌的银河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171450" marR="0" lvl="0" indent="-17145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鹊鸟非常同情牛郎与织女的情真意挚，每年夏秋之间，趁银河风平浪静的时候，群集河上，口尾相衔，搭起一座鹊桥，让牛郎织女相聚。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171450" marR="0" lvl="0" indent="-17145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9172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>
            <a:extLst>
              <a:ext uri="{FF2B5EF4-FFF2-40B4-BE49-F238E27FC236}">
                <a16:creationId xmlns:a16="http://schemas.microsoft.com/office/drawing/2014/main" id="{9081AA5D-7581-457B-B7DD-80CA5846E9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9024" y="1935802"/>
            <a:ext cx="300595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dirty="0">
                <a:solidFill>
                  <a:schemeClr val="accent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迢迢牵牛星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C3559E9-CA8E-4068-BA74-C871EE19BE14}"/>
              </a:ext>
            </a:extLst>
          </p:cNvPr>
          <p:cNvSpPr/>
          <p:nvPr/>
        </p:nvSpPr>
        <p:spPr>
          <a:xfrm>
            <a:off x="1696181" y="2966853"/>
            <a:ext cx="575163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>
              <a:lnSpc>
                <a:spcPct val="150000"/>
              </a:lnSpc>
              <a:defRPr/>
            </a:pP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【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汉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】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古诗十九首</a:t>
            </a:r>
            <a:endParaRPr lang="en-US" altLang="zh-CN" sz="2800" b="1" kern="0" dirty="0">
              <a:solidFill>
                <a:schemeClr val="bg2">
                  <a:lumMod val="2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C20540F-6071-4433-A2D4-4F4C7D222477}"/>
              </a:ext>
            </a:extLst>
          </p:cNvPr>
          <p:cNvSpPr/>
          <p:nvPr/>
        </p:nvSpPr>
        <p:spPr>
          <a:xfrm>
            <a:off x="664590" y="443060"/>
            <a:ext cx="7814821" cy="4326903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0326FF1C-CB3F-4630-A255-149D123CFF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 rot="9000000">
            <a:off x="82053" y="-747252"/>
            <a:ext cx="2849401" cy="283105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EADEA13-04B0-4A17-BA84-C6F8899AA9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>
            <a:off x="6892007" y="3036101"/>
            <a:ext cx="2251993" cy="223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451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6056D4BF-ACFB-4D3F-885A-486F438DA2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826745" cy="2431853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9A1A5FA8-C0B7-4FD7-BD2D-BBFC4C9B8046}"/>
              </a:ext>
            </a:extLst>
          </p:cNvPr>
          <p:cNvSpPr/>
          <p:nvPr/>
        </p:nvSpPr>
        <p:spPr>
          <a:xfrm>
            <a:off x="2713871" y="1629053"/>
            <a:ext cx="32752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rPr>
              <a:t>1</a:t>
            </a:r>
            <a:r>
              <a:rPr lang="zh-CN" altLang="en-US" sz="32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rPr>
              <a:t>、了解诗作背景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BD71A49B-80A6-4E9A-8741-D5D2C0ED5073}"/>
              </a:ext>
            </a:extLst>
          </p:cNvPr>
          <p:cNvSpPr/>
          <p:nvPr/>
        </p:nvSpPr>
        <p:spPr>
          <a:xfrm>
            <a:off x="2713871" y="2554964"/>
            <a:ext cx="32624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rPr>
              <a:t>2</a:t>
            </a:r>
            <a:r>
              <a:rPr lang="zh-CN" altLang="en-US" sz="32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rPr>
              <a:t>、鉴赏本诗之美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CC88AE9-1A32-473F-8E47-04CE65E0CD25}"/>
              </a:ext>
            </a:extLst>
          </p:cNvPr>
          <p:cNvSpPr/>
          <p:nvPr/>
        </p:nvSpPr>
        <p:spPr>
          <a:xfrm>
            <a:off x="2713871" y="3480875"/>
            <a:ext cx="57246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rPr>
              <a:t>3</a:t>
            </a:r>
            <a:r>
              <a:rPr lang="zh-CN" altLang="en-US" sz="32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rPr>
              <a:t>、与</a:t>
            </a:r>
            <a:r>
              <a:rPr lang="en-US" altLang="zh-CN" sz="32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rPr>
              <a:t>《</a:t>
            </a:r>
            <a:r>
              <a:rPr lang="zh-CN" altLang="en-US" sz="32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rPr>
              <a:t>鹊桥仙</a:t>
            </a:r>
            <a:r>
              <a:rPr lang="en-US" altLang="zh-CN" sz="32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rPr>
              <a:t>》</a:t>
            </a:r>
            <a:r>
              <a:rPr lang="zh-CN" altLang="en-US" sz="3200" b="1" dirty="0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rPr>
              <a:t>进行对比阅读</a:t>
            </a:r>
          </a:p>
        </p:txBody>
      </p:sp>
      <p:sp>
        <p:nvSpPr>
          <p:cNvPr id="18" name="文本框 5">
            <a:extLst>
              <a:ext uri="{FF2B5EF4-FFF2-40B4-BE49-F238E27FC236}">
                <a16:creationId xmlns:a16="http://schemas.microsoft.com/office/drawing/2014/main" id="{66931B5B-35E5-4D3E-9179-3FA3194192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485" y="2431852"/>
            <a:ext cx="141577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dirty="0">
                <a:solidFill>
                  <a:srgbClr val="D84E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目标</a:t>
            </a:r>
          </a:p>
        </p:txBody>
      </p:sp>
    </p:spTree>
    <p:extLst>
      <p:ext uri="{BB962C8B-B14F-4D97-AF65-F5344CB8AC3E}">
        <p14:creationId xmlns:p14="http://schemas.microsoft.com/office/powerpoint/2010/main" val="3403901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E2141D2C-E47F-4293-B305-35C90DCBE3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 rot="9000000">
            <a:off x="-49301" y="32686"/>
            <a:ext cx="1648561" cy="163794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720245B2-D674-4495-8F23-92934E8D78B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>
            <a:off x="7675714" y="3814763"/>
            <a:ext cx="1468286" cy="1458833"/>
          </a:xfrm>
          <a:prstGeom prst="rect">
            <a:avLst/>
          </a:prstGeom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B1738C7E-FE4A-4700-8B87-FEE9FFA392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5580" y="851660"/>
            <a:ext cx="4352839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迢迢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牵牛星，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皎皎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河汉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女。</a:t>
            </a:r>
            <a:b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</a:b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纤纤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擢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素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手，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札札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弄机杼。</a:t>
            </a:r>
            <a:b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</a:b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终日不成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章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，泣涕零如雨。</a:t>
            </a:r>
            <a:b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</a:b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河汉清且浅，相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去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复几许？</a:t>
            </a:r>
            <a:b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</a:b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盈盈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一水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间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脉脉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不得语。</a:t>
            </a:r>
          </a:p>
        </p:txBody>
      </p:sp>
    </p:spTree>
    <p:extLst>
      <p:ext uri="{BB962C8B-B14F-4D97-AF65-F5344CB8AC3E}">
        <p14:creationId xmlns:p14="http://schemas.microsoft.com/office/powerpoint/2010/main" val="1219810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E2141D2C-E47F-4293-B305-35C90DCBE3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 rot="9000000">
            <a:off x="-49301" y="32686"/>
            <a:ext cx="1648561" cy="163794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720245B2-D674-4495-8F23-92934E8D78B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>
            <a:off x="7675714" y="3814763"/>
            <a:ext cx="1468286" cy="1458833"/>
          </a:xfrm>
          <a:prstGeom prst="rect">
            <a:avLst/>
          </a:prstGeom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B1738C7E-FE4A-4700-8B87-FEE9FFA392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5580" y="1399643"/>
            <a:ext cx="4352839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迢迢牵牛星，皎皎河汉女。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纤纤擢素手，札札弄机杼。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终日不成章，泣涕零如雨。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河汉清且浅，相去复几许？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盈盈一水间，脉脉不得语。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590DCE1-E913-460E-9E29-52207513A74D}"/>
              </a:ext>
            </a:extLst>
          </p:cNvPr>
          <p:cNvSpPr/>
          <p:nvPr/>
        </p:nvSpPr>
        <p:spPr>
          <a:xfrm>
            <a:off x="1543843" y="481425"/>
            <a:ext cx="76001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lt"/>
              </a:rPr>
              <a:t>自选一个角度，谈谈你对这首诗的理解。</a:t>
            </a:r>
          </a:p>
        </p:txBody>
      </p:sp>
    </p:spTree>
    <p:extLst>
      <p:ext uri="{BB962C8B-B14F-4D97-AF65-F5344CB8AC3E}">
        <p14:creationId xmlns:p14="http://schemas.microsoft.com/office/powerpoint/2010/main" val="5471942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3FA2D608-B152-4103-9464-20F4E94539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740" y="1479143"/>
            <a:ext cx="8538520" cy="2484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1"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因相思而“终日不成章”，可见用情之深；</a:t>
            </a:r>
            <a:endParaRPr kumimoji="1" lang="en-US" altLang="zh-CN" sz="3200" b="1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457200" lvl="0" indent="-457200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距离近却不得团聚，</a:t>
            </a:r>
            <a:r>
              <a:rPr kumimoji="1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可望而不可即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更显离别</a:t>
            </a:r>
            <a:r>
              <a:rPr kumimoji="1"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之苦，更显对</a:t>
            </a:r>
            <a:r>
              <a:rPr kumimoji="1" lang="zh-CN" altLang="en-US" sz="32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残酷现实的无奈之情</a:t>
            </a:r>
            <a:r>
              <a:rPr kumimoji="1" lang="zh-CN" altLang="en-US" sz="32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8602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AutoShape 112" descr="e7d195523061f1c09e9d68d7cf438b91ef959ecb14fc25d26BBA7F7DBC18E55DFF4014AF651F0BF2569D4B6C1DA7F1A4683A481403BD872FC687266AD13265C1DE7C373772FD8728ABDD69ADD03BFF5BE2862BC891DBB79E7A739485CF5D70A9215A2E47888BF97355711977F970DF0525A4784C514A35C14BF27FB05D82B63E4A5584518461FBF08556E7BE88637996">
            <a:extLst>
              <a:ext uri="{FF2B5EF4-FFF2-40B4-BE49-F238E27FC236}">
                <a16:creationId xmlns:a16="http://schemas.microsoft.com/office/drawing/2014/main" id="{C0C7CFB6-ADB7-49CB-9540-CB4406F2B144}"/>
              </a:ext>
            </a:extLst>
          </p:cNvPr>
          <p:cNvSpPr/>
          <p:nvPr/>
        </p:nvSpPr>
        <p:spPr bwMode="auto">
          <a:xfrm>
            <a:off x="478921" y="4321653"/>
            <a:ext cx="250193" cy="249091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4288" tIns="14288" rIns="14288" bIns="14288" anchor="ctr"/>
          <a:lstStyle/>
          <a:p>
            <a:pPr marL="0" marR="0" lvl="0" indent="0" algn="ctr" defTabSz="17145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015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微软雅黑 Light"/>
              <a:cs typeface="+mn-cs"/>
              <a:sym typeface="Gill Sans" charset="0"/>
            </a:endParaRPr>
          </a:p>
        </p:txBody>
      </p:sp>
      <p:grpSp>
        <p:nvGrpSpPr>
          <p:cNvPr id="69" name="Group 112" descr="e7d195523061f1c09e9d68d7cf438b91ef959ecb14fc25d26BBA7F7DBC18E55DFF4014AF651F0BF2569D4B6C1DA7F1A4683A481403BD872FC687266AD13265C1DE7C373772FD8728ABDD69ADD03BFF5BE2862BC891DBB79E7A739485CF5D70A9215A2E47888BF97355711977F970DF0525A4784C514A35C14BF27FB05D82B63E4A5584518461FBF08556E7BE88637996">
            <a:extLst>
              <a:ext uri="{FF2B5EF4-FFF2-40B4-BE49-F238E27FC236}">
                <a16:creationId xmlns:a16="http://schemas.microsoft.com/office/drawing/2014/main" id="{F75AABA6-CB4D-4F2A-8FD4-AD97E2656918}"/>
              </a:ext>
            </a:extLst>
          </p:cNvPr>
          <p:cNvGrpSpPr/>
          <p:nvPr/>
        </p:nvGrpSpPr>
        <p:grpSpPr>
          <a:xfrm>
            <a:off x="4859281" y="4328340"/>
            <a:ext cx="251602" cy="235716"/>
            <a:chOff x="5368132" y="3540125"/>
            <a:chExt cx="465138" cy="435769"/>
          </a:xfrm>
          <a:solidFill>
            <a:schemeClr val="bg1"/>
          </a:solidFill>
        </p:grpSpPr>
        <p:sp>
          <p:nvSpPr>
            <p:cNvPr id="70" name="AutoShape 110">
              <a:extLst>
                <a:ext uri="{FF2B5EF4-FFF2-40B4-BE49-F238E27FC236}">
                  <a16:creationId xmlns:a16="http://schemas.microsoft.com/office/drawing/2014/main" id="{FC04FB1E-9F53-44F0-8BFB-CCAC9BCAB0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微软雅黑 Light"/>
                <a:cs typeface="+mn-cs"/>
                <a:sym typeface="Gill Sans" charset="0"/>
              </a:endParaRPr>
            </a:p>
          </p:txBody>
        </p:sp>
        <p:sp>
          <p:nvSpPr>
            <p:cNvPr id="71" name="AutoShape 111">
              <a:extLst>
                <a:ext uri="{FF2B5EF4-FFF2-40B4-BE49-F238E27FC236}">
                  <a16:creationId xmlns:a16="http://schemas.microsoft.com/office/drawing/2014/main" id="{18E8CB49-B0A4-4907-8922-4425ED3F3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微软雅黑 Light"/>
                <a:cs typeface="+mn-cs"/>
                <a:sym typeface="Gill Sans" charset="0"/>
              </a:endParaRPr>
            </a:p>
          </p:txBody>
        </p:sp>
      </p:grpSp>
      <p:sp>
        <p:nvSpPr>
          <p:cNvPr id="3" name="Text Box 5">
            <a:extLst>
              <a:ext uri="{FF2B5EF4-FFF2-40B4-BE49-F238E27FC236}">
                <a16:creationId xmlns:a16="http://schemas.microsoft.com/office/drawing/2014/main" id="{C0AE8EF3-25AB-4CF0-8432-095312DF0C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577" y="1027072"/>
            <a:ext cx="4352839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迢迢牵牛星，皎皎河汉女。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纤纤擢素手，札札弄机杼。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终日不成章，泣涕零如雨。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河汉清且浅，相去复几许？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盈盈一水间，脉脉不得语。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2D8B630-1488-4055-A97B-8325F0DAE91E}"/>
              </a:ext>
            </a:extLst>
          </p:cNvPr>
          <p:cNvSpPr/>
          <p:nvPr/>
        </p:nvSpPr>
        <p:spPr>
          <a:xfrm>
            <a:off x="302217" y="255312"/>
            <a:ext cx="18341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  <a:sym typeface="+mn-lt"/>
              </a:rPr>
              <a:t>1.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lt"/>
              </a:rPr>
              <a:t>视角：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lt"/>
            </a:endParaRPr>
          </a:p>
        </p:txBody>
      </p:sp>
      <p:sp>
        <p:nvSpPr>
          <p:cNvPr id="5" name="标注: 弯曲线形 4">
            <a:extLst>
              <a:ext uri="{FF2B5EF4-FFF2-40B4-BE49-F238E27FC236}">
                <a16:creationId xmlns:a16="http://schemas.microsoft.com/office/drawing/2014/main" id="{DB5D17D7-07BA-4DF2-8115-D00AF41F57D4}"/>
              </a:ext>
            </a:extLst>
          </p:cNvPr>
          <p:cNvSpPr/>
          <p:nvPr/>
        </p:nvSpPr>
        <p:spPr>
          <a:xfrm>
            <a:off x="5535044" y="1208868"/>
            <a:ext cx="2797444" cy="63543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44208"/>
              <a:gd name="adj6" fmla="val -37986"/>
            </a:avLst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+mn-lt"/>
              </a:rPr>
              <a:t>辽阔远景广角</a:t>
            </a:r>
            <a:endParaRPr lang="zh-CN" altLang="en-US" sz="2800" dirty="0"/>
          </a:p>
        </p:txBody>
      </p:sp>
      <p:sp>
        <p:nvSpPr>
          <p:cNvPr id="6" name="右大括号 5">
            <a:extLst>
              <a:ext uri="{FF2B5EF4-FFF2-40B4-BE49-F238E27FC236}">
                <a16:creationId xmlns:a16="http://schemas.microsoft.com/office/drawing/2014/main" id="{CBDBC6C4-EA2F-4473-91C7-803FC49732FB}"/>
              </a:ext>
            </a:extLst>
          </p:cNvPr>
          <p:cNvSpPr/>
          <p:nvPr/>
        </p:nvSpPr>
        <p:spPr>
          <a:xfrm>
            <a:off x="4448014" y="2076773"/>
            <a:ext cx="232474" cy="759417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标注: 弯曲线形 7">
            <a:extLst>
              <a:ext uri="{FF2B5EF4-FFF2-40B4-BE49-F238E27FC236}">
                <a16:creationId xmlns:a16="http://schemas.microsoft.com/office/drawing/2014/main" id="{DF02EAEA-2D26-4FC1-B5AD-D77C72145E84}"/>
              </a:ext>
            </a:extLst>
          </p:cNvPr>
          <p:cNvSpPr/>
          <p:nvPr/>
        </p:nvSpPr>
        <p:spPr>
          <a:xfrm>
            <a:off x="5535044" y="2306987"/>
            <a:ext cx="2797444" cy="63543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32013"/>
              <a:gd name="adj6" fmla="val -19426"/>
            </a:avLst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+mn-lt"/>
              </a:rPr>
              <a:t>动人近景细节</a:t>
            </a:r>
            <a:endParaRPr lang="zh-CN" altLang="en-US" sz="2800" dirty="0"/>
          </a:p>
        </p:txBody>
      </p:sp>
      <p:sp>
        <p:nvSpPr>
          <p:cNvPr id="10" name="标注: 弯曲线形 9">
            <a:extLst>
              <a:ext uri="{FF2B5EF4-FFF2-40B4-BE49-F238E27FC236}">
                <a16:creationId xmlns:a16="http://schemas.microsoft.com/office/drawing/2014/main" id="{0ED2A9CA-C709-4368-AC8F-0249101A4EB5}"/>
              </a:ext>
            </a:extLst>
          </p:cNvPr>
          <p:cNvSpPr/>
          <p:nvPr/>
        </p:nvSpPr>
        <p:spPr>
          <a:xfrm>
            <a:off x="5535044" y="3453539"/>
            <a:ext cx="2797444" cy="63543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32013"/>
              <a:gd name="adj6" fmla="val -19980"/>
            </a:avLst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+mn-lt"/>
              </a:rPr>
              <a:t>辽阔远景广角</a:t>
            </a:r>
            <a:endParaRPr lang="zh-CN" altLang="en-US" sz="2800" dirty="0"/>
          </a:p>
        </p:txBody>
      </p:sp>
      <p:sp>
        <p:nvSpPr>
          <p:cNvPr id="11" name="右大括号 10">
            <a:extLst>
              <a:ext uri="{FF2B5EF4-FFF2-40B4-BE49-F238E27FC236}">
                <a16:creationId xmlns:a16="http://schemas.microsoft.com/office/drawing/2014/main" id="{316759CE-B0B0-4BCF-BFD6-53B28CB02A33}"/>
              </a:ext>
            </a:extLst>
          </p:cNvPr>
          <p:cNvSpPr/>
          <p:nvPr/>
        </p:nvSpPr>
        <p:spPr>
          <a:xfrm>
            <a:off x="4455763" y="3357011"/>
            <a:ext cx="232474" cy="759417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74102579-0BF5-435D-B815-FE21E318FB8F}"/>
              </a:ext>
            </a:extLst>
          </p:cNvPr>
          <p:cNvSpPr txBox="1"/>
          <p:nvPr/>
        </p:nvSpPr>
        <p:spPr>
          <a:xfrm>
            <a:off x="1878296" y="294598"/>
            <a:ext cx="46926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lt"/>
              </a:rPr>
              <a:t>具有画面感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57394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0" grpId="0" animBg="1"/>
      <p:bldP spid="11" grpId="0" animBg="1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8D399A51-EC68-4142-8F5C-9334EB28E60E}"/>
              </a:ext>
            </a:extLst>
          </p:cNvPr>
          <p:cNvSpPr/>
          <p:nvPr/>
        </p:nvSpPr>
        <p:spPr>
          <a:xfrm>
            <a:off x="0" y="255312"/>
            <a:ext cx="45143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  <a:sym typeface="+mn-lt"/>
              </a:rPr>
              <a:t>2.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+mn-lt"/>
              </a:rPr>
              <a:t>塑造了织女的人物形象：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CE8C65C-7487-41B4-A73B-D949A09B509C}"/>
              </a:ext>
            </a:extLst>
          </p:cNvPr>
          <p:cNvSpPr/>
          <p:nvPr/>
        </p:nvSpPr>
        <p:spPr>
          <a:xfrm>
            <a:off x="1141664" y="1454043"/>
            <a:ext cx="198002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勤劳、优雅</a:t>
            </a:r>
            <a:endParaRPr lang="en-US" altLang="zh-CN" sz="28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秀丽、深情</a:t>
            </a: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F87454A0-9256-4623-86A4-545AF77A6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5399" y="778532"/>
            <a:ext cx="4352839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迢迢牵牛星，皎皎河汉女。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u="sng" dirty="0">
                <a:solidFill>
                  <a:schemeClr val="accent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纤纤擢素手，札札弄机杼。</a:t>
            </a:r>
            <a:br>
              <a:rPr kumimoji="1" lang="zh-CN" altLang="en-US" sz="2800" b="1" u="sng" dirty="0">
                <a:solidFill>
                  <a:schemeClr val="accent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u="sng" dirty="0">
                <a:solidFill>
                  <a:schemeClr val="accent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终日不成章，泣涕零如雨。</a:t>
            </a:r>
            <a:br>
              <a:rPr kumimoji="1" lang="zh-CN" altLang="en-US" sz="2800" b="1" u="sng" dirty="0">
                <a:solidFill>
                  <a:schemeClr val="accent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河汉清且浅，相去复几许？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盈盈一水间，脉脉不得语。</a:t>
            </a:r>
          </a:p>
        </p:txBody>
      </p:sp>
      <p:sp>
        <p:nvSpPr>
          <p:cNvPr id="6" name="左大括号 5">
            <a:extLst>
              <a:ext uri="{FF2B5EF4-FFF2-40B4-BE49-F238E27FC236}">
                <a16:creationId xmlns:a16="http://schemas.microsoft.com/office/drawing/2014/main" id="{470A2FE0-F34A-4FA3-BFE2-B0830C8B5798}"/>
              </a:ext>
            </a:extLst>
          </p:cNvPr>
          <p:cNvSpPr/>
          <p:nvPr/>
        </p:nvSpPr>
        <p:spPr>
          <a:xfrm>
            <a:off x="3305262" y="1790709"/>
            <a:ext cx="226503" cy="864066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59949BAB-DE55-42F0-BB61-F17B46E27933}"/>
              </a:ext>
            </a:extLst>
          </p:cNvPr>
          <p:cNvSpPr/>
          <p:nvPr/>
        </p:nvSpPr>
        <p:spPr>
          <a:xfrm>
            <a:off x="647883" y="4026414"/>
            <a:ext cx="8084264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织女梨花带雨，楚楚动人，让人心生怜爱、同情。</a:t>
            </a:r>
          </a:p>
        </p:txBody>
      </p:sp>
    </p:spTree>
    <p:extLst>
      <p:ext uri="{BB962C8B-B14F-4D97-AF65-F5344CB8AC3E}">
        <p14:creationId xmlns:p14="http://schemas.microsoft.com/office/powerpoint/2010/main" val="2420615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4622B57E-7D04-4890-A832-854D0FE57817}"/>
              </a:ext>
            </a:extLst>
          </p:cNvPr>
          <p:cNvSpPr/>
          <p:nvPr/>
        </p:nvSpPr>
        <p:spPr>
          <a:xfrm>
            <a:off x="151003" y="243256"/>
            <a:ext cx="19896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  <a:sym typeface="+mn-lt"/>
              </a:rPr>
              <a:t>3.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sym typeface="+mn-lt"/>
              </a:rPr>
              <a:t>叠音词：</a:t>
            </a:r>
          </a:p>
        </p:txBody>
      </p:sp>
      <p:sp>
        <p:nvSpPr>
          <p:cNvPr id="2" name="Text Box 5">
            <a:extLst>
              <a:ext uri="{FF2B5EF4-FFF2-40B4-BE49-F238E27FC236}">
                <a16:creationId xmlns:a16="http://schemas.microsoft.com/office/drawing/2014/main" id="{4535A617-3AE5-49F6-9C57-163CA6F465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215" y="1146201"/>
            <a:ext cx="4352839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迢迢</a:t>
            </a: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牵牛星，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皎皎</a:t>
            </a: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河汉女。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纤纤</a:t>
            </a: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擢素手，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札札</a:t>
            </a: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弄机杼。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终日不成章，泣涕零如雨。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河汉清且浅，相去复几许？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盈盈</a:t>
            </a: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一水间，</a:t>
            </a:r>
            <a:r>
              <a:rPr kumimoji="1" lang="zh-CN" altLang="en-US" sz="28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脉脉</a:t>
            </a: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不得语。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939E576-85DB-41A9-9B1D-B21CCCA908BD}"/>
              </a:ext>
            </a:extLst>
          </p:cNvPr>
          <p:cNvSpPr/>
          <p:nvPr/>
        </p:nvSpPr>
        <p:spPr>
          <a:xfrm>
            <a:off x="5000077" y="1146201"/>
            <a:ext cx="3760708" cy="326243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富有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节奏美感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，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叠音词的运用与全诗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缠绵悱恻的情感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十分契合，使得诗意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韵味悠长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哀婉动人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zh-CN" altLang="en-US" sz="2800" b="1" dirty="0">
              <a:latin typeface="华文新魏" panose="02010800040101010101" pitchFamily="2" charset="-122"/>
              <a:ea typeface="华文新魏" panose="02010800040101010101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99692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AutoShape 112" descr="e7d195523061f1c09e9d68d7cf438b91ef959ecb14fc25d26BBA7F7DBC18E55DFF4014AF651F0BF2569D4B6C1DA7F1A4683A481403BD872FC687266AD13265C1DE7C373772FD8728ABDD69ADD03BFF5BE2862BC891DBB79E7A739485CF5D70A9215A2E47888BF97355711977F970DF0525A4784C514A35C14BF27FB05D82B63E4A5584518461FBF08556E7BE88637996">
            <a:extLst>
              <a:ext uri="{FF2B5EF4-FFF2-40B4-BE49-F238E27FC236}">
                <a16:creationId xmlns:a16="http://schemas.microsoft.com/office/drawing/2014/main" id="{C0C7CFB6-ADB7-49CB-9540-CB4406F2B144}"/>
              </a:ext>
            </a:extLst>
          </p:cNvPr>
          <p:cNvSpPr/>
          <p:nvPr/>
        </p:nvSpPr>
        <p:spPr bwMode="auto">
          <a:xfrm>
            <a:off x="478921" y="4321653"/>
            <a:ext cx="250193" cy="249091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4288" tIns="14288" rIns="14288" bIns="14288" anchor="ctr"/>
          <a:lstStyle/>
          <a:p>
            <a:pPr algn="ctr" defTabSz="17145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015" ker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grpSp>
        <p:nvGrpSpPr>
          <p:cNvPr id="69" name="Group 112" descr="e7d195523061f1c09e9d68d7cf438b91ef959ecb14fc25d26BBA7F7DBC18E55DFF4014AF651F0BF2569D4B6C1DA7F1A4683A481403BD872FC687266AD13265C1DE7C373772FD8728ABDD69ADD03BFF5BE2862BC891DBB79E7A739485CF5D70A9215A2E47888BF97355711977F970DF0525A4784C514A35C14BF27FB05D82B63E4A5584518461FBF08556E7BE88637996">
            <a:extLst>
              <a:ext uri="{FF2B5EF4-FFF2-40B4-BE49-F238E27FC236}">
                <a16:creationId xmlns:a16="http://schemas.microsoft.com/office/drawing/2014/main" id="{F75AABA6-CB4D-4F2A-8FD4-AD97E2656918}"/>
              </a:ext>
            </a:extLst>
          </p:cNvPr>
          <p:cNvGrpSpPr/>
          <p:nvPr/>
        </p:nvGrpSpPr>
        <p:grpSpPr>
          <a:xfrm>
            <a:off x="4859281" y="4328340"/>
            <a:ext cx="251602" cy="235716"/>
            <a:chOff x="5368132" y="3540125"/>
            <a:chExt cx="465138" cy="435769"/>
          </a:xfrm>
          <a:solidFill>
            <a:schemeClr val="bg1"/>
          </a:solidFill>
        </p:grpSpPr>
        <p:sp>
          <p:nvSpPr>
            <p:cNvPr id="70" name="AutoShape 110">
              <a:extLst>
                <a:ext uri="{FF2B5EF4-FFF2-40B4-BE49-F238E27FC236}">
                  <a16:creationId xmlns:a16="http://schemas.microsoft.com/office/drawing/2014/main" id="{FC04FB1E-9F53-44F0-8BFB-CCAC9BCAB0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71" name="AutoShape 111">
              <a:extLst>
                <a:ext uri="{FF2B5EF4-FFF2-40B4-BE49-F238E27FC236}">
                  <a16:creationId xmlns:a16="http://schemas.microsoft.com/office/drawing/2014/main" id="{18E8CB49-B0A4-4907-8922-4425ED3F3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" name="Text Box 5">
            <a:extLst>
              <a:ext uri="{FF2B5EF4-FFF2-40B4-BE49-F238E27FC236}">
                <a16:creationId xmlns:a16="http://schemas.microsoft.com/office/drawing/2014/main" id="{009C1373-79C6-41FF-A95E-5FB128DE7E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46" y="34440"/>
            <a:ext cx="2032835" cy="63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虚实结合：</a:t>
            </a:r>
            <a:endParaRPr kumimoji="1"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DB712DB3-4D95-4D0E-B93B-712F0D539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1653940"/>
            <a:ext cx="4473146" cy="2831544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实</a:t>
            </a:r>
            <a:r>
              <a:rPr kumimoji="1"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：牛郎星、织女星、银河</a:t>
            </a:r>
            <a:endParaRPr kumimoji="1" lang="en-US" altLang="zh-CN" sz="2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虚</a:t>
            </a:r>
            <a:r>
              <a:rPr kumimoji="1"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：想象织女因思念牛郎而无心织布、泣涕如雨；与牛郎隔河脉脉含情相望。</a:t>
            </a: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4432C242-2AAF-4D66-A952-A237C13205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46" y="1499449"/>
            <a:ext cx="4352839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迢迢牵牛星，皎皎河汉女。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纤纤擢素手，札札弄机杼。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终日不成章，泣涕零如雨。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河汉清且浅，相去复几许？</a:t>
            </a:r>
            <a:b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盈盈一水间，脉脉不得语。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7BFFE4D2-3AFC-4F76-A3C0-4937F06009DA}"/>
              </a:ext>
            </a:extLst>
          </p:cNvPr>
          <p:cNvSpPr txBox="1"/>
          <p:nvPr/>
        </p:nvSpPr>
        <p:spPr>
          <a:xfrm>
            <a:off x="1406180" y="703458"/>
            <a:ext cx="633163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距离之美，可望而不可即，让人更渴望</a:t>
            </a:r>
            <a:endParaRPr lang="zh-CN" altLang="en-US" u="sng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2324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5AB16405-D395-41A3-9BC4-AC13E7C6E84D}"/>
              </a:ext>
            </a:extLst>
          </p:cNvPr>
          <p:cNvSpPr/>
          <p:nvPr/>
        </p:nvSpPr>
        <p:spPr>
          <a:xfrm>
            <a:off x="0" y="294203"/>
            <a:ext cx="904221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《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古诗十九首</a:t>
            </a:r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》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：</a:t>
            </a:r>
            <a:endParaRPr lang="en-US" altLang="zh-CN" sz="2800" b="1" dirty="0">
              <a:latin typeface="华文新魏" panose="02010800040101010101" pitchFamily="2" charset="-122"/>
              <a:ea typeface="华文新魏" panose="02010800040101010101" pitchFamily="2" charset="-122"/>
              <a:sym typeface="+mn-lt"/>
            </a:endParaRPr>
          </a:p>
          <a:p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        </a:t>
            </a:r>
          </a:p>
          <a:p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        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是乐府古诗文人化的显著标志，深刻地再现了文人在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汉末社会思想大转变时期，追求的幻灭与沉沦、心灵的觉醒与痛苦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，抒发了妇朋友间的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离愁别绪、士人的彷徨失意和人生的无常之感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。</a:t>
            </a:r>
            <a:endParaRPr lang="en-US" altLang="zh-CN" sz="2800" b="1" dirty="0">
              <a:latin typeface="华文新魏" panose="02010800040101010101" pitchFamily="2" charset="-122"/>
              <a:ea typeface="华文新魏" panose="02010800040101010101" pitchFamily="2" charset="-122"/>
              <a:sym typeface="+mn-lt"/>
            </a:endParaRPr>
          </a:p>
          <a:p>
            <a:endParaRPr lang="en-US" altLang="zh-CN" sz="2800" b="1" dirty="0">
              <a:latin typeface="华文新魏" panose="02010800040101010101" pitchFamily="2" charset="-122"/>
              <a:ea typeface="华文新魏" panose="02010800040101010101" pitchFamily="2" charset="-122"/>
              <a:sym typeface="+mn-lt"/>
            </a:endParaRPr>
          </a:p>
          <a:p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        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全诗语言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朴素自然，描写生动真切，具有天然浑成的艺术风格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，处处表现了道家与儒家的哲学意境，被刘勰称为“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五言之冠冕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”（</a:t>
            </a:r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《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文心雕龙</a:t>
            </a:r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》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）。</a:t>
            </a:r>
          </a:p>
        </p:txBody>
      </p:sp>
    </p:spTree>
    <p:extLst>
      <p:ext uri="{BB962C8B-B14F-4D97-AF65-F5344CB8AC3E}">
        <p14:creationId xmlns:p14="http://schemas.microsoft.com/office/powerpoint/2010/main" val="1660077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E2141D2C-E47F-4293-B305-35C90DCBE3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 rot="9000000">
            <a:off x="-18710" y="-86803"/>
            <a:ext cx="1424233" cy="141506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720245B2-D674-4495-8F23-92934E8D78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>
            <a:off x="7772400" y="3797262"/>
            <a:ext cx="1485900" cy="147633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0807F0C3-6913-4153-9FA4-D47E6F1FD8DE}"/>
              </a:ext>
            </a:extLst>
          </p:cNvPr>
          <p:cNvSpPr/>
          <p:nvPr/>
        </p:nvSpPr>
        <p:spPr>
          <a:xfrm>
            <a:off x="254183" y="1066331"/>
            <a:ext cx="8661217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【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主题</a:t>
            </a:r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】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天上悲情，人间写照</a:t>
            </a:r>
            <a:endParaRPr lang="en-US" altLang="zh-CN" sz="2800" b="1" u="sng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    《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迢迢牵牛星</a:t>
            </a:r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》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借牛郎、织女的传说，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喻人间因不得已的原因而分离的夫妻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；也有说暗喻文人自己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可望而不可即的理想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，表达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对前途的迷惘哀愁之情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974172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>
            <a:extLst>
              <a:ext uri="{FF2B5EF4-FFF2-40B4-BE49-F238E27FC236}">
                <a16:creationId xmlns:a16="http://schemas.microsoft.com/office/drawing/2014/main" id="{9081AA5D-7581-457B-B7DD-80CA5846E9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3281" y="1935802"/>
            <a:ext cx="187743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marL="0" marR="0" lvl="0" indent="0" algn="ctr" defTabSz="514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D84E99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鹊桥仙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C3559E9-CA8E-4068-BA74-C871EE19BE14}"/>
              </a:ext>
            </a:extLst>
          </p:cNvPr>
          <p:cNvSpPr/>
          <p:nvPr/>
        </p:nvSpPr>
        <p:spPr>
          <a:xfrm>
            <a:off x="1696181" y="2966853"/>
            <a:ext cx="575163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【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北宋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】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秦观</a:t>
            </a:r>
            <a:endParaRPr kumimoji="0" lang="en-US" altLang="zh-CN" sz="2800" b="1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C20540F-6071-4433-A2D4-4F4C7D222477}"/>
              </a:ext>
            </a:extLst>
          </p:cNvPr>
          <p:cNvSpPr/>
          <p:nvPr/>
        </p:nvSpPr>
        <p:spPr>
          <a:xfrm>
            <a:off x="664590" y="443060"/>
            <a:ext cx="7814821" cy="4326903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0326FF1C-CB3F-4630-A255-149D123CFF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 rot="9000000">
            <a:off x="82053" y="-747252"/>
            <a:ext cx="2849401" cy="283105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EADEA13-04B0-4A17-BA84-C6F8899AA9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>
            <a:off x="6892007" y="3036101"/>
            <a:ext cx="2251993" cy="223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3199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>
            <a:extLst>
              <a:ext uri="{FF2B5EF4-FFF2-40B4-BE49-F238E27FC236}">
                <a16:creationId xmlns:a16="http://schemas.microsoft.com/office/drawing/2014/main" id="{AFAE00DB-6789-448B-9E64-0D4CFAA7E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11" y="635430"/>
            <a:ext cx="9144000" cy="351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纤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云弄</a:t>
            </a: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巧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，飞星传</a:t>
            </a: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恨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 银汉</a:t>
            </a: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迢迢</a:t>
            </a:r>
            <a:r>
              <a:rPr kumimoji="1" lang="zh-CN" altLang="en-US" sz="2800" b="1" i="1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暗度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。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marR="0" lvl="0" indent="0" defTabSz="457200" rtl="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金风玉露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一相逢，</a:t>
            </a:r>
            <a:endParaRPr kumimoji="1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marR="0" lvl="0" indent="0" defTabSz="457200" rtl="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便</a:t>
            </a: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胜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却</a:t>
            </a: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人间无数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。</a:t>
            </a:r>
          </a:p>
        </p:txBody>
      </p:sp>
      <p:sp>
        <p:nvSpPr>
          <p:cNvPr id="6" name="标注: 弯曲线形 5">
            <a:extLst>
              <a:ext uri="{FF2B5EF4-FFF2-40B4-BE49-F238E27FC236}">
                <a16:creationId xmlns:a16="http://schemas.microsoft.com/office/drawing/2014/main" id="{43963056-686A-4680-BF73-EDAECE8A7BF9}"/>
              </a:ext>
            </a:extLst>
          </p:cNvPr>
          <p:cNvSpPr/>
          <p:nvPr/>
        </p:nvSpPr>
        <p:spPr>
          <a:xfrm>
            <a:off x="1519097" y="1347535"/>
            <a:ext cx="3052903" cy="635430"/>
          </a:xfrm>
          <a:prstGeom prst="borderCallout2">
            <a:avLst>
              <a:gd name="adj1" fmla="val 18750"/>
              <a:gd name="adj2" fmla="val -1463"/>
              <a:gd name="adj3" fmla="val 18750"/>
              <a:gd name="adj4" fmla="val -16667"/>
              <a:gd name="adj5" fmla="val 1427"/>
              <a:gd name="adj6" fmla="val -20103"/>
            </a:avLst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美好的织女与画面</a:t>
            </a:r>
          </a:p>
        </p:txBody>
      </p:sp>
      <p:sp>
        <p:nvSpPr>
          <p:cNvPr id="7" name="标注: 弯曲线形 6">
            <a:extLst>
              <a:ext uri="{FF2B5EF4-FFF2-40B4-BE49-F238E27FC236}">
                <a16:creationId xmlns:a16="http://schemas.microsoft.com/office/drawing/2014/main" id="{F5EECAB7-CB9D-41F5-B7F0-368D57DED560}"/>
              </a:ext>
            </a:extLst>
          </p:cNvPr>
          <p:cNvSpPr/>
          <p:nvPr/>
        </p:nvSpPr>
        <p:spPr>
          <a:xfrm>
            <a:off x="3612825" y="0"/>
            <a:ext cx="3052903" cy="635430"/>
          </a:xfrm>
          <a:prstGeom prst="borderCallout2">
            <a:avLst>
              <a:gd name="adj1" fmla="val 18750"/>
              <a:gd name="adj2" fmla="val -639"/>
              <a:gd name="adj3" fmla="val 18750"/>
              <a:gd name="adj4" fmla="val -16667"/>
              <a:gd name="adj5" fmla="val 100960"/>
              <a:gd name="adj6" fmla="val -16787"/>
            </a:avLst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牛郎的遗憾、痛恨</a:t>
            </a:r>
          </a:p>
        </p:txBody>
      </p:sp>
      <p:sp>
        <p:nvSpPr>
          <p:cNvPr id="8" name="标注: 弯曲线形 7">
            <a:extLst>
              <a:ext uri="{FF2B5EF4-FFF2-40B4-BE49-F238E27FC236}">
                <a16:creationId xmlns:a16="http://schemas.microsoft.com/office/drawing/2014/main" id="{EC738FC8-A9FD-4271-B674-4A9FA4B275C6}"/>
              </a:ext>
            </a:extLst>
          </p:cNvPr>
          <p:cNvSpPr/>
          <p:nvPr/>
        </p:nvSpPr>
        <p:spPr>
          <a:xfrm>
            <a:off x="5734806" y="1347535"/>
            <a:ext cx="3052903" cy="635430"/>
          </a:xfrm>
          <a:prstGeom prst="borderCallout2">
            <a:avLst>
              <a:gd name="adj1" fmla="val 18750"/>
              <a:gd name="adj2" fmla="val -1738"/>
              <a:gd name="adj3" fmla="val 18750"/>
              <a:gd name="adj4" fmla="val -16667"/>
              <a:gd name="adj5" fmla="val -8295"/>
              <a:gd name="adj6" fmla="val -19699"/>
            </a:avLst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遥远、漫长、隐忍</a:t>
            </a:r>
          </a:p>
        </p:txBody>
      </p:sp>
      <p:sp>
        <p:nvSpPr>
          <p:cNvPr id="9" name="标注: 弯曲线形 8">
            <a:extLst>
              <a:ext uri="{FF2B5EF4-FFF2-40B4-BE49-F238E27FC236}">
                <a16:creationId xmlns:a16="http://schemas.microsoft.com/office/drawing/2014/main" id="{2CEDC922-CA12-4512-B08F-27720F795217}"/>
              </a:ext>
            </a:extLst>
          </p:cNvPr>
          <p:cNvSpPr/>
          <p:nvPr/>
        </p:nvSpPr>
        <p:spPr>
          <a:xfrm>
            <a:off x="2325612" y="2746578"/>
            <a:ext cx="6818388" cy="635430"/>
          </a:xfrm>
          <a:prstGeom prst="borderCallout2">
            <a:avLst>
              <a:gd name="adj1" fmla="val 27991"/>
              <a:gd name="adj2" fmla="val -459"/>
              <a:gd name="adj3" fmla="val 18750"/>
              <a:gd name="adj4" fmla="val -13714"/>
              <a:gd name="adj5" fmla="val -14130"/>
              <a:gd name="adj6" fmla="val -18038"/>
            </a:avLst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tx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比喻，二人相会犹如秋风与白露的相逢那般短暂</a:t>
            </a:r>
          </a:p>
        </p:txBody>
      </p:sp>
      <p:sp>
        <p:nvSpPr>
          <p:cNvPr id="10" name="标注: 弯曲线形 9">
            <a:extLst>
              <a:ext uri="{FF2B5EF4-FFF2-40B4-BE49-F238E27FC236}">
                <a16:creationId xmlns:a16="http://schemas.microsoft.com/office/drawing/2014/main" id="{FCD808DD-76EE-44BF-BF38-25BB1733A150}"/>
              </a:ext>
            </a:extLst>
          </p:cNvPr>
          <p:cNvSpPr/>
          <p:nvPr/>
        </p:nvSpPr>
        <p:spPr>
          <a:xfrm>
            <a:off x="2240601" y="4273805"/>
            <a:ext cx="4839708" cy="635430"/>
          </a:xfrm>
          <a:prstGeom prst="borderCallout2">
            <a:avLst>
              <a:gd name="adj1" fmla="val 22711"/>
              <a:gd name="adj2" fmla="val -1226"/>
              <a:gd name="adj3" fmla="val 18750"/>
              <a:gd name="adj4" fmla="val -16667"/>
              <a:gd name="adj5" fmla="val -14130"/>
              <a:gd name="adj6" fmla="val -18038"/>
            </a:avLst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tx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但其美好胜过人间无数寻常的时光</a:t>
            </a:r>
          </a:p>
        </p:txBody>
      </p:sp>
    </p:spTree>
    <p:extLst>
      <p:ext uri="{BB962C8B-B14F-4D97-AF65-F5344CB8AC3E}">
        <p14:creationId xmlns:p14="http://schemas.microsoft.com/office/powerpoint/2010/main" val="1583399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470F02A2-046B-478E-B28A-38A227C4FEA6}"/>
              </a:ext>
            </a:extLst>
          </p:cNvPr>
          <p:cNvSpPr txBox="1"/>
          <p:nvPr/>
        </p:nvSpPr>
        <p:spPr>
          <a:xfrm>
            <a:off x="385893" y="952015"/>
            <a:ext cx="8498048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【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小结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】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       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牛郎和织女为了短暂的会面，飞越遥远的距离，跨越漫长的岁月，于是，这短暂的片刻显得如此珍贵，他们便愈加珍惜。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24181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>
            <a:extLst>
              <a:ext uri="{FF2B5EF4-FFF2-40B4-BE49-F238E27FC236}">
                <a16:creationId xmlns:a16="http://schemas.microsoft.com/office/drawing/2014/main" id="{AFAE00DB-6789-448B-9E64-0D4CFAA7E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7112"/>
            <a:ext cx="9144000" cy="351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柔情似水，佳期如梦</a:t>
            </a:r>
            <a:r>
              <a:rPr kumimoji="1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</a:t>
            </a:r>
            <a:endParaRPr kumimoji="1" lang="en-US" altLang="zh-CN" sz="28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2800" b="1" u="sng" dirty="0">
              <a:solidFill>
                <a:srgbClr val="00B0F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忍顾</a:t>
            </a:r>
            <a:r>
              <a:rPr kumimoji="1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鹊桥归路。</a:t>
            </a:r>
            <a:endParaRPr kumimoji="1" lang="en-US" altLang="zh-CN" sz="28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两情若是</a:t>
            </a: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久长</a:t>
            </a:r>
            <a:r>
              <a:rPr kumimoji="1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时，又岂在</a:t>
            </a:r>
            <a:r>
              <a:rPr kumimoji="1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朝朝暮暮</a:t>
            </a:r>
            <a:r>
              <a:rPr kumimoji="1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。</a:t>
            </a:r>
          </a:p>
        </p:txBody>
      </p:sp>
      <p:sp>
        <p:nvSpPr>
          <p:cNvPr id="6" name="标注: 弯曲线形 5">
            <a:extLst>
              <a:ext uri="{FF2B5EF4-FFF2-40B4-BE49-F238E27FC236}">
                <a16:creationId xmlns:a16="http://schemas.microsoft.com/office/drawing/2014/main" id="{43963056-686A-4680-BF73-EDAECE8A7BF9}"/>
              </a:ext>
            </a:extLst>
          </p:cNvPr>
          <p:cNvSpPr/>
          <p:nvPr/>
        </p:nvSpPr>
        <p:spPr>
          <a:xfrm>
            <a:off x="712892" y="791321"/>
            <a:ext cx="6610697" cy="635430"/>
          </a:xfrm>
          <a:prstGeom prst="borderCallout2">
            <a:avLst>
              <a:gd name="adj1" fmla="val 58356"/>
              <a:gd name="adj2" fmla="val -689"/>
              <a:gd name="adj3" fmla="val 27991"/>
              <a:gd name="adj4" fmla="val -3407"/>
              <a:gd name="adj5" fmla="val -18376"/>
              <a:gd name="adj6" fmla="val -3690"/>
            </a:avLst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  <a:sym typeface="+mn-lt"/>
              </a:rPr>
              <a:t>比喻，缱绻情深，约会如同梦一般缥缈而又美好</a:t>
            </a:r>
          </a:p>
        </p:txBody>
      </p:sp>
      <p:sp>
        <p:nvSpPr>
          <p:cNvPr id="9" name="标注: 弯曲线形 8">
            <a:extLst>
              <a:ext uri="{FF2B5EF4-FFF2-40B4-BE49-F238E27FC236}">
                <a16:creationId xmlns:a16="http://schemas.microsoft.com/office/drawing/2014/main" id="{2CEDC922-CA12-4512-B08F-27720F795217}"/>
              </a:ext>
            </a:extLst>
          </p:cNvPr>
          <p:cNvSpPr/>
          <p:nvPr/>
        </p:nvSpPr>
        <p:spPr>
          <a:xfrm>
            <a:off x="1871484" y="2204218"/>
            <a:ext cx="4470593" cy="635430"/>
          </a:xfrm>
          <a:prstGeom prst="borderCallout2">
            <a:avLst>
              <a:gd name="adj1" fmla="val 18750"/>
              <a:gd name="adj2" fmla="val -1001"/>
              <a:gd name="adj3" fmla="val 18750"/>
              <a:gd name="adj4" fmla="val -16667"/>
              <a:gd name="adj5" fmla="val -14130"/>
              <a:gd name="adj6" fmla="val -18038"/>
            </a:avLst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神态、动作，两人极度不舍之情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  <a:sym typeface="+mn-lt"/>
            </a:endParaRPr>
          </a:p>
        </p:txBody>
      </p:sp>
      <p:sp>
        <p:nvSpPr>
          <p:cNvPr id="10" name="标注: 弯曲线形 9">
            <a:extLst>
              <a:ext uri="{FF2B5EF4-FFF2-40B4-BE49-F238E27FC236}">
                <a16:creationId xmlns:a16="http://schemas.microsoft.com/office/drawing/2014/main" id="{FCD808DD-76EE-44BF-BF38-25BB1733A150}"/>
              </a:ext>
            </a:extLst>
          </p:cNvPr>
          <p:cNvSpPr/>
          <p:nvPr/>
        </p:nvSpPr>
        <p:spPr>
          <a:xfrm>
            <a:off x="2752329" y="3628417"/>
            <a:ext cx="3589748" cy="635430"/>
          </a:xfrm>
          <a:prstGeom prst="borderCallout2">
            <a:avLst>
              <a:gd name="adj1" fmla="val 20070"/>
              <a:gd name="adj2" fmla="val -1920"/>
              <a:gd name="adj3" fmla="val 18750"/>
              <a:gd name="adj4" fmla="val -16667"/>
              <a:gd name="adj5" fmla="val -14130"/>
              <a:gd name="adj6" fmla="val -18038"/>
            </a:avLst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若是真爱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  <a:sym typeface="+mn-lt"/>
              </a:rPr>
              <a:t>，不必日日厮守</a:t>
            </a:r>
          </a:p>
        </p:txBody>
      </p:sp>
    </p:spTree>
    <p:extLst>
      <p:ext uri="{BB962C8B-B14F-4D97-AF65-F5344CB8AC3E}">
        <p14:creationId xmlns:p14="http://schemas.microsoft.com/office/powerpoint/2010/main" val="1424491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E2141D2C-E47F-4293-B305-35C90DCBE3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 rot="9000000">
            <a:off x="-18710" y="-86803"/>
            <a:ext cx="1424233" cy="141506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720245B2-D674-4495-8F23-92934E8D78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>
            <a:off x="7772400" y="3797262"/>
            <a:ext cx="1485900" cy="147633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0807F0C3-6913-4153-9FA4-D47E6F1FD8DE}"/>
              </a:ext>
            </a:extLst>
          </p:cNvPr>
          <p:cNvSpPr/>
          <p:nvPr/>
        </p:nvSpPr>
        <p:spPr>
          <a:xfrm>
            <a:off x="254183" y="1066331"/>
            <a:ext cx="8661217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小结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】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        相聚有多么幸福与快乐，离别就有多么痛苦与沉重。可离别成为常态时，只能劝慰自己</a:t>
            </a:r>
            <a:r>
              <a:rPr lang="en-US" altLang="zh-CN" sz="28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若有长情，不在一时。</a:t>
            </a:r>
            <a:endParaRPr lang="en-US" altLang="zh-CN" sz="2800" b="1" dirty="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27606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>
            <a:extLst>
              <a:ext uri="{FF2B5EF4-FFF2-40B4-BE49-F238E27FC236}">
                <a16:creationId xmlns:a16="http://schemas.microsoft.com/office/drawing/2014/main" id="{AFAE00DB-6789-448B-9E64-0D4CFAA7E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27534"/>
            <a:ext cx="6237538" cy="1530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思考</a:t>
            </a:r>
            <a:r>
              <a:rPr kumimoji="1"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kumimoji="1"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你是否认同这种爱情观？为什么？</a:t>
            </a:r>
            <a:endParaRPr kumimoji="1"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CBDB115-1465-49A0-A0AB-A085CB032A65}"/>
              </a:ext>
            </a:extLst>
          </p:cNvPr>
          <p:cNvSpPr/>
          <p:nvPr/>
        </p:nvSpPr>
        <p:spPr>
          <a:xfrm>
            <a:off x="218114" y="1956569"/>
            <a:ext cx="8414157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        “真正的爱情可以</a:t>
            </a:r>
            <a:r>
              <a:rPr lang="zh-CN" altLang="en-US" sz="2800" b="1" u="sng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跳出时空的局限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，可以</a:t>
            </a:r>
            <a:r>
              <a:rPr lang="zh-CN" altLang="en-US" sz="2800" b="1" u="sng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超越朝朝暮暮的耳鬓厮磨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，将对彼此的欣赏升华成更加高尚的</a:t>
            </a:r>
            <a:r>
              <a:rPr lang="zh-CN" altLang="en-US" sz="2800" b="1" u="sng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精神之爱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，才能够地久天长。”</a:t>
            </a:r>
          </a:p>
        </p:txBody>
      </p:sp>
    </p:spTree>
    <p:extLst>
      <p:ext uri="{BB962C8B-B14F-4D97-AF65-F5344CB8AC3E}">
        <p14:creationId xmlns:p14="http://schemas.microsoft.com/office/powerpoint/2010/main" val="1141572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5CBDB115-1465-49A0-A0AB-A085CB032A65}"/>
              </a:ext>
            </a:extLst>
          </p:cNvPr>
          <p:cNvSpPr/>
          <p:nvPr/>
        </p:nvSpPr>
        <p:spPr>
          <a:xfrm>
            <a:off x="2859715" y="2083569"/>
            <a:ext cx="2652086" cy="760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        连朝华</a:t>
            </a:r>
          </a:p>
        </p:txBody>
      </p:sp>
    </p:spTree>
    <p:extLst>
      <p:ext uri="{BB962C8B-B14F-4D97-AF65-F5344CB8AC3E}">
        <p14:creationId xmlns:p14="http://schemas.microsoft.com/office/powerpoint/2010/main" val="24522129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E2141D2C-E47F-4293-B305-35C90DCBE3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 rot="9000000">
            <a:off x="-18710" y="-86803"/>
            <a:ext cx="1424233" cy="141506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720245B2-D674-4495-8F23-92934E8D78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>
            <a:off x="7772400" y="3797262"/>
            <a:ext cx="1485900" cy="147633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0807F0C3-6913-4153-9FA4-D47E6F1FD8DE}"/>
              </a:ext>
            </a:extLst>
          </p:cNvPr>
          <p:cNvSpPr/>
          <p:nvPr/>
        </p:nvSpPr>
        <p:spPr>
          <a:xfrm>
            <a:off x="241391" y="1589529"/>
            <a:ext cx="8661217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        不太热烈的爱情才会维持久远，太快和太慢，结果都不会圆满。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  <a:sym typeface="+mn-lt"/>
            </a:endParaRPr>
          </a:p>
          <a:p>
            <a:pPr marL="0" marR="0" lvl="0" indent="0" algn="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莎士比亚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罗密欧与朱丽叶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40317008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>
            <a:extLst>
              <a:ext uri="{FF2B5EF4-FFF2-40B4-BE49-F238E27FC236}">
                <a16:creationId xmlns:a16="http://schemas.microsoft.com/office/drawing/2014/main" id="{9081AA5D-7581-457B-B7DD-80CA5846E9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552" y="1581857"/>
            <a:ext cx="8420896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defTabSz="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dirty="0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200" dirty="0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对比阅读</a:t>
            </a:r>
            <a:r>
              <a:rPr lang="en-US" altLang="zh-CN" sz="3200" dirty="0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algn="ctr" defTabSz="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dirty="0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比较</a:t>
            </a:r>
            <a:r>
              <a:rPr lang="en-US" altLang="zh-CN" sz="3200" b="1" dirty="0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迢迢牵牛星</a:t>
            </a:r>
            <a:r>
              <a:rPr lang="en-US" altLang="zh-CN" sz="3200" b="1" dirty="0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》《</a:t>
            </a:r>
            <a:r>
              <a:rPr lang="zh-CN" altLang="en-US" sz="3200" b="1" dirty="0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鹊桥仙</a:t>
            </a:r>
            <a:r>
              <a:rPr lang="en-US" altLang="zh-CN" sz="3200" b="1" dirty="0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dirty="0">
                <a:solidFill>
                  <a:schemeClr val="accen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的异同。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C20540F-6071-4433-A2D4-4F4C7D222477}"/>
              </a:ext>
            </a:extLst>
          </p:cNvPr>
          <p:cNvSpPr/>
          <p:nvPr/>
        </p:nvSpPr>
        <p:spPr>
          <a:xfrm>
            <a:off x="664590" y="443060"/>
            <a:ext cx="7814821" cy="4326903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0326FF1C-CB3F-4630-A255-149D123CFF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 rot="9000000">
            <a:off x="82053" y="-747252"/>
            <a:ext cx="2849401" cy="283105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EADEA13-04B0-4A17-BA84-C6F8899AA9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5" b="48889"/>
          <a:stretch/>
        </p:blipFill>
        <p:spPr>
          <a:xfrm>
            <a:off x="6892007" y="3036101"/>
            <a:ext cx="2251993" cy="223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927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50D10063-31D4-43B9-9506-141CF3C073D7}"/>
              </a:ext>
            </a:extLst>
          </p:cNvPr>
          <p:cNvSpPr/>
          <p:nvPr/>
        </p:nvSpPr>
        <p:spPr>
          <a:xfrm>
            <a:off x="0" y="1007204"/>
            <a:ext cx="9144000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u"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艺术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手法：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sym typeface="+mn-lt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        都根据传说，通过联想和</a:t>
            </a:r>
            <a:r>
              <a:rPr lang="zh-CN" altLang="en-US" sz="28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想象，情景交融，以情动人。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  <a:sym typeface="+mn-lt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u"/>
              <a:tabLst/>
              <a:defRPr/>
            </a:pP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情感主题：</a:t>
            </a:r>
            <a:endParaRPr lang="en-US" altLang="zh-CN" sz="2800" b="1" u="sng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+mn-lt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表达作者对爱情的看法，曲折的表达了对美好生活的向往。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  <a:sym typeface="+mn-lt"/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CF29BE35-C1AD-4F85-8011-2210487739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76530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相同点：</a:t>
            </a:r>
            <a:endParaRPr kumimoji="1"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8425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50D10063-31D4-43B9-9506-141CF3C073D7}"/>
              </a:ext>
            </a:extLst>
          </p:cNvPr>
          <p:cNvSpPr/>
          <p:nvPr/>
        </p:nvSpPr>
        <p:spPr>
          <a:xfrm>
            <a:off x="0" y="1007204"/>
            <a:ext cx="914400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、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情感主题：</a:t>
            </a:r>
            <a:endParaRPr lang="en-US" altLang="zh-CN" sz="2800" b="1" u="sng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+mn-lt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迢迢牵牛星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诗写双星别离，表现的是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离愁别恨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  <a:sym typeface="+mn-lt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鹊桥仙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词却写鹊桥相会，是对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纯洁、高尚、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lt"/>
              </a:rPr>
              <a:t>忠贞不渝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爱情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赞颂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  <a:sym typeface="+mn-lt"/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CF29BE35-C1AD-4F85-8011-2210487739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76530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不同点：</a:t>
            </a:r>
            <a:endParaRPr kumimoji="1"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8691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50D10063-31D4-43B9-9506-141CF3C073D7}"/>
              </a:ext>
            </a:extLst>
          </p:cNvPr>
          <p:cNvSpPr/>
          <p:nvPr/>
        </p:nvSpPr>
        <p:spPr>
          <a:xfrm>
            <a:off x="0" y="1007204"/>
            <a:ext cx="9144000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、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写作手法：</a:t>
            </a:r>
            <a:endParaRPr lang="en-US" altLang="zh-CN" sz="2800" b="1" u="sng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+mn-lt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迢迢牵牛星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全诗以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叠音词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入诗，以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描写为主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情景交融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，声情并茂；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  <a:sym typeface="+mn-lt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鹊桥仙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则将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写景、抒情、议论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融为一体，写得自然流畅而又婉约蕴籍，余味隽永。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  <a:sym typeface="+mn-lt"/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CF29BE35-C1AD-4F85-8011-2210487739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76530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不同点：</a:t>
            </a:r>
            <a:endParaRPr kumimoji="1"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0195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50D10063-31D4-43B9-9506-141CF3C073D7}"/>
              </a:ext>
            </a:extLst>
          </p:cNvPr>
          <p:cNvSpPr/>
          <p:nvPr/>
        </p:nvSpPr>
        <p:spPr>
          <a:xfrm>
            <a:off x="0" y="804004"/>
            <a:ext cx="91440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、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+mn-lt"/>
              </a:rPr>
              <a:t>语言特点：</a:t>
            </a:r>
            <a:endParaRPr lang="en-US" altLang="zh-CN" sz="2800" b="1" u="sng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+mn-lt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迢迢牵牛星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出自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古诗十九首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虽属于文人五言诗，但仍带有浓厚的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民歌风味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，既</a:t>
            </a:r>
            <a:r>
              <a:rPr kumimoji="0" lang="zh-CN" altLang="en-US" sz="2800" b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平实质朴，清新自然，又含蓄深沉；</a:t>
            </a:r>
            <a:endParaRPr kumimoji="0" lang="en-US" altLang="zh-CN" sz="2800" b="1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  <a:sym typeface="+mn-lt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鹊桥仙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出自婉约派名家秦观之手，体现了他一贯的语言风格，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婉约清丽，饶有情趣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sym typeface="+mn-lt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  <a:sym typeface="+mn-lt"/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CF29BE35-C1AD-4F85-8011-2210487739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76530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不同点：</a:t>
            </a:r>
            <a:endParaRPr kumimoji="1"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7127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插画小清新1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84E99"/>
      </a:accent1>
      <a:accent2>
        <a:srgbClr val="735AA2"/>
      </a:accent2>
      <a:accent3>
        <a:srgbClr val="F2F1F7"/>
      </a:accent3>
      <a:accent4>
        <a:srgbClr val="F1AAAF"/>
      </a:accent4>
      <a:accent5>
        <a:srgbClr val="665172"/>
      </a:accent5>
      <a:accent6>
        <a:srgbClr val="CBB6CA"/>
      </a:accent6>
      <a:hlink>
        <a:srgbClr val="D04241"/>
      </a:hlink>
      <a:folHlink>
        <a:srgbClr val="954F72"/>
      </a:folHlink>
    </a:clrScheme>
    <a:fontScheme name="标准1">
      <a:majorFont>
        <a:latin typeface="Arial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1759</TotalTime>
  <Words>1335</Words>
  <Application>Microsoft Office PowerPoint</Application>
  <PresentationFormat>全屏显示(16:9)</PresentationFormat>
  <Paragraphs>109</Paragraphs>
  <Slides>27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0" baseType="lpstr">
      <vt:lpstr>华文楷体</vt:lpstr>
      <vt:lpstr>Calibri Light</vt:lpstr>
      <vt:lpstr>Arial</vt:lpstr>
      <vt:lpstr>等线</vt:lpstr>
      <vt:lpstr>Wingdings</vt:lpstr>
      <vt:lpstr>黑体</vt:lpstr>
      <vt:lpstr>Arial</vt:lpstr>
      <vt:lpstr>华文琥珀</vt:lpstr>
      <vt:lpstr>楷体</vt:lpstr>
      <vt:lpstr>华文新魏</vt:lpstr>
      <vt:lpstr>方正姚体</vt:lpstr>
      <vt:lpstr>Gill Sans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静态小清新</dc:title>
  <dc:creator>江湖学院</dc:creator>
  <cp:lastModifiedBy>zhao</cp:lastModifiedBy>
  <cp:revision>180</cp:revision>
  <dcterms:created xsi:type="dcterms:W3CDTF">2018-03-29T05:50:33Z</dcterms:created>
  <dcterms:modified xsi:type="dcterms:W3CDTF">2021-01-14T08:29:17Z</dcterms:modified>
</cp:coreProperties>
</file>