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2"/>
  </p:notesMasterIdLst>
  <p:sldIdLst>
    <p:sldId id="287" r:id="rId2"/>
    <p:sldId id="291" r:id="rId3"/>
    <p:sldId id="292" r:id="rId4"/>
    <p:sldId id="293" r:id="rId5"/>
    <p:sldId id="294" r:id="rId6"/>
    <p:sldId id="295" r:id="rId7"/>
    <p:sldId id="296" r:id="rId8"/>
    <p:sldId id="297" r:id="rId9"/>
    <p:sldId id="298" r:id="rId10"/>
    <p:sldId id="299" r:id="rId11"/>
    <p:sldId id="300" r:id="rId12"/>
    <p:sldId id="302" r:id="rId13"/>
    <p:sldId id="303" r:id="rId14"/>
    <p:sldId id="304" r:id="rId15"/>
    <p:sldId id="305" r:id="rId16"/>
    <p:sldId id="306" r:id="rId17"/>
    <p:sldId id="308" r:id="rId18"/>
    <p:sldId id="318" r:id="rId19"/>
    <p:sldId id="311" r:id="rId20"/>
    <p:sldId id="289" r:id="rId21"/>
  </p:sldIdLst>
  <p:sldSz cx="11522075" cy="6480175"/>
  <p:notesSz cx="6858000" cy="9144000"/>
  <p:defaultTextStyle>
    <a:defPPr>
      <a:defRPr lang="zh-CN"/>
    </a:defPPr>
    <a:lvl1pPr algn="l" rtl="0" fontAlgn="base">
      <a:spcBef>
        <a:spcPct val="0"/>
      </a:spcBef>
      <a:spcAft>
        <a:spcPct val="0"/>
      </a:spcAft>
      <a:defRPr kern="1200">
        <a:solidFill>
          <a:schemeClr val="tx1"/>
        </a:solidFill>
        <a:latin typeface="Arial" charset="0"/>
        <a:ea typeface="宋体" charset="-122"/>
        <a:cs typeface="+mn-cs"/>
      </a:defRPr>
    </a:lvl1pPr>
    <a:lvl2pPr marL="432012" algn="l" rtl="0" fontAlgn="base">
      <a:spcBef>
        <a:spcPct val="0"/>
      </a:spcBef>
      <a:spcAft>
        <a:spcPct val="0"/>
      </a:spcAft>
      <a:defRPr kern="1200">
        <a:solidFill>
          <a:schemeClr val="tx1"/>
        </a:solidFill>
        <a:latin typeface="Arial" charset="0"/>
        <a:ea typeface="宋体" charset="-122"/>
        <a:cs typeface="+mn-cs"/>
      </a:defRPr>
    </a:lvl2pPr>
    <a:lvl3pPr marL="864026" algn="l" rtl="0" fontAlgn="base">
      <a:spcBef>
        <a:spcPct val="0"/>
      </a:spcBef>
      <a:spcAft>
        <a:spcPct val="0"/>
      </a:spcAft>
      <a:defRPr kern="1200">
        <a:solidFill>
          <a:schemeClr val="tx1"/>
        </a:solidFill>
        <a:latin typeface="Arial" charset="0"/>
        <a:ea typeface="宋体" charset="-122"/>
        <a:cs typeface="+mn-cs"/>
      </a:defRPr>
    </a:lvl3pPr>
    <a:lvl4pPr marL="1296038" algn="l" rtl="0" fontAlgn="base">
      <a:spcBef>
        <a:spcPct val="0"/>
      </a:spcBef>
      <a:spcAft>
        <a:spcPct val="0"/>
      </a:spcAft>
      <a:defRPr kern="1200">
        <a:solidFill>
          <a:schemeClr val="tx1"/>
        </a:solidFill>
        <a:latin typeface="Arial" charset="0"/>
        <a:ea typeface="宋体" charset="-122"/>
        <a:cs typeface="+mn-cs"/>
      </a:defRPr>
    </a:lvl4pPr>
    <a:lvl5pPr marL="1728051" algn="l" rtl="0" fontAlgn="base">
      <a:spcBef>
        <a:spcPct val="0"/>
      </a:spcBef>
      <a:spcAft>
        <a:spcPct val="0"/>
      </a:spcAft>
      <a:defRPr kern="1200">
        <a:solidFill>
          <a:schemeClr val="tx1"/>
        </a:solidFill>
        <a:latin typeface="Arial" charset="0"/>
        <a:ea typeface="宋体" charset="-122"/>
        <a:cs typeface="+mn-cs"/>
      </a:defRPr>
    </a:lvl5pPr>
    <a:lvl6pPr marL="2160064" algn="l" defTabSz="864026" rtl="0" eaLnBrk="1" latinLnBrk="0" hangingPunct="1">
      <a:defRPr kern="1200">
        <a:solidFill>
          <a:schemeClr val="tx1"/>
        </a:solidFill>
        <a:latin typeface="Arial" charset="0"/>
        <a:ea typeface="宋体" charset="-122"/>
        <a:cs typeface="+mn-cs"/>
      </a:defRPr>
    </a:lvl6pPr>
    <a:lvl7pPr marL="2592076" algn="l" defTabSz="864026" rtl="0" eaLnBrk="1" latinLnBrk="0" hangingPunct="1">
      <a:defRPr kern="1200">
        <a:solidFill>
          <a:schemeClr val="tx1"/>
        </a:solidFill>
        <a:latin typeface="Arial" charset="0"/>
        <a:ea typeface="宋体" charset="-122"/>
        <a:cs typeface="+mn-cs"/>
      </a:defRPr>
    </a:lvl7pPr>
    <a:lvl8pPr marL="3024089" algn="l" defTabSz="864026" rtl="0" eaLnBrk="1" latinLnBrk="0" hangingPunct="1">
      <a:defRPr kern="1200">
        <a:solidFill>
          <a:schemeClr val="tx1"/>
        </a:solidFill>
        <a:latin typeface="Arial" charset="0"/>
        <a:ea typeface="宋体" charset="-122"/>
        <a:cs typeface="+mn-cs"/>
      </a:defRPr>
    </a:lvl8pPr>
    <a:lvl9pPr marL="3456102" algn="l" defTabSz="864026" rtl="0" eaLnBrk="1" latinLnBrk="0" hangingPunct="1">
      <a:defRPr kern="1200">
        <a:solidFill>
          <a:schemeClr val="tx1"/>
        </a:solidFill>
        <a:latin typeface="Arial" charset="0"/>
        <a:ea typeface="宋体" charset="-122"/>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864E6"/>
    <a:srgbClr val="2878E6"/>
    <a:srgbClr val="36B2E6"/>
    <a:srgbClr val="CF3221"/>
    <a:srgbClr val="FFFFFF"/>
    <a:srgbClr val="287F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471" autoAdjust="0"/>
    <p:restoredTop sz="94660"/>
  </p:normalViewPr>
  <p:slideViewPr>
    <p:cSldViewPr>
      <p:cViewPr varScale="1">
        <p:scale>
          <a:sx n="121" d="100"/>
          <a:sy n="121" d="100"/>
        </p:scale>
        <p:origin x="-648" y="-96"/>
      </p:cViewPr>
      <p:guideLst>
        <p:guide orient="horz" pos="2041"/>
        <p:guide pos="3629"/>
      </p:guideLst>
    </p:cSldViewPr>
  </p:slideViewPr>
  <p:notesTextViewPr>
    <p:cViewPr>
      <p:scale>
        <a:sx n="100" d="100"/>
        <a:sy n="100" d="100"/>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492342CB-CBD6-4964-B2EE-905FE3FD65B5}" type="datetimeFigureOut">
              <a:rPr lang="en-US"/>
              <a:pPr>
                <a:defRPr/>
              </a:pPr>
              <a:t>5/3/2018</a:t>
            </a:fld>
            <a:endParaRPr 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endParaRPr lang="en-US" noProof="0"/>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56D5383E-8F28-449A-81BB-0821DCC33C40}" type="slidenum">
              <a:rPr lang="en-US"/>
              <a:pPr>
                <a:defRPr/>
              </a:pPr>
              <a:t>‹#›</a:t>
            </a:fld>
            <a:endParaRPr lang="en-US"/>
          </a:p>
        </p:txBody>
      </p:sp>
    </p:spTree>
    <p:extLst>
      <p:ext uri="{BB962C8B-B14F-4D97-AF65-F5344CB8AC3E}">
        <p14:creationId xmlns:p14="http://schemas.microsoft.com/office/powerpoint/2010/main" val="3909460321"/>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100" kern="1200">
        <a:solidFill>
          <a:schemeClr val="tx1"/>
        </a:solidFill>
        <a:latin typeface="+mn-lt"/>
        <a:ea typeface="+mn-ea"/>
        <a:cs typeface="+mn-cs"/>
      </a:defRPr>
    </a:lvl1pPr>
    <a:lvl2pPr marL="432012" algn="l" rtl="0" eaLnBrk="0" fontAlgn="base" hangingPunct="0">
      <a:spcBef>
        <a:spcPct val="30000"/>
      </a:spcBef>
      <a:spcAft>
        <a:spcPct val="0"/>
      </a:spcAft>
      <a:defRPr sz="1100" kern="1200">
        <a:solidFill>
          <a:schemeClr val="tx1"/>
        </a:solidFill>
        <a:latin typeface="+mn-lt"/>
        <a:ea typeface="+mn-ea"/>
        <a:cs typeface="+mn-cs"/>
      </a:defRPr>
    </a:lvl2pPr>
    <a:lvl3pPr marL="864026" algn="l" rtl="0" eaLnBrk="0" fontAlgn="base" hangingPunct="0">
      <a:spcBef>
        <a:spcPct val="30000"/>
      </a:spcBef>
      <a:spcAft>
        <a:spcPct val="0"/>
      </a:spcAft>
      <a:defRPr sz="1100" kern="1200">
        <a:solidFill>
          <a:schemeClr val="tx1"/>
        </a:solidFill>
        <a:latin typeface="+mn-lt"/>
        <a:ea typeface="+mn-ea"/>
        <a:cs typeface="+mn-cs"/>
      </a:defRPr>
    </a:lvl3pPr>
    <a:lvl4pPr marL="1296038" algn="l" rtl="0" eaLnBrk="0" fontAlgn="base" hangingPunct="0">
      <a:spcBef>
        <a:spcPct val="30000"/>
      </a:spcBef>
      <a:spcAft>
        <a:spcPct val="0"/>
      </a:spcAft>
      <a:defRPr sz="1100" kern="1200">
        <a:solidFill>
          <a:schemeClr val="tx1"/>
        </a:solidFill>
        <a:latin typeface="+mn-lt"/>
        <a:ea typeface="+mn-ea"/>
        <a:cs typeface="+mn-cs"/>
      </a:defRPr>
    </a:lvl4pPr>
    <a:lvl5pPr marL="1728051" algn="l" rtl="0" eaLnBrk="0" fontAlgn="base" hangingPunct="0">
      <a:spcBef>
        <a:spcPct val="30000"/>
      </a:spcBef>
      <a:spcAft>
        <a:spcPct val="0"/>
      </a:spcAft>
      <a:defRPr sz="1100" kern="1200">
        <a:solidFill>
          <a:schemeClr val="tx1"/>
        </a:solidFill>
        <a:latin typeface="+mn-lt"/>
        <a:ea typeface="+mn-ea"/>
        <a:cs typeface="+mn-cs"/>
      </a:defRPr>
    </a:lvl5pPr>
    <a:lvl6pPr marL="2160064" algn="l" defTabSz="864026" rtl="0" eaLnBrk="1" latinLnBrk="0" hangingPunct="1">
      <a:defRPr sz="1100" kern="1200">
        <a:solidFill>
          <a:schemeClr val="tx1"/>
        </a:solidFill>
        <a:latin typeface="+mn-lt"/>
        <a:ea typeface="+mn-ea"/>
        <a:cs typeface="+mn-cs"/>
      </a:defRPr>
    </a:lvl6pPr>
    <a:lvl7pPr marL="2592076" algn="l" defTabSz="864026" rtl="0" eaLnBrk="1" latinLnBrk="0" hangingPunct="1">
      <a:defRPr sz="1100" kern="1200">
        <a:solidFill>
          <a:schemeClr val="tx1"/>
        </a:solidFill>
        <a:latin typeface="+mn-lt"/>
        <a:ea typeface="+mn-ea"/>
        <a:cs typeface="+mn-cs"/>
      </a:defRPr>
    </a:lvl7pPr>
    <a:lvl8pPr marL="3024089" algn="l" defTabSz="864026" rtl="0" eaLnBrk="1" latinLnBrk="0" hangingPunct="1">
      <a:defRPr sz="1100" kern="1200">
        <a:solidFill>
          <a:schemeClr val="tx1"/>
        </a:solidFill>
        <a:latin typeface="+mn-lt"/>
        <a:ea typeface="+mn-ea"/>
        <a:cs typeface="+mn-cs"/>
      </a:defRPr>
    </a:lvl8pPr>
    <a:lvl9pPr marL="3456102" algn="l" defTabSz="864026" rtl="0" eaLnBrk="1" latinLnBrk="0" hangingPunct="1">
      <a:defRPr sz="11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3.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3.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5.jpe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6.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7.jpeg"/><Relationship Id="rId1" Type="http://schemas.openxmlformats.org/officeDocument/2006/relationships/slideMaster" Target="../slideMasters/slideMaster1.xml"/><Relationship Id="rId4" Type="http://schemas.openxmlformats.org/officeDocument/2006/relationships/image" Target="../media/image1.png"/></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8.jp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sharpenSoften amount="-25000"/>
                    </a14:imgEffect>
                    <a14:imgEffect>
                      <a14:brightnessContrast bright="20000"/>
                    </a14:imgEffect>
                  </a14:imgLayer>
                </a14:imgProps>
              </a:ext>
              <a:ext uri="{28A0092B-C50C-407E-A947-70E740481C1C}">
                <a14:useLocalDpi xmlns:a14="http://schemas.microsoft.com/office/drawing/2010/main" val="0"/>
              </a:ext>
            </a:extLst>
          </a:blip>
          <a:stretch>
            <a:fillRect/>
          </a:stretch>
        </p:blipFill>
        <p:spPr bwMode="auto">
          <a:xfrm>
            <a:off x="0" y="0"/>
            <a:ext cx="11522076" cy="5234230"/>
          </a:xfrm>
          <a:prstGeom prst="rect">
            <a:avLst/>
          </a:prstGeom>
          <a:noFill/>
          <a:extLst/>
        </p:spPr>
      </p:pic>
      <p:sp>
        <p:nvSpPr>
          <p:cNvPr id="3" name="矩形 6"/>
          <p:cNvSpPr/>
          <p:nvPr userDrawn="1"/>
        </p:nvSpPr>
        <p:spPr>
          <a:xfrm>
            <a:off x="1" y="3921106"/>
            <a:ext cx="11522075" cy="1312536"/>
          </a:xfrm>
          <a:prstGeom prst="rect">
            <a:avLst/>
          </a:prstGeom>
          <a:solidFill>
            <a:srgbClr val="00B050">
              <a:alpha val="3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Ovr>
    <a:masterClrMapping/>
  </p:clrMapOvr>
  <p:transition spd="slow">
    <p:push dir="u"/>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3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588"/>
            <a:ext cx="11522074" cy="5234230"/>
          </a:xfrm>
          <a:prstGeom prst="rect">
            <a:avLst/>
          </a:prstGeom>
          <a:noFill/>
          <a:effectLst>
            <a:glow>
              <a:schemeClr val="accent1">
                <a:alpha val="42000"/>
              </a:schemeClr>
            </a:glow>
          </a:effectLst>
          <a:extLst/>
        </p:spPr>
      </p:pic>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
        <p:nvSpPr>
          <p:cNvPr id="5" name="矩形 6"/>
          <p:cNvSpPr/>
          <p:nvPr userDrawn="1"/>
        </p:nvSpPr>
        <p:spPr>
          <a:xfrm>
            <a:off x="1" y="3921106"/>
            <a:ext cx="11522075" cy="1312536"/>
          </a:xfrm>
          <a:prstGeom prst="rect">
            <a:avLst/>
          </a:prstGeom>
          <a:solidFill>
            <a:schemeClr val="accent1">
              <a:lumMod val="20000"/>
              <a:lumOff val="80000"/>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spTree>
    <p:extLst>
      <p:ext uri="{BB962C8B-B14F-4D97-AF65-F5344CB8AC3E}">
        <p14:creationId xmlns:p14="http://schemas.microsoft.com/office/powerpoint/2010/main" val="3081075961"/>
      </p:ext>
    </p:extLst>
  </p:cSld>
  <p:clrMapOvr>
    <a:masterClrMapping/>
  </p:clrMapOvr>
  <p:transition spd="slow">
    <p:push dir="u"/>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5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bright="22000" contrast="-48000"/>
                    </a14:imgEffect>
                  </a14:imgLayer>
                </a14:imgProps>
              </a:ext>
              <a:ext uri="{28A0092B-C50C-407E-A947-70E740481C1C}">
                <a14:useLocalDpi xmlns:a14="http://schemas.microsoft.com/office/drawing/2010/main" val="0"/>
              </a:ext>
            </a:extLst>
          </a:blip>
          <a:stretch>
            <a:fillRect/>
          </a:stretch>
        </p:blipFill>
        <p:spPr bwMode="auto">
          <a:xfrm>
            <a:off x="1" y="-273"/>
            <a:ext cx="11522075"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513955719"/>
      </p:ext>
    </p:extLst>
  </p:cSld>
  <p:clrMapOvr>
    <a:masterClrMapping/>
  </p:clrMapOvr>
  <p:transition spd="slow">
    <p:push dir="u"/>
  </p:transition>
  <p:timing>
    <p:tnLst>
      <p:par>
        <p:cTn id="1" dur="indefinite" restart="never" nodeType="tmRoot"/>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7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2"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631043120"/>
      </p:ext>
    </p:extLst>
  </p:cSld>
  <p:clrMapOvr>
    <a:masterClrMapping/>
  </p:clrMapOvr>
  <p:transition spd="slow">
    <p:push dir="u"/>
  </p:transition>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9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2402752359"/>
      </p:ext>
    </p:extLst>
  </p:cSld>
  <p:clrMapOvr>
    <a:masterClrMapping/>
  </p:clrMapOvr>
  <p:transition spd="slow">
    <p:push dir="u"/>
  </p:transition>
  <p:timing>
    <p:tnLst>
      <p:par>
        <p:cTn id="1" dur="indefinite" restart="never" nodeType="tmRoot"/>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1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tretch>
            <a:fillRect/>
          </a:stretch>
        </p:blipFill>
        <p:spPr bwMode="auto">
          <a:xfrm>
            <a:off x="1" y="0"/>
            <a:ext cx="11522074" cy="5234230"/>
          </a:xfrm>
          <a:prstGeom prst="rect">
            <a:avLst/>
          </a:prstGeom>
          <a:noFill/>
          <a:extLst/>
        </p:spPr>
      </p:pic>
      <p:sp>
        <p:nvSpPr>
          <p:cNvPr id="3" name="矩形 6"/>
          <p:cNvSpPr/>
          <p:nvPr userDrawn="1"/>
        </p:nvSpPr>
        <p:spPr>
          <a:xfrm>
            <a:off x="1" y="3921106"/>
            <a:ext cx="11522075" cy="1312536"/>
          </a:xfrm>
          <a:prstGeom prst="rect">
            <a:avLst/>
          </a:prstGeom>
          <a:solidFill>
            <a:srgbClr val="36B2E6">
              <a:alpha val="7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4"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038261626"/>
      </p:ext>
    </p:extLst>
  </p:cSld>
  <p:clrMapOvr>
    <a:masterClrMapping/>
  </p:clrMapOvr>
  <p:transition spd="slow">
    <p:push dir="u"/>
  </p:transition>
  <p:timing>
    <p:tnLst>
      <p:par>
        <p:cTn id="1" dur="indefinite" restart="never" nodeType="tmRoot"/>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12_标题幻灯片">
    <p:spTree>
      <p:nvGrpSpPr>
        <p:cNvPr id="1" name=""/>
        <p:cNvGrpSpPr/>
        <p:nvPr/>
      </p:nvGrpSpPr>
      <p:grpSpPr>
        <a:xfrm>
          <a:off x="0" y="0"/>
          <a:ext cx="0" cy="0"/>
          <a:chOff x="0" y="0"/>
          <a:chExt cx="0" cy="0"/>
        </a:xfrm>
      </p:grpSpPr>
      <p:pic>
        <p:nvPicPr>
          <p:cNvPr id="2" name="Picture 2"/>
          <p:cNvPicPr>
            <a:picLocks noChangeAspect="1" noChangeArrowheads="1"/>
          </p:cNvPicPr>
          <p:nvPr userDrawn="1"/>
        </p:nvPicPr>
        <p:blipFill>
          <a:blip r:embed="rId2">
            <a:extLst>
              <a:ext uri="{28A0092B-C50C-407E-A947-70E740481C1C}">
                <a14:useLocalDpi xmlns:a14="http://schemas.microsoft.com/office/drawing/2010/main" val="0"/>
              </a:ext>
            </a:extLst>
          </a:blip>
          <a:stretch>
            <a:fillRect/>
          </a:stretch>
        </p:blipFill>
        <p:spPr bwMode="auto">
          <a:xfrm>
            <a:off x="1" y="-15966"/>
            <a:ext cx="11522074" cy="5234230"/>
          </a:xfrm>
          <a:prstGeom prst="rect">
            <a:avLst/>
          </a:prstGeom>
          <a:noFill/>
          <a:extLst/>
        </p:spPr>
      </p:pic>
      <p:sp>
        <p:nvSpPr>
          <p:cNvPr id="3" name="矩形 6"/>
          <p:cNvSpPr/>
          <p:nvPr userDrawn="1"/>
        </p:nvSpPr>
        <p:spPr>
          <a:xfrm>
            <a:off x="1" y="3921106"/>
            <a:ext cx="11522075" cy="1312536"/>
          </a:xfrm>
          <a:prstGeom prst="rect">
            <a:avLst/>
          </a:prstGeom>
          <a:solidFill>
            <a:schemeClr val="accent1">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86402" tIns="43201" rIns="86402" bIns="43201" anchor="ctr"/>
          <a:lstStyle/>
          <a:p>
            <a:pPr algn="ctr" fontAlgn="auto">
              <a:spcBef>
                <a:spcPts val="0"/>
              </a:spcBef>
              <a:spcAft>
                <a:spcPts val="0"/>
              </a:spcAft>
              <a:defRPr/>
            </a:pPr>
            <a:endParaRPr lang="en-US" dirty="0"/>
          </a:p>
        </p:txBody>
      </p:sp>
      <p:pic>
        <p:nvPicPr>
          <p:cNvPr id="4" name="Picture 8" descr="91淘课logo"/>
          <p:cNvPicPr>
            <a:picLocks noChangeAspect="1" noChangeArrowheads="1"/>
          </p:cNvPicPr>
          <p:nvPr userDrawn="1"/>
        </p:nvPicPr>
        <p:blipFill>
          <a:blip r:embed="rId3"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89674513"/>
      </p:ext>
    </p:extLst>
  </p:cSld>
  <p:clrMapOvr>
    <a:masterClrMapping/>
  </p:clrMapOvr>
  <p:transition spd="slow">
    <p:push dir="u"/>
  </p:transition>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2_标题和内容">
    <p:spTree>
      <p:nvGrpSpPr>
        <p:cNvPr id="1" name=""/>
        <p:cNvGrpSpPr/>
        <p:nvPr/>
      </p:nvGrpSpPr>
      <p:grpSpPr>
        <a:xfrm>
          <a:off x="0" y="0"/>
          <a:ext cx="0" cy="0"/>
          <a:chOff x="0" y="0"/>
          <a:chExt cx="0" cy="0"/>
        </a:xfrm>
      </p:grpSpPr>
      <p:pic>
        <p:nvPicPr>
          <p:cNvPr id="4" name="Picture 8" descr="91淘课logo"/>
          <p:cNvPicPr>
            <a:picLocks noChangeAspect="1" noChangeArrowheads="1"/>
          </p:cNvPicPr>
          <p:nvPr userDrawn="1"/>
        </p:nvPicPr>
        <p:blipFill>
          <a:blip r:embed="rId2"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extLst>
      <p:ext uri="{BB962C8B-B14F-4D97-AF65-F5344CB8AC3E}">
        <p14:creationId xmlns:p14="http://schemas.microsoft.com/office/powerpoint/2010/main" val="3511271299"/>
      </p:ext>
    </p:extLst>
  </p:cSld>
  <p:clrMapOvr>
    <a:masterClrMapping/>
  </p:clrMapOvr>
  <p:transition spd="slow">
    <p:push dir="u"/>
  </p:transition>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type="blank">
  <p:cSld name="空白">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xfrm>
            <a:off x="576104" y="5899660"/>
            <a:ext cx="2688484" cy="432012"/>
          </a:xfrm>
          <a:prstGeom prst="rect">
            <a:avLst/>
          </a:prstGeom>
          <a:ln/>
        </p:spPr>
        <p:txBody>
          <a:bodyPr/>
          <a:lstStyle>
            <a:lvl1pPr>
              <a:defRPr/>
            </a:lvl1pPr>
          </a:lstStyle>
          <a:p>
            <a:pPr>
              <a:defRPr/>
            </a:pPr>
            <a:endParaRPr lang="zh-CN" altLang="zh-CN"/>
          </a:p>
        </p:txBody>
      </p:sp>
      <p:sp>
        <p:nvSpPr>
          <p:cNvPr id="3" name="Rectangle 5"/>
          <p:cNvSpPr>
            <a:spLocks noGrp="1" noChangeArrowheads="1"/>
          </p:cNvSpPr>
          <p:nvPr>
            <p:ph type="ftr" sz="quarter" idx="11"/>
          </p:nvPr>
        </p:nvSpPr>
        <p:spPr>
          <a:xfrm>
            <a:off x="3936709" y="5904159"/>
            <a:ext cx="3648657" cy="432012"/>
          </a:xfrm>
          <a:prstGeom prst="rect">
            <a:avLst/>
          </a:prstGeom>
          <a:ln/>
        </p:spPr>
        <p:txBody>
          <a:bodyPr/>
          <a:lstStyle>
            <a:lvl1pPr>
              <a:defRPr/>
            </a:lvl1pPr>
          </a:lstStyle>
          <a:p>
            <a:pPr>
              <a:defRPr/>
            </a:pPr>
            <a:endParaRPr lang="zh-CN" altLang="zh-CN"/>
          </a:p>
        </p:txBody>
      </p:sp>
      <p:sp>
        <p:nvSpPr>
          <p:cNvPr id="4" name="Rectangle 6"/>
          <p:cNvSpPr>
            <a:spLocks noGrp="1" noChangeArrowheads="1"/>
          </p:cNvSpPr>
          <p:nvPr>
            <p:ph type="sldNum" sz="quarter" idx="12"/>
          </p:nvPr>
        </p:nvSpPr>
        <p:spPr>
          <a:xfrm>
            <a:off x="8257487" y="5899660"/>
            <a:ext cx="2688484" cy="432012"/>
          </a:xfrm>
          <a:prstGeom prst="rect">
            <a:avLst/>
          </a:prstGeom>
          <a:ln/>
        </p:spPr>
        <p:txBody>
          <a:bodyPr/>
          <a:lstStyle>
            <a:lvl1pPr>
              <a:defRPr/>
            </a:lvl1pPr>
          </a:lstStyle>
          <a:p>
            <a:fld id="{AA7CB2B4-4CB1-4B71-B21A-23EB600440B4}" type="slidenum">
              <a:rPr lang="zh-CN" altLang="zh-CN"/>
              <a:pPr/>
              <a:t>‹#›</a:t>
            </a:fld>
            <a:endParaRPr lang="zh-CN" altLang="zh-CN"/>
          </a:p>
        </p:txBody>
      </p:sp>
    </p:spTree>
    <p:extLst>
      <p:ext uri="{BB962C8B-B14F-4D97-AF65-F5344CB8AC3E}">
        <p14:creationId xmlns:p14="http://schemas.microsoft.com/office/powerpoint/2010/main" val="10558129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a:xfrm>
            <a:off x="576104" y="262508"/>
            <a:ext cx="10369868" cy="1077029"/>
          </a:xfrm>
          <a:prstGeom prst="rect">
            <a:avLst/>
          </a:prstGeom>
        </p:spPr>
        <p:txBody>
          <a:bodyPr/>
          <a:lstStyle/>
          <a:p>
            <a:r>
              <a:rPr lang="zh-CN" altLang="en-US" noProof="1" smtClean="0"/>
              <a:t>单击此处编辑母版标题样式</a:t>
            </a:r>
            <a:endParaRPr lang="zh-CN" altLang="en-US" noProof="1"/>
          </a:p>
        </p:txBody>
      </p:sp>
      <p:sp>
        <p:nvSpPr>
          <p:cNvPr id="3" name="内容占位符 2"/>
          <p:cNvSpPr>
            <a:spLocks noGrp="1"/>
          </p:cNvSpPr>
          <p:nvPr>
            <p:ph idx="1"/>
          </p:nvPr>
        </p:nvSpPr>
        <p:spPr>
          <a:xfrm>
            <a:off x="576104" y="1512041"/>
            <a:ext cx="10369868" cy="4281116"/>
          </a:xfrm>
          <a:prstGeom prst="rect">
            <a:avLst/>
          </a:prstGeom>
        </p:spPr>
        <p:txBody>
          <a:bodyPr/>
          <a:lstStyle/>
          <a:p>
            <a:pPr lvl="0"/>
            <a:r>
              <a:rPr lang="zh-CN" altLang="en-US" noProof="1" smtClean="0"/>
              <a:t>单击此处编辑母版文本样式</a:t>
            </a:r>
          </a:p>
          <a:p>
            <a:pPr lvl="1"/>
            <a:r>
              <a:rPr lang="zh-CN" altLang="en-US" noProof="1" smtClean="0"/>
              <a:t>第二级</a:t>
            </a:r>
          </a:p>
          <a:p>
            <a:pPr lvl="2"/>
            <a:r>
              <a:rPr lang="zh-CN" altLang="en-US" noProof="1" smtClean="0"/>
              <a:t>第三级</a:t>
            </a:r>
          </a:p>
          <a:p>
            <a:pPr lvl="3"/>
            <a:r>
              <a:rPr lang="zh-CN" altLang="en-US" noProof="1" smtClean="0"/>
              <a:t>第四级</a:t>
            </a:r>
          </a:p>
          <a:p>
            <a:pPr lvl="4"/>
            <a:r>
              <a:rPr lang="zh-CN" altLang="en-US" noProof="1" smtClean="0"/>
              <a:t>第五级</a:t>
            </a:r>
            <a:endParaRPr lang="zh-CN" altLang="en-US" noProof="1"/>
          </a:p>
        </p:txBody>
      </p:sp>
      <p:sp>
        <p:nvSpPr>
          <p:cNvPr id="4" name="Rectangle 4"/>
          <p:cNvSpPr>
            <a:spLocks noGrp="1" noChangeArrowheads="1"/>
          </p:cNvSpPr>
          <p:nvPr>
            <p:ph type="dt" sz="half" idx="10"/>
          </p:nvPr>
        </p:nvSpPr>
        <p:spPr>
          <a:xfrm>
            <a:off x="576104" y="5899660"/>
            <a:ext cx="2688484" cy="432012"/>
          </a:xfrm>
          <a:prstGeom prst="rect">
            <a:avLst/>
          </a:prstGeom>
          <a:ln/>
        </p:spPr>
        <p:txBody>
          <a:bodyPr/>
          <a:lstStyle>
            <a:lvl1pPr>
              <a:defRPr/>
            </a:lvl1pPr>
          </a:lstStyle>
          <a:p>
            <a:pPr>
              <a:defRPr/>
            </a:pPr>
            <a:endParaRPr lang="zh-CN" altLang="zh-CN"/>
          </a:p>
        </p:txBody>
      </p:sp>
      <p:sp>
        <p:nvSpPr>
          <p:cNvPr id="5" name="Rectangle 5"/>
          <p:cNvSpPr>
            <a:spLocks noGrp="1" noChangeArrowheads="1"/>
          </p:cNvSpPr>
          <p:nvPr>
            <p:ph type="ftr" sz="quarter" idx="11"/>
          </p:nvPr>
        </p:nvSpPr>
        <p:spPr>
          <a:xfrm>
            <a:off x="3936709" y="5904159"/>
            <a:ext cx="3648657" cy="432012"/>
          </a:xfrm>
          <a:prstGeom prst="rect">
            <a:avLst/>
          </a:prstGeom>
          <a:ln/>
        </p:spPr>
        <p:txBody>
          <a:bodyPr/>
          <a:lstStyle>
            <a:lvl1pPr>
              <a:defRPr/>
            </a:lvl1pPr>
          </a:lstStyle>
          <a:p>
            <a:pPr>
              <a:defRPr/>
            </a:pPr>
            <a:endParaRPr lang="zh-CN" altLang="zh-CN"/>
          </a:p>
        </p:txBody>
      </p:sp>
      <p:sp>
        <p:nvSpPr>
          <p:cNvPr id="6" name="Rectangle 6"/>
          <p:cNvSpPr>
            <a:spLocks noGrp="1" noChangeArrowheads="1"/>
          </p:cNvSpPr>
          <p:nvPr>
            <p:ph type="sldNum" sz="quarter" idx="12"/>
          </p:nvPr>
        </p:nvSpPr>
        <p:spPr>
          <a:xfrm>
            <a:off x="8257487" y="5899660"/>
            <a:ext cx="2688484" cy="432012"/>
          </a:xfrm>
          <a:prstGeom prst="rect">
            <a:avLst/>
          </a:prstGeom>
          <a:ln/>
        </p:spPr>
        <p:txBody>
          <a:bodyPr/>
          <a:lstStyle>
            <a:lvl1pPr>
              <a:defRPr/>
            </a:lvl1pPr>
          </a:lstStyle>
          <a:p>
            <a:fld id="{B93A9CA8-950E-402B-9765-2E1343B5C21A}" type="slidenum">
              <a:rPr lang="zh-CN" altLang="zh-CN"/>
              <a:pPr/>
              <a:t>‹#›</a:t>
            </a:fld>
            <a:endParaRPr lang="zh-CN" altLang="zh-CN"/>
          </a:p>
        </p:txBody>
      </p:sp>
    </p:spTree>
    <p:extLst>
      <p:ext uri="{BB962C8B-B14F-4D97-AF65-F5344CB8AC3E}">
        <p14:creationId xmlns:p14="http://schemas.microsoft.com/office/powerpoint/2010/main" val="3201372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矩形 11"/>
          <p:cNvSpPr/>
          <p:nvPr/>
        </p:nvSpPr>
        <p:spPr>
          <a:xfrm>
            <a:off x="10252683" y="501013"/>
            <a:ext cx="1033820" cy="349510"/>
          </a:xfrm>
          <a:prstGeom prst="rect">
            <a:avLst/>
          </a:prstGeom>
        </p:spPr>
        <p:txBody>
          <a:bodyPr lIns="86402" tIns="43201" rIns="86402" bIns="43201"/>
          <a:lstStyle/>
          <a:p>
            <a:pPr algn="ctr" fontAlgn="auto">
              <a:spcBef>
                <a:spcPts val="0"/>
              </a:spcBef>
              <a:spcAft>
                <a:spcPts val="0"/>
              </a:spcAft>
              <a:defRPr/>
            </a:pPr>
            <a:r>
              <a:rPr lang="zh-CN" altLang="en-US" sz="1500" dirty="0">
                <a:solidFill>
                  <a:schemeClr val="bg1"/>
                </a:solidFill>
                <a:latin typeface="微软雅黑" pitchFamily="34" charset="-122"/>
                <a:ea typeface="微软雅黑" pitchFamily="34" charset="-122"/>
              </a:rPr>
              <a:t>第 </a:t>
            </a:r>
            <a:fld id="{A8B14BF4-8C6C-4D3D-9648-A9C5D25E0111}" type="slidenum">
              <a:rPr lang="zh-CN" altLang="en-US" sz="1500">
                <a:solidFill>
                  <a:schemeClr val="bg1"/>
                </a:solidFill>
                <a:latin typeface="+mn-lt"/>
                <a:ea typeface="+mn-ea"/>
              </a:rPr>
              <a:pPr algn="ctr" fontAlgn="auto">
                <a:spcBef>
                  <a:spcPts val="0"/>
                </a:spcBef>
                <a:spcAft>
                  <a:spcPts val="0"/>
                </a:spcAft>
                <a:defRPr/>
              </a:pPr>
              <a:t>‹#›</a:t>
            </a:fld>
            <a:r>
              <a:rPr lang="zh-CN" altLang="en-US" sz="1500" dirty="0">
                <a:solidFill>
                  <a:schemeClr val="bg1"/>
                </a:solidFill>
                <a:latin typeface="+mn-lt"/>
                <a:ea typeface="+mn-ea"/>
              </a:rPr>
              <a:t>  </a:t>
            </a:r>
            <a:r>
              <a:rPr lang="zh-CN" altLang="en-US" sz="1500" dirty="0">
                <a:solidFill>
                  <a:schemeClr val="bg1"/>
                </a:solidFill>
                <a:latin typeface="微软雅黑" pitchFamily="34" charset="-122"/>
                <a:ea typeface="微软雅黑" pitchFamily="34" charset="-122"/>
              </a:rPr>
              <a:t>页</a:t>
            </a:r>
          </a:p>
        </p:txBody>
      </p:sp>
      <p:pic>
        <p:nvPicPr>
          <p:cNvPr id="9" name="Picture 8" descr="91淘课logo"/>
          <p:cNvPicPr>
            <a:picLocks noChangeAspect="1" noChangeArrowheads="1"/>
          </p:cNvPicPr>
          <p:nvPr/>
        </p:nvPicPr>
        <p:blipFill>
          <a:blip r:embed="rId12" cstate="print">
            <a:clrChange>
              <a:clrFrom>
                <a:srgbClr val="555555"/>
              </a:clrFrom>
              <a:clrTo>
                <a:srgbClr val="555555">
                  <a:alpha val="0"/>
                </a:srgbClr>
              </a:clrTo>
            </a:clrChange>
            <a:lum contrast="40000"/>
          </a:blip>
          <a:srcRect/>
          <a:stretch>
            <a:fillRect/>
          </a:stretch>
        </p:blipFill>
        <p:spPr bwMode="auto">
          <a:xfrm>
            <a:off x="10389224" y="5622152"/>
            <a:ext cx="889777" cy="576016"/>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694" r:id="rId1"/>
    <p:sldLayoutId id="2147483708" r:id="rId2"/>
    <p:sldLayoutId id="2147483710" r:id="rId3"/>
    <p:sldLayoutId id="2147483712" r:id="rId4"/>
    <p:sldLayoutId id="2147483714" r:id="rId5"/>
    <p:sldLayoutId id="2147483716" r:id="rId6"/>
    <p:sldLayoutId id="2147483717" r:id="rId7"/>
    <p:sldLayoutId id="2147483720" r:id="rId8"/>
    <p:sldLayoutId id="2147483721" r:id="rId9"/>
    <p:sldLayoutId id="2147483722" r:id="rId10"/>
  </p:sldLayoutIdLst>
  <p:transition spd="slow">
    <p:push dir="u"/>
  </p:transition>
  <p:timing>
    <p:tnLst>
      <p:par>
        <p:cTn id="1" dur="indefinite" restart="never" nodeType="tmRoot"/>
      </p:par>
    </p:tnLst>
  </p:timing>
  <p:txStyles>
    <p:titleStyle>
      <a:lvl1pPr algn="ctr" rtl="0" eaLnBrk="1" fontAlgn="base" hangingPunct="1">
        <a:spcBef>
          <a:spcPct val="0"/>
        </a:spcBef>
        <a:spcAft>
          <a:spcPct val="0"/>
        </a:spcAft>
        <a:defRPr sz="4200" kern="1200">
          <a:solidFill>
            <a:schemeClr val="tx1"/>
          </a:solidFill>
          <a:latin typeface="+mj-lt"/>
          <a:ea typeface="+mj-ea"/>
          <a:cs typeface="+mj-cs"/>
        </a:defRPr>
      </a:lvl1pPr>
      <a:lvl2pPr algn="ctr" rtl="0" eaLnBrk="1" fontAlgn="base" hangingPunct="1">
        <a:spcBef>
          <a:spcPct val="0"/>
        </a:spcBef>
        <a:spcAft>
          <a:spcPct val="0"/>
        </a:spcAft>
        <a:defRPr sz="4200">
          <a:solidFill>
            <a:schemeClr val="tx1"/>
          </a:solidFill>
          <a:latin typeface="Calibri" pitchFamily="34" charset="0"/>
          <a:ea typeface="宋体" charset="-122"/>
        </a:defRPr>
      </a:lvl2pPr>
      <a:lvl3pPr algn="ctr" rtl="0" eaLnBrk="1" fontAlgn="base" hangingPunct="1">
        <a:spcBef>
          <a:spcPct val="0"/>
        </a:spcBef>
        <a:spcAft>
          <a:spcPct val="0"/>
        </a:spcAft>
        <a:defRPr sz="4200">
          <a:solidFill>
            <a:schemeClr val="tx1"/>
          </a:solidFill>
          <a:latin typeface="Calibri" pitchFamily="34" charset="0"/>
          <a:ea typeface="宋体" charset="-122"/>
        </a:defRPr>
      </a:lvl3pPr>
      <a:lvl4pPr algn="ctr" rtl="0" eaLnBrk="1" fontAlgn="base" hangingPunct="1">
        <a:spcBef>
          <a:spcPct val="0"/>
        </a:spcBef>
        <a:spcAft>
          <a:spcPct val="0"/>
        </a:spcAft>
        <a:defRPr sz="4200">
          <a:solidFill>
            <a:schemeClr val="tx1"/>
          </a:solidFill>
          <a:latin typeface="Calibri" pitchFamily="34" charset="0"/>
          <a:ea typeface="宋体" charset="-122"/>
        </a:defRPr>
      </a:lvl4pPr>
      <a:lvl5pPr algn="ctr" rtl="0" eaLnBrk="1" fontAlgn="base" hangingPunct="1">
        <a:spcBef>
          <a:spcPct val="0"/>
        </a:spcBef>
        <a:spcAft>
          <a:spcPct val="0"/>
        </a:spcAft>
        <a:defRPr sz="4200">
          <a:solidFill>
            <a:schemeClr val="tx1"/>
          </a:solidFill>
          <a:latin typeface="Calibri" pitchFamily="34" charset="0"/>
          <a:ea typeface="宋体" charset="-122"/>
        </a:defRPr>
      </a:lvl5pPr>
      <a:lvl6pPr marL="432012" algn="ctr" rtl="0" eaLnBrk="1" fontAlgn="base" hangingPunct="1">
        <a:spcBef>
          <a:spcPct val="0"/>
        </a:spcBef>
        <a:spcAft>
          <a:spcPct val="0"/>
        </a:spcAft>
        <a:defRPr sz="4200">
          <a:solidFill>
            <a:schemeClr val="tx1"/>
          </a:solidFill>
          <a:latin typeface="Calibri" pitchFamily="34" charset="0"/>
          <a:ea typeface="宋体" charset="-122"/>
        </a:defRPr>
      </a:lvl6pPr>
      <a:lvl7pPr marL="864026" algn="ctr" rtl="0" eaLnBrk="1" fontAlgn="base" hangingPunct="1">
        <a:spcBef>
          <a:spcPct val="0"/>
        </a:spcBef>
        <a:spcAft>
          <a:spcPct val="0"/>
        </a:spcAft>
        <a:defRPr sz="4200">
          <a:solidFill>
            <a:schemeClr val="tx1"/>
          </a:solidFill>
          <a:latin typeface="Calibri" pitchFamily="34" charset="0"/>
          <a:ea typeface="宋体" charset="-122"/>
        </a:defRPr>
      </a:lvl7pPr>
      <a:lvl8pPr marL="1296038" algn="ctr" rtl="0" eaLnBrk="1" fontAlgn="base" hangingPunct="1">
        <a:spcBef>
          <a:spcPct val="0"/>
        </a:spcBef>
        <a:spcAft>
          <a:spcPct val="0"/>
        </a:spcAft>
        <a:defRPr sz="4200">
          <a:solidFill>
            <a:schemeClr val="tx1"/>
          </a:solidFill>
          <a:latin typeface="Calibri" pitchFamily="34" charset="0"/>
          <a:ea typeface="宋体" charset="-122"/>
        </a:defRPr>
      </a:lvl8pPr>
      <a:lvl9pPr marL="1728051" algn="ctr" rtl="0" eaLnBrk="1" fontAlgn="base" hangingPunct="1">
        <a:spcBef>
          <a:spcPct val="0"/>
        </a:spcBef>
        <a:spcAft>
          <a:spcPct val="0"/>
        </a:spcAft>
        <a:defRPr sz="4200">
          <a:solidFill>
            <a:schemeClr val="tx1"/>
          </a:solidFill>
          <a:latin typeface="Calibri" pitchFamily="34" charset="0"/>
          <a:ea typeface="宋体" charset="-122"/>
        </a:defRPr>
      </a:lvl9pPr>
    </p:titleStyle>
    <p:bodyStyle>
      <a:lvl1pPr marL="324010" indent="-324010" algn="l" rtl="0" eaLnBrk="1" fontAlgn="base" hangingPunct="1">
        <a:spcBef>
          <a:spcPct val="20000"/>
        </a:spcBef>
        <a:spcAft>
          <a:spcPct val="0"/>
        </a:spcAft>
        <a:buFont typeface="Arial" charset="0"/>
        <a:buChar char="•"/>
        <a:defRPr sz="3000" kern="1200">
          <a:solidFill>
            <a:schemeClr val="tx1"/>
          </a:solidFill>
          <a:latin typeface="+mn-lt"/>
          <a:ea typeface="+mn-ea"/>
          <a:cs typeface="+mn-cs"/>
        </a:defRPr>
      </a:lvl1pPr>
      <a:lvl2pPr marL="702021" indent="-270008" algn="l" rtl="0" eaLnBrk="1" fontAlgn="base" hangingPunct="1">
        <a:spcBef>
          <a:spcPct val="20000"/>
        </a:spcBef>
        <a:spcAft>
          <a:spcPct val="0"/>
        </a:spcAft>
        <a:buFont typeface="Arial" charset="0"/>
        <a:buChar char="–"/>
        <a:defRPr sz="2600" kern="1200">
          <a:solidFill>
            <a:schemeClr val="tx1"/>
          </a:solidFill>
          <a:latin typeface="+mn-lt"/>
          <a:ea typeface="+mn-ea"/>
          <a:cs typeface="+mn-cs"/>
        </a:defRPr>
      </a:lvl2pPr>
      <a:lvl3pPr marL="1080032" indent="-216006" algn="l" rtl="0" eaLnBrk="1" fontAlgn="base" hangingPunct="1">
        <a:spcBef>
          <a:spcPct val="20000"/>
        </a:spcBef>
        <a:spcAft>
          <a:spcPct val="0"/>
        </a:spcAft>
        <a:buFont typeface="Arial" charset="0"/>
        <a:buChar char="•"/>
        <a:defRPr sz="2300" kern="1200">
          <a:solidFill>
            <a:schemeClr val="tx1"/>
          </a:solidFill>
          <a:latin typeface="+mn-lt"/>
          <a:ea typeface="+mn-ea"/>
          <a:cs typeface="+mn-cs"/>
        </a:defRPr>
      </a:lvl3pPr>
      <a:lvl4pPr marL="1512044"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4pPr>
      <a:lvl5pPr marL="1944058" indent="-216006" algn="l" rtl="0" eaLnBrk="1" fontAlgn="base" hangingPunct="1">
        <a:spcBef>
          <a:spcPct val="20000"/>
        </a:spcBef>
        <a:spcAft>
          <a:spcPct val="0"/>
        </a:spcAft>
        <a:buFont typeface="Arial" charset="0"/>
        <a:buChar char="»"/>
        <a:defRPr sz="1900" kern="1200">
          <a:solidFill>
            <a:schemeClr val="tx1"/>
          </a:solidFill>
          <a:latin typeface="+mn-lt"/>
          <a:ea typeface="+mn-ea"/>
          <a:cs typeface="+mn-cs"/>
        </a:defRPr>
      </a:lvl5pPr>
      <a:lvl6pPr marL="2376070"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2808083"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240096"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672108" indent="-216006" algn="l" defTabSz="864026"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zh-CN"/>
      </a:defPPr>
      <a:lvl1pPr marL="0" algn="l" defTabSz="864026" rtl="0" eaLnBrk="1" latinLnBrk="0" hangingPunct="1">
        <a:defRPr sz="1700" kern="1200">
          <a:solidFill>
            <a:schemeClr val="tx1"/>
          </a:solidFill>
          <a:latin typeface="+mn-lt"/>
          <a:ea typeface="+mn-ea"/>
          <a:cs typeface="+mn-cs"/>
        </a:defRPr>
      </a:lvl1pPr>
      <a:lvl2pPr marL="432012" algn="l" defTabSz="864026" rtl="0" eaLnBrk="1" latinLnBrk="0" hangingPunct="1">
        <a:defRPr sz="1700" kern="1200">
          <a:solidFill>
            <a:schemeClr val="tx1"/>
          </a:solidFill>
          <a:latin typeface="+mn-lt"/>
          <a:ea typeface="+mn-ea"/>
          <a:cs typeface="+mn-cs"/>
        </a:defRPr>
      </a:lvl2pPr>
      <a:lvl3pPr marL="864026" algn="l" defTabSz="864026" rtl="0" eaLnBrk="1" latinLnBrk="0" hangingPunct="1">
        <a:defRPr sz="1700" kern="1200">
          <a:solidFill>
            <a:schemeClr val="tx1"/>
          </a:solidFill>
          <a:latin typeface="+mn-lt"/>
          <a:ea typeface="+mn-ea"/>
          <a:cs typeface="+mn-cs"/>
        </a:defRPr>
      </a:lvl3pPr>
      <a:lvl4pPr marL="1296038" algn="l" defTabSz="864026" rtl="0" eaLnBrk="1" latinLnBrk="0" hangingPunct="1">
        <a:defRPr sz="1700" kern="1200">
          <a:solidFill>
            <a:schemeClr val="tx1"/>
          </a:solidFill>
          <a:latin typeface="+mn-lt"/>
          <a:ea typeface="+mn-ea"/>
          <a:cs typeface="+mn-cs"/>
        </a:defRPr>
      </a:lvl4pPr>
      <a:lvl5pPr marL="1728051" algn="l" defTabSz="864026" rtl="0" eaLnBrk="1" latinLnBrk="0" hangingPunct="1">
        <a:defRPr sz="1700" kern="1200">
          <a:solidFill>
            <a:schemeClr val="tx1"/>
          </a:solidFill>
          <a:latin typeface="+mn-lt"/>
          <a:ea typeface="+mn-ea"/>
          <a:cs typeface="+mn-cs"/>
        </a:defRPr>
      </a:lvl5pPr>
      <a:lvl6pPr marL="2160064" algn="l" defTabSz="864026" rtl="0" eaLnBrk="1" latinLnBrk="0" hangingPunct="1">
        <a:defRPr sz="1700" kern="1200">
          <a:solidFill>
            <a:schemeClr val="tx1"/>
          </a:solidFill>
          <a:latin typeface="+mn-lt"/>
          <a:ea typeface="+mn-ea"/>
          <a:cs typeface="+mn-cs"/>
        </a:defRPr>
      </a:lvl6pPr>
      <a:lvl7pPr marL="2592076" algn="l" defTabSz="864026" rtl="0" eaLnBrk="1" latinLnBrk="0" hangingPunct="1">
        <a:defRPr sz="1700" kern="1200">
          <a:solidFill>
            <a:schemeClr val="tx1"/>
          </a:solidFill>
          <a:latin typeface="+mn-lt"/>
          <a:ea typeface="+mn-ea"/>
          <a:cs typeface="+mn-cs"/>
        </a:defRPr>
      </a:lvl7pPr>
      <a:lvl8pPr marL="3024089" algn="l" defTabSz="864026" rtl="0" eaLnBrk="1" latinLnBrk="0" hangingPunct="1">
        <a:defRPr sz="1700" kern="1200">
          <a:solidFill>
            <a:schemeClr val="tx1"/>
          </a:solidFill>
          <a:latin typeface="+mn-lt"/>
          <a:ea typeface="+mn-ea"/>
          <a:cs typeface="+mn-cs"/>
        </a:defRPr>
      </a:lvl8pPr>
      <a:lvl9pPr marL="3456102" algn="l" defTabSz="864026" rtl="0" eaLnBrk="1" latinLnBrk="0" hangingPunct="1">
        <a:defRPr sz="17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image" Target="../media/image13.gif"/><Relationship Id="rId2" Type="http://schemas.openxmlformats.org/officeDocument/2006/relationships/hyperlink" Target="http://my.265.com/photos/55859/833598" TargetMode="External"/><Relationship Id="rId1" Type="http://schemas.openxmlformats.org/officeDocument/2006/relationships/slideLayout" Target="../slideLayouts/slideLayout10.xml"/><Relationship Id="rId5" Type="http://schemas.openxmlformats.org/officeDocument/2006/relationships/image" Target="../media/image14.gif"/><Relationship Id="rId4" Type="http://schemas.openxmlformats.org/officeDocument/2006/relationships/hyperlink" Target="http://gif.dabaoku.com/dongwu/024/"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g.webcg.com.cn/shiliang/show/016/002/0160020039.htm" TargetMode="External"/><Relationship Id="rId2" Type="http://schemas.openxmlformats.org/officeDocument/2006/relationships/image" Target="../media/image15.jpeg"/><Relationship Id="rId1" Type="http://schemas.openxmlformats.org/officeDocument/2006/relationships/slideLayout" Target="../slideLayouts/slideLayout9.xml"/><Relationship Id="rId4" Type="http://schemas.openxmlformats.org/officeDocument/2006/relationships/image" Target="../media/image16.jpe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9.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0.xml.rels><?xml version="1.0" encoding="UTF-8" standalone="yes"?>
<Relationships xmlns="http://schemas.openxmlformats.org/package/2006/relationships"><Relationship Id="rId3" Type="http://schemas.openxmlformats.org/officeDocument/2006/relationships/hyperlink" Target="mailto:info@eyefulpresentations.co.uk" TargetMode="External"/><Relationship Id="rId2" Type="http://schemas.openxmlformats.org/officeDocument/2006/relationships/image" Target="../media/image1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a:spLocks noChangeArrowheads="1"/>
          </p:cNvSpPr>
          <p:nvPr/>
        </p:nvSpPr>
        <p:spPr bwMode="auto">
          <a:xfrm>
            <a:off x="34448" y="-11998"/>
            <a:ext cx="11522075" cy="4565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86411" tIns="43205" rIns="86411" bIns="43205">
            <a:spAutoFit/>
          </a:bodyPr>
          <a:lstStyle>
            <a:lvl1pPr>
              <a:defRPr>
                <a:solidFill>
                  <a:schemeClr val="tx1"/>
                </a:solidFill>
                <a:latin typeface="Arial" charset="0"/>
                <a:ea typeface="宋体" pitchFamily="2" charset="-122"/>
              </a:defRPr>
            </a:lvl1pPr>
            <a:lvl2pPr marL="742950" indent="-285750">
              <a:defRPr>
                <a:solidFill>
                  <a:schemeClr val="tx1"/>
                </a:solidFill>
                <a:latin typeface="Arial" charset="0"/>
                <a:ea typeface="宋体" pitchFamily="2" charset="-122"/>
              </a:defRPr>
            </a:lvl2pPr>
            <a:lvl3pPr marL="1143000" indent="-228600">
              <a:defRPr>
                <a:solidFill>
                  <a:schemeClr val="tx1"/>
                </a:solidFill>
                <a:latin typeface="Arial" charset="0"/>
                <a:ea typeface="宋体" pitchFamily="2" charset="-122"/>
              </a:defRPr>
            </a:lvl3pPr>
            <a:lvl4pPr marL="1600200" indent="-228600">
              <a:defRPr>
                <a:solidFill>
                  <a:schemeClr val="tx1"/>
                </a:solidFill>
                <a:latin typeface="Arial" charset="0"/>
                <a:ea typeface="宋体" pitchFamily="2" charset="-122"/>
              </a:defRPr>
            </a:lvl4pPr>
            <a:lvl5pPr marL="2057400" indent="-228600">
              <a:defRPr>
                <a:solidFill>
                  <a:schemeClr val="tx1"/>
                </a:solidFill>
                <a:latin typeface="Arial" charset="0"/>
                <a:ea typeface="宋体" pitchFamily="2" charset="-122"/>
              </a:defRPr>
            </a:lvl5pPr>
            <a:lvl6pPr marL="2514600" indent="-228600" eaLnBrk="0" fontAlgn="base" hangingPunct="0">
              <a:spcBef>
                <a:spcPct val="0"/>
              </a:spcBef>
              <a:spcAft>
                <a:spcPct val="0"/>
              </a:spcAft>
              <a:defRPr>
                <a:solidFill>
                  <a:schemeClr val="tx1"/>
                </a:solidFill>
                <a:latin typeface="Arial" charset="0"/>
                <a:ea typeface="宋体" pitchFamily="2" charset="-122"/>
              </a:defRPr>
            </a:lvl6pPr>
            <a:lvl7pPr marL="2971800" indent="-228600" eaLnBrk="0" fontAlgn="base" hangingPunct="0">
              <a:spcBef>
                <a:spcPct val="0"/>
              </a:spcBef>
              <a:spcAft>
                <a:spcPct val="0"/>
              </a:spcAft>
              <a:defRPr>
                <a:solidFill>
                  <a:schemeClr val="tx1"/>
                </a:solidFill>
                <a:latin typeface="Arial" charset="0"/>
                <a:ea typeface="宋体" pitchFamily="2" charset="-122"/>
              </a:defRPr>
            </a:lvl7pPr>
            <a:lvl8pPr marL="3429000" indent="-228600" eaLnBrk="0" fontAlgn="base" hangingPunct="0">
              <a:spcBef>
                <a:spcPct val="0"/>
              </a:spcBef>
              <a:spcAft>
                <a:spcPct val="0"/>
              </a:spcAft>
              <a:defRPr>
                <a:solidFill>
                  <a:schemeClr val="tx1"/>
                </a:solidFill>
                <a:latin typeface="Arial" charset="0"/>
                <a:ea typeface="宋体" pitchFamily="2" charset="-122"/>
              </a:defRPr>
            </a:lvl8pPr>
            <a:lvl9pPr marL="3886200" indent="-228600" eaLnBrk="0" fontAlgn="base" hangingPunct="0">
              <a:spcBef>
                <a:spcPct val="0"/>
              </a:spcBef>
              <a:spcAft>
                <a:spcPct val="0"/>
              </a:spcAft>
              <a:defRPr>
                <a:solidFill>
                  <a:schemeClr val="tx1"/>
                </a:solidFill>
                <a:latin typeface="Arial" charset="0"/>
                <a:ea typeface="宋体" pitchFamily="2" charset="-122"/>
              </a:defRPr>
            </a:lvl9pPr>
          </a:lstStyle>
          <a:p>
            <a:pPr algn="r"/>
            <a:r>
              <a:rPr lang="zh-CN" altLang="en-US" sz="2400" b="1" dirty="0" smtClean="0">
                <a:solidFill>
                  <a:srgbClr val="00B050"/>
                </a:solidFill>
                <a:latin typeface="微软雅黑" pitchFamily="34" charset="-122"/>
                <a:ea typeface="微软雅黑" pitchFamily="34" charset="-122"/>
              </a:rPr>
              <a:t>第二课  多变的价格 第</a:t>
            </a:r>
            <a:r>
              <a:rPr lang="en-US" altLang="zh-CN" sz="2400" b="1" dirty="0" smtClean="0">
                <a:solidFill>
                  <a:srgbClr val="00B050"/>
                </a:solidFill>
                <a:latin typeface="Times New Roman" pitchFamily="18" charset="0"/>
                <a:ea typeface="微软雅黑" pitchFamily="34" charset="-122"/>
                <a:cs typeface="Times New Roman" pitchFamily="18" charset="0"/>
              </a:rPr>
              <a:t>2</a:t>
            </a:r>
            <a:r>
              <a:rPr lang="zh-CN" altLang="en-US" sz="2400" b="1" dirty="0" smtClean="0">
                <a:solidFill>
                  <a:srgbClr val="00B050"/>
                </a:solidFill>
                <a:latin typeface="微软雅黑" pitchFamily="34" charset="-122"/>
                <a:ea typeface="微软雅黑" pitchFamily="34" charset="-122"/>
              </a:rPr>
              <a:t>课时</a:t>
            </a:r>
            <a:endParaRPr lang="en-US" altLang="zh-CN" sz="2400" b="1" dirty="0">
              <a:solidFill>
                <a:srgbClr val="00B050"/>
              </a:solidFill>
              <a:latin typeface="微软雅黑" pitchFamily="34" charset="-122"/>
              <a:ea typeface="微软雅黑" pitchFamily="34" charset="-122"/>
            </a:endParaRPr>
          </a:p>
        </p:txBody>
      </p:sp>
      <p:sp>
        <p:nvSpPr>
          <p:cNvPr id="3" name="TextBox 2"/>
          <p:cNvSpPr txBox="1">
            <a:spLocks noChangeArrowheads="1"/>
          </p:cNvSpPr>
          <p:nvPr/>
        </p:nvSpPr>
        <p:spPr bwMode="auto">
          <a:xfrm>
            <a:off x="-12524" y="4104183"/>
            <a:ext cx="11534599" cy="1010584"/>
          </a:xfrm>
          <a:prstGeom prst="rect">
            <a:avLst/>
          </a:prstGeom>
          <a:solidFill>
            <a:srgbClr val="92D050"/>
          </a:solidFill>
          <a:ln w="9525">
            <a:noFill/>
            <a:miter lim="800000"/>
            <a:headEnd/>
            <a:tailEnd/>
          </a:ln>
        </p:spPr>
        <p:txBody>
          <a:bodyPr wrap="square" lIns="86411" tIns="43205" rIns="86411" bIns="43205">
            <a:spAutoFit/>
          </a:bodyPr>
          <a:lstStyle/>
          <a:p>
            <a:pPr algn="ctr">
              <a:defRPr/>
            </a:pPr>
            <a:r>
              <a:rPr lang="zh-CN" altLang="en-US" sz="6000" b="1" dirty="0" smtClean="0">
                <a:effectLst>
                  <a:outerShdw blurRad="38100" dist="38100" dir="2700000" algn="tl">
                    <a:srgbClr val="C0C0C0"/>
                  </a:outerShdw>
                </a:effectLst>
                <a:latin typeface="微软雅黑"/>
                <a:ea typeface="微软雅黑"/>
                <a:cs typeface="微软雅黑"/>
              </a:rPr>
              <a:t>价格变动的影响</a:t>
            </a:r>
            <a:endParaRPr lang="zh-CN" altLang="en-US" sz="6000" b="1" dirty="0">
              <a:effectLst>
                <a:outerShdw blurRad="38100" dist="38100" dir="2700000" algn="tl">
                  <a:srgbClr val="C0C0C0"/>
                </a:outerShdw>
              </a:effectLst>
              <a:latin typeface="微软雅黑"/>
              <a:ea typeface="微软雅黑"/>
              <a:cs typeface="微软雅黑"/>
            </a:endParaRPr>
          </a:p>
        </p:txBody>
      </p:sp>
    </p:spTree>
    <p:extLst>
      <p:ext uri="{BB962C8B-B14F-4D97-AF65-F5344CB8AC3E}">
        <p14:creationId xmlns:p14="http://schemas.microsoft.com/office/powerpoint/2010/main" val="2252713582"/>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7" name="标题 1"/>
          <p:cNvSpPr>
            <a:spLocks noGrp="1" noChangeArrowheads="1"/>
          </p:cNvSpPr>
          <p:nvPr>
            <p:ph type="title"/>
          </p:nvPr>
        </p:nvSpPr>
        <p:spPr>
          <a:xfrm>
            <a:off x="504453" y="447175"/>
            <a:ext cx="2976536" cy="720019"/>
          </a:xfrm>
        </p:spPr>
        <p:txBody>
          <a:bodyPr/>
          <a:lstStyle/>
          <a:p>
            <a:pPr eaLnBrk="1" hangingPunct="1">
              <a:lnSpc>
                <a:spcPct val="150000"/>
              </a:lnSpc>
              <a:spcBef>
                <a:spcPts val="0"/>
              </a:spcBef>
            </a:pPr>
            <a:r>
              <a:rPr lang="zh-CN" altLang="en-US" sz="3200" b="1" dirty="0" smtClean="0">
                <a:solidFill>
                  <a:srgbClr val="2864E6"/>
                </a:solidFill>
                <a:latin typeface="Times New Roman" pitchFamily="18" charset="0"/>
                <a:ea typeface="微软雅黑" pitchFamily="34" charset="-122"/>
                <a:cs typeface="Times New Roman" pitchFamily="18" charset="0"/>
              </a:rPr>
              <a:t>学习目标</a:t>
            </a:r>
          </a:p>
        </p:txBody>
      </p:sp>
      <p:sp>
        <p:nvSpPr>
          <p:cNvPr id="4098" name="内容占位符 2"/>
          <p:cNvSpPr>
            <a:spLocks noGrp="1" noChangeArrowheads="1"/>
          </p:cNvSpPr>
          <p:nvPr>
            <p:ph idx="1"/>
          </p:nvPr>
        </p:nvSpPr>
        <p:spPr>
          <a:xfrm>
            <a:off x="1080517" y="1167255"/>
            <a:ext cx="9865096" cy="4737128"/>
          </a:xfrm>
        </p:spPr>
        <p:txBody>
          <a:bodyPr/>
          <a:lstStyle/>
          <a:p>
            <a:pPr eaLnBrk="1" hangingPunct="1">
              <a:lnSpc>
                <a:spcPct val="150000"/>
              </a:lnSpc>
              <a:spcBef>
                <a:spcPts val="0"/>
              </a:spcBef>
              <a:buFont typeface="Wingdings" pitchFamily="2" charset="2"/>
              <a:buNone/>
            </a:pPr>
            <a:r>
              <a:rPr lang="en-US" altLang="zh-CN" sz="2800" dirty="0" smtClean="0">
                <a:latin typeface="Times New Roman" pitchFamily="18" charset="0"/>
                <a:ea typeface="Times New Roman" pitchFamily="18" charset="0"/>
                <a:cs typeface="Times New Roman" pitchFamily="18" charset="0"/>
              </a:rPr>
              <a:t>1</a:t>
            </a:r>
            <a:r>
              <a:rPr lang="zh-CN" altLang="zh-CN" sz="2800" dirty="0" smtClean="0">
                <a:latin typeface="Times New Roman" pitchFamily="18" charset="0"/>
                <a:ea typeface="微软雅黑" pitchFamily="34" charset="-122"/>
                <a:cs typeface="Times New Roman" pitchFamily="18" charset="0"/>
              </a:rPr>
              <a:t>、识记互为替代品、互补品等概念。</a:t>
            </a:r>
          </a:p>
          <a:p>
            <a:pPr marL="0" indent="0" eaLnBrk="1" hangingPunct="1">
              <a:lnSpc>
                <a:spcPct val="150000"/>
              </a:lnSpc>
              <a:spcBef>
                <a:spcPts val="0"/>
              </a:spcBef>
              <a:buNone/>
            </a:pPr>
            <a:r>
              <a:rPr lang="en-US" altLang="zh-CN" sz="2800" dirty="0" smtClean="0">
                <a:latin typeface="Times New Roman" pitchFamily="18" charset="0"/>
                <a:ea typeface="Times New Roman" pitchFamily="18" charset="0"/>
                <a:cs typeface="Times New Roman" pitchFamily="18" charset="0"/>
              </a:rPr>
              <a:t>2</a:t>
            </a:r>
            <a:r>
              <a:rPr lang="zh-CN" altLang="zh-CN" sz="2800" dirty="0" smtClean="0">
                <a:latin typeface="Times New Roman" pitchFamily="18" charset="0"/>
                <a:ea typeface="微软雅黑" pitchFamily="34" charset="-122"/>
                <a:cs typeface="Times New Roman" pitchFamily="18" charset="0"/>
              </a:rPr>
              <a:t>、理解价格变动对消费需求、对生产的影响。</a:t>
            </a:r>
            <a:r>
              <a:rPr lang="en-US" altLang="zh-CN" sz="2800" dirty="0" smtClean="0">
                <a:latin typeface="Times New Roman" pitchFamily="18" charset="0"/>
                <a:ea typeface="Times New Roman" pitchFamily="18" charset="0"/>
                <a:cs typeface="Times New Roman" pitchFamily="18" charset="0"/>
              </a:rPr>
              <a:t> </a:t>
            </a:r>
            <a:endParaRPr lang="zh-CN"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ts val="0"/>
              </a:spcBef>
              <a:buNone/>
            </a:pPr>
            <a:r>
              <a:rPr lang="en-US" altLang="zh-CN" sz="2800" dirty="0" smtClean="0">
                <a:latin typeface="Times New Roman" pitchFamily="18" charset="0"/>
                <a:ea typeface="Times New Roman" pitchFamily="18" charset="0"/>
                <a:cs typeface="Times New Roman" pitchFamily="18" charset="0"/>
              </a:rPr>
              <a:t>3</a:t>
            </a:r>
            <a:r>
              <a:rPr lang="zh-CN" altLang="zh-CN" sz="2800" dirty="0" smtClean="0">
                <a:latin typeface="Times New Roman" pitchFamily="18" charset="0"/>
                <a:ea typeface="微软雅黑" pitchFamily="34" charset="-122"/>
                <a:cs typeface="Times New Roman" pitchFamily="18" charset="0"/>
              </a:rPr>
              <a:t>、运用有关知识说明价格变动前后商品供应量和需求量会发生什么变化。</a:t>
            </a:r>
            <a:r>
              <a:rPr lang="en-US" altLang="zh-CN" sz="2800" dirty="0" smtClean="0">
                <a:latin typeface="Times New Roman" pitchFamily="18" charset="0"/>
                <a:ea typeface="Times New Roman" pitchFamily="18" charset="0"/>
                <a:cs typeface="Times New Roman" pitchFamily="18" charset="0"/>
              </a:rPr>
              <a:t> </a:t>
            </a:r>
            <a:endParaRPr lang="zh-CN" altLang="zh-CN" sz="2800" dirty="0" smtClean="0">
              <a:latin typeface="Times New Roman" pitchFamily="18" charset="0"/>
              <a:ea typeface="微软雅黑" pitchFamily="34" charset="-122"/>
              <a:cs typeface="Times New Roman" pitchFamily="18" charset="0"/>
            </a:endParaRPr>
          </a:p>
          <a:p>
            <a:pPr eaLnBrk="1" hangingPunct="1">
              <a:lnSpc>
                <a:spcPct val="150000"/>
              </a:lnSpc>
              <a:spcBef>
                <a:spcPts val="0"/>
              </a:spcBef>
              <a:buFont typeface="Wingdings" pitchFamily="2" charset="2"/>
              <a:buNone/>
            </a:pPr>
            <a:r>
              <a:rPr lang="zh-CN" altLang="zh-CN" sz="2800" dirty="0" smtClean="0">
                <a:latin typeface="Times New Roman" pitchFamily="18" charset="0"/>
                <a:ea typeface="微软雅黑" pitchFamily="34" charset="-122"/>
                <a:cs typeface="Times New Roman" pitchFamily="18" charset="0"/>
              </a:rPr>
              <a:t>【学习重点】价格变动对生活、生产的影响。</a:t>
            </a:r>
            <a:r>
              <a:rPr lang="en-US" altLang="zh-CN" sz="2800" dirty="0" smtClean="0">
                <a:latin typeface="Times New Roman" pitchFamily="18" charset="0"/>
                <a:ea typeface="Times New Roman" pitchFamily="18" charset="0"/>
                <a:cs typeface="Times New Roman" pitchFamily="18" charset="0"/>
              </a:rPr>
              <a:t> </a:t>
            </a:r>
          </a:p>
          <a:p>
            <a:pPr eaLnBrk="1" hangingPunct="1">
              <a:lnSpc>
                <a:spcPct val="150000"/>
              </a:lnSpc>
              <a:spcBef>
                <a:spcPts val="0"/>
              </a:spcBef>
              <a:buFont typeface="Wingdings" pitchFamily="2" charset="2"/>
              <a:buNone/>
            </a:pPr>
            <a:r>
              <a:rPr lang="zh-CN" altLang="zh-CN" sz="2800" dirty="0" smtClean="0">
                <a:latin typeface="Times New Roman" pitchFamily="18" charset="0"/>
                <a:ea typeface="微软雅黑" pitchFamily="34" charset="-122"/>
                <a:cs typeface="Times New Roman" pitchFamily="18" charset="0"/>
              </a:rPr>
              <a:t>【学习难点】商品价格变动与其相关商品价格需求量的关系</a:t>
            </a:r>
            <a:r>
              <a:rPr lang="zh-CN" altLang="en-US" sz="2800" dirty="0" smtClean="0">
                <a:latin typeface="Times New Roman" pitchFamily="18" charset="0"/>
                <a:ea typeface="微软雅黑" pitchFamily="34" charset="-122"/>
                <a:cs typeface="Times New Roman" pitchFamily="18" charset="0"/>
              </a:rPr>
              <a:t>。</a:t>
            </a:r>
            <a:endParaRPr lang="zh-CN" altLang="zh-CN" sz="2800" dirty="0" smtClean="0">
              <a:latin typeface="Times New Roman" pitchFamily="18" charset="0"/>
              <a:ea typeface="微软雅黑" pitchFamily="34" charset="-122"/>
              <a:cs typeface="Times New Roman" pitchFamily="18" charset="0"/>
            </a:endParaRPr>
          </a:p>
          <a:p>
            <a:pPr eaLnBrk="1" hangingPunct="1">
              <a:lnSpc>
                <a:spcPct val="150000"/>
              </a:lnSpc>
              <a:spcBef>
                <a:spcPts val="0"/>
              </a:spcBef>
            </a:pPr>
            <a:endParaRPr lang="zh-CN" altLang="en-US" sz="2800" dirty="0" smtClean="0">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281576063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09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098">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098">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098">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098">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8" grpId="0" uiExpand="1"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73" name="Rectangle 9"/>
          <p:cNvSpPr>
            <a:spLocks noChangeArrowheads="1"/>
          </p:cNvSpPr>
          <p:nvPr/>
        </p:nvSpPr>
        <p:spPr bwMode="auto">
          <a:xfrm>
            <a:off x="1872605" y="1006092"/>
            <a:ext cx="4104456" cy="12012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pPr>
              <a:lnSpc>
                <a:spcPct val="150000"/>
              </a:lnSpc>
            </a:pPr>
            <a:r>
              <a:rPr lang="zh-CN" altLang="en-US" sz="2800" dirty="0">
                <a:solidFill>
                  <a:srgbClr val="2864E6"/>
                </a:solidFill>
                <a:latin typeface="Times New Roman" pitchFamily="18" charset="0"/>
                <a:ea typeface="微软雅黑" pitchFamily="34" charset="-122"/>
                <a:cs typeface="Times New Roman" pitchFamily="18" charset="0"/>
              </a:rPr>
              <a:t> 情景一：    </a:t>
            </a:r>
            <a:endParaRPr lang="en-US" altLang="zh-CN" sz="2800" dirty="0" smtClean="0">
              <a:solidFill>
                <a:srgbClr val="2864E6"/>
              </a:solidFill>
              <a:latin typeface="Times New Roman" pitchFamily="18" charset="0"/>
              <a:ea typeface="Times New Roman" pitchFamily="18" charset="0"/>
              <a:cs typeface="Times New Roman" pitchFamily="18" charset="0"/>
            </a:endParaRPr>
          </a:p>
          <a:p>
            <a:pPr>
              <a:lnSpc>
                <a:spcPct val="150000"/>
              </a:lnSpc>
            </a:pPr>
            <a:r>
              <a:rPr lang="zh-CN" altLang="en-US" sz="2800" dirty="0" smtClean="0">
                <a:latin typeface="Times New Roman" pitchFamily="18" charset="0"/>
                <a:ea typeface="微软雅黑" pitchFamily="34" charset="-122"/>
                <a:cs typeface="Times New Roman" pitchFamily="18" charset="0"/>
              </a:rPr>
              <a:t>促销</a:t>
            </a:r>
            <a:r>
              <a:rPr lang="zh-CN" altLang="en-US" sz="2800" dirty="0">
                <a:latin typeface="Times New Roman" pitchFamily="18" charset="0"/>
                <a:ea typeface="微软雅黑" pitchFamily="34" charset="-122"/>
                <a:cs typeface="Times New Roman" pitchFamily="18" charset="0"/>
              </a:rPr>
              <a:t>引致购物狂潮</a:t>
            </a:r>
          </a:p>
        </p:txBody>
      </p:sp>
      <p:sp>
        <p:nvSpPr>
          <p:cNvPr id="11275" name="Rectangle 11"/>
          <p:cNvSpPr>
            <a:spLocks noChangeArrowheads="1"/>
          </p:cNvSpPr>
          <p:nvPr/>
        </p:nvSpPr>
        <p:spPr bwMode="auto">
          <a:xfrm>
            <a:off x="7489229" y="3672135"/>
            <a:ext cx="3448621" cy="10875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0170" tIns="46990" rIns="90170" bIns="46990"/>
          <a:lstStyle/>
          <a:p>
            <a:pPr>
              <a:lnSpc>
                <a:spcPct val="150000"/>
              </a:lnSpc>
            </a:pPr>
            <a:r>
              <a:rPr lang="zh-CN" altLang="en-US" sz="2800" dirty="0">
                <a:solidFill>
                  <a:srgbClr val="2864E6"/>
                </a:solidFill>
                <a:latin typeface="Times New Roman" pitchFamily="18" charset="0"/>
                <a:ea typeface="微软雅黑" pitchFamily="34" charset="-122"/>
                <a:cs typeface="Times New Roman" pitchFamily="18" charset="0"/>
              </a:rPr>
              <a:t>情景二：</a:t>
            </a:r>
            <a:r>
              <a:rPr lang="zh-CN" altLang="en-US" sz="2800" dirty="0">
                <a:latin typeface="Times New Roman" pitchFamily="18" charset="0"/>
                <a:ea typeface="微软雅黑" pitchFamily="34" charset="-122"/>
                <a:cs typeface="Times New Roman" pitchFamily="18" charset="0"/>
              </a:rPr>
              <a:t/>
            </a:r>
            <a:br>
              <a:rPr lang="zh-CN" altLang="en-US" sz="2800" dirty="0">
                <a:latin typeface="Times New Roman" pitchFamily="18" charset="0"/>
                <a:ea typeface="微软雅黑" pitchFamily="34" charset="-122"/>
                <a:cs typeface="Times New Roman" pitchFamily="18" charset="0"/>
              </a:rPr>
            </a:br>
            <a:r>
              <a:rPr lang="zh-CN" altLang="en-US" sz="2800" dirty="0">
                <a:latin typeface="Times New Roman" pitchFamily="18" charset="0"/>
                <a:ea typeface="微软雅黑" pitchFamily="34" charset="-122"/>
                <a:cs typeface="Times New Roman" pitchFamily="18" charset="0"/>
              </a:rPr>
              <a:t>肉贵少人买</a:t>
            </a:r>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28989" y="166692"/>
            <a:ext cx="5366850" cy="288004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24533" y="3046739"/>
            <a:ext cx="5859748" cy="309634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4590167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12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02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27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0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73" grpId="0"/>
      <p:bldP spid="1127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5" name="Rectangle 2"/>
          <p:cNvSpPr>
            <a:spLocks noGrp="1" noChangeArrowheads="1"/>
          </p:cNvSpPr>
          <p:nvPr>
            <p:ph type="body" idx="1"/>
          </p:nvPr>
        </p:nvSpPr>
        <p:spPr>
          <a:xfrm>
            <a:off x="1196216" y="1125032"/>
            <a:ext cx="9269669" cy="2115056"/>
          </a:xfrm>
          <a:noFill/>
          <a:ln cap="flat">
            <a:noFill/>
            <a:miter lim="800000"/>
            <a:headEnd/>
            <a:tailEnd/>
          </a:ln>
        </p:spPr>
        <p:txBody>
          <a:bodyPr lIns="90170" tIns="46990" rIns="90170" bIns="46990"/>
          <a:lstStyle/>
          <a:p>
            <a:pPr marL="0" eaLnBrk="1" hangingPunct="1">
              <a:lnSpc>
                <a:spcPct val="150000"/>
              </a:lnSpc>
              <a:spcBef>
                <a:spcPts val="0"/>
              </a:spcBef>
              <a:buFont typeface="Wingdings" pitchFamily="2" charset="2"/>
              <a:buNone/>
            </a:pPr>
            <a:r>
              <a:rPr lang="zh-CN" altLang="en-US" sz="2800" dirty="0" smtClean="0">
                <a:solidFill>
                  <a:srgbClr val="2864E6"/>
                </a:solidFill>
                <a:latin typeface="微软雅黑" pitchFamily="34" charset="-122"/>
                <a:ea typeface="微软雅黑" pitchFamily="34" charset="-122"/>
              </a:rPr>
              <a:t>探究一</a:t>
            </a:r>
            <a:r>
              <a:rPr lang="zh-CN" altLang="en-US" sz="2800" dirty="0" smtClean="0">
                <a:latin typeface="微软雅黑" pitchFamily="34" charset="-122"/>
                <a:ea typeface="微软雅黑" pitchFamily="34" charset="-122"/>
              </a:rPr>
              <a:t>：根据上面两则材料，请同学们思考：</a:t>
            </a:r>
          </a:p>
          <a:p>
            <a:pPr marL="0" eaLnBrk="1" hangingPunct="1">
              <a:lnSpc>
                <a:spcPct val="150000"/>
              </a:lnSpc>
              <a:spcBef>
                <a:spcPts val="0"/>
              </a:spcBef>
              <a:buFont typeface="Wingdings" pitchFamily="2" charset="2"/>
              <a:buNone/>
            </a:pPr>
            <a:r>
              <a:rPr lang="zh-CN" altLang="en-US" sz="2800" dirty="0" smtClean="0">
                <a:latin typeface="微软雅黑" pitchFamily="34" charset="-122"/>
                <a:ea typeface="微软雅黑" pitchFamily="34" charset="-122"/>
              </a:rPr>
              <a:t>商品自身的价格变动与消费者对其需求量之间存在一个什么关系？</a:t>
            </a:r>
          </a:p>
        </p:txBody>
      </p:sp>
    </p:spTree>
    <p:extLst>
      <p:ext uri="{BB962C8B-B14F-4D97-AF65-F5344CB8AC3E}">
        <p14:creationId xmlns:p14="http://schemas.microsoft.com/office/powerpoint/2010/main" val="338934906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9" name="Text Box 2"/>
          <p:cNvSpPr txBox="1">
            <a:spLocks noChangeArrowheads="1"/>
          </p:cNvSpPr>
          <p:nvPr/>
        </p:nvSpPr>
        <p:spPr bwMode="auto">
          <a:xfrm>
            <a:off x="1329903" y="1795117"/>
            <a:ext cx="8391574" cy="662297"/>
          </a:xfrm>
          <a:prstGeom prst="rect">
            <a:avLst/>
          </a:prstGeom>
          <a:noFill/>
          <a:ln w="38100">
            <a:noFill/>
            <a:prstDash val="sysDot"/>
            <a:miter lim="800000"/>
            <a:headEnd/>
            <a:tailEnd/>
          </a:ln>
        </p:spPr>
        <p:txBody>
          <a:bodyPr wrap="square">
            <a:spAutoFit/>
          </a:bodyPr>
          <a:lstStyle/>
          <a:p>
            <a:pPr>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1、价格变动与消费者对其需求量之间的一般规律</a:t>
            </a:r>
          </a:p>
        </p:txBody>
      </p:sp>
      <p:sp>
        <p:nvSpPr>
          <p:cNvPr id="13315" name="Text Box 3"/>
          <p:cNvSpPr txBox="1">
            <a:spLocks noChangeArrowheads="1"/>
          </p:cNvSpPr>
          <p:nvPr/>
        </p:nvSpPr>
        <p:spPr bwMode="auto">
          <a:xfrm>
            <a:off x="1500373" y="3603954"/>
            <a:ext cx="1668378" cy="738664"/>
          </a:xfrm>
          <a:prstGeom prst="rect">
            <a:avLst/>
          </a:prstGeom>
          <a:solidFill>
            <a:srgbClr val="FFFF00"/>
          </a:solidFill>
          <a:ln>
            <a:noFill/>
          </a:ln>
          <a:extLst/>
        </p:spPr>
        <p:txBody>
          <a:bodyPr wrap="square">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价格上升</a:t>
            </a:r>
          </a:p>
        </p:txBody>
      </p:sp>
      <p:sp>
        <p:nvSpPr>
          <p:cNvPr id="13316" name="Text Box 4"/>
          <p:cNvSpPr txBox="1">
            <a:spLocks noChangeArrowheads="1"/>
          </p:cNvSpPr>
          <p:nvPr/>
        </p:nvSpPr>
        <p:spPr bwMode="auto">
          <a:xfrm>
            <a:off x="6709339" y="3565275"/>
            <a:ext cx="2096246" cy="662297"/>
          </a:xfrm>
          <a:prstGeom prst="rect">
            <a:avLst/>
          </a:prstGeom>
          <a:solidFill>
            <a:srgbClr val="FFFF00"/>
          </a:solidFill>
          <a:ln>
            <a:noFill/>
          </a:ln>
          <a:extLst/>
        </p:spPr>
        <p:txBody>
          <a:bodyPr wrap="square">
            <a:spAutoFit/>
          </a:bodyP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rPr>
              <a:t>需求量减少</a:t>
            </a:r>
          </a:p>
        </p:txBody>
      </p:sp>
      <p:sp>
        <p:nvSpPr>
          <p:cNvPr id="13317" name="Text Box 5"/>
          <p:cNvSpPr txBox="1">
            <a:spLocks noChangeArrowheads="1"/>
          </p:cNvSpPr>
          <p:nvPr/>
        </p:nvSpPr>
        <p:spPr bwMode="auto">
          <a:xfrm>
            <a:off x="1526468" y="4668130"/>
            <a:ext cx="1642282" cy="738664"/>
          </a:xfrm>
          <a:prstGeom prst="rect">
            <a:avLst/>
          </a:prstGeom>
          <a:solidFill>
            <a:srgbClr val="FFFF00"/>
          </a:solidFill>
          <a:ln>
            <a:noFill/>
          </a:ln>
          <a:extLst/>
        </p:spPr>
        <p:txBody>
          <a:bodyPr wrap="square">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价格下降</a:t>
            </a:r>
          </a:p>
        </p:txBody>
      </p:sp>
      <p:sp>
        <p:nvSpPr>
          <p:cNvPr id="13318" name="Text Box 6"/>
          <p:cNvSpPr txBox="1">
            <a:spLocks noChangeArrowheads="1"/>
          </p:cNvSpPr>
          <p:nvPr/>
        </p:nvSpPr>
        <p:spPr bwMode="auto">
          <a:xfrm>
            <a:off x="6709339" y="4766193"/>
            <a:ext cx="2095418" cy="662297"/>
          </a:xfrm>
          <a:prstGeom prst="rect">
            <a:avLst/>
          </a:prstGeom>
          <a:solidFill>
            <a:srgbClr val="FFFF00"/>
          </a:solidFill>
          <a:ln>
            <a:noFill/>
          </a:ln>
          <a:extLst/>
        </p:spPr>
        <p:txBody>
          <a:bodyPr wrap="square">
            <a:spAutoFit/>
          </a:bodyP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rPr>
              <a:t>需求量增加</a:t>
            </a:r>
          </a:p>
        </p:txBody>
      </p:sp>
      <p:sp>
        <p:nvSpPr>
          <p:cNvPr id="13319" name="AutoShape 7"/>
          <p:cNvSpPr>
            <a:spLocks noChangeArrowheads="1"/>
          </p:cNvSpPr>
          <p:nvPr/>
        </p:nvSpPr>
        <p:spPr bwMode="auto">
          <a:xfrm>
            <a:off x="5016903" y="3934607"/>
            <a:ext cx="1360245" cy="408011"/>
          </a:xfrm>
          <a:prstGeom prst="rightArrow">
            <a:avLst>
              <a:gd name="adj1" fmla="val 50000"/>
              <a:gd name="adj2" fmla="val 62500"/>
            </a:avLst>
          </a:prstGeom>
          <a:noFill/>
          <a:ln w="9525">
            <a:noFill/>
            <a:miter lim="800000"/>
            <a:headEnd/>
            <a:tailEnd/>
          </a:ln>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3320" name="AutoShape 8"/>
          <p:cNvSpPr>
            <a:spLocks noChangeArrowheads="1"/>
          </p:cNvSpPr>
          <p:nvPr/>
        </p:nvSpPr>
        <p:spPr bwMode="auto">
          <a:xfrm>
            <a:off x="4996900" y="4819631"/>
            <a:ext cx="1360245" cy="408011"/>
          </a:xfrm>
          <a:prstGeom prst="rightArrow">
            <a:avLst>
              <a:gd name="adj1" fmla="val 50000"/>
              <a:gd name="adj2" fmla="val 62500"/>
            </a:avLst>
          </a:prstGeom>
          <a:noFill/>
          <a:ln w="9525">
            <a:noFill/>
            <a:miter lim="800000"/>
            <a:headEnd/>
            <a:tailEnd/>
          </a:ln>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7176" name="Text Box 9"/>
          <p:cNvSpPr txBox="1">
            <a:spLocks noChangeArrowheads="1"/>
          </p:cNvSpPr>
          <p:nvPr/>
        </p:nvSpPr>
        <p:spPr bwMode="auto">
          <a:xfrm>
            <a:off x="1536276" y="503781"/>
            <a:ext cx="9073008" cy="743665"/>
          </a:xfrm>
          <a:prstGeom prst="rect">
            <a:avLst/>
          </a:prstGeom>
          <a:noFill/>
          <a:ln>
            <a:noFill/>
          </a:ln>
          <a:extLst/>
        </p:spPr>
        <p:txBody>
          <a:bodyPr wrap="square">
            <a:spAutoFit/>
          </a:bodyPr>
          <a:lstStyle/>
          <a:p>
            <a:pPr>
              <a:lnSpc>
                <a:spcPct val="150000"/>
              </a:lnSpc>
              <a:spcBef>
                <a:spcPts val="0"/>
              </a:spcBef>
            </a:pPr>
            <a:r>
              <a:rPr lang="zh-CN" altLang="en-US" sz="3200" b="1" dirty="0">
                <a:solidFill>
                  <a:srgbClr val="2864E6"/>
                </a:solidFill>
                <a:latin typeface="Times New Roman" pitchFamily="18" charset="0"/>
                <a:ea typeface="微软雅黑" pitchFamily="34" charset="-122"/>
                <a:cs typeface="Times New Roman" pitchFamily="18" charset="0"/>
              </a:rPr>
              <a:t>（一）对生活消费的影响（即对需求的影响）</a:t>
            </a:r>
          </a:p>
        </p:txBody>
      </p:sp>
      <p:sp>
        <p:nvSpPr>
          <p:cNvPr id="13322" name="Text Box 10"/>
          <p:cNvSpPr txBox="1">
            <a:spLocks noChangeArrowheads="1"/>
          </p:cNvSpPr>
          <p:nvPr/>
        </p:nvSpPr>
        <p:spPr bwMode="auto">
          <a:xfrm>
            <a:off x="1392362" y="2664023"/>
            <a:ext cx="5316977" cy="738664"/>
          </a:xfrm>
          <a:prstGeom prst="rect">
            <a:avLst/>
          </a:prstGeom>
          <a:noFill/>
          <a:ln>
            <a:noFill/>
          </a:ln>
          <a:extLst/>
        </p:spPr>
        <p:txBody>
          <a:bodyPr wrap="square">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一般来说，二者成反比例关系</a:t>
            </a:r>
          </a:p>
        </p:txBody>
      </p:sp>
      <p:sp>
        <p:nvSpPr>
          <p:cNvPr id="13323" name="AutoShape 11"/>
          <p:cNvSpPr>
            <a:spLocks/>
          </p:cNvSpPr>
          <p:nvPr/>
        </p:nvSpPr>
        <p:spPr bwMode="auto">
          <a:xfrm>
            <a:off x="1344242" y="3816103"/>
            <a:ext cx="384069" cy="1584043"/>
          </a:xfrm>
          <a:prstGeom prst="leftBrace">
            <a:avLst>
              <a:gd name="adj1" fmla="val 45808"/>
              <a:gd name="adj2" fmla="val 50000"/>
            </a:avLst>
          </a:prstGeom>
          <a:noFill/>
          <a:ln w="57150">
            <a:noFill/>
            <a:miter lim="800000"/>
            <a:headEnd/>
            <a:tailEnd/>
          </a:ln>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 name="右箭头 1"/>
          <p:cNvSpPr/>
          <p:nvPr/>
        </p:nvSpPr>
        <p:spPr>
          <a:xfrm>
            <a:off x="3312765" y="3816103"/>
            <a:ext cx="3312368" cy="32250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右箭头 2"/>
          <p:cNvSpPr/>
          <p:nvPr/>
        </p:nvSpPr>
        <p:spPr>
          <a:xfrm>
            <a:off x="3310883" y="4931768"/>
            <a:ext cx="3240360" cy="331149"/>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60745966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169"/>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322"/>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13315"/>
                                        </p:tgtEl>
                                        <p:attrNameLst>
                                          <p:attrName>style.visibility</p:attrName>
                                        </p:attrNameLst>
                                      </p:cBhvr>
                                      <p:to>
                                        <p:strVal val="visible"/>
                                      </p:to>
                                    </p:set>
                                    <p:animEffect transition="in" filter="fade">
                                      <p:cBhvr>
                                        <p:cTn id="15" dur="500"/>
                                        <p:tgtEl>
                                          <p:spTgt spid="13315"/>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fade">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13316"/>
                                        </p:tgtEl>
                                        <p:attrNameLst>
                                          <p:attrName>style.visibility</p:attrName>
                                        </p:attrNameLst>
                                      </p:cBhvr>
                                      <p:to>
                                        <p:strVal val="visible"/>
                                      </p:to>
                                    </p:set>
                                    <p:animEffect transition="in" filter="fade">
                                      <p:cBhvr>
                                        <p:cTn id="25" dur="500"/>
                                        <p:tgtEl>
                                          <p:spTgt spid="13316"/>
                                        </p:tgtEl>
                                      </p:cBhvr>
                                    </p:animEffect>
                                  </p:childTnLst>
                                </p:cTn>
                              </p:par>
                            </p:childTnLst>
                          </p:cTn>
                        </p:par>
                      </p:childTnLst>
                    </p:cTn>
                  </p:par>
                  <p:par>
                    <p:cTn id="26" fill="hold">
                      <p:stCondLst>
                        <p:cond delay="indefinite"/>
                      </p:stCondLst>
                      <p:childTnLst>
                        <p:par>
                          <p:cTn id="27" fill="hold">
                            <p:stCondLst>
                              <p:cond delay="0"/>
                            </p:stCondLst>
                            <p:childTnLst>
                              <p:par>
                                <p:cTn id="28" presetID="10" presetClass="entr" presetSubtype="0" fill="hold" grpId="0" nodeType="clickEffect">
                                  <p:stCondLst>
                                    <p:cond delay="0"/>
                                  </p:stCondLst>
                                  <p:childTnLst>
                                    <p:set>
                                      <p:cBhvr>
                                        <p:cTn id="29" dur="1" fill="hold">
                                          <p:stCondLst>
                                            <p:cond delay="0"/>
                                          </p:stCondLst>
                                        </p:cTn>
                                        <p:tgtEl>
                                          <p:spTgt spid="13317"/>
                                        </p:tgtEl>
                                        <p:attrNameLst>
                                          <p:attrName>style.visibility</p:attrName>
                                        </p:attrNameLst>
                                      </p:cBhvr>
                                      <p:to>
                                        <p:strVal val="visible"/>
                                      </p:to>
                                    </p:set>
                                    <p:animEffect transition="in" filter="fade">
                                      <p:cBhvr>
                                        <p:cTn id="30" dur="500"/>
                                        <p:tgtEl>
                                          <p:spTgt spid="13317"/>
                                        </p:tgtEl>
                                      </p:cBhvr>
                                    </p:animEffec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0" presetClass="entr" presetSubtype="0" fill="hold" grpId="0" nodeType="clickEffect">
                                  <p:stCondLst>
                                    <p:cond delay="0"/>
                                  </p:stCondLst>
                                  <p:childTnLst>
                                    <p:set>
                                      <p:cBhvr>
                                        <p:cTn id="38" dur="1" fill="hold">
                                          <p:stCondLst>
                                            <p:cond delay="0"/>
                                          </p:stCondLst>
                                        </p:cTn>
                                        <p:tgtEl>
                                          <p:spTgt spid="13318"/>
                                        </p:tgtEl>
                                        <p:attrNameLst>
                                          <p:attrName>style.visibility</p:attrName>
                                        </p:attrNameLst>
                                      </p:cBhvr>
                                      <p:to>
                                        <p:strVal val="visible"/>
                                      </p:to>
                                    </p:set>
                                    <p:animEffect transition="in" filter="fade">
                                      <p:cBhvr>
                                        <p:cTn id="39" dur="500"/>
                                        <p:tgtEl>
                                          <p:spTgt spid="13318"/>
                                        </p:tgtEl>
                                      </p:cBhvr>
                                    </p:animEffect>
                                  </p:childTnLst>
                                </p:cTn>
                              </p:par>
                            </p:childTnLst>
                          </p:cTn>
                        </p:par>
                      </p:childTnLst>
                    </p:cTn>
                  </p:par>
                  <p:par>
                    <p:cTn id="40" fill="hold">
                      <p:stCondLst>
                        <p:cond delay="indefinite"/>
                      </p:stCondLst>
                      <p:childTnLst>
                        <p:par>
                          <p:cTn id="41" fill="hold">
                            <p:stCondLst>
                              <p:cond delay="0"/>
                            </p:stCondLst>
                            <p:childTnLst>
                              <p:par>
                                <p:cTn id="42" presetID="3" presetClass="entr" presetSubtype="10" fill="hold" grpId="0" nodeType="clickEffect" nodePh="1">
                                  <p:stCondLst>
                                    <p:cond delay="0"/>
                                  </p:stCondLst>
                                  <p:endCondLst>
                                    <p:cond evt="begin" delay="0">
                                      <p:tn val="42"/>
                                    </p:cond>
                                  </p:endCondLst>
                                  <p:childTnLst>
                                    <p:set>
                                      <p:cBhvr>
                                        <p:cTn id="43" dur="1" fill="hold">
                                          <p:stCondLst>
                                            <p:cond delay="0"/>
                                          </p:stCondLst>
                                        </p:cTn>
                                        <p:tgtEl>
                                          <p:spTgt spid="13323"/>
                                        </p:tgtEl>
                                        <p:attrNameLst>
                                          <p:attrName>style.visibility</p:attrName>
                                        </p:attrNameLst>
                                      </p:cBhvr>
                                      <p:to>
                                        <p:strVal val="visible"/>
                                      </p:to>
                                    </p:set>
                                    <p:animEffect transition="in" filter="blinds(horizontal)">
                                      <p:cBhvr>
                                        <p:cTn id="44" dur="500"/>
                                        <p:tgtEl>
                                          <p:spTgt spid="133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69" grpId="0"/>
      <p:bldP spid="13315" grpId="0" animBg="1"/>
      <p:bldP spid="13316" grpId="0" animBg="1"/>
      <p:bldP spid="13317" grpId="0" animBg="1"/>
      <p:bldP spid="13318" grpId="0" animBg="1"/>
      <p:bldP spid="13322" grpId="0"/>
      <p:bldP spid="13323" grpId="0"/>
      <p:bldP spid="2" grpId="0" animBg="1"/>
      <p:bldP spid="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193" name="Group 2"/>
          <p:cNvGrpSpPr>
            <a:grpSpLocks/>
          </p:cNvGrpSpPr>
          <p:nvPr/>
        </p:nvGrpSpPr>
        <p:grpSpPr bwMode="auto">
          <a:xfrm>
            <a:off x="2330821" y="568516"/>
            <a:ext cx="7169291" cy="3334590"/>
            <a:chOff x="0" y="0"/>
            <a:chExt cx="2087" cy="1723"/>
          </a:xfrm>
          <a:noFill/>
        </p:grpSpPr>
        <p:sp>
          <p:nvSpPr>
            <p:cNvPr id="8194" name="Line 3"/>
            <p:cNvSpPr>
              <a:spLocks noChangeShapeType="1"/>
            </p:cNvSpPr>
            <p:nvPr/>
          </p:nvSpPr>
          <p:spPr bwMode="auto">
            <a:xfrm flipV="1">
              <a:off x="0" y="0"/>
              <a:ext cx="0" cy="1723"/>
            </a:xfrm>
            <a:prstGeom prst="line">
              <a:avLst/>
            </a:prstGeom>
            <a:grpFill/>
            <a:ln w="38100">
              <a:solidFill>
                <a:schemeClr val="tx1"/>
              </a:solidFill>
              <a:round/>
              <a:headEnd/>
              <a:tailEnd type="triangle" w="med" len="med"/>
            </a:ln>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8195" name="Line 4"/>
            <p:cNvSpPr>
              <a:spLocks noChangeShapeType="1"/>
            </p:cNvSpPr>
            <p:nvPr/>
          </p:nvSpPr>
          <p:spPr bwMode="auto">
            <a:xfrm>
              <a:off x="0" y="1723"/>
              <a:ext cx="2087" cy="0"/>
            </a:xfrm>
            <a:prstGeom prst="line">
              <a:avLst/>
            </a:prstGeom>
            <a:grpFill/>
            <a:ln w="38100">
              <a:solidFill>
                <a:schemeClr val="tx1"/>
              </a:solidFill>
              <a:round/>
              <a:headEnd/>
              <a:tailEnd type="triangle" w="med" len="med"/>
            </a:ln>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grpSp>
      <p:sp>
        <p:nvSpPr>
          <p:cNvPr id="8196" name="Rectangle 5"/>
          <p:cNvSpPr>
            <a:spLocks noChangeArrowheads="1"/>
          </p:cNvSpPr>
          <p:nvPr/>
        </p:nvSpPr>
        <p:spPr bwMode="auto">
          <a:xfrm>
            <a:off x="1464264" y="636018"/>
            <a:ext cx="636115" cy="885024"/>
          </a:xfrm>
          <a:prstGeom prst="rect">
            <a:avLst/>
          </a:prstGeom>
          <a:noFill/>
          <a:ln>
            <a:noFill/>
          </a:ln>
          <a:extLst/>
        </p:spPr>
        <p:txBody>
          <a:bodyPr wrap="none" anchor="ctr"/>
          <a:lstStyle/>
          <a:p>
            <a:pPr algn="ctr">
              <a:lnSpc>
                <a:spcPct val="150000"/>
              </a:lnSpc>
              <a:spcBef>
                <a:spcPts val="0"/>
              </a:spcBef>
            </a:pPr>
            <a:r>
              <a:rPr lang="zh-CN" altLang="en-US" sz="2800">
                <a:latin typeface="Times New Roman" pitchFamily="18" charset="0"/>
                <a:ea typeface="微软雅黑" pitchFamily="34" charset="-122"/>
                <a:cs typeface="Times New Roman" pitchFamily="18" charset="0"/>
              </a:rPr>
              <a:t>价</a:t>
            </a:r>
            <a:br>
              <a:rPr lang="zh-CN" altLang="en-US" sz="2800">
                <a:latin typeface="Times New Roman" pitchFamily="18" charset="0"/>
                <a:ea typeface="微软雅黑" pitchFamily="34" charset="-122"/>
                <a:cs typeface="Times New Roman" pitchFamily="18" charset="0"/>
              </a:rPr>
            </a:br>
            <a:r>
              <a:rPr lang="zh-CN" altLang="en-US" sz="2800">
                <a:latin typeface="Times New Roman" pitchFamily="18" charset="0"/>
                <a:ea typeface="微软雅黑" pitchFamily="34" charset="-122"/>
                <a:cs typeface="Times New Roman" pitchFamily="18" charset="0"/>
              </a:rPr>
              <a:t>格</a:t>
            </a:r>
          </a:p>
        </p:txBody>
      </p:sp>
      <p:sp>
        <p:nvSpPr>
          <p:cNvPr id="8197" name="Rectangle 6"/>
          <p:cNvSpPr>
            <a:spLocks noChangeArrowheads="1"/>
          </p:cNvSpPr>
          <p:nvPr/>
        </p:nvSpPr>
        <p:spPr bwMode="auto">
          <a:xfrm>
            <a:off x="7749396" y="4017109"/>
            <a:ext cx="2180393" cy="477013"/>
          </a:xfrm>
          <a:prstGeom prst="rect">
            <a:avLst/>
          </a:prstGeom>
          <a:noFill/>
          <a:ln>
            <a:noFill/>
          </a:ln>
          <a:extLst/>
        </p:spPr>
        <p:txBody>
          <a:bodyPr wrap="none" anchor="ctr"/>
          <a:lstStyle/>
          <a:p>
            <a:pPr algn="ctr">
              <a:lnSpc>
                <a:spcPct val="150000"/>
              </a:lnSpc>
              <a:spcBef>
                <a:spcPts val="0"/>
              </a:spcBef>
            </a:pPr>
            <a:r>
              <a:rPr lang="zh-CN" altLang="en-US" sz="2800">
                <a:latin typeface="Times New Roman" pitchFamily="18" charset="0"/>
                <a:ea typeface="微软雅黑" pitchFamily="34" charset="-122"/>
                <a:cs typeface="Times New Roman" pitchFamily="18" charset="0"/>
                <a:sym typeface="Arial" pitchFamily="34" charset="0"/>
              </a:rPr>
              <a:t>需求量</a:t>
            </a:r>
          </a:p>
        </p:txBody>
      </p:sp>
      <p:sp>
        <p:nvSpPr>
          <p:cNvPr id="14351" name="Arc 15"/>
          <p:cNvSpPr>
            <a:spLocks noChangeArrowheads="1"/>
          </p:cNvSpPr>
          <p:nvPr/>
        </p:nvSpPr>
        <p:spPr bwMode="auto">
          <a:xfrm rot="3033944" flipV="1">
            <a:off x="4607733" y="-1588381"/>
            <a:ext cx="4172400" cy="5696988"/>
          </a:xfrm>
          <a:custGeom>
            <a:avLst/>
            <a:gdLst>
              <a:gd name="T0" fmla="*/ -1 w 17090"/>
              <a:gd name="T1" fmla="*/ 0 h 21600"/>
              <a:gd name="T2" fmla="*/ 17090 w 17090"/>
              <a:gd name="T3" fmla="*/ 8390 h 21600"/>
              <a:gd name="T4" fmla="*/ -1 w 17090"/>
              <a:gd name="T5" fmla="*/ 0 h 21600"/>
              <a:gd name="T6" fmla="*/ 17090 w 17090"/>
              <a:gd name="T7" fmla="*/ 8390 h 21600"/>
              <a:gd name="T8" fmla="*/ 0 w 17090"/>
              <a:gd name="T9" fmla="*/ 21600 h 21600"/>
            </a:gdLst>
            <a:ahLst/>
            <a:cxnLst>
              <a:cxn ang="0">
                <a:pos x="T0" y="T1"/>
              </a:cxn>
              <a:cxn ang="0">
                <a:pos x="T2" y="T3"/>
              </a:cxn>
              <a:cxn ang="0">
                <a:pos x="T4" y="T5"/>
              </a:cxn>
              <a:cxn ang="0">
                <a:pos x="T6" y="T7"/>
              </a:cxn>
              <a:cxn ang="0">
                <a:pos x="T8" y="T9"/>
              </a:cxn>
            </a:cxnLst>
            <a:rect l="0" t="0" r="r" b="b"/>
            <a:pathLst>
              <a:path w="17090" h="21600" fill="none">
                <a:moveTo>
                  <a:pt x="-1" y="0"/>
                </a:moveTo>
                <a:cubicBezTo>
                  <a:pt x="6688" y="0"/>
                  <a:pt x="12999" y="3098"/>
                  <a:pt x="17090" y="8390"/>
                </a:cubicBezTo>
              </a:path>
              <a:path w="17090" h="21600" stroke="0">
                <a:moveTo>
                  <a:pt x="-1" y="0"/>
                </a:moveTo>
                <a:cubicBezTo>
                  <a:pt x="6688" y="0"/>
                  <a:pt x="12999" y="3098"/>
                  <a:pt x="17090" y="8390"/>
                </a:cubicBezTo>
                <a:lnTo>
                  <a:pt x="0" y="21600"/>
                </a:lnTo>
                <a:close/>
              </a:path>
            </a:pathLst>
          </a:custGeom>
          <a:noFill/>
          <a:ln w="38100">
            <a:solidFill>
              <a:schemeClr val="tx1"/>
            </a:solidFill>
            <a:round/>
            <a:headEnd/>
            <a:tailEnd/>
          </a:ln>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4352" name="Rectangle 16"/>
          <p:cNvSpPr>
            <a:spLocks noChangeArrowheads="1"/>
          </p:cNvSpPr>
          <p:nvPr/>
        </p:nvSpPr>
        <p:spPr bwMode="auto">
          <a:xfrm>
            <a:off x="4818743" y="1871935"/>
            <a:ext cx="4052730" cy="543015"/>
          </a:xfrm>
          <a:prstGeom prst="rect">
            <a:avLst/>
          </a:prstGeom>
          <a:noFill/>
          <a:ln>
            <a:noFill/>
          </a:ln>
          <a:extLst/>
        </p:spPr>
        <p:txBody>
          <a:bodyPr wrap="none" anchor="ctr"/>
          <a:lstStyle/>
          <a:p>
            <a:pPr algn="ctr">
              <a:lnSpc>
                <a:spcPct val="150000"/>
              </a:lnSpc>
              <a:spcBef>
                <a:spcPts val="0"/>
              </a:spcBef>
            </a:pPr>
            <a:r>
              <a:rPr lang="zh-CN" altLang="en-US" sz="2800" dirty="0">
                <a:solidFill>
                  <a:srgbClr val="2864E6"/>
                </a:solidFill>
                <a:latin typeface="Times New Roman" pitchFamily="18" charset="0"/>
                <a:ea typeface="微软雅黑" pitchFamily="34" charset="-122"/>
                <a:cs typeface="Times New Roman" pitchFamily="18" charset="0"/>
              </a:rPr>
              <a:t>需求曲线</a:t>
            </a:r>
          </a:p>
        </p:txBody>
      </p:sp>
      <p:sp>
        <p:nvSpPr>
          <p:cNvPr id="14353" name="Text Box 17"/>
          <p:cNvSpPr txBox="1">
            <a:spLocks noChangeArrowheads="1"/>
          </p:cNvSpPr>
          <p:nvPr/>
        </p:nvSpPr>
        <p:spPr bwMode="auto">
          <a:xfrm>
            <a:off x="1170086" y="4927438"/>
            <a:ext cx="7297314" cy="738664"/>
          </a:xfrm>
          <a:prstGeom prst="rect">
            <a:avLst/>
          </a:prstGeom>
          <a:noFill/>
          <a:ln w="38100">
            <a:noFill/>
            <a:miter lim="800000"/>
            <a:headEnd/>
            <a:tailEnd/>
          </a:ln>
        </p:spPr>
        <p:txBody>
          <a:bodyPr>
            <a:spAutoFit/>
          </a:bodyP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rPr>
              <a:t>一般</a:t>
            </a:r>
            <a:r>
              <a:rPr lang="zh-CN" altLang="en-US" sz="2800" dirty="0" smtClean="0">
                <a:latin typeface="Times New Roman" pitchFamily="18" charset="0"/>
                <a:ea typeface="微软雅黑" pitchFamily="34" charset="-122"/>
                <a:cs typeface="Times New Roman" pitchFamily="18" charset="0"/>
              </a:rPr>
              <a:t>规律</a:t>
            </a:r>
            <a:r>
              <a:rPr lang="en-US" altLang="zh-CN" sz="2800" dirty="0" smtClean="0">
                <a:latin typeface="Times New Roman" pitchFamily="18" charset="0"/>
                <a:ea typeface="微软雅黑" pitchFamily="34" charset="-122"/>
                <a:cs typeface="Times New Roman" pitchFamily="18" charset="0"/>
              </a:rPr>
              <a:t>——</a:t>
            </a:r>
            <a:r>
              <a:rPr lang="zh-CN" altLang="en-US" sz="2800" dirty="0" smtClean="0">
                <a:latin typeface="Times New Roman" pitchFamily="18" charset="0"/>
                <a:ea typeface="微软雅黑" pitchFamily="34" charset="-122"/>
                <a:cs typeface="Times New Roman" pitchFamily="18" charset="0"/>
              </a:rPr>
              <a:t>这</a:t>
            </a:r>
            <a:r>
              <a:rPr lang="zh-CN" altLang="en-US" sz="2800" dirty="0">
                <a:latin typeface="Times New Roman" pitchFamily="18" charset="0"/>
                <a:ea typeface="微软雅黑" pitchFamily="34" charset="-122"/>
                <a:cs typeface="Times New Roman" pitchFamily="18" charset="0"/>
              </a:rPr>
              <a:t>就是需求法则</a:t>
            </a:r>
          </a:p>
        </p:txBody>
      </p:sp>
    </p:spTree>
    <p:extLst>
      <p:ext uri="{BB962C8B-B14F-4D97-AF65-F5344CB8AC3E}">
        <p14:creationId xmlns:p14="http://schemas.microsoft.com/office/powerpoint/2010/main" val="206215775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4352"/>
                                        </p:tgtEl>
                                        <p:attrNameLst>
                                          <p:attrName>style.visibility</p:attrName>
                                        </p:attrNameLst>
                                      </p:cBhvr>
                                      <p:to>
                                        <p:strVal val="visible"/>
                                      </p:to>
                                    </p:set>
                                    <p:anim calcmode="lin" valueType="num">
                                      <p:cBhvr additive="base">
                                        <p:cTn id="7" dur="500" fill="hold"/>
                                        <p:tgtEl>
                                          <p:spTgt spid="14352"/>
                                        </p:tgtEl>
                                        <p:attrNameLst>
                                          <p:attrName>ppt_x</p:attrName>
                                        </p:attrNameLst>
                                      </p:cBhvr>
                                      <p:tavLst>
                                        <p:tav tm="0">
                                          <p:val>
                                            <p:strVal val="#ppt_x"/>
                                          </p:val>
                                        </p:tav>
                                        <p:tav tm="100000">
                                          <p:val>
                                            <p:strVal val="#ppt_x"/>
                                          </p:val>
                                        </p:tav>
                                      </p:tavLst>
                                    </p:anim>
                                    <p:anim calcmode="lin" valueType="num">
                                      <p:cBhvr additive="base">
                                        <p:cTn id="8" dur="500" fill="hold"/>
                                        <p:tgtEl>
                                          <p:spTgt spid="1435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1435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352" grpId="0"/>
      <p:bldP spid="1435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7" name="Rectangle 2"/>
          <p:cNvSpPr>
            <a:spLocks noGrp="1" noChangeArrowheads="1"/>
          </p:cNvSpPr>
          <p:nvPr>
            <p:ph type="title"/>
          </p:nvPr>
        </p:nvSpPr>
        <p:spPr>
          <a:xfrm>
            <a:off x="576104" y="215994"/>
            <a:ext cx="5040917" cy="603016"/>
          </a:xfrm>
          <a:ln w="38100" cap="flat" cmpd="dbl">
            <a:noFill/>
            <a:miter lim="800000"/>
            <a:headEnd/>
            <a:tailEnd/>
          </a:ln>
        </p:spPr>
        <p:txBody>
          <a:bodyPr/>
          <a:lstStyle/>
          <a:p>
            <a:pPr eaLnBrk="1" hangingPunct="1">
              <a:lnSpc>
                <a:spcPct val="150000"/>
              </a:lnSpc>
              <a:spcBef>
                <a:spcPts val="0"/>
              </a:spcBef>
            </a:pPr>
            <a:r>
              <a:rPr lang="zh-CN" altLang="en-US" sz="2800" dirty="0" smtClean="0">
                <a:solidFill>
                  <a:srgbClr val="2864E6"/>
                </a:solidFill>
                <a:latin typeface="微软雅黑" pitchFamily="34" charset="-122"/>
                <a:ea typeface="微软雅黑" pitchFamily="34" charset="-122"/>
              </a:rPr>
              <a:t>情景三：食用油悄然涨价</a:t>
            </a:r>
          </a:p>
        </p:txBody>
      </p:sp>
      <p:sp>
        <p:nvSpPr>
          <p:cNvPr id="15363" name="Rectangle 3"/>
          <p:cNvSpPr>
            <a:spLocks noGrp="1" noChangeArrowheads="1"/>
          </p:cNvSpPr>
          <p:nvPr>
            <p:ph type="body" idx="1"/>
          </p:nvPr>
        </p:nvSpPr>
        <p:spPr>
          <a:xfrm>
            <a:off x="864493" y="935831"/>
            <a:ext cx="9361040" cy="5184576"/>
          </a:xfrm>
        </p:spPr>
        <p:txBody>
          <a:bodyPr/>
          <a:lstStyle/>
          <a:p>
            <a:pPr marL="0" eaLnBrk="1" hangingPunct="1">
              <a:lnSpc>
                <a:spcPct val="150000"/>
              </a:lnSpc>
              <a:spcBef>
                <a:spcPts val="0"/>
              </a:spcBef>
              <a:buFont typeface="Wingdings" pitchFamily="2" charset="2"/>
              <a:buNone/>
            </a:pPr>
            <a:r>
              <a:rPr lang="zh-CN" altLang="en-US" sz="2800" dirty="0" smtClean="0">
                <a:latin typeface="微软雅黑" pitchFamily="34" charset="-122"/>
                <a:ea typeface="微软雅黑" pitchFamily="34" charset="-122"/>
              </a:rPr>
              <a:t>一些消费者说：“怎么涨价该吃还得吃，该</a:t>
            </a:r>
            <a:endParaRPr lang="en-US" altLang="zh-CN" sz="2800" dirty="0" smtClean="0">
              <a:latin typeface="微软雅黑" pitchFamily="34" charset="-122"/>
              <a:ea typeface="微软雅黑" pitchFamily="34" charset="-122"/>
            </a:endParaRPr>
          </a:p>
          <a:p>
            <a:pPr marL="0" eaLnBrk="1" hangingPunct="1">
              <a:lnSpc>
                <a:spcPct val="150000"/>
              </a:lnSpc>
              <a:spcBef>
                <a:spcPts val="0"/>
              </a:spcBef>
              <a:buFont typeface="Wingdings" pitchFamily="2" charset="2"/>
              <a:buNone/>
            </a:pPr>
            <a:r>
              <a:rPr lang="zh-CN" altLang="en-US" sz="2800" dirty="0" smtClean="0">
                <a:latin typeface="微软雅黑" pitchFamily="34" charset="-122"/>
                <a:ea typeface="微软雅黑" pitchFamily="34" charset="-122"/>
              </a:rPr>
              <a:t>买的还得买。” </a:t>
            </a:r>
            <a:r>
              <a:rPr lang="zh-CN" altLang="zh-CN" sz="2800" dirty="0" smtClean="0">
                <a:latin typeface="微软雅黑" pitchFamily="34" charset="-122"/>
                <a:ea typeface="微软雅黑" pitchFamily="34" charset="-122"/>
              </a:rPr>
              <a:t>“</a:t>
            </a:r>
            <a:r>
              <a:rPr lang="zh-CN" altLang="en-US" sz="2800" dirty="0" smtClean="0">
                <a:latin typeface="微软雅黑" pitchFamily="34" charset="-122"/>
                <a:ea typeface="微软雅黑" pitchFamily="34" charset="-122"/>
              </a:rPr>
              <a:t>涨得比较多，但还得买，</a:t>
            </a:r>
            <a:endParaRPr lang="en-US" altLang="zh-CN" sz="2800" dirty="0" smtClean="0">
              <a:latin typeface="微软雅黑" pitchFamily="34" charset="-122"/>
              <a:ea typeface="微软雅黑" pitchFamily="34" charset="-122"/>
            </a:endParaRPr>
          </a:p>
          <a:p>
            <a:pPr marL="0" eaLnBrk="1" hangingPunct="1">
              <a:lnSpc>
                <a:spcPct val="150000"/>
              </a:lnSpc>
              <a:spcBef>
                <a:spcPts val="0"/>
              </a:spcBef>
              <a:buFont typeface="Wingdings" pitchFamily="2" charset="2"/>
              <a:buNone/>
            </a:pPr>
            <a:r>
              <a:rPr lang="zh-CN" altLang="en-US" sz="2800" dirty="0" smtClean="0">
                <a:latin typeface="微软雅黑" pitchFamily="34" charset="-122"/>
                <a:ea typeface="微软雅黑" pitchFamily="34" charset="-122"/>
              </a:rPr>
              <a:t>那就挑便宜点的，涨得少点的买</a:t>
            </a:r>
            <a:r>
              <a:rPr lang="zh-CN" altLang="zh-CN" sz="2800" dirty="0" smtClean="0">
                <a:latin typeface="微软雅黑" pitchFamily="34" charset="-122"/>
                <a:ea typeface="微软雅黑" pitchFamily="34" charset="-122"/>
              </a:rPr>
              <a:t>……” </a:t>
            </a:r>
          </a:p>
          <a:p>
            <a:pPr marL="0" eaLnBrk="1" hangingPunct="1">
              <a:lnSpc>
                <a:spcPct val="150000"/>
              </a:lnSpc>
              <a:spcBef>
                <a:spcPts val="0"/>
              </a:spcBef>
              <a:buFont typeface="Wingdings" pitchFamily="2" charset="2"/>
              <a:buNone/>
            </a:pPr>
            <a:r>
              <a:rPr lang="zh-CN" altLang="en-US" sz="2800" dirty="0" smtClean="0">
                <a:latin typeface="微软雅黑" pitchFamily="34" charset="-122"/>
                <a:ea typeface="微软雅黑" pitchFamily="34" charset="-122"/>
              </a:rPr>
              <a:t>食用油、米、面等这些与市民生活密切相关的必需食品，平时客源就很多，因此即使价格上涨，油、面的销量也并未受其影响而大起大落。再加上这些生活必备食品市民平时大多也不存积，而且这些食品的涨价幅度并未超过市民的接受范围，该买的还得买。</a:t>
            </a:r>
          </a:p>
        </p:txBody>
      </p:sp>
      <p:pic>
        <p:nvPicPr>
          <p:cNvPr id="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1691" y="215751"/>
            <a:ext cx="3240360"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7744229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Rectangle 2"/>
          <p:cNvSpPr>
            <a:spLocks noGrp="1" noChangeArrowheads="1"/>
          </p:cNvSpPr>
          <p:nvPr>
            <p:ph type="title"/>
          </p:nvPr>
        </p:nvSpPr>
        <p:spPr>
          <a:xfrm>
            <a:off x="648469" y="287759"/>
            <a:ext cx="4968552" cy="601516"/>
          </a:xfrm>
          <a:noFill/>
          <a:ln w="38100" cap="flat" cmpd="dbl">
            <a:noFill/>
            <a:miter lim="800000"/>
            <a:headEnd/>
            <a:tailEnd/>
          </a:ln>
        </p:spPr>
        <p:txBody>
          <a:bodyPr/>
          <a:lstStyle/>
          <a:p>
            <a:pPr eaLnBrk="1" hangingPunct="1">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情景四：高房价下观望者多 </a:t>
            </a:r>
          </a:p>
        </p:txBody>
      </p:sp>
      <p:sp>
        <p:nvSpPr>
          <p:cNvPr id="16387" name="Rectangle 3"/>
          <p:cNvSpPr>
            <a:spLocks noGrp="1" noChangeArrowheads="1"/>
          </p:cNvSpPr>
          <p:nvPr>
            <p:ph type="body" idx="1"/>
          </p:nvPr>
        </p:nvSpPr>
        <p:spPr>
          <a:xfrm>
            <a:off x="792485" y="1080265"/>
            <a:ext cx="9793088" cy="4032030"/>
          </a:xfrm>
          <a:noFill/>
          <a:ln>
            <a:noFill/>
          </a:ln>
        </p:spPr>
        <p:txBody>
          <a:bodyPr/>
          <a:lstStyle/>
          <a:p>
            <a:pPr marL="0" indent="0" eaLnBrk="1" hangingPunct="1">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随着房价一天天的高涨，购房者更热衷于看楼，卖方数度涨价抬高市场行情。然而，不少人落得空欢喜一场，涨价之后房子不仅卖不掉，而且二手房成交周期被拉长。</a:t>
            </a:r>
          </a:p>
          <a:p>
            <a:pPr marL="0" eaLnBrk="1" hangingPunct="1">
              <a:lnSpc>
                <a:spcPct val="150000"/>
              </a:lnSpc>
              <a:spcBef>
                <a:spcPts val="0"/>
              </a:spcBef>
              <a:buFont typeface="Wingdings" pitchFamily="2" charset="2"/>
              <a:buNone/>
            </a:pPr>
            <a:r>
              <a:rPr lang="zh-CN" altLang="en-US" sz="2800" dirty="0" smtClean="0">
                <a:latin typeface="Times New Roman" pitchFamily="18" charset="0"/>
                <a:ea typeface="微软雅黑" pitchFamily="34" charset="-122"/>
                <a:cs typeface="Times New Roman" pitchFamily="18" charset="0"/>
              </a:rPr>
              <a:t> 分析人士指出，虽然国家出台了一</a:t>
            </a:r>
            <a:endParaRPr lang="en-US" altLang="zh-CN" sz="2800" dirty="0" smtClean="0">
              <a:latin typeface="Times New Roman" pitchFamily="18" charset="0"/>
              <a:ea typeface="微软雅黑" pitchFamily="34" charset="-122"/>
              <a:cs typeface="Times New Roman" pitchFamily="18" charset="0"/>
            </a:endParaRPr>
          </a:p>
          <a:p>
            <a:pPr marL="0" eaLnBrk="1" hangingPunct="1">
              <a:lnSpc>
                <a:spcPct val="150000"/>
              </a:lnSpc>
              <a:spcBef>
                <a:spcPts val="0"/>
              </a:spcBef>
              <a:buFont typeface="Wingdings" pitchFamily="2" charset="2"/>
              <a:buNone/>
            </a:pPr>
            <a:r>
              <a:rPr lang="zh-CN" altLang="en-US" sz="2800" dirty="0" smtClean="0">
                <a:latin typeface="Times New Roman" pitchFamily="18" charset="0"/>
                <a:ea typeface="微软雅黑" pitchFamily="34" charset="-122"/>
                <a:cs typeface="Times New Roman" pitchFamily="18" charset="0"/>
              </a:rPr>
              <a:t>系列调控政策，但是房价仍然居于</a:t>
            </a:r>
            <a:endParaRPr lang="en-US" altLang="zh-CN" sz="2800" dirty="0" smtClean="0">
              <a:latin typeface="Times New Roman" pitchFamily="18" charset="0"/>
              <a:ea typeface="微软雅黑" pitchFamily="34" charset="-122"/>
              <a:cs typeface="Times New Roman" pitchFamily="18" charset="0"/>
            </a:endParaRPr>
          </a:p>
          <a:p>
            <a:pPr marL="0" eaLnBrk="1" hangingPunct="1">
              <a:lnSpc>
                <a:spcPct val="150000"/>
              </a:lnSpc>
              <a:spcBef>
                <a:spcPts val="0"/>
              </a:spcBef>
              <a:buFont typeface="Wingdings" pitchFamily="2" charset="2"/>
              <a:buNone/>
            </a:pPr>
            <a:r>
              <a:rPr lang="zh-CN" altLang="en-US" sz="2800" dirty="0" smtClean="0">
                <a:latin typeface="Times New Roman" pitchFamily="18" charset="0"/>
                <a:ea typeface="微软雅黑" pitchFamily="34" charset="-122"/>
                <a:cs typeface="Times New Roman" pitchFamily="18" charset="0"/>
              </a:rPr>
              <a:t>高位，人们的购房需求受到较大影响。</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85173" y="2952055"/>
            <a:ext cx="3684984" cy="26642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098326075"/>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bldLst>
      <p:bldP spid="16387" grpId="0" build="p"/>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Rectangle 2"/>
          <p:cNvSpPr>
            <a:spLocks noChangeArrowheads="1"/>
          </p:cNvSpPr>
          <p:nvPr/>
        </p:nvSpPr>
        <p:spPr bwMode="auto">
          <a:xfrm>
            <a:off x="1152525" y="1513541"/>
            <a:ext cx="9601729" cy="1905051"/>
          </a:xfrm>
          <a:prstGeom prst="rect">
            <a:avLst/>
          </a:prstGeom>
          <a:noFill/>
          <a:ln w="9525">
            <a:noFill/>
            <a:miter lim="800000"/>
            <a:headEnd/>
            <a:tailEnd/>
          </a:ln>
        </p:spPr>
        <p:txBody>
          <a:bodyPr/>
          <a:lstStyle/>
          <a:p>
            <a:pPr>
              <a:lnSpc>
                <a:spcPct val="150000"/>
              </a:lnSpc>
              <a:spcBef>
                <a:spcPts val="0"/>
              </a:spcBef>
              <a:buClr>
                <a:schemeClr val="accent1"/>
              </a:buClr>
              <a:buSzPct val="65000"/>
              <a:buFont typeface="Wingdings" pitchFamily="2" charset="2"/>
              <a:buNone/>
            </a:pPr>
            <a:r>
              <a:rPr lang="zh-CN" altLang="en-US" sz="2800" dirty="0">
                <a:solidFill>
                  <a:srgbClr val="2864E6"/>
                </a:solidFill>
                <a:latin typeface="微软雅黑" pitchFamily="34" charset="-122"/>
                <a:ea typeface="微软雅黑" pitchFamily="34" charset="-122"/>
              </a:rPr>
              <a:t>探究二：</a:t>
            </a:r>
          </a:p>
          <a:p>
            <a:pPr>
              <a:lnSpc>
                <a:spcPct val="150000"/>
              </a:lnSpc>
              <a:spcBef>
                <a:spcPts val="0"/>
              </a:spcBef>
              <a:buClr>
                <a:schemeClr val="accent1"/>
              </a:buClr>
              <a:buSzPct val="65000"/>
              <a:buFont typeface="Wingdings" pitchFamily="2" charset="2"/>
              <a:buNone/>
            </a:pPr>
            <a:r>
              <a:rPr lang="zh-CN" altLang="en-US" sz="2800" dirty="0" smtClean="0">
                <a:latin typeface="微软雅黑" pitchFamily="34" charset="-122"/>
                <a:ea typeface="微软雅黑" pitchFamily="34" charset="-122"/>
              </a:rPr>
              <a:t>为什么</a:t>
            </a:r>
            <a:r>
              <a:rPr lang="zh-CN" altLang="en-US" sz="2800" dirty="0">
                <a:latin typeface="微软雅黑" pitchFamily="34" charset="-122"/>
                <a:ea typeface="微软雅黑" pitchFamily="34" charset="-122"/>
              </a:rPr>
              <a:t>食用油涨价</a:t>
            </a:r>
            <a:r>
              <a:rPr lang="en-US" altLang="zh-CN" sz="2800" dirty="0">
                <a:latin typeface="微软雅黑" pitchFamily="34" charset="-122"/>
                <a:ea typeface="微软雅黑" pitchFamily="34" charset="-122"/>
              </a:rPr>
              <a:t>,</a:t>
            </a:r>
            <a:r>
              <a:rPr lang="zh-CN" altLang="en-US" sz="2800" dirty="0">
                <a:latin typeface="微软雅黑" pitchFamily="34" charset="-122"/>
                <a:ea typeface="微软雅黑" pitchFamily="34" charset="-122"/>
              </a:rPr>
              <a:t>销量未受大影响</a:t>
            </a:r>
            <a:r>
              <a:rPr lang="en-US" altLang="zh-CN" sz="2800" dirty="0">
                <a:latin typeface="微软雅黑" pitchFamily="34" charset="-122"/>
                <a:ea typeface="微软雅黑" pitchFamily="34" charset="-122"/>
              </a:rPr>
              <a:t>,</a:t>
            </a:r>
            <a:r>
              <a:rPr lang="zh-CN" altLang="en-US" sz="2800" dirty="0">
                <a:latin typeface="微软雅黑" pitchFamily="34" charset="-122"/>
                <a:ea typeface="微软雅黑" pitchFamily="34" charset="-122"/>
              </a:rPr>
              <a:t>而房市却受到很大影响</a:t>
            </a:r>
            <a:r>
              <a:rPr lang="en-US" altLang="zh-CN" sz="2800" dirty="0">
                <a:latin typeface="微软雅黑" pitchFamily="34" charset="-122"/>
                <a:ea typeface="微软雅黑" pitchFamily="34" charset="-122"/>
              </a:rPr>
              <a:t>?</a:t>
            </a:r>
          </a:p>
        </p:txBody>
      </p:sp>
    </p:spTree>
    <p:extLst>
      <p:ext uri="{BB962C8B-B14F-4D97-AF65-F5344CB8AC3E}">
        <p14:creationId xmlns:p14="http://schemas.microsoft.com/office/powerpoint/2010/main" val="103695273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ext Box 2"/>
          <p:cNvSpPr txBox="1">
            <a:spLocks noChangeArrowheads="1"/>
          </p:cNvSpPr>
          <p:nvPr/>
        </p:nvSpPr>
        <p:spPr bwMode="auto">
          <a:xfrm>
            <a:off x="1291889" y="2141383"/>
            <a:ext cx="9437700" cy="738664"/>
          </a:xfrm>
          <a:prstGeom prst="rect">
            <a:avLst/>
          </a:prstGeom>
          <a:noFill/>
          <a:ln>
            <a:noFill/>
          </a:ln>
          <a:extLst/>
        </p:spPr>
        <p:txBody>
          <a:bodyPr>
            <a:spAutoFit/>
          </a:bodyPr>
          <a:lstStyle/>
          <a:p>
            <a:pPr>
              <a:lnSpc>
                <a:spcPct val="150000"/>
              </a:lnSpc>
              <a:spcBef>
                <a:spcPts val="0"/>
              </a:spcBef>
            </a:pPr>
            <a:r>
              <a:rPr lang="zh-CN" altLang="en-US" sz="2800" dirty="0" smtClean="0">
                <a:latin typeface="Times New Roman" pitchFamily="18" charset="0"/>
                <a:ea typeface="微软雅黑" pitchFamily="34" charset="-122"/>
                <a:cs typeface="Times New Roman" pitchFamily="18" charset="0"/>
              </a:rPr>
              <a:t>（</a:t>
            </a:r>
            <a:r>
              <a:rPr lang="en-US" altLang="zh-CN" sz="2800" dirty="0" smtClean="0">
                <a:latin typeface="Times New Roman" pitchFamily="18" charset="0"/>
                <a:ea typeface="微软雅黑" pitchFamily="34" charset="-122"/>
                <a:cs typeface="Times New Roman" pitchFamily="18" charset="0"/>
              </a:rPr>
              <a:t>1</a:t>
            </a:r>
            <a:r>
              <a:rPr lang="zh-CN" altLang="en-US" sz="2800" dirty="0" smtClean="0">
                <a:latin typeface="Times New Roman" pitchFamily="18" charset="0"/>
                <a:ea typeface="微软雅黑" pitchFamily="34" charset="-122"/>
                <a:cs typeface="Times New Roman" pitchFamily="18" charset="0"/>
              </a:rPr>
              <a:t>）价格</a:t>
            </a:r>
            <a:r>
              <a:rPr lang="zh-CN" altLang="en-US" sz="2800" dirty="0">
                <a:latin typeface="Times New Roman" pitchFamily="18" charset="0"/>
                <a:ea typeface="微软雅黑" pitchFamily="34" charset="-122"/>
                <a:cs typeface="Times New Roman" pitchFamily="18" charset="0"/>
              </a:rPr>
              <a:t>变动对生活必需品的影响比较小</a:t>
            </a:r>
          </a:p>
        </p:txBody>
      </p:sp>
      <p:sp>
        <p:nvSpPr>
          <p:cNvPr id="18435" name="Text Box 3"/>
          <p:cNvSpPr txBox="1">
            <a:spLocks noChangeArrowheads="1"/>
          </p:cNvSpPr>
          <p:nvPr/>
        </p:nvSpPr>
        <p:spPr bwMode="auto">
          <a:xfrm>
            <a:off x="1286893" y="3221503"/>
            <a:ext cx="9255667" cy="738664"/>
          </a:xfrm>
          <a:prstGeom prst="rect">
            <a:avLst/>
          </a:prstGeom>
          <a:noFill/>
          <a:ln>
            <a:noFill/>
          </a:ln>
          <a:extLst/>
        </p:spPr>
        <p:txBody>
          <a:bodyPr>
            <a:spAutoFit/>
          </a:bodyPr>
          <a:lstStyle/>
          <a:p>
            <a:pPr>
              <a:lnSpc>
                <a:spcPct val="150000"/>
              </a:lnSpc>
              <a:spcBef>
                <a:spcPts val="0"/>
              </a:spcBef>
            </a:pPr>
            <a:r>
              <a:rPr lang="zh-CN" altLang="en-US" sz="2800" dirty="0" smtClean="0">
                <a:latin typeface="Times New Roman" pitchFamily="18" charset="0"/>
                <a:ea typeface="微软雅黑" pitchFamily="34" charset="-122"/>
                <a:cs typeface="Times New Roman" pitchFamily="18" charset="0"/>
              </a:rPr>
              <a:t>（</a:t>
            </a:r>
            <a:r>
              <a:rPr lang="en-US" altLang="zh-CN" sz="2800" dirty="0" smtClean="0">
                <a:latin typeface="Times New Roman" pitchFamily="18" charset="0"/>
                <a:ea typeface="微软雅黑" pitchFamily="34" charset="-122"/>
                <a:cs typeface="Times New Roman" pitchFamily="18" charset="0"/>
              </a:rPr>
              <a:t>2</a:t>
            </a:r>
            <a:r>
              <a:rPr lang="zh-CN" altLang="en-US" sz="2800" dirty="0" smtClean="0">
                <a:latin typeface="Times New Roman" pitchFamily="18" charset="0"/>
                <a:ea typeface="微软雅黑" pitchFamily="34" charset="-122"/>
                <a:cs typeface="Times New Roman" pitchFamily="18" charset="0"/>
              </a:rPr>
              <a:t>）价格</a:t>
            </a:r>
            <a:r>
              <a:rPr lang="zh-CN" altLang="en-US" sz="2800" dirty="0">
                <a:latin typeface="Times New Roman" pitchFamily="18" charset="0"/>
                <a:ea typeface="微软雅黑" pitchFamily="34" charset="-122"/>
                <a:cs typeface="Times New Roman" pitchFamily="18" charset="0"/>
              </a:rPr>
              <a:t>变动对高档耐用品的影响比较大</a:t>
            </a:r>
          </a:p>
        </p:txBody>
      </p:sp>
      <p:sp>
        <p:nvSpPr>
          <p:cNvPr id="12291" name="Text Box 4"/>
          <p:cNvSpPr txBox="1">
            <a:spLocks noChangeArrowheads="1"/>
          </p:cNvSpPr>
          <p:nvPr/>
        </p:nvSpPr>
        <p:spPr bwMode="auto">
          <a:xfrm>
            <a:off x="1428239" y="1133502"/>
            <a:ext cx="7033112" cy="738664"/>
          </a:xfrm>
          <a:prstGeom prst="rect">
            <a:avLst/>
          </a:prstGeom>
          <a:noFill/>
          <a:ln>
            <a:noFill/>
          </a:ln>
          <a:extLst/>
        </p:spPr>
        <p:txBody>
          <a:bodyPr wrap="square">
            <a:spAutoFit/>
          </a:bodyPr>
          <a:lstStyle/>
          <a:p>
            <a:pPr>
              <a:lnSpc>
                <a:spcPct val="150000"/>
              </a:lnSpc>
              <a:spcBef>
                <a:spcPts val="0"/>
              </a:spcBef>
            </a:pPr>
            <a:r>
              <a:rPr lang="en-US" altLang="zh-CN" sz="2800" dirty="0">
                <a:solidFill>
                  <a:srgbClr val="2864E6"/>
                </a:solidFill>
                <a:latin typeface="Times New Roman" pitchFamily="18" charset="0"/>
                <a:ea typeface="Times New Roman" pitchFamily="18" charset="0"/>
                <a:cs typeface="Times New Roman" pitchFamily="18" charset="0"/>
              </a:rPr>
              <a:t>2.</a:t>
            </a:r>
            <a:r>
              <a:rPr lang="zh-CN" altLang="en-US" sz="2800" dirty="0">
                <a:solidFill>
                  <a:srgbClr val="2864E6"/>
                </a:solidFill>
                <a:latin typeface="Times New Roman" pitchFamily="18" charset="0"/>
                <a:ea typeface="微软雅黑" pitchFamily="34" charset="-122"/>
                <a:cs typeface="Times New Roman" pitchFamily="18" charset="0"/>
              </a:rPr>
              <a:t>不同商品的需求量受价格变动的影响不同</a:t>
            </a:r>
          </a:p>
        </p:txBody>
      </p:sp>
      <p:sp>
        <p:nvSpPr>
          <p:cNvPr id="18437" name="Rectangle 5"/>
          <p:cNvSpPr>
            <a:spLocks noChangeArrowheads="1"/>
          </p:cNvSpPr>
          <p:nvPr/>
        </p:nvSpPr>
        <p:spPr bwMode="auto">
          <a:xfrm>
            <a:off x="7889707" y="2141383"/>
            <a:ext cx="2013456" cy="648018"/>
          </a:xfrm>
          <a:prstGeom prst="rect">
            <a:avLst/>
          </a:prstGeom>
          <a:noFill/>
          <a:ln w="9525">
            <a:noFill/>
            <a:miter lim="800000"/>
          </a:ln>
          <a:effectLst/>
        </p:spPr>
        <p:txBody>
          <a:bodyPr lIns="90488" tIns="44450" rIns="90488" bIns="44450"/>
          <a:lstStyle/>
          <a:p>
            <a:pPr indent="-342900">
              <a:lnSpc>
                <a:spcPct val="150000"/>
              </a:lnSpc>
              <a:spcBef>
                <a:spcPts val="0"/>
              </a:spcBef>
              <a:defRPr/>
            </a:pPr>
            <a:r>
              <a:rPr lang="zh-CN" altLang="en-US" sz="2800" noProof="1" smtClean="0">
                <a:solidFill>
                  <a:srgbClr val="C00000"/>
                </a:solidFill>
                <a:latin typeface="微软雅黑" pitchFamily="34" charset="-122"/>
                <a:ea typeface="微软雅黑" pitchFamily="34" charset="-122"/>
                <a:cs typeface="Times New Roman" pitchFamily="18" charset="0"/>
              </a:rPr>
              <a:t>（</a:t>
            </a:r>
            <a:r>
              <a:rPr lang="zh-CN" altLang="en-US" sz="2800" noProof="1">
                <a:solidFill>
                  <a:srgbClr val="C00000"/>
                </a:solidFill>
                <a:latin typeface="Times New Roman" pitchFamily="18" charset="0"/>
                <a:ea typeface="微软雅黑" panose="020B0503020204020204" pitchFamily="34" charset="-122"/>
                <a:cs typeface="Times New Roman" pitchFamily="18" charset="0"/>
              </a:rPr>
              <a:t>弹性小</a:t>
            </a:r>
            <a:r>
              <a:rPr lang="zh-CN" altLang="en-US" sz="2800" noProof="1" smtClean="0">
                <a:solidFill>
                  <a:srgbClr val="C00000"/>
                </a:solidFill>
                <a:latin typeface="微软雅黑" pitchFamily="34" charset="-122"/>
                <a:ea typeface="微软雅黑" pitchFamily="34" charset="-122"/>
                <a:cs typeface="Times New Roman" pitchFamily="18" charset="0"/>
              </a:rPr>
              <a:t>）</a:t>
            </a:r>
            <a:endParaRPr lang="en-US" sz="2800" noProof="1">
              <a:solidFill>
                <a:srgbClr val="C00000"/>
              </a:solidFill>
              <a:latin typeface="微软雅黑" pitchFamily="34" charset="-122"/>
              <a:ea typeface="微软雅黑" pitchFamily="34" charset="-122"/>
              <a:cs typeface="Times New Roman" pitchFamily="18" charset="0"/>
            </a:endParaRPr>
          </a:p>
        </p:txBody>
      </p:sp>
      <p:sp>
        <p:nvSpPr>
          <p:cNvPr id="18438" name="Rectangle 6"/>
          <p:cNvSpPr>
            <a:spLocks noChangeArrowheads="1"/>
          </p:cNvSpPr>
          <p:nvPr/>
        </p:nvSpPr>
        <p:spPr bwMode="auto">
          <a:xfrm>
            <a:off x="7889707" y="3221503"/>
            <a:ext cx="1944216" cy="648018"/>
          </a:xfrm>
          <a:prstGeom prst="rect">
            <a:avLst/>
          </a:prstGeom>
          <a:noFill/>
          <a:ln w="9525">
            <a:noFill/>
            <a:miter lim="800000"/>
          </a:ln>
          <a:effectLst/>
        </p:spPr>
        <p:txBody>
          <a:bodyPr lIns="90488" tIns="44450" rIns="90488" bIns="44450"/>
          <a:lstStyle/>
          <a:p>
            <a:pPr indent="-342900">
              <a:lnSpc>
                <a:spcPct val="150000"/>
              </a:lnSpc>
              <a:spcBef>
                <a:spcPts val="0"/>
              </a:spcBef>
              <a:defRPr/>
            </a:pPr>
            <a:r>
              <a:rPr lang="zh-CN" altLang="en-US" sz="2800" noProof="1" smtClean="0">
                <a:solidFill>
                  <a:srgbClr val="C00000"/>
                </a:solidFill>
                <a:latin typeface="微软雅黑" pitchFamily="34" charset="-122"/>
                <a:ea typeface="微软雅黑" pitchFamily="34" charset="-122"/>
                <a:cs typeface="Times New Roman" pitchFamily="18" charset="0"/>
              </a:rPr>
              <a:t>（</a:t>
            </a:r>
            <a:r>
              <a:rPr lang="zh-CN" altLang="en-US" sz="2800" noProof="1">
                <a:solidFill>
                  <a:srgbClr val="C00000"/>
                </a:solidFill>
                <a:latin typeface="Times New Roman" pitchFamily="18" charset="0"/>
                <a:ea typeface="微软雅黑" panose="020B0503020204020204" pitchFamily="34" charset="-122"/>
                <a:cs typeface="Times New Roman" pitchFamily="18" charset="0"/>
              </a:rPr>
              <a:t>弹性大</a:t>
            </a:r>
            <a:r>
              <a:rPr lang="zh-CN" altLang="en-US" sz="2800" noProof="1" smtClean="0">
                <a:solidFill>
                  <a:srgbClr val="C00000"/>
                </a:solidFill>
                <a:latin typeface="微软雅黑" pitchFamily="34" charset="-122"/>
                <a:ea typeface="微软雅黑" pitchFamily="34" charset="-122"/>
                <a:cs typeface="Times New Roman" pitchFamily="18" charset="0"/>
              </a:rPr>
              <a:t>）</a:t>
            </a:r>
            <a:endParaRPr lang="en-US" sz="2800" noProof="1">
              <a:solidFill>
                <a:srgbClr val="C00000"/>
              </a:solidFill>
              <a:latin typeface="微软雅黑" pitchFamily="34" charset="-122"/>
              <a:ea typeface="微软雅黑" pitchFamily="34" charset="-122"/>
              <a:cs typeface="Times New Roman" pitchFamily="18" charset="0"/>
            </a:endParaRPr>
          </a:p>
        </p:txBody>
      </p:sp>
      <p:sp>
        <p:nvSpPr>
          <p:cNvPr id="18439" name="Text Box 7"/>
          <p:cNvSpPr txBox="1">
            <a:spLocks noChangeArrowheads="1"/>
          </p:cNvSpPr>
          <p:nvPr/>
        </p:nvSpPr>
        <p:spPr bwMode="auto">
          <a:xfrm>
            <a:off x="3141827" y="4157607"/>
            <a:ext cx="4896544" cy="738664"/>
          </a:xfrm>
          <a:prstGeom prst="rect">
            <a:avLst/>
          </a:prstGeom>
          <a:noFill/>
          <a:ln>
            <a:noFill/>
          </a:ln>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   需求有弹性，弹性有大小</a:t>
            </a:r>
          </a:p>
        </p:txBody>
      </p:sp>
    </p:spTree>
    <p:extLst>
      <p:ext uri="{BB962C8B-B14F-4D97-AF65-F5344CB8AC3E}">
        <p14:creationId xmlns:p14="http://schemas.microsoft.com/office/powerpoint/2010/main" val="40285350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8437"/>
                                        </p:tgtEl>
                                        <p:attrNameLst>
                                          <p:attrName>style.visibility</p:attrName>
                                        </p:attrNameLst>
                                      </p:cBhvr>
                                      <p:to>
                                        <p:strVal val="visible"/>
                                      </p:to>
                                    </p:set>
                                    <p:anim calcmode="lin" valueType="num">
                                      <p:cBhvr additive="base">
                                        <p:cTn id="11" dur="500" fill="hold"/>
                                        <p:tgtEl>
                                          <p:spTgt spid="18437"/>
                                        </p:tgtEl>
                                        <p:attrNameLst>
                                          <p:attrName>ppt_x</p:attrName>
                                        </p:attrNameLst>
                                      </p:cBhvr>
                                      <p:tavLst>
                                        <p:tav tm="0">
                                          <p:val>
                                            <p:strVal val="#ppt_x"/>
                                          </p:val>
                                        </p:tav>
                                        <p:tav tm="100000">
                                          <p:val>
                                            <p:strVal val="#ppt_x"/>
                                          </p:val>
                                        </p:tav>
                                      </p:tavLst>
                                    </p:anim>
                                    <p:anim calcmode="lin" valueType="num">
                                      <p:cBhvr additive="base">
                                        <p:cTn id="12" dur="500" fill="hold"/>
                                        <p:tgtEl>
                                          <p:spTgt spid="18437"/>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8435"/>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2" presetClass="entr" presetSubtype="4" fill="hold" grpId="0" nodeType="clickEffect">
                                  <p:stCondLst>
                                    <p:cond delay="0"/>
                                  </p:stCondLst>
                                  <p:childTnLst>
                                    <p:set>
                                      <p:cBhvr>
                                        <p:cTn id="20" dur="1" fill="hold">
                                          <p:stCondLst>
                                            <p:cond delay="0"/>
                                          </p:stCondLst>
                                        </p:cTn>
                                        <p:tgtEl>
                                          <p:spTgt spid="18438"/>
                                        </p:tgtEl>
                                        <p:attrNameLst>
                                          <p:attrName>style.visibility</p:attrName>
                                        </p:attrNameLst>
                                      </p:cBhvr>
                                      <p:to>
                                        <p:strVal val="visible"/>
                                      </p:to>
                                    </p:set>
                                    <p:anim calcmode="lin" valueType="num">
                                      <p:cBhvr additive="base">
                                        <p:cTn id="21" dur="500" fill="hold"/>
                                        <p:tgtEl>
                                          <p:spTgt spid="18438"/>
                                        </p:tgtEl>
                                        <p:attrNameLst>
                                          <p:attrName>ppt_x</p:attrName>
                                        </p:attrNameLst>
                                      </p:cBhvr>
                                      <p:tavLst>
                                        <p:tav tm="0">
                                          <p:val>
                                            <p:strVal val="#ppt_x"/>
                                          </p:val>
                                        </p:tav>
                                        <p:tav tm="100000">
                                          <p:val>
                                            <p:strVal val="#ppt_x"/>
                                          </p:val>
                                        </p:tav>
                                      </p:tavLst>
                                    </p:anim>
                                    <p:anim calcmode="lin" valueType="num">
                                      <p:cBhvr additive="base">
                                        <p:cTn id="22" dur="500" fill="hold"/>
                                        <p:tgtEl>
                                          <p:spTgt spid="18438"/>
                                        </p:tgtEl>
                                        <p:attrNameLst>
                                          <p:attrName>ppt_y</p:attrName>
                                        </p:attrNameLst>
                                      </p:cBhvr>
                                      <p:tavLst>
                                        <p:tav tm="0">
                                          <p:val>
                                            <p:strVal val="1+#ppt_h/2"/>
                                          </p:val>
                                        </p:tav>
                                        <p:tav tm="100000">
                                          <p:val>
                                            <p:strVal val="#ppt_y"/>
                                          </p:val>
                                        </p:tav>
                                      </p:tavLst>
                                    </p:anim>
                                  </p:childTnLst>
                                </p:cTn>
                              </p:par>
                            </p:childTnLst>
                          </p:cTn>
                        </p:par>
                      </p:childTnLst>
                    </p:cTn>
                  </p:par>
                  <p:par>
                    <p:cTn id="23" fill="hold">
                      <p:stCondLst>
                        <p:cond delay="indefinite"/>
                      </p:stCondLst>
                      <p:childTnLst>
                        <p:par>
                          <p:cTn id="24" fill="hold">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18439"/>
                                        </p:tgtEl>
                                        <p:attrNameLst>
                                          <p:attrName>style.visibility</p:attrName>
                                        </p:attrNameLst>
                                      </p:cBhvr>
                                      <p:to>
                                        <p:strVal val="visible"/>
                                      </p:to>
                                    </p:set>
                                    <p:anim calcmode="lin" valueType="num">
                                      <p:cBhvr additive="base">
                                        <p:cTn id="27" dur="500" fill="hold"/>
                                        <p:tgtEl>
                                          <p:spTgt spid="18439"/>
                                        </p:tgtEl>
                                        <p:attrNameLst>
                                          <p:attrName>ppt_x</p:attrName>
                                        </p:attrNameLst>
                                      </p:cBhvr>
                                      <p:tavLst>
                                        <p:tav tm="0">
                                          <p:val>
                                            <p:strVal val="#ppt_x"/>
                                          </p:val>
                                        </p:tav>
                                        <p:tav tm="100000">
                                          <p:val>
                                            <p:strVal val="#ppt_x"/>
                                          </p:val>
                                        </p:tav>
                                      </p:tavLst>
                                    </p:anim>
                                    <p:anim calcmode="lin" valueType="num">
                                      <p:cBhvr additive="base">
                                        <p:cTn id="28" dur="500" fill="hold"/>
                                        <p:tgtEl>
                                          <p:spTgt spid="1843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18435" grpId="0"/>
      <p:bldP spid="18437" grpId="0"/>
      <p:bldP spid="18438" grpId="0"/>
      <p:bldP spid="18439"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Rectangle 2"/>
          <p:cNvSpPr>
            <a:spLocks noGrp="1" noChangeArrowheads="1"/>
          </p:cNvSpPr>
          <p:nvPr>
            <p:ph type="title"/>
          </p:nvPr>
        </p:nvSpPr>
        <p:spPr>
          <a:xfrm>
            <a:off x="1656581" y="431775"/>
            <a:ext cx="7657215" cy="936025"/>
          </a:xfrm>
          <a:ln cap="flat">
            <a:noFill/>
            <a:miter lim="800000"/>
            <a:headEnd/>
            <a:tailEnd/>
          </a:ln>
        </p:spPr>
        <p:txBody>
          <a:bodyPr/>
          <a:lstStyle/>
          <a:p>
            <a:pPr eaLnBrk="1" hangingPunct="1">
              <a:lnSpc>
                <a:spcPct val="150000"/>
              </a:lnSpc>
              <a:spcBef>
                <a:spcPts val="0"/>
              </a:spcBef>
            </a:pPr>
            <a:r>
              <a:rPr lang="zh-CN" altLang="en-US" sz="2800" b="1" dirty="0" smtClean="0">
                <a:solidFill>
                  <a:srgbClr val="2864E6"/>
                </a:solidFill>
                <a:latin typeface="Times New Roman" pitchFamily="18" charset="0"/>
                <a:ea typeface="微软雅黑" pitchFamily="34" charset="-122"/>
                <a:cs typeface="Times New Roman" pitchFamily="18" charset="0"/>
              </a:rPr>
              <a:t>不同商品对价格变动的反应程度是不同的</a:t>
            </a:r>
          </a:p>
        </p:txBody>
      </p:sp>
      <p:grpSp>
        <p:nvGrpSpPr>
          <p:cNvPr id="13314" name="Group 3"/>
          <p:cNvGrpSpPr>
            <a:grpSpLocks/>
          </p:cNvGrpSpPr>
          <p:nvPr/>
        </p:nvGrpSpPr>
        <p:grpSpPr bwMode="auto">
          <a:xfrm>
            <a:off x="2404434" y="1879551"/>
            <a:ext cx="7167291" cy="3334590"/>
            <a:chOff x="0" y="0"/>
            <a:chExt cx="2087" cy="1723"/>
          </a:xfrm>
        </p:grpSpPr>
        <p:sp>
          <p:nvSpPr>
            <p:cNvPr id="13315" name="Line 4"/>
            <p:cNvSpPr>
              <a:spLocks noChangeShapeType="1"/>
            </p:cNvSpPr>
            <p:nvPr/>
          </p:nvSpPr>
          <p:spPr bwMode="auto">
            <a:xfrm flipV="1">
              <a:off x="0" y="0"/>
              <a:ext cx="0" cy="1723"/>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3316" name="Line 5"/>
            <p:cNvSpPr>
              <a:spLocks noChangeShapeType="1"/>
            </p:cNvSpPr>
            <p:nvPr/>
          </p:nvSpPr>
          <p:spPr bwMode="auto">
            <a:xfrm>
              <a:off x="0" y="1723"/>
              <a:ext cx="2087" cy="0"/>
            </a:xfrm>
            <a:prstGeom prst="line">
              <a:avLst/>
            </a:prstGeom>
            <a:noFill/>
            <a:ln w="38100">
              <a:solidFill>
                <a:schemeClr val="tx1"/>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grpSp>
      <p:sp>
        <p:nvSpPr>
          <p:cNvPr id="13317" name="Rectangle 6"/>
          <p:cNvSpPr>
            <a:spLocks noChangeArrowheads="1"/>
          </p:cNvSpPr>
          <p:nvPr/>
        </p:nvSpPr>
        <p:spPr bwMode="auto">
          <a:xfrm>
            <a:off x="1586287" y="1947053"/>
            <a:ext cx="636115" cy="1149018"/>
          </a:xfrm>
          <a:prstGeom prst="rect">
            <a:avLst/>
          </a:prstGeom>
          <a:noFill/>
          <a:ln>
            <a:noFill/>
          </a:ln>
          <a:extLst/>
        </p:spPr>
        <p:txBody>
          <a:bodyPr wrap="none" anchor="ct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sym typeface="Arial" pitchFamily="34" charset="0"/>
              </a:rPr>
              <a:t>价</a:t>
            </a:r>
            <a:br>
              <a:rPr lang="zh-CN" altLang="en-US" sz="2800" dirty="0">
                <a:latin typeface="Times New Roman" pitchFamily="18" charset="0"/>
                <a:ea typeface="微软雅黑" pitchFamily="34" charset="-122"/>
                <a:cs typeface="Times New Roman" pitchFamily="18" charset="0"/>
                <a:sym typeface="Arial" pitchFamily="34" charset="0"/>
              </a:rPr>
            </a:br>
            <a:r>
              <a:rPr lang="zh-CN" altLang="en-US" sz="2800" dirty="0">
                <a:latin typeface="Times New Roman" pitchFamily="18" charset="0"/>
                <a:ea typeface="微软雅黑" pitchFamily="34" charset="-122"/>
                <a:cs typeface="Times New Roman" pitchFamily="18" charset="0"/>
                <a:sym typeface="Arial" pitchFamily="34" charset="0"/>
              </a:rPr>
              <a:t>格</a:t>
            </a:r>
          </a:p>
        </p:txBody>
      </p:sp>
      <p:sp>
        <p:nvSpPr>
          <p:cNvPr id="13318" name="Rectangle 7"/>
          <p:cNvSpPr>
            <a:spLocks noChangeArrowheads="1"/>
          </p:cNvSpPr>
          <p:nvPr/>
        </p:nvSpPr>
        <p:spPr bwMode="auto">
          <a:xfrm>
            <a:off x="8029447" y="5349145"/>
            <a:ext cx="2086376" cy="477013"/>
          </a:xfrm>
          <a:prstGeom prst="rect">
            <a:avLst/>
          </a:prstGeom>
          <a:noFill/>
          <a:ln>
            <a:noFill/>
          </a:ln>
          <a:extLst/>
        </p:spPr>
        <p:txBody>
          <a:bodyPr wrap="none" anchor="ct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sym typeface="Arial" pitchFamily="34" charset="0"/>
              </a:rPr>
              <a:t>需求量</a:t>
            </a:r>
          </a:p>
        </p:txBody>
      </p:sp>
      <p:sp>
        <p:nvSpPr>
          <p:cNvPr id="19464" name="Arc 8"/>
          <p:cNvSpPr>
            <a:spLocks noChangeArrowheads="1"/>
          </p:cNvSpPr>
          <p:nvPr/>
        </p:nvSpPr>
        <p:spPr bwMode="auto">
          <a:xfrm rot="4642833" flipV="1">
            <a:off x="4508235" y="994907"/>
            <a:ext cx="2245560" cy="4836871"/>
          </a:xfrm>
          <a:custGeom>
            <a:avLst/>
            <a:gdLst>
              <a:gd name="T0" fmla="*/ 0 w 19486"/>
              <a:gd name="T1" fmla="*/ 133 h 21600"/>
              <a:gd name="T2" fmla="*/ 2396 w 19486"/>
              <a:gd name="T3" fmla="*/ 0 h 21600"/>
              <a:gd name="T4" fmla="*/ 19486 w 19486"/>
              <a:gd name="T5" fmla="*/ 8390 h 21600"/>
              <a:gd name="T6" fmla="*/ 0 w 19486"/>
              <a:gd name="T7" fmla="*/ 133 h 21600"/>
              <a:gd name="T8" fmla="*/ 2396 w 19486"/>
              <a:gd name="T9" fmla="*/ 0 h 21600"/>
              <a:gd name="T10" fmla="*/ 19486 w 19486"/>
              <a:gd name="T11" fmla="*/ 8390 h 21600"/>
              <a:gd name="T12" fmla="*/ 2396 w 19486"/>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19486" h="21600" fill="none">
                <a:moveTo>
                  <a:pt x="0" y="133"/>
                </a:moveTo>
                <a:cubicBezTo>
                  <a:pt x="795" y="44"/>
                  <a:pt x="1595" y="-1"/>
                  <a:pt x="2396" y="0"/>
                </a:cubicBezTo>
                <a:cubicBezTo>
                  <a:pt x="9084" y="0"/>
                  <a:pt x="15395" y="3098"/>
                  <a:pt x="19486" y="8390"/>
                </a:cubicBezTo>
              </a:path>
              <a:path w="19486" h="21600" stroke="0">
                <a:moveTo>
                  <a:pt x="0" y="133"/>
                </a:moveTo>
                <a:cubicBezTo>
                  <a:pt x="795" y="44"/>
                  <a:pt x="1595" y="-1"/>
                  <a:pt x="2396" y="0"/>
                </a:cubicBezTo>
                <a:cubicBezTo>
                  <a:pt x="9084" y="0"/>
                  <a:pt x="15395" y="3098"/>
                  <a:pt x="19486" y="8390"/>
                </a:cubicBezTo>
                <a:lnTo>
                  <a:pt x="2396" y="2160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9465" name="Arc 9"/>
          <p:cNvSpPr>
            <a:spLocks noChangeArrowheads="1"/>
          </p:cNvSpPr>
          <p:nvPr/>
        </p:nvSpPr>
        <p:spPr bwMode="auto">
          <a:xfrm rot="1935097" flipV="1">
            <a:off x="4032726" y="648018"/>
            <a:ext cx="4032726" cy="3139585"/>
          </a:xfrm>
          <a:custGeom>
            <a:avLst/>
            <a:gdLst>
              <a:gd name="T0" fmla="*/ -1 w 15783"/>
              <a:gd name="T1" fmla="*/ 24 h 21600"/>
              <a:gd name="T2" fmla="*/ 1031 w 15783"/>
              <a:gd name="T3" fmla="*/ 0 h 21600"/>
              <a:gd name="T4" fmla="*/ 15783 w 15783"/>
              <a:gd name="T5" fmla="*/ 5822 h 21600"/>
              <a:gd name="T6" fmla="*/ -1 w 15783"/>
              <a:gd name="T7" fmla="*/ 24 h 21600"/>
              <a:gd name="T8" fmla="*/ 1031 w 15783"/>
              <a:gd name="T9" fmla="*/ 0 h 21600"/>
              <a:gd name="T10" fmla="*/ 15783 w 15783"/>
              <a:gd name="T11" fmla="*/ 5822 h 21600"/>
              <a:gd name="T12" fmla="*/ 1031 w 15783"/>
              <a:gd name="T13" fmla="*/ 21600 h 21600"/>
            </a:gdLst>
            <a:ahLst/>
            <a:cxnLst>
              <a:cxn ang="0">
                <a:pos x="T0" y="T1"/>
              </a:cxn>
              <a:cxn ang="0">
                <a:pos x="T2" y="T3"/>
              </a:cxn>
              <a:cxn ang="0">
                <a:pos x="T4" y="T5"/>
              </a:cxn>
              <a:cxn ang="0">
                <a:pos x="T6" y="T7"/>
              </a:cxn>
              <a:cxn ang="0">
                <a:pos x="T8" y="T9"/>
              </a:cxn>
              <a:cxn ang="0">
                <a:pos x="T10" y="T11"/>
              </a:cxn>
              <a:cxn ang="0">
                <a:pos x="T12" y="T13"/>
              </a:cxn>
            </a:cxnLst>
            <a:rect l="0" t="0" r="r" b="b"/>
            <a:pathLst>
              <a:path w="15783" h="21600" fill="none">
                <a:moveTo>
                  <a:pt x="-1" y="24"/>
                </a:moveTo>
                <a:cubicBezTo>
                  <a:pt x="343" y="8"/>
                  <a:pt x="687" y="-1"/>
                  <a:pt x="1031" y="0"/>
                </a:cubicBezTo>
                <a:cubicBezTo>
                  <a:pt x="6508" y="0"/>
                  <a:pt x="11782" y="2081"/>
                  <a:pt x="15783" y="5822"/>
                </a:cubicBezTo>
              </a:path>
              <a:path w="15783" h="21600" stroke="0">
                <a:moveTo>
                  <a:pt x="-1" y="24"/>
                </a:moveTo>
                <a:cubicBezTo>
                  <a:pt x="343" y="8"/>
                  <a:pt x="687" y="-1"/>
                  <a:pt x="1031" y="0"/>
                </a:cubicBezTo>
                <a:cubicBezTo>
                  <a:pt x="6508" y="0"/>
                  <a:pt x="11782" y="2081"/>
                  <a:pt x="15783" y="5822"/>
                </a:cubicBezTo>
                <a:lnTo>
                  <a:pt x="1031" y="21600"/>
                </a:lnTo>
                <a:close/>
              </a:path>
            </a:pathLst>
          </a:custGeom>
          <a:noFill/>
          <a:ln w="38100">
            <a:solidFill>
              <a:schemeClr val="tx1"/>
            </a:solidFill>
            <a:round/>
            <a:headEnd/>
            <a:tailEnd/>
          </a:ln>
          <a:extLst>
            <a:ext uri="{909E8E84-426E-40DD-AFC4-6F175D3DCCD1}">
              <a14:hiddenFill xmlns:a14="http://schemas.microsoft.com/office/drawing/2010/main">
                <a:solidFill>
                  <a:srgbClr val="FFFFFF"/>
                </a:solidFill>
              </a14:hiddenFill>
            </a:ext>
          </a:extLst>
        </p:spPr>
        <p:txBody>
          <a:bodyPr wrap="none" anchor="ct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9466" name="Text Box 10"/>
          <p:cNvSpPr txBox="1">
            <a:spLocks noChangeArrowheads="1"/>
          </p:cNvSpPr>
          <p:nvPr/>
        </p:nvSpPr>
        <p:spPr bwMode="auto">
          <a:xfrm>
            <a:off x="6721211" y="2828933"/>
            <a:ext cx="1992154" cy="738664"/>
          </a:xfrm>
          <a:prstGeom prst="rect">
            <a:avLst/>
          </a:prstGeom>
          <a:noFill/>
          <a:ln>
            <a:noFill/>
          </a:ln>
          <a:extLst/>
        </p:spPr>
        <p:txBody>
          <a:bodyPr wrap="square">
            <a:spAutoFit/>
          </a:bodyPr>
          <a:lstStyle/>
          <a:p>
            <a:pPr algn="ct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高档耐用品</a:t>
            </a:r>
          </a:p>
        </p:txBody>
      </p:sp>
      <p:sp>
        <p:nvSpPr>
          <p:cNvPr id="19467" name="Text Box 11"/>
          <p:cNvSpPr txBox="1">
            <a:spLocks noChangeArrowheads="1"/>
          </p:cNvSpPr>
          <p:nvPr/>
        </p:nvSpPr>
        <p:spPr bwMode="auto">
          <a:xfrm>
            <a:off x="5569004" y="4248115"/>
            <a:ext cx="1992234" cy="662297"/>
          </a:xfrm>
          <a:prstGeom prst="rect">
            <a:avLst/>
          </a:prstGeom>
          <a:noFill/>
          <a:ln>
            <a:noFill/>
          </a:ln>
          <a:extLst/>
        </p:spPr>
        <p:txBody>
          <a:bodyPr wrap="square">
            <a:spAutoFit/>
          </a:bodyPr>
          <a:lstStyle/>
          <a:p>
            <a:pPr algn="ct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生活必需品</a:t>
            </a:r>
          </a:p>
        </p:txBody>
      </p:sp>
    </p:spTree>
    <p:extLst>
      <p:ext uri="{BB962C8B-B14F-4D97-AF65-F5344CB8AC3E}">
        <p14:creationId xmlns:p14="http://schemas.microsoft.com/office/powerpoint/2010/main" val="2979485088"/>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9466"/>
                                        </p:tgtEl>
                                        <p:attrNameLst>
                                          <p:attrName>style.visibility</p:attrName>
                                        </p:attrNameLst>
                                      </p:cBhvr>
                                      <p:to>
                                        <p:strVal val="visible"/>
                                      </p:to>
                                    </p:set>
                                    <p:anim calcmode="lin" valueType="num">
                                      <p:cBhvr additive="base">
                                        <p:cTn id="7" dur="500" fill="hold"/>
                                        <p:tgtEl>
                                          <p:spTgt spid="19466"/>
                                        </p:tgtEl>
                                        <p:attrNameLst>
                                          <p:attrName>ppt_x</p:attrName>
                                        </p:attrNameLst>
                                      </p:cBhvr>
                                      <p:tavLst>
                                        <p:tav tm="0">
                                          <p:val>
                                            <p:strVal val="#ppt_x"/>
                                          </p:val>
                                        </p:tav>
                                        <p:tav tm="100000">
                                          <p:val>
                                            <p:strVal val="#ppt_x"/>
                                          </p:val>
                                        </p:tav>
                                      </p:tavLst>
                                    </p:anim>
                                    <p:anim calcmode="lin" valueType="num">
                                      <p:cBhvr additive="base">
                                        <p:cTn id="8" dur="500" fill="hold"/>
                                        <p:tgtEl>
                                          <p:spTgt spid="1946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9467"/>
                                        </p:tgtEl>
                                        <p:attrNameLst>
                                          <p:attrName>style.visibility</p:attrName>
                                        </p:attrNameLst>
                                      </p:cBhvr>
                                      <p:to>
                                        <p:strVal val="visible"/>
                                      </p:to>
                                    </p:set>
                                    <p:anim calcmode="lin" valueType="num">
                                      <p:cBhvr additive="base">
                                        <p:cTn id="13" dur="500" fill="hold"/>
                                        <p:tgtEl>
                                          <p:spTgt spid="19467"/>
                                        </p:tgtEl>
                                        <p:attrNameLst>
                                          <p:attrName>ppt_x</p:attrName>
                                        </p:attrNameLst>
                                      </p:cBhvr>
                                      <p:tavLst>
                                        <p:tav tm="0">
                                          <p:val>
                                            <p:strVal val="#ppt_x"/>
                                          </p:val>
                                        </p:tav>
                                        <p:tav tm="100000">
                                          <p:val>
                                            <p:strVal val="#ppt_x"/>
                                          </p:val>
                                        </p:tav>
                                      </p:tavLst>
                                    </p:anim>
                                    <p:anim calcmode="lin" valueType="num">
                                      <p:cBhvr additive="base">
                                        <p:cTn id="14" dur="500" fill="hold"/>
                                        <p:tgtEl>
                                          <p:spTgt spid="1946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66" grpId="0"/>
      <p:bldP spid="1946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a:xfrm>
            <a:off x="1008509" y="359767"/>
            <a:ext cx="5758295" cy="601516"/>
          </a:xfrm>
          <a:noFill/>
          <a:ln w="38100" cap="flat" cmpd="dbl">
            <a:noFill/>
            <a:miter lim="800000"/>
            <a:headEnd/>
            <a:tailEnd/>
          </a:ln>
        </p:spPr>
        <p:txBody>
          <a:bodyPr/>
          <a:lstStyle/>
          <a:p>
            <a:pPr eaLnBrk="1" hangingPunct="1">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情景五：市民：正好“换换口味”</a:t>
            </a:r>
          </a:p>
        </p:txBody>
      </p:sp>
      <p:sp>
        <p:nvSpPr>
          <p:cNvPr id="21507" name="Rectangle 3"/>
          <p:cNvSpPr>
            <a:spLocks noGrp="1" noChangeArrowheads="1"/>
          </p:cNvSpPr>
          <p:nvPr>
            <p:ph type="body" idx="1"/>
          </p:nvPr>
        </p:nvSpPr>
        <p:spPr>
          <a:xfrm>
            <a:off x="1008509" y="1655911"/>
            <a:ext cx="9589210" cy="4536123"/>
          </a:xfrm>
        </p:spPr>
        <p:txBody>
          <a:bodyPr/>
          <a:lstStyle/>
          <a:p>
            <a:pPr marL="0" indent="0" eaLnBrk="1" hangingPunct="1">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记者在采访中发现，猪肉的涨价正悄然改变着一些市民的“菜篮子”。</a:t>
            </a:r>
          </a:p>
          <a:p>
            <a:pPr marL="0" indent="0" eaLnBrk="1" hangingPunct="1">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在三元里的易初莲花超市，一位王阿姨对着各类猪肉的标价牌连连称贵。最后她只买了一小块后腿肉，“这么一小块肉要</a:t>
            </a:r>
            <a:r>
              <a:rPr lang="zh-CN" altLang="zh-CN" sz="2800" dirty="0" smtClean="0">
                <a:latin typeface="Times New Roman" pitchFamily="18" charset="0"/>
                <a:ea typeface="微软雅黑" pitchFamily="34" charset="-122"/>
                <a:cs typeface="Times New Roman" pitchFamily="18" charset="0"/>
              </a:rPr>
              <a:t>17</a:t>
            </a:r>
            <a:r>
              <a:rPr lang="zh-CN" altLang="en-US" sz="2800" dirty="0" smtClean="0">
                <a:latin typeface="Times New Roman" pitchFamily="18" charset="0"/>
                <a:ea typeface="微软雅黑" pitchFamily="34" charset="-122"/>
                <a:cs typeface="Times New Roman" pitchFamily="18" charset="0"/>
              </a:rPr>
              <a:t>块。”她向记者抱怨道。另一名市民告诉记者，现在可选择的小菜种类很多，猪肉涨价了，也可趁机“换换口味”，因此她改买了鸡肉。</a:t>
            </a:r>
          </a:p>
        </p:txBody>
      </p:sp>
      <p:pic>
        <p:nvPicPr>
          <p:cNvPr id="15363" name="Picture 4" descr="33087a5934743d7835bea5263950e90b_big">
            <a:hlinkClick r:id="rId2"/>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09109" y="734656"/>
            <a:ext cx="1536277" cy="11520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5" descr="015ao">
            <a:hlinkClick r:id="rId4"/>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497341" y="504014"/>
            <a:ext cx="2100378" cy="14085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62923378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200612309342994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52525" y="4104111"/>
            <a:ext cx="4536901" cy="207909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386" name="Rectangle 2"/>
          <p:cNvSpPr>
            <a:spLocks noGrp="1" noChangeArrowheads="1"/>
          </p:cNvSpPr>
          <p:nvPr>
            <p:ph type="title" idx="4294967295"/>
          </p:nvPr>
        </p:nvSpPr>
        <p:spPr>
          <a:xfrm>
            <a:off x="477008" y="287759"/>
            <a:ext cx="5544973" cy="601517"/>
          </a:xfrm>
          <a:prstGeom prst="rect">
            <a:avLst/>
          </a:prstGeom>
          <a:ln w="38100" cap="flat" cmpd="dbl">
            <a:noFill/>
            <a:miter lim="800000"/>
            <a:headEnd/>
            <a:tailEnd/>
          </a:ln>
        </p:spPr>
        <p:txBody>
          <a:bodyPr/>
          <a:lstStyle/>
          <a:p>
            <a:pPr eaLnBrk="1" hangingPunct="1">
              <a:lnSpc>
                <a:spcPct val="150000"/>
              </a:lnSpc>
              <a:spcBef>
                <a:spcPts val="0"/>
              </a:spcBef>
            </a:pPr>
            <a:r>
              <a:rPr lang="zh-CN" altLang="en-US" sz="2800" dirty="0" smtClean="0">
                <a:solidFill>
                  <a:srgbClr val="2864E6"/>
                </a:solidFill>
                <a:ea typeface="微软雅黑" pitchFamily="34" charset="-122"/>
              </a:rPr>
              <a:t>情景六：油价上涨，暂缓买车</a:t>
            </a:r>
          </a:p>
        </p:txBody>
      </p:sp>
      <p:sp>
        <p:nvSpPr>
          <p:cNvPr id="22532" name="Text Box 3"/>
          <p:cNvSpPr txBox="1">
            <a:spLocks noChangeArrowheads="1"/>
          </p:cNvSpPr>
          <p:nvPr/>
        </p:nvSpPr>
        <p:spPr bwMode="auto">
          <a:xfrm>
            <a:off x="864493" y="1068132"/>
            <a:ext cx="10225136" cy="3323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50000"/>
              </a:lnSpc>
              <a:spcBef>
                <a:spcPts val="0"/>
              </a:spcBef>
              <a:buClr>
                <a:schemeClr val="accent1"/>
              </a:buClr>
              <a:buSzPct val="65000"/>
            </a:pPr>
            <a:r>
              <a:rPr lang="zh-CN" altLang="en-US" sz="2800" dirty="0" smtClean="0">
                <a:latin typeface="Times New Roman" pitchFamily="18" charset="0"/>
                <a:ea typeface="微软雅黑" pitchFamily="34" charset="-122"/>
                <a:cs typeface="Times New Roman" pitchFamily="18" charset="0"/>
              </a:rPr>
              <a:t>油</a:t>
            </a:r>
            <a:r>
              <a:rPr lang="zh-CN" altLang="en-US" sz="2800" dirty="0">
                <a:latin typeface="Times New Roman" pitchFamily="18" charset="0"/>
                <a:ea typeface="微软雅黑" pitchFamily="34" charset="-122"/>
                <a:cs typeface="Times New Roman" pitchFamily="18" charset="0"/>
              </a:rPr>
              <a:t>价上涨给各行各业造成了连带影响，广州车市首当其冲。调查显示，“油价上涨”打击了广州市民的买车积极性，在准备购买汽车的人群中，不到一成的市民坚持原来的买车计划，近三成市民推迟了</a:t>
            </a:r>
            <a:r>
              <a:rPr lang="zh-CN" altLang="en-US" sz="2800" dirty="0" smtClean="0">
                <a:latin typeface="Times New Roman" pitchFamily="18" charset="0"/>
                <a:ea typeface="微软雅黑" pitchFamily="34" charset="-122"/>
                <a:cs typeface="Times New Roman" pitchFamily="18" charset="0"/>
              </a:rPr>
              <a:t>买车</a:t>
            </a:r>
            <a:r>
              <a:rPr lang="zh-CN" altLang="en-US" sz="2800" dirty="0">
                <a:latin typeface="Times New Roman" pitchFamily="18" charset="0"/>
                <a:ea typeface="微软雅黑" pitchFamily="34" charset="-122"/>
                <a:cs typeface="Times New Roman" pitchFamily="18" charset="0"/>
              </a:rPr>
              <a:t>计划，</a:t>
            </a:r>
            <a:r>
              <a:rPr lang="zh-CN" altLang="zh-CN" sz="2800" dirty="0">
                <a:latin typeface="Times New Roman" pitchFamily="18" charset="0"/>
                <a:ea typeface="微软雅黑" pitchFamily="34" charset="-122"/>
                <a:cs typeface="Times New Roman" pitchFamily="18" charset="0"/>
              </a:rPr>
              <a:t>35.9%</a:t>
            </a:r>
            <a:r>
              <a:rPr lang="zh-CN" altLang="en-US" sz="2800" dirty="0">
                <a:latin typeface="Times New Roman" pitchFamily="18" charset="0"/>
                <a:ea typeface="微软雅黑" pitchFamily="34" charset="-122"/>
                <a:cs typeface="Times New Roman" pitchFamily="18" charset="0"/>
              </a:rPr>
              <a:t>的买车人仍处于观望阶段，</a:t>
            </a:r>
            <a:r>
              <a:rPr lang="zh-CN" altLang="zh-CN" sz="2800" dirty="0">
                <a:latin typeface="Times New Roman" pitchFamily="18" charset="0"/>
                <a:ea typeface="微软雅黑" pitchFamily="34" charset="-122"/>
                <a:cs typeface="Times New Roman" pitchFamily="18" charset="0"/>
              </a:rPr>
              <a:t>12.8%</a:t>
            </a:r>
            <a:r>
              <a:rPr lang="zh-CN" altLang="en-US" sz="2800" dirty="0">
                <a:latin typeface="Times New Roman" pitchFamily="18" charset="0"/>
                <a:ea typeface="微软雅黑" pitchFamily="34" charset="-122"/>
                <a:cs typeface="Times New Roman" pitchFamily="18" charset="0"/>
              </a:rPr>
              <a:t>的买车人甚至因“油价”放弃了买车。</a:t>
            </a:r>
          </a:p>
        </p:txBody>
      </p:sp>
      <p:pic>
        <p:nvPicPr>
          <p:cNvPr id="22533" name="Picture 5" descr="0160020039">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31618" y="4392119"/>
            <a:ext cx="4098350" cy="1772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31576441"/>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2"/>
          <p:cNvSpPr>
            <a:spLocks noChangeArrowheads="1"/>
          </p:cNvSpPr>
          <p:nvPr/>
        </p:nvSpPr>
        <p:spPr bwMode="auto">
          <a:xfrm>
            <a:off x="1512565" y="1583903"/>
            <a:ext cx="8305287" cy="2304092"/>
          </a:xfrm>
          <a:prstGeom prst="rect">
            <a:avLst/>
          </a:prstGeom>
          <a:noFill/>
          <a:ln w="9525">
            <a:noFill/>
            <a:miter lim="800000"/>
            <a:headEnd/>
            <a:tailEnd/>
          </a:ln>
        </p:spPr>
        <p:txBody>
          <a:bodyPr/>
          <a:lstStyle/>
          <a:p>
            <a:pPr indent="-342900">
              <a:lnSpc>
                <a:spcPct val="150000"/>
              </a:lnSpc>
              <a:spcBef>
                <a:spcPts val="0"/>
              </a:spcBef>
              <a:buClr>
                <a:schemeClr val="accent1"/>
              </a:buClr>
              <a:buSzPct val="65000"/>
              <a:buFont typeface="Wingdings" pitchFamily="2" charset="2"/>
              <a:buNone/>
            </a:pPr>
            <a:r>
              <a:rPr lang="zh-CN" altLang="en-US" sz="2800" dirty="0">
                <a:solidFill>
                  <a:srgbClr val="2864E6"/>
                </a:solidFill>
                <a:latin typeface="Times New Roman" pitchFamily="18" charset="0"/>
                <a:ea typeface="微软雅黑" pitchFamily="34" charset="-122"/>
                <a:cs typeface="Times New Roman" pitchFamily="18" charset="0"/>
              </a:rPr>
              <a:t>探究</a:t>
            </a:r>
            <a:r>
              <a:rPr lang="zh-CN" altLang="en-US" sz="2800" dirty="0" smtClean="0">
                <a:solidFill>
                  <a:srgbClr val="2864E6"/>
                </a:solidFill>
                <a:latin typeface="Times New Roman" pitchFamily="18" charset="0"/>
                <a:ea typeface="微软雅黑" pitchFamily="34" charset="-122"/>
                <a:cs typeface="Times New Roman" pitchFamily="18" charset="0"/>
              </a:rPr>
              <a:t>三：</a:t>
            </a:r>
            <a:endParaRPr lang="en-US" altLang="zh-CN" sz="2800" dirty="0">
              <a:solidFill>
                <a:srgbClr val="2864E6"/>
              </a:solidFill>
              <a:latin typeface="Times New Roman" pitchFamily="18" charset="0"/>
              <a:ea typeface="Times New Roman" pitchFamily="18" charset="0"/>
              <a:cs typeface="Times New Roman" pitchFamily="18" charset="0"/>
            </a:endParaRPr>
          </a:p>
          <a:p>
            <a:pPr indent="-342900">
              <a:lnSpc>
                <a:spcPct val="150000"/>
              </a:lnSpc>
              <a:spcBef>
                <a:spcPts val="0"/>
              </a:spcBef>
              <a:buClr>
                <a:schemeClr val="accent1"/>
              </a:buClr>
              <a:buSzPct val="65000"/>
              <a:buFont typeface="Wingdings" pitchFamily="2" charset="2"/>
              <a:buNone/>
            </a:pPr>
            <a:r>
              <a:rPr lang="en-US" altLang="zh-CN" sz="2800" dirty="0" smtClean="0">
                <a:latin typeface="Times New Roman" pitchFamily="18" charset="0"/>
                <a:ea typeface="Times New Roman" pitchFamily="18" charset="0"/>
                <a:cs typeface="Times New Roman" pitchFamily="18" charset="0"/>
              </a:rPr>
              <a:t>1</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汽油与汽车、猪肉与鸡肉是什么关系？</a:t>
            </a:r>
          </a:p>
          <a:p>
            <a:pPr indent="-342900">
              <a:lnSpc>
                <a:spcPct val="150000"/>
              </a:lnSpc>
              <a:spcBef>
                <a:spcPts val="0"/>
              </a:spcBef>
              <a:buClr>
                <a:schemeClr val="accent1"/>
              </a:buClr>
              <a:buSzPct val="65000"/>
              <a:buFont typeface="Wingdings" pitchFamily="2" charset="2"/>
              <a:buNone/>
            </a:pPr>
            <a:r>
              <a:rPr lang="en-US" altLang="zh-CN" sz="2800" dirty="0" smtClean="0">
                <a:latin typeface="Times New Roman" pitchFamily="18" charset="0"/>
                <a:ea typeface="Times New Roman" pitchFamily="18" charset="0"/>
                <a:cs typeface="Times New Roman" pitchFamily="18" charset="0"/>
              </a:rPr>
              <a:t>2</a:t>
            </a:r>
            <a:r>
              <a:rPr lang="en-US" altLang="zh-CN" sz="2800" dirty="0">
                <a:latin typeface="Times New Roman" pitchFamily="18" charset="0"/>
                <a:ea typeface="Times New Roman" pitchFamily="18" charset="0"/>
                <a:cs typeface="Times New Roman" pitchFamily="18" charset="0"/>
              </a:rPr>
              <a:t>.</a:t>
            </a:r>
            <a:r>
              <a:rPr lang="zh-CN" altLang="en-US" sz="2800" dirty="0">
                <a:latin typeface="Times New Roman" pitchFamily="18" charset="0"/>
                <a:ea typeface="微软雅黑" pitchFamily="34" charset="-122"/>
                <a:cs typeface="Times New Roman" pitchFamily="18" charset="0"/>
              </a:rPr>
              <a:t>什么是替代品？什么是互补品？分别举例说明。</a:t>
            </a:r>
          </a:p>
        </p:txBody>
      </p:sp>
    </p:spTree>
    <p:extLst>
      <p:ext uri="{BB962C8B-B14F-4D97-AF65-F5344CB8AC3E}">
        <p14:creationId xmlns:p14="http://schemas.microsoft.com/office/powerpoint/2010/main" val="3225878453"/>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433" name="Group 2"/>
          <p:cNvGrpSpPr>
            <a:grpSpLocks/>
          </p:cNvGrpSpPr>
          <p:nvPr/>
        </p:nvGrpSpPr>
        <p:grpSpPr bwMode="auto">
          <a:xfrm>
            <a:off x="983744" y="864332"/>
            <a:ext cx="11041989" cy="6048163"/>
            <a:chOff x="0" y="0"/>
            <a:chExt cx="5520" cy="4032"/>
          </a:xfrm>
          <a:noFill/>
        </p:grpSpPr>
        <p:sp>
          <p:nvSpPr>
            <p:cNvPr id="18434" name="Line 3"/>
            <p:cNvSpPr>
              <a:spLocks noChangeShapeType="1"/>
            </p:cNvSpPr>
            <p:nvPr/>
          </p:nvSpPr>
          <p:spPr bwMode="auto">
            <a:xfrm>
              <a:off x="0" y="4032"/>
              <a:ext cx="5520" cy="0"/>
            </a:xfrm>
            <a:prstGeom prst="line">
              <a:avLst/>
            </a:prstGeom>
            <a:grpFill/>
            <a:ln w="28575">
              <a:noFill/>
              <a:round/>
              <a:headEnd/>
              <a:tailEnd/>
            </a:ln>
            <a:effectLst>
              <a:outerShdw dist="107763" dir="8100000" algn="ctr" rotWithShape="0">
                <a:srgbClr val="AAA6FC">
                  <a:alpha val="50000"/>
                </a:srgbClr>
              </a:outerShdw>
            </a:effectLs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8435" name="Line 4"/>
            <p:cNvSpPr>
              <a:spLocks noChangeShapeType="1"/>
            </p:cNvSpPr>
            <p:nvPr/>
          </p:nvSpPr>
          <p:spPr bwMode="auto">
            <a:xfrm>
              <a:off x="0" y="0"/>
              <a:ext cx="5472" cy="0"/>
            </a:xfrm>
            <a:prstGeom prst="line">
              <a:avLst/>
            </a:prstGeom>
            <a:grpFill/>
            <a:ln w="28575">
              <a:noFill/>
              <a:round/>
              <a:headEnd/>
              <a:tailEnd/>
            </a:ln>
            <a:effectLst>
              <a:outerShdw dist="107763" dir="8100000" algn="ctr" rotWithShape="0">
                <a:srgbClr val="AAA6FC">
                  <a:alpha val="50000"/>
                </a:srgbClr>
              </a:outerShdw>
            </a:effectLs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8436" name="Line 5"/>
            <p:cNvSpPr>
              <a:spLocks noChangeShapeType="1"/>
            </p:cNvSpPr>
            <p:nvPr/>
          </p:nvSpPr>
          <p:spPr bwMode="auto">
            <a:xfrm>
              <a:off x="5472" y="0"/>
              <a:ext cx="48" cy="4032"/>
            </a:xfrm>
            <a:prstGeom prst="line">
              <a:avLst/>
            </a:prstGeom>
            <a:grpFill/>
            <a:ln w="28575">
              <a:noFill/>
              <a:round/>
              <a:headEnd/>
              <a:tailEnd/>
            </a:ln>
            <a:effectLst>
              <a:outerShdw dist="107763" dir="8100000" algn="ctr" rotWithShape="0">
                <a:srgbClr val="AAA6FC">
                  <a:alpha val="50000"/>
                </a:srgbClr>
              </a:outerShdw>
            </a:effectLs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18437" name="Line 6"/>
            <p:cNvSpPr>
              <a:spLocks noChangeShapeType="1"/>
            </p:cNvSpPr>
            <p:nvPr/>
          </p:nvSpPr>
          <p:spPr bwMode="auto">
            <a:xfrm flipH="1" flipV="1">
              <a:off x="0" y="0"/>
              <a:ext cx="0" cy="4032"/>
            </a:xfrm>
            <a:prstGeom prst="line">
              <a:avLst/>
            </a:prstGeom>
            <a:grpFill/>
            <a:ln w="28575">
              <a:noFill/>
              <a:round/>
              <a:headEnd/>
              <a:tailEnd/>
            </a:ln>
            <a:effectLst>
              <a:outerShdw dist="107763" dir="8100000" algn="ctr" rotWithShape="0">
                <a:srgbClr val="AAA6FC">
                  <a:alpha val="50000"/>
                </a:srgbClr>
              </a:outerShdw>
            </a:effectLs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grpSp>
      <p:sp>
        <p:nvSpPr>
          <p:cNvPr id="24583" name="Text Box 7"/>
          <p:cNvSpPr txBox="1">
            <a:spLocks noChangeArrowheads="1"/>
          </p:cNvSpPr>
          <p:nvPr/>
        </p:nvSpPr>
        <p:spPr bwMode="auto">
          <a:xfrm>
            <a:off x="695097" y="2172239"/>
            <a:ext cx="5782464" cy="1384995"/>
          </a:xfrm>
          <a:prstGeom prst="rect">
            <a:avLst/>
          </a:prstGeom>
          <a:noFill/>
          <a:ln w="38100" cmpd="sng">
            <a:noFill/>
            <a:miter lim="800000"/>
          </a:ln>
          <a:effectLst/>
        </p:spPr>
        <p:txBody>
          <a:bodyPr wrap="square">
            <a:spAutoFit/>
          </a:bodyPr>
          <a:lstStyle/>
          <a:p>
            <a:pPr>
              <a:lnSpc>
                <a:spcPct val="150000"/>
              </a:lnSpc>
              <a:spcBef>
                <a:spcPts val="0"/>
              </a:spcBef>
              <a:defRPr/>
            </a:pPr>
            <a:r>
              <a:rPr lang="zh-CN" altLang="en-US" sz="2800" noProof="1" smtClean="0">
                <a:latin typeface="Times New Roman" pitchFamily="18" charset="0"/>
                <a:ea typeface="微软雅黑" panose="020B0503020204020204" pitchFamily="34" charset="-122"/>
                <a:cs typeface="Times New Roman" pitchFamily="18" charset="0"/>
              </a:rPr>
              <a:t>作为</a:t>
            </a:r>
            <a:r>
              <a:rPr lang="zh-CN" altLang="en-US" sz="2800" noProof="1">
                <a:latin typeface="Times New Roman" pitchFamily="18" charset="0"/>
                <a:ea typeface="微软雅黑" panose="020B0503020204020204" pitchFamily="34" charset="-122"/>
                <a:cs typeface="Times New Roman" pitchFamily="18" charset="0"/>
              </a:rPr>
              <a:t>替代品的一方的价格变动时</a:t>
            </a:r>
            <a:r>
              <a:rPr lang="zh-CN" altLang="en-US" sz="2800" noProof="1" smtClean="0">
                <a:latin typeface="Times New Roman" pitchFamily="18" charset="0"/>
                <a:ea typeface="微软雅黑" panose="020B0503020204020204" pitchFamily="34" charset="-122"/>
                <a:cs typeface="Times New Roman" pitchFamily="18" charset="0"/>
              </a:rPr>
              <a:t>，</a:t>
            </a:r>
            <a:endParaRPr lang="en-US" altLang="zh-CN" sz="2800" noProof="1" smtClean="0">
              <a:latin typeface="Times New Roman" pitchFamily="18" charset="0"/>
              <a:ea typeface="微软雅黑" panose="020B0503020204020204" pitchFamily="34" charset="-122"/>
              <a:cs typeface="Times New Roman" pitchFamily="18" charset="0"/>
            </a:endParaRPr>
          </a:p>
          <a:p>
            <a:pPr>
              <a:lnSpc>
                <a:spcPct val="150000"/>
              </a:lnSpc>
              <a:spcBef>
                <a:spcPts val="0"/>
              </a:spcBef>
              <a:defRPr/>
            </a:pPr>
            <a:r>
              <a:rPr lang="zh-CN" altLang="en-US" sz="2800" noProof="1" smtClean="0">
                <a:latin typeface="Times New Roman" pitchFamily="18" charset="0"/>
                <a:ea typeface="微软雅黑" panose="020B0503020204020204" pitchFamily="34" charset="-122"/>
                <a:cs typeface="Times New Roman" pitchFamily="18" charset="0"/>
              </a:rPr>
              <a:t>对</a:t>
            </a:r>
            <a:r>
              <a:rPr lang="zh-CN" altLang="en-US" sz="2800" noProof="1">
                <a:latin typeface="Times New Roman" pitchFamily="18" charset="0"/>
                <a:ea typeface="微软雅黑" panose="020B0503020204020204" pitchFamily="34" charset="-122"/>
                <a:cs typeface="Times New Roman" pitchFamily="18" charset="0"/>
              </a:rPr>
              <a:t>相应商品的需求量有什么影响？</a:t>
            </a:r>
          </a:p>
        </p:txBody>
      </p:sp>
      <p:sp>
        <p:nvSpPr>
          <p:cNvPr id="24584" name="AutoShape 8"/>
          <p:cNvSpPr>
            <a:spLocks noChangeArrowheads="1"/>
          </p:cNvSpPr>
          <p:nvPr/>
        </p:nvSpPr>
        <p:spPr bwMode="auto">
          <a:xfrm>
            <a:off x="6456730" y="1452158"/>
            <a:ext cx="4408470" cy="3420359"/>
          </a:xfrm>
          <a:prstGeom prst="cloudCallout">
            <a:avLst>
              <a:gd name="adj1" fmla="val -97954"/>
              <a:gd name="adj2" fmla="val -39867"/>
            </a:avLst>
          </a:prstGeom>
          <a:noFill/>
          <a:ln w="9525">
            <a:solidFill>
              <a:schemeClr val="tx1"/>
            </a:solidFill>
            <a:round/>
            <a:headEnd/>
            <a:tailEnd/>
          </a:ln>
        </p:spPr>
        <p:txBody>
          <a:bodyPr/>
          <a:lstStyle/>
          <a:p>
            <a:pPr algn="ctr">
              <a:lnSpc>
                <a:spcPct val="150000"/>
              </a:lnSpc>
              <a:spcBef>
                <a:spcPts val="0"/>
              </a:spcBef>
            </a:pPr>
            <a:r>
              <a:rPr lang="zh-CN" altLang="en-US" sz="2800" dirty="0" smtClean="0">
                <a:latin typeface="Times New Roman" pitchFamily="18" charset="0"/>
                <a:ea typeface="微软雅黑" pitchFamily="34" charset="-122"/>
                <a:cs typeface="Times New Roman" pitchFamily="18" charset="0"/>
              </a:rPr>
              <a:t>两种</a:t>
            </a:r>
            <a:r>
              <a:rPr lang="zh-CN" altLang="en-US" sz="2800" dirty="0">
                <a:latin typeface="Times New Roman" pitchFamily="18" charset="0"/>
                <a:ea typeface="微软雅黑" pitchFamily="34" charset="-122"/>
                <a:cs typeface="Times New Roman" pitchFamily="18" charset="0"/>
              </a:rPr>
              <a:t>商品的功用相同或相近，满足消费者的同一</a:t>
            </a:r>
            <a:r>
              <a:rPr lang="zh-CN" altLang="en-US" sz="2800" dirty="0" smtClean="0">
                <a:latin typeface="Times New Roman" pitchFamily="18" charset="0"/>
                <a:ea typeface="微软雅黑" pitchFamily="34" charset="-122"/>
                <a:cs typeface="Times New Roman" pitchFamily="18" charset="0"/>
              </a:rPr>
              <a:t>需要。</a:t>
            </a:r>
            <a:endParaRPr lang="zh-CN" altLang="en-US" sz="2800" dirty="0">
              <a:latin typeface="Times New Roman" pitchFamily="18" charset="0"/>
              <a:ea typeface="微软雅黑" pitchFamily="34" charset="-122"/>
              <a:cs typeface="Times New Roman" pitchFamily="18" charset="0"/>
            </a:endParaRPr>
          </a:p>
        </p:txBody>
      </p:sp>
      <p:sp>
        <p:nvSpPr>
          <p:cNvPr id="24585" name="Rectangle 9"/>
          <p:cNvSpPr>
            <a:spLocks noChangeArrowheads="1"/>
          </p:cNvSpPr>
          <p:nvPr/>
        </p:nvSpPr>
        <p:spPr bwMode="auto">
          <a:xfrm>
            <a:off x="695097" y="3813224"/>
            <a:ext cx="9889781" cy="2033890"/>
          </a:xfrm>
          <a:prstGeom prst="rect">
            <a:avLst/>
          </a:prstGeom>
          <a:noFill/>
          <a:ln w="9525">
            <a:noFill/>
            <a:miter lim="800000"/>
            <a:headEnd/>
            <a:tailEnd/>
          </a:ln>
        </p:spPr>
        <p:txBody>
          <a:bodyPr lIns="90170" tIns="46990" rIns="90170" bIns="46990" anchor="ctr">
            <a:spAutoFit/>
          </a:bodyPr>
          <a:lstStyle/>
          <a:p>
            <a:pPr>
              <a:lnSpc>
                <a:spcPct val="150000"/>
              </a:lnSpc>
              <a:spcBef>
                <a:spcPts val="0"/>
              </a:spcBef>
            </a:pPr>
            <a:r>
              <a:rPr lang="zh-CN" altLang="en-US" sz="2800" dirty="0">
                <a:latin typeface="Times New Roman" pitchFamily="18" charset="0"/>
                <a:ea typeface="微软雅黑" pitchFamily="34" charset="-122"/>
                <a:cs typeface="Times New Roman" pitchFamily="18" charset="0"/>
              </a:rPr>
              <a:t>假如</a:t>
            </a: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和</a:t>
            </a: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互为替代品</a:t>
            </a:r>
          </a:p>
          <a:p>
            <a:pPr>
              <a:lnSpc>
                <a:spcPct val="150000"/>
              </a:lnSpc>
              <a:spcBef>
                <a:spcPts val="0"/>
              </a:spcBef>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价格上升</a:t>
            </a: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需求量   </a:t>
            </a: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需求量 </a:t>
            </a:r>
          </a:p>
          <a:p>
            <a:pPr>
              <a:lnSpc>
                <a:spcPct val="150000"/>
              </a:lnSpc>
              <a:spcBef>
                <a:spcPts val="0"/>
              </a:spcBef>
            </a:pP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价格下降</a:t>
            </a:r>
            <a:r>
              <a:rPr lang="en-US" altLang="zh-CN" sz="2800" dirty="0">
                <a:latin typeface="Times New Roman" pitchFamily="18" charset="0"/>
                <a:ea typeface="Times New Roman" pitchFamily="18" charset="0"/>
                <a:cs typeface="Times New Roman" pitchFamily="18" charset="0"/>
              </a:rPr>
              <a:t>—A</a:t>
            </a:r>
            <a:r>
              <a:rPr lang="zh-CN" altLang="en-US" sz="2800" dirty="0">
                <a:latin typeface="Times New Roman" pitchFamily="18" charset="0"/>
                <a:ea typeface="微软雅黑" pitchFamily="34" charset="-122"/>
                <a:cs typeface="Times New Roman" pitchFamily="18" charset="0"/>
              </a:rPr>
              <a:t>需求量   </a:t>
            </a:r>
            <a:r>
              <a:rPr lang="en-US" altLang="zh-CN" sz="2800" dirty="0">
                <a:latin typeface="Times New Roman" pitchFamily="18" charset="0"/>
                <a:ea typeface="Times New Roman" pitchFamily="18" charset="0"/>
                <a:cs typeface="Times New Roman" pitchFamily="18" charset="0"/>
              </a:rPr>
              <a:t>—B</a:t>
            </a:r>
            <a:r>
              <a:rPr lang="zh-CN" altLang="en-US" sz="2800" dirty="0">
                <a:latin typeface="Times New Roman" pitchFamily="18" charset="0"/>
                <a:ea typeface="微软雅黑" pitchFamily="34" charset="-122"/>
                <a:cs typeface="Times New Roman" pitchFamily="18" charset="0"/>
              </a:rPr>
              <a:t>需求量 </a:t>
            </a:r>
          </a:p>
        </p:txBody>
      </p:sp>
      <p:sp>
        <p:nvSpPr>
          <p:cNvPr id="24586" name="Line 10"/>
          <p:cNvSpPr>
            <a:spLocks noChangeShapeType="1"/>
          </p:cNvSpPr>
          <p:nvPr/>
        </p:nvSpPr>
        <p:spPr bwMode="auto">
          <a:xfrm>
            <a:off x="4320877" y="4578162"/>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4587" name="Line 11"/>
          <p:cNvSpPr>
            <a:spLocks noChangeShapeType="1"/>
          </p:cNvSpPr>
          <p:nvPr/>
        </p:nvSpPr>
        <p:spPr bwMode="auto">
          <a:xfrm flipV="1">
            <a:off x="4320877" y="5199501"/>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4588" name="Line 12"/>
          <p:cNvSpPr>
            <a:spLocks noChangeShapeType="1"/>
          </p:cNvSpPr>
          <p:nvPr/>
        </p:nvSpPr>
        <p:spPr bwMode="auto">
          <a:xfrm flipV="1">
            <a:off x="6193085" y="4572227"/>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4589" name="Line 13"/>
          <p:cNvSpPr>
            <a:spLocks noChangeShapeType="1"/>
          </p:cNvSpPr>
          <p:nvPr/>
        </p:nvSpPr>
        <p:spPr bwMode="auto">
          <a:xfrm>
            <a:off x="6193085" y="5227302"/>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spcBef>
                <a:spcPts val="0"/>
              </a:spcBef>
            </a:pPr>
            <a:endParaRPr lang="zh-CN" altLang="en-US" sz="2800">
              <a:latin typeface="Times New Roman" pitchFamily="18" charset="0"/>
              <a:ea typeface="微软雅黑" pitchFamily="34" charset="-122"/>
              <a:cs typeface="Times New Roman" pitchFamily="18" charset="0"/>
            </a:endParaRPr>
          </a:p>
        </p:txBody>
      </p:sp>
      <p:sp>
        <p:nvSpPr>
          <p:cNvPr id="24590" name="Rectangle 14"/>
          <p:cNvSpPr>
            <a:spLocks noChangeArrowheads="1"/>
          </p:cNvSpPr>
          <p:nvPr/>
        </p:nvSpPr>
        <p:spPr bwMode="auto">
          <a:xfrm>
            <a:off x="739700" y="444320"/>
            <a:ext cx="6669116" cy="664862"/>
          </a:xfrm>
          <a:prstGeom prst="rect">
            <a:avLst/>
          </a:prstGeom>
          <a:noFill/>
          <a:ln>
            <a:noFill/>
          </a:ln>
          <a:extLst/>
        </p:spPr>
        <p:txBody>
          <a:bodyPr wrap="square" lIns="90170" tIns="46990" rIns="90170" bIns="46990">
            <a:spAutoFit/>
          </a:bodyPr>
          <a:lstStyle/>
          <a:p>
            <a:pPr>
              <a:lnSpc>
                <a:spcPct val="150000"/>
              </a:lnSpc>
              <a:spcBef>
                <a:spcPts val="0"/>
              </a:spcBef>
            </a:pPr>
            <a:r>
              <a:rPr lang="en-US" altLang="zh-CN" sz="2800" dirty="0">
                <a:solidFill>
                  <a:srgbClr val="2864E6"/>
                </a:solidFill>
                <a:latin typeface="Times New Roman" pitchFamily="18" charset="0"/>
                <a:ea typeface="Times New Roman" pitchFamily="18" charset="0"/>
                <a:cs typeface="Times New Roman" pitchFamily="18" charset="0"/>
              </a:rPr>
              <a:t>3.</a:t>
            </a:r>
            <a:r>
              <a:rPr lang="zh-CN" altLang="en-US" sz="2800" dirty="0">
                <a:solidFill>
                  <a:srgbClr val="2864E6"/>
                </a:solidFill>
                <a:latin typeface="Times New Roman" pitchFamily="18" charset="0"/>
                <a:ea typeface="微软雅黑" pitchFamily="34" charset="-122"/>
                <a:cs typeface="Times New Roman" pitchFamily="18" charset="0"/>
              </a:rPr>
              <a:t>相关商品价格变动对人们需求量的影响</a:t>
            </a:r>
          </a:p>
        </p:txBody>
      </p:sp>
      <p:sp>
        <p:nvSpPr>
          <p:cNvPr id="18446" name="Text Box 15"/>
          <p:cNvSpPr txBox="1">
            <a:spLocks noChangeArrowheads="1"/>
          </p:cNvSpPr>
          <p:nvPr/>
        </p:nvSpPr>
        <p:spPr bwMode="auto">
          <a:xfrm>
            <a:off x="568056" y="1308143"/>
            <a:ext cx="2877712" cy="738664"/>
          </a:xfrm>
          <a:prstGeom prst="rect">
            <a:avLst/>
          </a:prstGeom>
          <a:noFill/>
          <a:ln>
            <a:noFill/>
          </a:ln>
          <a:extLst/>
        </p:spPr>
        <p:txBody>
          <a:bodyPr wrap="none">
            <a:spAutoFit/>
          </a:bodyPr>
          <a:lstStyle/>
          <a:p>
            <a:pPr algn="ctr">
              <a:lnSpc>
                <a:spcPct val="150000"/>
              </a:lnSpc>
              <a:spcBef>
                <a:spcPts val="0"/>
              </a:spcBef>
            </a:pPr>
            <a:r>
              <a:rPr lang="zh-CN" altLang="en-US" sz="2800" dirty="0">
                <a:latin typeface="Times New Roman" pitchFamily="18" charset="0"/>
                <a:ea typeface="微软雅黑" pitchFamily="34" charset="-122"/>
                <a:cs typeface="Times New Roman" pitchFamily="18" charset="0"/>
              </a:rPr>
              <a:t>（</a:t>
            </a:r>
            <a:r>
              <a:rPr lang="en-US" altLang="zh-CN" sz="2800" dirty="0">
                <a:latin typeface="Times New Roman" pitchFamily="18" charset="0"/>
                <a:ea typeface="Times New Roman" pitchFamily="18" charset="0"/>
                <a:cs typeface="Times New Roman" pitchFamily="18" charset="0"/>
              </a:rPr>
              <a:t>1</a:t>
            </a:r>
            <a:r>
              <a:rPr lang="zh-CN" altLang="en-US" sz="2800" dirty="0" smtClean="0">
                <a:latin typeface="Times New Roman" pitchFamily="18" charset="0"/>
                <a:ea typeface="微软雅黑" pitchFamily="34" charset="-122"/>
                <a:cs typeface="Times New Roman" pitchFamily="18" charset="0"/>
              </a:rPr>
              <a:t>）互为替代品</a:t>
            </a:r>
            <a:endParaRPr lang="zh-CN" altLang="en-US" sz="2800" dirty="0">
              <a:latin typeface="Times New Roman" pitchFamily="18" charset="0"/>
              <a:ea typeface="微软雅黑" pitchFamily="34" charset="-122"/>
              <a:cs typeface="Times New Roman" pitchFamily="18" charset="0"/>
            </a:endParaRPr>
          </a:p>
        </p:txBody>
      </p:sp>
      <p:sp>
        <p:nvSpPr>
          <p:cNvPr id="24593" name="Text Box 17"/>
          <p:cNvSpPr txBox="1">
            <a:spLocks noChangeArrowheads="1"/>
          </p:cNvSpPr>
          <p:nvPr/>
        </p:nvSpPr>
        <p:spPr bwMode="auto">
          <a:xfrm>
            <a:off x="6968777" y="4857970"/>
            <a:ext cx="3384376" cy="738664"/>
          </a:xfrm>
          <a:prstGeom prst="rect">
            <a:avLst/>
          </a:prstGeom>
          <a:noFill/>
          <a:ln>
            <a:noFill/>
          </a:ln>
          <a:extLst/>
        </p:spPr>
        <p:txBody>
          <a:bodyPr wrap="square">
            <a:spAutoFit/>
          </a:bodyPr>
          <a:lstStyle/>
          <a:p>
            <a:pPr>
              <a:lnSpc>
                <a:spcPct val="150000"/>
              </a:lnSpc>
              <a:spcBef>
                <a:spcPts val="0"/>
              </a:spcBef>
            </a:pPr>
            <a:r>
              <a:rPr lang="zh-CN" altLang="en-US" sz="2800" dirty="0">
                <a:solidFill>
                  <a:srgbClr val="C00000"/>
                </a:solidFill>
                <a:latin typeface="Times New Roman" pitchFamily="18" charset="0"/>
                <a:ea typeface="微软雅黑" pitchFamily="34" charset="-122"/>
                <a:cs typeface="Times New Roman" pitchFamily="18" charset="0"/>
              </a:rPr>
              <a:t>   需求量反向变动</a:t>
            </a:r>
          </a:p>
        </p:txBody>
      </p:sp>
    </p:spTree>
    <p:extLst>
      <p:ext uri="{BB962C8B-B14F-4D97-AF65-F5344CB8AC3E}">
        <p14:creationId xmlns:p14="http://schemas.microsoft.com/office/powerpoint/2010/main" val="700701046"/>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8446"/>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0" presetClass="entr" presetSubtype="0" fill="hold" grpId="0" nodeType="clickEffect">
                                  <p:stCondLst>
                                    <p:cond delay="0"/>
                                  </p:stCondLst>
                                  <p:childTnLst>
                                    <p:set>
                                      <p:cBhvr>
                                        <p:cTn id="10" dur="1" fill="hold">
                                          <p:stCondLst>
                                            <p:cond delay="0"/>
                                          </p:stCondLst>
                                        </p:cTn>
                                        <p:tgtEl>
                                          <p:spTgt spid="24584"/>
                                        </p:tgtEl>
                                        <p:attrNameLst>
                                          <p:attrName>style.visibility</p:attrName>
                                        </p:attrNameLst>
                                      </p:cBhvr>
                                      <p:to>
                                        <p:strVal val="visible"/>
                                      </p:to>
                                    </p:set>
                                    <p:animEffect transition="in" filter="fade">
                                      <p:cBhvr>
                                        <p:cTn id="11" dur="500"/>
                                        <p:tgtEl>
                                          <p:spTgt spid="24584"/>
                                        </p:tgtEl>
                                      </p:cBhvr>
                                    </p:animEffec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4583"/>
                                        </p:tgtEl>
                                        <p:attrNameLst>
                                          <p:attrName>style.visibility</p:attrName>
                                        </p:attrNameLst>
                                      </p:cBhvr>
                                      <p:to>
                                        <p:strVal val="visible"/>
                                      </p:to>
                                    </p:set>
                                  </p:childTnLst>
                                </p:cTn>
                              </p:par>
                            </p:childTnLst>
                          </p:cTn>
                        </p:par>
                      </p:childTnLst>
                    </p:cTn>
                  </p:par>
                  <p:par>
                    <p:cTn id="16" fill="hold" nodeType="clickPar">
                      <p:stCondLst>
                        <p:cond delay="indefinite"/>
                      </p:stCondLst>
                      <p:childTnLst>
                        <p:par>
                          <p:cTn id="17" fill="hold" nodeType="withGroup">
                            <p:stCondLst>
                              <p:cond delay="0"/>
                            </p:stCondLst>
                            <p:childTnLst>
                              <p:par>
                                <p:cTn id="18" presetID="1" presetClass="entr" presetSubtype="0" fill="hold" grpId="0" nodeType="clickEffect">
                                  <p:stCondLst>
                                    <p:cond delay="0"/>
                                  </p:stCondLst>
                                  <p:childTnLst>
                                    <p:set>
                                      <p:cBhvr>
                                        <p:cTn id="19" dur="1" fill="hold">
                                          <p:stCondLst>
                                            <p:cond delay="0"/>
                                          </p:stCondLst>
                                        </p:cTn>
                                        <p:tgtEl>
                                          <p:spTgt spid="24585"/>
                                        </p:tgtEl>
                                        <p:attrNameLst>
                                          <p:attrName>style.visibility</p:attrName>
                                        </p:attrNameLst>
                                      </p:cBhvr>
                                      <p:to>
                                        <p:strVal val="visible"/>
                                      </p:to>
                                    </p:se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grpId="0" nodeType="clickEffect">
                                  <p:stCondLst>
                                    <p:cond delay="0"/>
                                  </p:stCondLst>
                                  <p:childTnLst>
                                    <p:set>
                                      <p:cBhvr>
                                        <p:cTn id="23" dur="1" fill="hold">
                                          <p:stCondLst>
                                            <p:cond delay="0"/>
                                          </p:stCondLst>
                                        </p:cTn>
                                        <p:tgtEl>
                                          <p:spTgt spid="24586"/>
                                        </p:tgtEl>
                                        <p:attrNameLst>
                                          <p:attrName>style.visibility</p:attrName>
                                        </p:attrNameLst>
                                      </p:cBhvr>
                                      <p:to>
                                        <p:strVal val="visible"/>
                                      </p:to>
                                    </p:set>
                                    <p:anim calcmode="lin" valueType="num">
                                      <p:cBhvr>
                                        <p:cTn id="24" dur="500" fill="hold"/>
                                        <p:tgtEl>
                                          <p:spTgt spid="24586"/>
                                        </p:tgtEl>
                                        <p:attrNameLst>
                                          <p:attrName>ppt_w</p:attrName>
                                        </p:attrNameLst>
                                      </p:cBhvr>
                                      <p:tavLst>
                                        <p:tav tm="0">
                                          <p:val>
                                            <p:fltVal val="0"/>
                                          </p:val>
                                        </p:tav>
                                        <p:tav tm="100000">
                                          <p:val>
                                            <p:strVal val="#ppt_w"/>
                                          </p:val>
                                        </p:tav>
                                      </p:tavLst>
                                    </p:anim>
                                    <p:anim calcmode="lin" valueType="num">
                                      <p:cBhvr>
                                        <p:cTn id="25" dur="500" fill="hold"/>
                                        <p:tgtEl>
                                          <p:spTgt spid="24586"/>
                                        </p:tgtEl>
                                        <p:attrNameLst>
                                          <p:attrName>ppt_h</p:attrName>
                                        </p:attrNameLst>
                                      </p:cBhvr>
                                      <p:tavLst>
                                        <p:tav tm="0">
                                          <p:val>
                                            <p:fltVal val="0"/>
                                          </p:val>
                                        </p:tav>
                                        <p:tav tm="100000">
                                          <p:val>
                                            <p:strVal val="#ppt_h"/>
                                          </p:val>
                                        </p:tav>
                                      </p:tavLst>
                                    </p:anim>
                                    <p:animEffect transition="in" filter="fade">
                                      <p:cBhvr>
                                        <p:cTn id="26" dur="500"/>
                                        <p:tgtEl>
                                          <p:spTgt spid="24586"/>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53" presetClass="entr" presetSubtype="16" fill="hold" grpId="0" nodeType="clickEffect">
                                  <p:stCondLst>
                                    <p:cond delay="0"/>
                                  </p:stCondLst>
                                  <p:childTnLst>
                                    <p:set>
                                      <p:cBhvr>
                                        <p:cTn id="30" dur="1" fill="hold">
                                          <p:stCondLst>
                                            <p:cond delay="0"/>
                                          </p:stCondLst>
                                        </p:cTn>
                                        <p:tgtEl>
                                          <p:spTgt spid="24588"/>
                                        </p:tgtEl>
                                        <p:attrNameLst>
                                          <p:attrName>style.visibility</p:attrName>
                                        </p:attrNameLst>
                                      </p:cBhvr>
                                      <p:to>
                                        <p:strVal val="visible"/>
                                      </p:to>
                                    </p:set>
                                    <p:anim calcmode="lin" valueType="num">
                                      <p:cBhvr>
                                        <p:cTn id="31" dur="500" fill="hold"/>
                                        <p:tgtEl>
                                          <p:spTgt spid="24588"/>
                                        </p:tgtEl>
                                        <p:attrNameLst>
                                          <p:attrName>ppt_w</p:attrName>
                                        </p:attrNameLst>
                                      </p:cBhvr>
                                      <p:tavLst>
                                        <p:tav tm="0">
                                          <p:val>
                                            <p:fltVal val="0"/>
                                          </p:val>
                                        </p:tav>
                                        <p:tav tm="100000">
                                          <p:val>
                                            <p:strVal val="#ppt_w"/>
                                          </p:val>
                                        </p:tav>
                                      </p:tavLst>
                                    </p:anim>
                                    <p:anim calcmode="lin" valueType="num">
                                      <p:cBhvr>
                                        <p:cTn id="32" dur="500" fill="hold"/>
                                        <p:tgtEl>
                                          <p:spTgt spid="24588"/>
                                        </p:tgtEl>
                                        <p:attrNameLst>
                                          <p:attrName>ppt_h</p:attrName>
                                        </p:attrNameLst>
                                      </p:cBhvr>
                                      <p:tavLst>
                                        <p:tav tm="0">
                                          <p:val>
                                            <p:fltVal val="0"/>
                                          </p:val>
                                        </p:tav>
                                        <p:tav tm="100000">
                                          <p:val>
                                            <p:strVal val="#ppt_h"/>
                                          </p:val>
                                        </p:tav>
                                      </p:tavLst>
                                    </p:anim>
                                    <p:animEffect transition="in" filter="fade">
                                      <p:cBhvr>
                                        <p:cTn id="33" dur="500"/>
                                        <p:tgtEl>
                                          <p:spTgt spid="24588"/>
                                        </p:tgtEl>
                                      </p:cBhvr>
                                    </p:animEffect>
                                  </p:childTnLst>
                                </p:cTn>
                              </p:par>
                            </p:childTnLst>
                          </p:cTn>
                        </p:par>
                      </p:childTnLst>
                    </p:cTn>
                  </p:par>
                  <p:par>
                    <p:cTn id="34" fill="hold" nodeType="clickPar">
                      <p:stCondLst>
                        <p:cond delay="indefinite"/>
                      </p:stCondLst>
                      <p:childTnLst>
                        <p:par>
                          <p:cTn id="35" fill="hold" nodeType="withGroup">
                            <p:stCondLst>
                              <p:cond delay="0"/>
                            </p:stCondLst>
                            <p:childTnLst>
                              <p:par>
                                <p:cTn id="36" presetID="53" presetClass="entr" presetSubtype="16" fill="hold" grpId="0" nodeType="clickEffect">
                                  <p:stCondLst>
                                    <p:cond delay="0"/>
                                  </p:stCondLst>
                                  <p:childTnLst>
                                    <p:set>
                                      <p:cBhvr>
                                        <p:cTn id="37" dur="1" fill="hold">
                                          <p:stCondLst>
                                            <p:cond delay="0"/>
                                          </p:stCondLst>
                                        </p:cTn>
                                        <p:tgtEl>
                                          <p:spTgt spid="24587"/>
                                        </p:tgtEl>
                                        <p:attrNameLst>
                                          <p:attrName>style.visibility</p:attrName>
                                        </p:attrNameLst>
                                      </p:cBhvr>
                                      <p:to>
                                        <p:strVal val="visible"/>
                                      </p:to>
                                    </p:set>
                                    <p:anim calcmode="lin" valueType="num">
                                      <p:cBhvr>
                                        <p:cTn id="38" dur="500" fill="hold"/>
                                        <p:tgtEl>
                                          <p:spTgt spid="24587"/>
                                        </p:tgtEl>
                                        <p:attrNameLst>
                                          <p:attrName>ppt_w</p:attrName>
                                        </p:attrNameLst>
                                      </p:cBhvr>
                                      <p:tavLst>
                                        <p:tav tm="0">
                                          <p:val>
                                            <p:fltVal val="0"/>
                                          </p:val>
                                        </p:tav>
                                        <p:tav tm="100000">
                                          <p:val>
                                            <p:strVal val="#ppt_w"/>
                                          </p:val>
                                        </p:tav>
                                      </p:tavLst>
                                    </p:anim>
                                    <p:anim calcmode="lin" valueType="num">
                                      <p:cBhvr>
                                        <p:cTn id="39" dur="500" fill="hold"/>
                                        <p:tgtEl>
                                          <p:spTgt spid="24587"/>
                                        </p:tgtEl>
                                        <p:attrNameLst>
                                          <p:attrName>ppt_h</p:attrName>
                                        </p:attrNameLst>
                                      </p:cBhvr>
                                      <p:tavLst>
                                        <p:tav tm="0">
                                          <p:val>
                                            <p:fltVal val="0"/>
                                          </p:val>
                                        </p:tav>
                                        <p:tav tm="100000">
                                          <p:val>
                                            <p:strVal val="#ppt_h"/>
                                          </p:val>
                                        </p:tav>
                                      </p:tavLst>
                                    </p:anim>
                                    <p:animEffect transition="in" filter="fade">
                                      <p:cBhvr>
                                        <p:cTn id="40" dur="500"/>
                                        <p:tgtEl>
                                          <p:spTgt spid="24587"/>
                                        </p:tgtEl>
                                      </p:cBhvr>
                                    </p:animEffect>
                                  </p:childTnLst>
                                </p:cTn>
                              </p:par>
                            </p:childTnLst>
                          </p:cTn>
                        </p:par>
                      </p:childTnLst>
                    </p:cTn>
                  </p:par>
                  <p:par>
                    <p:cTn id="41" fill="hold" nodeType="clickPar">
                      <p:stCondLst>
                        <p:cond delay="indefinite"/>
                      </p:stCondLst>
                      <p:childTnLst>
                        <p:par>
                          <p:cTn id="42" fill="hold" nodeType="withGroup">
                            <p:stCondLst>
                              <p:cond delay="0"/>
                            </p:stCondLst>
                            <p:childTnLst>
                              <p:par>
                                <p:cTn id="43" presetID="53" presetClass="entr" presetSubtype="16" fill="hold" grpId="0" nodeType="clickEffect">
                                  <p:stCondLst>
                                    <p:cond delay="0"/>
                                  </p:stCondLst>
                                  <p:childTnLst>
                                    <p:set>
                                      <p:cBhvr>
                                        <p:cTn id="44" dur="1" fill="hold">
                                          <p:stCondLst>
                                            <p:cond delay="0"/>
                                          </p:stCondLst>
                                        </p:cTn>
                                        <p:tgtEl>
                                          <p:spTgt spid="24589"/>
                                        </p:tgtEl>
                                        <p:attrNameLst>
                                          <p:attrName>style.visibility</p:attrName>
                                        </p:attrNameLst>
                                      </p:cBhvr>
                                      <p:to>
                                        <p:strVal val="visible"/>
                                      </p:to>
                                    </p:set>
                                    <p:anim calcmode="lin" valueType="num">
                                      <p:cBhvr>
                                        <p:cTn id="45" dur="500" fill="hold"/>
                                        <p:tgtEl>
                                          <p:spTgt spid="24589"/>
                                        </p:tgtEl>
                                        <p:attrNameLst>
                                          <p:attrName>ppt_w</p:attrName>
                                        </p:attrNameLst>
                                      </p:cBhvr>
                                      <p:tavLst>
                                        <p:tav tm="0">
                                          <p:val>
                                            <p:fltVal val="0"/>
                                          </p:val>
                                        </p:tav>
                                        <p:tav tm="100000">
                                          <p:val>
                                            <p:strVal val="#ppt_w"/>
                                          </p:val>
                                        </p:tav>
                                      </p:tavLst>
                                    </p:anim>
                                    <p:anim calcmode="lin" valueType="num">
                                      <p:cBhvr>
                                        <p:cTn id="46" dur="500" fill="hold"/>
                                        <p:tgtEl>
                                          <p:spTgt spid="24589"/>
                                        </p:tgtEl>
                                        <p:attrNameLst>
                                          <p:attrName>ppt_h</p:attrName>
                                        </p:attrNameLst>
                                      </p:cBhvr>
                                      <p:tavLst>
                                        <p:tav tm="0">
                                          <p:val>
                                            <p:fltVal val="0"/>
                                          </p:val>
                                        </p:tav>
                                        <p:tav tm="100000">
                                          <p:val>
                                            <p:strVal val="#ppt_h"/>
                                          </p:val>
                                        </p:tav>
                                      </p:tavLst>
                                    </p:anim>
                                    <p:animEffect transition="in" filter="fade">
                                      <p:cBhvr>
                                        <p:cTn id="47" dur="500"/>
                                        <p:tgtEl>
                                          <p:spTgt spid="24589"/>
                                        </p:tgtEl>
                                      </p:cBhvr>
                                    </p:animEffect>
                                  </p:childTnLst>
                                </p:cTn>
                              </p:par>
                            </p:childTnLst>
                          </p:cTn>
                        </p:par>
                      </p:childTnLst>
                    </p:cTn>
                  </p:par>
                  <p:par>
                    <p:cTn id="48" fill="hold">
                      <p:stCondLst>
                        <p:cond delay="indefinite"/>
                      </p:stCondLst>
                      <p:childTnLst>
                        <p:par>
                          <p:cTn id="49" fill="hold">
                            <p:stCondLst>
                              <p:cond delay="0"/>
                            </p:stCondLst>
                            <p:childTnLst>
                              <p:par>
                                <p:cTn id="50" presetID="42" presetClass="entr" presetSubtype="0" fill="hold" grpId="0" nodeType="clickEffect">
                                  <p:stCondLst>
                                    <p:cond delay="0"/>
                                  </p:stCondLst>
                                  <p:childTnLst>
                                    <p:set>
                                      <p:cBhvr>
                                        <p:cTn id="51" dur="1" fill="hold">
                                          <p:stCondLst>
                                            <p:cond delay="0"/>
                                          </p:stCondLst>
                                        </p:cTn>
                                        <p:tgtEl>
                                          <p:spTgt spid="24593"/>
                                        </p:tgtEl>
                                        <p:attrNameLst>
                                          <p:attrName>style.visibility</p:attrName>
                                        </p:attrNameLst>
                                      </p:cBhvr>
                                      <p:to>
                                        <p:strVal val="visible"/>
                                      </p:to>
                                    </p:set>
                                    <p:animEffect transition="in" filter="fade">
                                      <p:cBhvr>
                                        <p:cTn id="52" dur="1000"/>
                                        <p:tgtEl>
                                          <p:spTgt spid="24593"/>
                                        </p:tgtEl>
                                      </p:cBhvr>
                                    </p:animEffect>
                                    <p:anim calcmode="lin" valueType="num">
                                      <p:cBhvr>
                                        <p:cTn id="53" dur="1000" fill="hold"/>
                                        <p:tgtEl>
                                          <p:spTgt spid="24593"/>
                                        </p:tgtEl>
                                        <p:attrNameLst>
                                          <p:attrName>ppt_x</p:attrName>
                                        </p:attrNameLst>
                                      </p:cBhvr>
                                      <p:tavLst>
                                        <p:tav tm="0">
                                          <p:val>
                                            <p:strVal val="#ppt_x"/>
                                          </p:val>
                                        </p:tav>
                                        <p:tav tm="100000">
                                          <p:val>
                                            <p:strVal val="#ppt_x"/>
                                          </p:val>
                                        </p:tav>
                                      </p:tavLst>
                                    </p:anim>
                                    <p:anim calcmode="lin" valueType="num">
                                      <p:cBhvr>
                                        <p:cTn id="54" dur="1000" fill="hold"/>
                                        <p:tgtEl>
                                          <p:spTgt spid="24593"/>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83" grpId="0"/>
      <p:bldP spid="24584" grpId="0" animBg="1"/>
      <p:bldP spid="24585" grpId="0"/>
      <p:bldP spid="24586" grpId="0" animBg="1"/>
      <p:bldP spid="24587" grpId="0" animBg="1"/>
      <p:bldP spid="24588" grpId="0" animBg="1"/>
      <p:bldP spid="24589" grpId="0" animBg="1"/>
      <p:bldP spid="18446" grpId="0"/>
      <p:bldP spid="2459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32" name="Text Box 8"/>
          <p:cNvSpPr txBox="1">
            <a:spLocks noChangeArrowheads="1"/>
          </p:cNvSpPr>
          <p:nvPr/>
        </p:nvSpPr>
        <p:spPr bwMode="auto">
          <a:xfrm>
            <a:off x="916827" y="1943942"/>
            <a:ext cx="5756325" cy="1384995"/>
          </a:xfrm>
          <a:prstGeom prst="rect">
            <a:avLst/>
          </a:prstGeom>
          <a:noFill/>
          <a:ln w="9525" cmpd="sng">
            <a:noFill/>
            <a:miter lim="800000"/>
          </a:ln>
          <a:effectLst/>
        </p:spPr>
        <p:txBody>
          <a:bodyPr wrap="square">
            <a:spAutoFit/>
          </a:bodyPr>
          <a:lstStyle/>
          <a:p>
            <a:pPr>
              <a:lnSpc>
                <a:spcPct val="150000"/>
              </a:lnSpc>
              <a:defRPr/>
            </a:pPr>
            <a:r>
              <a:rPr lang="zh-CN" altLang="en-US" sz="2800" noProof="1" smtClean="0">
                <a:latin typeface="Times New Roman" pitchFamily="18" charset="0"/>
                <a:ea typeface="微软雅黑" pitchFamily="34" charset="-122"/>
                <a:cs typeface="Times New Roman" pitchFamily="18" charset="0"/>
              </a:rPr>
              <a:t>作为</a:t>
            </a:r>
            <a:r>
              <a:rPr lang="zh-CN" altLang="en-US" sz="2800" noProof="1">
                <a:latin typeface="Times New Roman" pitchFamily="18" charset="0"/>
                <a:ea typeface="微软雅黑" pitchFamily="34" charset="-122"/>
                <a:cs typeface="Times New Roman" pitchFamily="18" charset="0"/>
              </a:rPr>
              <a:t>互补品的一方的价格变动时</a:t>
            </a:r>
            <a:r>
              <a:rPr lang="zh-CN" altLang="en-US" sz="2800" noProof="1" smtClean="0">
                <a:latin typeface="Times New Roman" pitchFamily="18" charset="0"/>
                <a:ea typeface="微软雅黑" pitchFamily="34" charset="-122"/>
                <a:cs typeface="Times New Roman" pitchFamily="18" charset="0"/>
              </a:rPr>
              <a:t>，</a:t>
            </a:r>
            <a:endParaRPr lang="en-US" altLang="zh-CN" sz="2800" noProof="1" smtClean="0">
              <a:latin typeface="Times New Roman" pitchFamily="18" charset="0"/>
              <a:ea typeface="微软雅黑" pitchFamily="34" charset="-122"/>
              <a:cs typeface="Times New Roman" pitchFamily="18" charset="0"/>
            </a:endParaRPr>
          </a:p>
          <a:p>
            <a:pPr>
              <a:lnSpc>
                <a:spcPct val="150000"/>
              </a:lnSpc>
              <a:defRPr/>
            </a:pPr>
            <a:r>
              <a:rPr lang="zh-CN" altLang="en-US" sz="2800" noProof="1" smtClean="0">
                <a:latin typeface="Times New Roman" pitchFamily="18" charset="0"/>
                <a:ea typeface="微软雅黑" pitchFamily="34" charset="-122"/>
                <a:cs typeface="Times New Roman" pitchFamily="18" charset="0"/>
              </a:rPr>
              <a:t>对相应商品</a:t>
            </a:r>
            <a:r>
              <a:rPr lang="zh-CN" altLang="en-US" sz="2800" noProof="1">
                <a:latin typeface="Times New Roman" pitchFamily="18" charset="0"/>
                <a:ea typeface="微软雅黑" pitchFamily="34" charset="-122"/>
                <a:cs typeface="Times New Roman" pitchFamily="18" charset="0"/>
              </a:rPr>
              <a:t>的需求量有什么影响？</a:t>
            </a:r>
          </a:p>
        </p:txBody>
      </p:sp>
      <p:sp>
        <p:nvSpPr>
          <p:cNvPr id="26633" name="AutoShape 9"/>
          <p:cNvSpPr>
            <a:spLocks noChangeArrowheads="1"/>
          </p:cNvSpPr>
          <p:nvPr/>
        </p:nvSpPr>
        <p:spPr bwMode="auto">
          <a:xfrm>
            <a:off x="6625133" y="575791"/>
            <a:ext cx="4272461" cy="2606654"/>
          </a:xfrm>
          <a:prstGeom prst="cloudCallout">
            <a:avLst>
              <a:gd name="adj1" fmla="val -117291"/>
              <a:gd name="adj2" fmla="val -25226"/>
            </a:avLst>
          </a:prstGeom>
          <a:noFill/>
          <a:ln w="9525" cmpd="sng">
            <a:solidFill>
              <a:schemeClr val="tx1"/>
            </a:solidFill>
            <a:round/>
          </a:ln>
          <a:effectLst/>
        </p:spPr>
        <p:txBody>
          <a:bodyPr/>
          <a:lstStyle/>
          <a:p>
            <a:pPr algn="ctr">
              <a:lnSpc>
                <a:spcPct val="150000"/>
              </a:lnSpc>
              <a:defRPr/>
            </a:pPr>
            <a:r>
              <a:rPr lang="zh-CN" altLang="en-US" sz="2800" noProof="1">
                <a:latin typeface="Times New Roman" pitchFamily="18" charset="0"/>
                <a:ea typeface="微软雅黑" pitchFamily="34" charset="-122"/>
                <a:cs typeface="Times New Roman" pitchFamily="18" charset="0"/>
              </a:rPr>
              <a:t>    两种商品组合使用，满足人们的某种需要</a:t>
            </a:r>
          </a:p>
        </p:txBody>
      </p:sp>
      <p:sp>
        <p:nvSpPr>
          <p:cNvPr id="26634" name="Rectangle 10"/>
          <p:cNvSpPr>
            <a:spLocks noChangeArrowheads="1"/>
          </p:cNvSpPr>
          <p:nvPr/>
        </p:nvSpPr>
        <p:spPr bwMode="auto">
          <a:xfrm>
            <a:off x="908164" y="3395998"/>
            <a:ext cx="9173652" cy="2033890"/>
          </a:xfrm>
          <a:prstGeom prst="rect">
            <a:avLst/>
          </a:prstGeom>
          <a:noFill/>
          <a:ln w="9525" cmpd="sng">
            <a:solidFill>
              <a:srgbClr val="800000"/>
            </a:solidFill>
            <a:miter lim="800000"/>
          </a:ln>
          <a:effectLst/>
        </p:spPr>
        <p:txBody>
          <a:bodyPr lIns="90170" tIns="46990" rIns="90170" bIns="46990" anchor="ctr">
            <a:spAutoFit/>
          </a:bodyPr>
          <a:lstStyle/>
          <a:p>
            <a:pPr>
              <a:lnSpc>
                <a:spcPct val="150000"/>
              </a:lnSpc>
              <a:defRPr/>
            </a:pPr>
            <a:r>
              <a:rPr lang="zh-CN" altLang="en-US" sz="2800" noProof="1">
                <a:latin typeface="Times New Roman" pitchFamily="18" charset="0"/>
                <a:ea typeface="微软雅黑" panose="020B0503020204020204" pitchFamily="34" charset="-122"/>
                <a:cs typeface="Times New Roman" pitchFamily="18" charset="0"/>
              </a:rPr>
              <a:t>假如</a:t>
            </a:r>
            <a:r>
              <a:rPr lang="en-US" sz="2800" noProof="1">
                <a:latin typeface="Times New Roman" pitchFamily="18" charset="0"/>
                <a:ea typeface="Times New Roman" pitchFamily="18" charset="0"/>
                <a:cs typeface="Times New Roman" pitchFamily="18" charset="0"/>
              </a:rPr>
              <a:t>A</a:t>
            </a:r>
            <a:r>
              <a:rPr lang="zh-CN" altLang="en-US" sz="2800" noProof="1">
                <a:latin typeface="Times New Roman" pitchFamily="18" charset="0"/>
                <a:ea typeface="微软雅黑" panose="020B0503020204020204" pitchFamily="34" charset="-122"/>
                <a:cs typeface="Times New Roman" pitchFamily="18" charset="0"/>
              </a:rPr>
              <a:t>和</a:t>
            </a:r>
            <a:r>
              <a:rPr lang="en-US" sz="2800" noProof="1">
                <a:latin typeface="Times New Roman" pitchFamily="18" charset="0"/>
                <a:ea typeface="Times New Roman" pitchFamily="18" charset="0"/>
                <a:cs typeface="Times New Roman" pitchFamily="18" charset="0"/>
              </a:rPr>
              <a:t>B</a:t>
            </a:r>
            <a:r>
              <a:rPr lang="zh-CN" altLang="en-US" sz="2800" noProof="1">
                <a:latin typeface="Times New Roman" pitchFamily="18" charset="0"/>
                <a:ea typeface="微软雅黑" panose="020B0503020204020204" pitchFamily="34" charset="-122"/>
                <a:cs typeface="Times New Roman" pitchFamily="18" charset="0"/>
              </a:rPr>
              <a:t>为互补品</a:t>
            </a:r>
          </a:p>
          <a:p>
            <a:pPr>
              <a:lnSpc>
                <a:spcPct val="150000"/>
              </a:lnSpc>
              <a:defRPr/>
            </a:pPr>
            <a:r>
              <a:rPr lang="en-US" sz="2800" noProof="1">
                <a:latin typeface="Times New Roman" pitchFamily="18" charset="0"/>
                <a:ea typeface="Times New Roman" pitchFamily="18" charset="0"/>
                <a:cs typeface="Times New Roman" pitchFamily="18" charset="0"/>
              </a:rPr>
              <a:t>A</a:t>
            </a:r>
            <a:r>
              <a:rPr lang="zh-CN" altLang="en-US" sz="2800" noProof="1">
                <a:latin typeface="Times New Roman" pitchFamily="18" charset="0"/>
                <a:ea typeface="微软雅黑" panose="020B0503020204020204" pitchFamily="34" charset="-122"/>
                <a:cs typeface="Times New Roman" pitchFamily="18" charset="0"/>
              </a:rPr>
              <a:t>价格上升</a:t>
            </a:r>
            <a:r>
              <a:rPr lang="en-US" sz="2800" noProof="1">
                <a:latin typeface="Times New Roman" pitchFamily="18" charset="0"/>
                <a:ea typeface="Times New Roman" pitchFamily="18" charset="0"/>
                <a:cs typeface="Times New Roman" pitchFamily="18" charset="0"/>
              </a:rPr>
              <a:t>—A</a:t>
            </a:r>
            <a:r>
              <a:rPr lang="zh-CN" altLang="en-US" sz="2800" noProof="1">
                <a:latin typeface="Times New Roman" pitchFamily="18" charset="0"/>
                <a:ea typeface="微软雅黑" panose="020B0503020204020204" pitchFamily="34" charset="-122"/>
                <a:cs typeface="Times New Roman" pitchFamily="18" charset="0"/>
              </a:rPr>
              <a:t>需求量  </a:t>
            </a:r>
            <a:r>
              <a:rPr lang="en-US" sz="2800" noProof="1">
                <a:latin typeface="Times New Roman" pitchFamily="18" charset="0"/>
                <a:ea typeface="Times New Roman" pitchFamily="18" charset="0"/>
                <a:cs typeface="Times New Roman" pitchFamily="18" charset="0"/>
              </a:rPr>
              <a:t>—B</a:t>
            </a:r>
            <a:r>
              <a:rPr lang="zh-CN" altLang="en-US" sz="2800" noProof="1">
                <a:latin typeface="Times New Roman" pitchFamily="18" charset="0"/>
                <a:ea typeface="微软雅黑" panose="020B0503020204020204" pitchFamily="34" charset="-122"/>
                <a:cs typeface="Times New Roman" pitchFamily="18" charset="0"/>
              </a:rPr>
              <a:t>需求量</a:t>
            </a:r>
          </a:p>
          <a:p>
            <a:pPr>
              <a:lnSpc>
                <a:spcPct val="150000"/>
              </a:lnSpc>
              <a:defRPr/>
            </a:pPr>
            <a:r>
              <a:rPr lang="en-US" sz="2800" noProof="1">
                <a:latin typeface="Times New Roman" pitchFamily="18" charset="0"/>
                <a:ea typeface="Times New Roman" pitchFamily="18" charset="0"/>
                <a:cs typeface="Times New Roman" pitchFamily="18" charset="0"/>
              </a:rPr>
              <a:t>A</a:t>
            </a:r>
            <a:r>
              <a:rPr lang="zh-CN" altLang="en-US" sz="2800" noProof="1">
                <a:latin typeface="Times New Roman" pitchFamily="18" charset="0"/>
                <a:ea typeface="微软雅黑" panose="020B0503020204020204" pitchFamily="34" charset="-122"/>
                <a:cs typeface="Times New Roman" pitchFamily="18" charset="0"/>
              </a:rPr>
              <a:t>价格下降</a:t>
            </a:r>
            <a:r>
              <a:rPr lang="en-US" sz="2800" noProof="1">
                <a:latin typeface="Times New Roman" pitchFamily="18" charset="0"/>
                <a:ea typeface="Times New Roman" pitchFamily="18" charset="0"/>
                <a:cs typeface="Times New Roman" pitchFamily="18" charset="0"/>
              </a:rPr>
              <a:t>—A</a:t>
            </a:r>
            <a:r>
              <a:rPr lang="zh-CN" altLang="en-US" sz="2800" noProof="1">
                <a:latin typeface="Times New Roman" pitchFamily="18" charset="0"/>
                <a:ea typeface="微软雅黑" panose="020B0503020204020204" pitchFamily="34" charset="-122"/>
                <a:cs typeface="Times New Roman" pitchFamily="18" charset="0"/>
              </a:rPr>
              <a:t>需求量  </a:t>
            </a:r>
            <a:r>
              <a:rPr lang="en-US" sz="2800" noProof="1">
                <a:latin typeface="Times New Roman" pitchFamily="18" charset="0"/>
                <a:ea typeface="Times New Roman" pitchFamily="18" charset="0"/>
                <a:cs typeface="Times New Roman" pitchFamily="18" charset="0"/>
              </a:rPr>
              <a:t>—B</a:t>
            </a:r>
            <a:r>
              <a:rPr lang="zh-CN" altLang="en-US" sz="2800" noProof="1">
                <a:latin typeface="Times New Roman" pitchFamily="18" charset="0"/>
                <a:ea typeface="微软雅黑" panose="020B0503020204020204" pitchFamily="34" charset="-122"/>
                <a:cs typeface="Times New Roman" pitchFamily="18" charset="0"/>
              </a:rPr>
              <a:t>需求量  </a:t>
            </a:r>
          </a:p>
        </p:txBody>
      </p:sp>
      <p:sp>
        <p:nvSpPr>
          <p:cNvPr id="26635" name="Line 11"/>
          <p:cNvSpPr>
            <a:spLocks noChangeShapeType="1"/>
          </p:cNvSpPr>
          <p:nvPr/>
        </p:nvSpPr>
        <p:spPr bwMode="auto">
          <a:xfrm>
            <a:off x="4440904" y="4121376"/>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pPr>
            <a:endParaRPr lang="zh-CN" altLang="en-US" sz="2800">
              <a:latin typeface="Times New Roman" pitchFamily="18" charset="0"/>
              <a:ea typeface="微软雅黑" pitchFamily="34" charset="-122"/>
              <a:cs typeface="Times New Roman" pitchFamily="18" charset="0"/>
            </a:endParaRPr>
          </a:p>
        </p:txBody>
      </p:sp>
      <p:sp>
        <p:nvSpPr>
          <p:cNvPr id="26636" name="Line 12"/>
          <p:cNvSpPr>
            <a:spLocks noChangeShapeType="1"/>
          </p:cNvSpPr>
          <p:nvPr/>
        </p:nvSpPr>
        <p:spPr bwMode="auto">
          <a:xfrm>
            <a:off x="6241104" y="4121376"/>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pPr>
            <a:endParaRPr lang="zh-CN" altLang="en-US" sz="2800">
              <a:latin typeface="Times New Roman" pitchFamily="18" charset="0"/>
              <a:ea typeface="微软雅黑" pitchFamily="34" charset="-122"/>
              <a:cs typeface="Times New Roman" pitchFamily="18" charset="0"/>
            </a:endParaRPr>
          </a:p>
        </p:txBody>
      </p:sp>
      <p:sp>
        <p:nvSpPr>
          <p:cNvPr id="26637" name="Line 13"/>
          <p:cNvSpPr>
            <a:spLocks noChangeShapeType="1"/>
          </p:cNvSpPr>
          <p:nvPr/>
        </p:nvSpPr>
        <p:spPr bwMode="auto">
          <a:xfrm flipV="1">
            <a:off x="4440904" y="4824130"/>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pPr>
            <a:endParaRPr lang="zh-CN" altLang="en-US" sz="2800">
              <a:latin typeface="Times New Roman" pitchFamily="18" charset="0"/>
              <a:ea typeface="微软雅黑" pitchFamily="34" charset="-122"/>
              <a:cs typeface="Times New Roman" pitchFamily="18" charset="0"/>
            </a:endParaRPr>
          </a:p>
        </p:txBody>
      </p:sp>
      <p:sp>
        <p:nvSpPr>
          <p:cNvPr id="26638" name="Line 14"/>
          <p:cNvSpPr>
            <a:spLocks noChangeShapeType="1"/>
          </p:cNvSpPr>
          <p:nvPr/>
        </p:nvSpPr>
        <p:spPr bwMode="auto">
          <a:xfrm flipV="1">
            <a:off x="6238023" y="4824130"/>
            <a:ext cx="0" cy="504014"/>
          </a:xfrm>
          <a:prstGeom prst="line">
            <a:avLst/>
          </a:prstGeom>
          <a:noFill/>
          <a:ln w="57150">
            <a:solidFill>
              <a:srgbClr val="FF0000"/>
            </a:solidFill>
            <a:round/>
            <a:headEnd/>
            <a:tailEnd type="triangle" w="med" len="med"/>
          </a:ln>
          <a:extLst>
            <a:ext uri="{909E8E84-426E-40DD-AFC4-6F175D3DCCD1}">
              <a14:hiddenFill xmlns:a14="http://schemas.microsoft.com/office/drawing/2010/main">
                <a:noFill/>
              </a14:hiddenFill>
            </a:ext>
          </a:extLst>
        </p:spPr>
        <p:txBody>
          <a:bodyPr/>
          <a:lstStyle/>
          <a:p>
            <a:pPr>
              <a:lnSpc>
                <a:spcPct val="150000"/>
              </a:lnSpc>
            </a:pPr>
            <a:endParaRPr lang="zh-CN" altLang="en-US" sz="2800">
              <a:latin typeface="Times New Roman" pitchFamily="18" charset="0"/>
              <a:ea typeface="微软雅黑" pitchFamily="34" charset="-122"/>
              <a:cs typeface="Times New Roman" pitchFamily="18" charset="0"/>
            </a:endParaRPr>
          </a:p>
        </p:txBody>
      </p:sp>
      <p:sp>
        <p:nvSpPr>
          <p:cNvPr id="19470" name="Text Box 15"/>
          <p:cNvSpPr txBox="1">
            <a:spLocks noChangeArrowheads="1"/>
          </p:cNvSpPr>
          <p:nvPr/>
        </p:nvSpPr>
        <p:spPr bwMode="auto">
          <a:xfrm>
            <a:off x="912512" y="722283"/>
            <a:ext cx="2518638" cy="662297"/>
          </a:xfrm>
          <a:prstGeom prst="rect">
            <a:avLst/>
          </a:prstGeom>
          <a:noFill/>
          <a:ln>
            <a:noFill/>
          </a:ln>
          <a:extLst/>
        </p:spPr>
        <p:txBody>
          <a:bodyPr wrap="none">
            <a:spAutoFit/>
          </a:bodyPr>
          <a:lstStyle/>
          <a:p>
            <a:pPr algn="ctr">
              <a:lnSpc>
                <a:spcPct val="150000"/>
              </a:lnSpc>
            </a:pPr>
            <a:r>
              <a:rPr lang="zh-CN" altLang="en-US" sz="2800" dirty="0">
                <a:latin typeface="Times New Roman" pitchFamily="18" charset="0"/>
                <a:ea typeface="微软雅黑" pitchFamily="34" charset="-122"/>
                <a:cs typeface="Times New Roman" pitchFamily="18" charset="0"/>
              </a:rPr>
              <a:t>（</a:t>
            </a:r>
            <a:r>
              <a:rPr lang="en-US" altLang="zh-CN" sz="2800" dirty="0">
                <a:latin typeface="Times New Roman" pitchFamily="18" charset="0"/>
                <a:ea typeface="Times New Roman" pitchFamily="18" charset="0"/>
                <a:cs typeface="Times New Roman" pitchFamily="18" charset="0"/>
              </a:rPr>
              <a:t>2</a:t>
            </a:r>
            <a:r>
              <a:rPr lang="zh-CN" altLang="en-US" sz="2800" dirty="0" smtClean="0">
                <a:latin typeface="Times New Roman" pitchFamily="18" charset="0"/>
                <a:ea typeface="微软雅黑" pitchFamily="34" charset="-122"/>
                <a:cs typeface="Times New Roman" pitchFamily="18" charset="0"/>
              </a:rPr>
              <a:t>）互补商品</a:t>
            </a:r>
            <a:endParaRPr lang="zh-CN" altLang="en-US" sz="2800" dirty="0">
              <a:latin typeface="Times New Roman" pitchFamily="18" charset="0"/>
              <a:ea typeface="微软雅黑" pitchFamily="34" charset="-122"/>
              <a:cs typeface="Times New Roman" pitchFamily="18" charset="0"/>
            </a:endParaRPr>
          </a:p>
        </p:txBody>
      </p:sp>
      <p:sp>
        <p:nvSpPr>
          <p:cNvPr id="26641" name="Text Box 17"/>
          <p:cNvSpPr txBox="1">
            <a:spLocks noChangeArrowheads="1"/>
          </p:cNvSpPr>
          <p:nvPr/>
        </p:nvSpPr>
        <p:spPr bwMode="auto">
          <a:xfrm>
            <a:off x="6529136" y="4337473"/>
            <a:ext cx="3024534" cy="738664"/>
          </a:xfrm>
          <a:prstGeom prst="rect">
            <a:avLst/>
          </a:prstGeom>
          <a:noFill/>
          <a:ln>
            <a:noFill/>
          </a:ln>
          <a:extLst/>
        </p:spPr>
        <p:txBody>
          <a:bodyPr wrap="square">
            <a:spAutoFit/>
          </a:bodyPr>
          <a:lstStyle/>
          <a:p>
            <a:pPr>
              <a:lnSpc>
                <a:spcPct val="150000"/>
              </a:lnSpc>
            </a:pPr>
            <a:r>
              <a:rPr lang="zh-CN" altLang="en-US" sz="2800" dirty="0">
                <a:solidFill>
                  <a:srgbClr val="C00000"/>
                </a:solidFill>
                <a:latin typeface="Times New Roman" pitchFamily="18" charset="0"/>
                <a:ea typeface="微软雅黑" pitchFamily="34" charset="-122"/>
                <a:cs typeface="Times New Roman" pitchFamily="18" charset="0"/>
              </a:rPr>
              <a:t>   需求量同向变动</a:t>
            </a:r>
          </a:p>
        </p:txBody>
      </p:sp>
    </p:spTree>
    <p:extLst>
      <p:ext uri="{BB962C8B-B14F-4D97-AF65-F5344CB8AC3E}">
        <p14:creationId xmlns:p14="http://schemas.microsoft.com/office/powerpoint/2010/main" val="2983145817"/>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6633"/>
                                        </p:tgtEl>
                                        <p:attrNameLst>
                                          <p:attrName>style.visibility</p:attrName>
                                        </p:attrNameLst>
                                      </p:cBhvr>
                                      <p:to>
                                        <p:strVal val="visible"/>
                                      </p:to>
                                    </p:set>
                                    <p:animEffect transition="in" filter="fade">
                                      <p:cBhvr>
                                        <p:cTn id="7" dur="500"/>
                                        <p:tgtEl>
                                          <p:spTgt spid="2663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 presetClass="entr" presetSubtype="0" fill="hold" grpId="0" nodeType="clickEffect">
                                  <p:stCondLst>
                                    <p:cond delay="0"/>
                                  </p:stCondLst>
                                  <p:childTnLst>
                                    <p:set>
                                      <p:cBhvr>
                                        <p:cTn id="11" dur="1" fill="hold">
                                          <p:stCondLst>
                                            <p:cond delay="0"/>
                                          </p:stCondLst>
                                        </p:cTn>
                                        <p:tgtEl>
                                          <p:spTgt spid="26632"/>
                                        </p:tgtEl>
                                        <p:attrNameLst>
                                          <p:attrName>style.visibility</p:attrName>
                                        </p:attrNameLst>
                                      </p:cBhvr>
                                      <p:to>
                                        <p:strVal val="visible"/>
                                      </p:to>
                                    </p:set>
                                  </p:childTnLst>
                                </p:cTn>
                              </p:par>
                            </p:childTnLst>
                          </p:cTn>
                        </p:par>
                      </p:childTnLst>
                    </p:cTn>
                  </p:par>
                  <p:par>
                    <p:cTn id="12" fill="hold" nodeType="clickPar">
                      <p:stCondLst>
                        <p:cond delay="indefinite"/>
                      </p:stCondLst>
                      <p:childTnLst>
                        <p:par>
                          <p:cTn id="13" fill="hold" nodeType="withGroup">
                            <p:stCondLst>
                              <p:cond delay="0"/>
                            </p:stCondLst>
                            <p:childTnLst>
                              <p:par>
                                <p:cTn id="14" presetID="1" presetClass="entr" presetSubtype="0" fill="hold" grpId="0" nodeType="clickEffect">
                                  <p:stCondLst>
                                    <p:cond delay="0"/>
                                  </p:stCondLst>
                                  <p:childTnLst>
                                    <p:set>
                                      <p:cBhvr>
                                        <p:cTn id="15" dur="1" fill="hold">
                                          <p:stCondLst>
                                            <p:cond delay="0"/>
                                          </p:stCondLst>
                                        </p:cTn>
                                        <p:tgtEl>
                                          <p:spTgt spid="26634"/>
                                        </p:tgtEl>
                                        <p:attrNameLst>
                                          <p:attrName>style.visibility</p:attrName>
                                        </p:attrNameLst>
                                      </p:cBhvr>
                                      <p:to>
                                        <p:strVal val="visible"/>
                                      </p:to>
                                    </p:se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grpId="0" nodeType="clickEffect">
                                  <p:stCondLst>
                                    <p:cond delay="0"/>
                                  </p:stCondLst>
                                  <p:childTnLst>
                                    <p:set>
                                      <p:cBhvr>
                                        <p:cTn id="19" dur="1" fill="hold">
                                          <p:stCondLst>
                                            <p:cond delay="0"/>
                                          </p:stCondLst>
                                        </p:cTn>
                                        <p:tgtEl>
                                          <p:spTgt spid="26635"/>
                                        </p:tgtEl>
                                        <p:attrNameLst>
                                          <p:attrName>style.visibility</p:attrName>
                                        </p:attrNameLst>
                                      </p:cBhvr>
                                      <p:to>
                                        <p:strVal val="visible"/>
                                      </p:to>
                                    </p:set>
                                    <p:anim calcmode="lin" valueType="num">
                                      <p:cBhvr>
                                        <p:cTn id="20" dur="500" fill="hold"/>
                                        <p:tgtEl>
                                          <p:spTgt spid="26635"/>
                                        </p:tgtEl>
                                        <p:attrNameLst>
                                          <p:attrName>ppt_w</p:attrName>
                                        </p:attrNameLst>
                                      </p:cBhvr>
                                      <p:tavLst>
                                        <p:tav tm="0">
                                          <p:val>
                                            <p:fltVal val="0"/>
                                          </p:val>
                                        </p:tav>
                                        <p:tav tm="100000">
                                          <p:val>
                                            <p:strVal val="#ppt_w"/>
                                          </p:val>
                                        </p:tav>
                                      </p:tavLst>
                                    </p:anim>
                                    <p:anim calcmode="lin" valueType="num">
                                      <p:cBhvr>
                                        <p:cTn id="21" dur="500" fill="hold"/>
                                        <p:tgtEl>
                                          <p:spTgt spid="26635"/>
                                        </p:tgtEl>
                                        <p:attrNameLst>
                                          <p:attrName>ppt_h</p:attrName>
                                        </p:attrNameLst>
                                      </p:cBhvr>
                                      <p:tavLst>
                                        <p:tav tm="0">
                                          <p:val>
                                            <p:fltVal val="0"/>
                                          </p:val>
                                        </p:tav>
                                        <p:tav tm="100000">
                                          <p:val>
                                            <p:strVal val="#ppt_h"/>
                                          </p:val>
                                        </p:tav>
                                      </p:tavLst>
                                    </p:anim>
                                    <p:animEffect transition="in" filter="fade">
                                      <p:cBhvr>
                                        <p:cTn id="22" dur="500"/>
                                        <p:tgtEl>
                                          <p:spTgt spid="26635"/>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53" presetClass="entr" presetSubtype="16" fill="hold" grpId="0" nodeType="clickEffect">
                                  <p:stCondLst>
                                    <p:cond delay="0"/>
                                  </p:stCondLst>
                                  <p:childTnLst>
                                    <p:set>
                                      <p:cBhvr>
                                        <p:cTn id="26" dur="1" fill="hold">
                                          <p:stCondLst>
                                            <p:cond delay="0"/>
                                          </p:stCondLst>
                                        </p:cTn>
                                        <p:tgtEl>
                                          <p:spTgt spid="26636"/>
                                        </p:tgtEl>
                                        <p:attrNameLst>
                                          <p:attrName>style.visibility</p:attrName>
                                        </p:attrNameLst>
                                      </p:cBhvr>
                                      <p:to>
                                        <p:strVal val="visible"/>
                                      </p:to>
                                    </p:set>
                                    <p:anim calcmode="lin" valueType="num">
                                      <p:cBhvr>
                                        <p:cTn id="27" dur="500" fill="hold"/>
                                        <p:tgtEl>
                                          <p:spTgt spid="26636"/>
                                        </p:tgtEl>
                                        <p:attrNameLst>
                                          <p:attrName>ppt_w</p:attrName>
                                        </p:attrNameLst>
                                      </p:cBhvr>
                                      <p:tavLst>
                                        <p:tav tm="0">
                                          <p:val>
                                            <p:fltVal val="0"/>
                                          </p:val>
                                        </p:tav>
                                        <p:tav tm="100000">
                                          <p:val>
                                            <p:strVal val="#ppt_w"/>
                                          </p:val>
                                        </p:tav>
                                      </p:tavLst>
                                    </p:anim>
                                    <p:anim calcmode="lin" valueType="num">
                                      <p:cBhvr>
                                        <p:cTn id="28" dur="500" fill="hold"/>
                                        <p:tgtEl>
                                          <p:spTgt spid="26636"/>
                                        </p:tgtEl>
                                        <p:attrNameLst>
                                          <p:attrName>ppt_h</p:attrName>
                                        </p:attrNameLst>
                                      </p:cBhvr>
                                      <p:tavLst>
                                        <p:tav tm="0">
                                          <p:val>
                                            <p:fltVal val="0"/>
                                          </p:val>
                                        </p:tav>
                                        <p:tav tm="100000">
                                          <p:val>
                                            <p:strVal val="#ppt_h"/>
                                          </p:val>
                                        </p:tav>
                                      </p:tavLst>
                                    </p:anim>
                                    <p:animEffect transition="in" filter="fade">
                                      <p:cBhvr>
                                        <p:cTn id="29" dur="500"/>
                                        <p:tgtEl>
                                          <p:spTgt spid="26636"/>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53" presetClass="entr" presetSubtype="16" fill="hold" grpId="0" nodeType="clickEffect">
                                  <p:stCondLst>
                                    <p:cond delay="0"/>
                                  </p:stCondLst>
                                  <p:childTnLst>
                                    <p:set>
                                      <p:cBhvr>
                                        <p:cTn id="33" dur="1" fill="hold">
                                          <p:stCondLst>
                                            <p:cond delay="0"/>
                                          </p:stCondLst>
                                        </p:cTn>
                                        <p:tgtEl>
                                          <p:spTgt spid="26637"/>
                                        </p:tgtEl>
                                        <p:attrNameLst>
                                          <p:attrName>style.visibility</p:attrName>
                                        </p:attrNameLst>
                                      </p:cBhvr>
                                      <p:to>
                                        <p:strVal val="visible"/>
                                      </p:to>
                                    </p:set>
                                    <p:anim calcmode="lin" valueType="num">
                                      <p:cBhvr>
                                        <p:cTn id="34" dur="500" fill="hold"/>
                                        <p:tgtEl>
                                          <p:spTgt spid="26637"/>
                                        </p:tgtEl>
                                        <p:attrNameLst>
                                          <p:attrName>ppt_w</p:attrName>
                                        </p:attrNameLst>
                                      </p:cBhvr>
                                      <p:tavLst>
                                        <p:tav tm="0">
                                          <p:val>
                                            <p:fltVal val="0"/>
                                          </p:val>
                                        </p:tav>
                                        <p:tav tm="100000">
                                          <p:val>
                                            <p:strVal val="#ppt_w"/>
                                          </p:val>
                                        </p:tav>
                                      </p:tavLst>
                                    </p:anim>
                                    <p:anim calcmode="lin" valueType="num">
                                      <p:cBhvr>
                                        <p:cTn id="35" dur="500" fill="hold"/>
                                        <p:tgtEl>
                                          <p:spTgt spid="26637"/>
                                        </p:tgtEl>
                                        <p:attrNameLst>
                                          <p:attrName>ppt_h</p:attrName>
                                        </p:attrNameLst>
                                      </p:cBhvr>
                                      <p:tavLst>
                                        <p:tav tm="0">
                                          <p:val>
                                            <p:fltVal val="0"/>
                                          </p:val>
                                        </p:tav>
                                        <p:tav tm="100000">
                                          <p:val>
                                            <p:strVal val="#ppt_h"/>
                                          </p:val>
                                        </p:tav>
                                      </p:tavLst>
                                    </p:anim>
                                    <p:animEffect transition="in" filter="fade">
                                      <p:cBhvr>
                                        <p:cTn id="36" dur="500"/>
                                        <p:tgtEl>
                                          <p:spTgt spid="26637"/>
                                        </p:tgtEl>
                                      </p:cBhvr>
                                    </p:animEffect>
                                  </p:childTnLst>
                                </p:cTn>
                              </p:par>
                            </p:childTnLst>
                          </p:cTn>
                        </p:par>
                      </p:childTnLst>
                    </p:cTn>
                  </p:par>
                  <p:par>
                    <p:cTn id="37" fill="hold" nodeType="clickPar">
                      <p:stCondLst>
                        <p:cond delay="indefinite"/>
                      </p:stCondLst>
                      <p:childTnLst>
                        <p:par>
                          <p:cTn id="38" fill="hold" nodeType="withGroup">
                            <p:stCondLst>
                              <p:cond delay="0"/>
                            </p:stCondLst>
                            <p:childTnLst>
                              <p:par>
                                <p:cTn id="39" presetID="53" presetClass="entr" presetSubtype="16" fill="hold" grpId="0" nodeType="clickEffect">
                                  <p:stCondLst>
                                    <p:cond delay="0"/>
                                  </p:stCondLst>
                                  <p:childTnLst>
                                    <p:set>
                                      <p:cBhvr>
                                        <p:cTn id="40" dur="1" fill="hold">
                                          <p:stCondLst>
                                            <p:cond delay="0"/>
                                          </p:stCondLst>
                                        </p:cTn>
                                        <p:tgtEl>
                                          <p:spTgt spid="26638"/>
                                        </p:tgtEl>
                                        <p:attrNameLst>
                                          <p:attrName>style.visibility</p:attrName>
                                        </p:attrNameLst>
                                      </p:cBhvr>
                                      <p:to>
                                        <p:strVal val="visible"/>
                                      </p:to>
                                    </p:set>
                                    <p:anim calcmode="lin" valueType="num">
                                      <p:cBhvr>
                                        <p:cTn id="41" dur="500" fill="hold"/>
                                        <p:tgtEl>
                                          <p:spTgt spid="26638"/>
                                        </p:tgtEl>
                                        <p:attrNameLst>
                                          <p:attrName>ppt_w</p:attrName>
                                        </p:attrNameLst>
                                      </p:cBhvr>
                                      <p:tavLst>
                                        <p:tav tm="0">
                                          <p:val>
                                            <p:fltVal val="0"/>
                                          </p:val>
                                        </p:tav>
                                        <p:tav tm="100000">
                                          <p:val>
                                            <p:strVal val="#ppt_w"/>
                                          </p:val>
                                        </p:tav>
                                      </p:tavLst>
                                    </p:anim>
                                    <p:anim calcmode="lin" valueType="num">
                                      <p:cBhvr>
                                        <p:cTn id="42" dur="500" fill="hold"/>
                                        <p:tgtEl>
                                          <p:spTgt spid="26638"/>
                                        </p:tgtEl>
                                        <p:attrNameLst>
                                          <p:attrName>ppt_h</p:attrName>
                                        </p:attrNameLst>
                                      </p:cBhvr>
                                      <p:tavLst>
                                        <p:tav tm="0">
                                          <p:val>
                                            <p:fltVal val="0"/>
                                          </p:val>
                                        </p:tav>
                                        <p:tav tm="100000">
                                          <p:val>
                                            <p:strVal val="#ppt_h"/>
                                          </p:val>
                                        </p:tav>
                                      </p:tavLst>
                                    </p:anim>
                                    <p:animEffect transition="in" filter="fade">
                                      <p:cBhvr>
                                        <p:cTn id="43" dur="500"/>
                                        <p:tgtEl>
                                          <p:spTgt spid="26638"/>
                                        </p:tgtEl>
                                      </p:cBhvr>
                                    </p:animEffect>
                                  </p:childTnLst>
                                </p:cTn>
                              </p:par>
                            </p:childTnLst>
                          </p:cTn>
                        </p:par>
                      </p:childTnLst>
                    </p:cTn>
                  </p:par>
                  <p:par>
                    <p:cTn id="44" fill="hold">
                      <p:stCondLst>
                        <p:cond delay="indefinite"/>
                      </p:stCondLst>
                      <p:childTnLst>
                        <p:par>
                          <p:cTn id="45" fill="hold">
                            <p:stCondLst>
                              <p:cond delay="0"/>
                            </p:stCondLst>
                            <p:childTnLst>
                              <p:par>
                                <p:cTn id="46" presetID="42" presetClass="entr" presetSubtype="0" fill="hold" grpId="0" nodeType="clickEffect">
                                  <p:stCondLst>
                                    <p:cond delay="0"/>
                                  </p:stCondLst>
                                  <p:childTnLst>
                                    <p:set>
                                      <p:cBhvr>
                                        <p:cTn id="47" dur="1" fill="hold">
                                          <p:stCondLst>
                                            <p:cond delay="0"/>
                                          </p:stCondLst>
                                        </p:cTn>
                                        <p:tgtEl>
                                          <p:spTgt spid="26641"/>
                                        </p:tgtEl>
                                        <p:attrNameLst>
                                          <p:attrName>style.visibility</p:attrName>
                                        </p:attrNameLst>
                                      </p:cBhvr>
                                      <p:to>
                                        <p:strVal val="visible"/>
                                      </p:to>
                                    </p:set>
                                    <p:animEffect transition="in" filter="fade">
                                      <p:cBhvr>
                                        <p:cTn id="48" dur="1000"/>
                                        <p:tgtEl>
                                          <p:spTgt spid="26641"/>
                                        </p:tgtEl>
                                      </p:cBhvr>
                                    </p:animEffect>
                                    <p:anim calcmode="lin" valueType="num">
                                      <p:cBhvr>
                                        <p:cTn id="49" dur="1000" fill="hold"/>
                                        <p:tgtEl>
                                          <p:spTgt spid="26641"/>
                                        </p:tgtEl>
                                        <p:attrNameLst>
                                          <p:attrName>ppt_x</p:attrName>
                                        </p:attrNameLst>
                                      </p:cBhvr>
                                      <p:tavLst>
                                        <p:tav tm="0">
                                          <p:val>
                                            <p:strVal val="#ppt_x"/>
                                          </p:val>
                                        </p:tav>
                                        <p:tav tm="100000">
                                          <p:val>
                                            <p:strVal val="#ppt_x"/>
                                          </p:val>
                                        </p:tav>
                                      </p:tavLst>
                                    </p:anim>
                                    <p:anim calcmode="lin" valueType="num">
                                      <p:cBhvr>
                                        <p:cTn id="50" dur="1000" fill="hold"/>
                                        <p:tgtEl>
                                          <p:spTgt spid="2664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32" grpId="0"/>
      <p:bldP spid="26633" grpId="0" animBg="1"/>
      <p:bldP spid="26634" grpId="0" animBg="1"/>
      <p:bldP spid="26635" grpId="0" animBg="1"/>
      <p:bldP spid="26636" grpId="0" animBg="1"/>
      <p:bldP spid="26637" grpId="0" animBg="1"/>
      <p:bldP spid="26638" grpId="0" animBg="1"/>
      <p:bldP spid="26641"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49269" y="359767"/>
            <a:ext cx="3220580" cy="2022055"/>
          </a:xfrm>
          <a:prstGeom prst="rect">
            <a:avLst/>
          </a:prstGeom>
          <a:noFill/>
          <a:ln>
            <a:noFill/>
          </a:ln>
          <a:extLst/>
        </p:spPr>
      </p:pic>
      <p:sp>
        <p:nvSpPr>
          <p:cNvPr id="21507" name="Rectangle 4"/>
          <p:cNvSpPr>
            <a:spLocks noGrp="1" noChangeArrowheads="1"/>
          </p:cNvSpPr>
          <p:nvPr>
            <p:ph type="title"/>
          </p:nvPr>
        </p:nvSpPr>
        <p:spPr>
          <a:xfrm>
            <a:off x="576461" y="503783"/>
            <a:ext cx="2520657" cy="531014"/>
          </a:xfrm>
          <a:noFill/>
          <a:ln>
            <a:noFill/>
          </a:ln>
        </p:spPr>
        <p:txBody>
          <a:bodyPr/>
          <a:lstStyle/>
          <a:p>
            <a:pPr eaLnBrk="1" hangingPunct="1">
              <a:lnSpc>
                <a:spcPct val="150000"/>
              </a:lnSpc>
              <a:spcBef>
                <a:spcPts val="0"/>
              </a:spcBef>
            </a:pPr>
            <a:r>
              <a:rPr lang="zh-CN" altLang="en-US" sz="2800" b="1" dirty="0" smtClean="0">
                <a:solidFill>
                  <a:srgbClr val="2864E6"/>
                </a:solidFill>
                <a:latin typeface="Times New Roman" pitchFamily="18" charset="0"/>
                <a:ea typeface="微软雅黑" pitchFamily="34" charset="-122"/>
                <a:cs typeface="Times New Roman" pitchFamily="18" charset="0"/>
              </a:rPr>
              <a:t>  教材探究</a:t>
            </a:r>
          </a:p>
        </p:txBody>
      </p:sp>
      <p:sp>
        <p:nvSpPr>
          <p:cNvPr id="31749" name="Rectangle 5"/>
          <p:cNvSpPr>
            <a:spLocks noGrp="1" noChangeArrowheads="1"/>
          </p:cNvSpPr>
          <p:nvPr>
            <p:ph type="body" idx="1"/>
          </p:nvPr>
        </p:nvSpPr>
        <p:spPr>
          <a:xfrm>
            <a:off x="1080518" y="1439888"/>
            <a:ext cx="8352928" cy="1512168"/>
          </a:xfrm>
          <a:noFill/>
          <a:ln>
            <a:noFill/>
          </a:ln>
        </p:spPr>
        <p:txBody>
          <a:bodyPr/>
          <a:lstStyle/>
          <a:p>
            <a:pPr marL="0" indent="0" eaLnBrk="1" hangingPunct="1">
              <a:lnSpc>
                <a:spcPct val="150000"/>
              </a:lnSpc>
              <a:spcBef>
                <a:spcPts val="0"/>
              </a:spcBef>
              <a:buFont typeface="Wingdings" pitchFamily="2" charset="2"/>
              <a:buNone/>
            </a:pPr>
            <a:r>
              <a:rPr lang="en-US" altLang="zh-CN" sz="2800" dirty="0" smtClean="0">
                <a:latin typeface="Times New Roman" pitchFamily="18" charset="0"/>
                <a:ea typeface="Times New Roman" pitchFamily="18" charset="0"/>
                <a:cs typeface="Times New Roman" pitchFamily="18" charset="0"/>
              </a:rPr>
              <a:t>1.</a:t>
            </a:r>
            <a:r>
              <a:rPr lang="zh-CN" altLang="en-US" sz="2800" dirty="0" smtClean="0">
                <a:latin typeface="Times New Roman" pitchFamily="18" charset="0"/>
                <a:ea typeface="微软雅黑" pitchFamily="34" charset="-122"/>
                <a:cs typeface="Times New Roman" pitchFamily="18" charset="0"/>
              </a:rPr>
              <a:t>牛蒡价格的涨落是怎样影响药农生产活动的？</a:t>
            </a:r>
          </a:p>
          <a:p>
            <a:pPr marL="0" indent="0" eaLnBrk="1" hangingPunct="1">
              <a:lnSpc>
                <a:spcPct val="150000"/>
              </a:lnSpc>
              <a:spcBef>
                <a:spcPts val="0"/>
              </a:spcBef>
              <a:buFont typeface="Wingdings" pitchFamily="2" charset="2"/>
              <a:buNone/>
            </a:pPr>
            <a:r>
              <a:rPr lang="en-US" altLang="zh-CN" sz="2800" dirty="0" smtClean="0">
                <a:latin typeface="Times New Roman" pitchFamily="18" charset="0"/>
                <a:ea typeface="Times New Roman" pitchFamily="18" charset="0"/>
                <a:cs typeface="Times New Roman" pitchFamily="18" charset="0"/>
              </a:rPr>
              <a:t>2.</a:t>
            </a:r>
            <a:r>
              <a:rPr lang="zh-CN" altLang="en-US" sz="2800" dirty="0" smtClean="0">
                <a:latin typeface="Times New Roman" pitchFamily="18" charset="0"/>
                <a:ea typeface="微软雅黑" pitchFamily="34" charset="-122"/>
                <a:cs typeface="Times New Roman" pitchFamily="18" charset="0"/>
              </a:rPr>
              <a:t>怎样才能减少牛蒡价格暴跌带来的损失？</a:t>
            </a:r>
          </a:p>
        </p:txBody>
      </p:sp>
      <p:sp>
        <p:nvSpPr>
          <p:cNvPr id="2" name="TextBox 1"/>
          <p:cNvSpPr txBox="1"/>
          <p:nvPr/>
        </p:nvSpPr>
        <p:spPr>
          <a:xfrm>
            <a:off x="1080517" y="3024063"/>
            <a:ext cx="8280920" cy="2031325"/>
          </a:xfrm>
          <a:prstGeom prst="rect">
            <a:avLst/>
          </a:prstGeom>
          <a:noFill/>
        </p:spPr>
        <p:txBody>
          <a:bodyPr wrap="square" rtlCol="0">
            <a:spAutoFit/>
          </a:bodyPr>
          <a:lstStyle/>
          <a:p>
            <a:pPr marL="0" indent="0">
              <a:lnSpc>
                <a:spcPct val="150000"/>
              </a:lnSpc>
              <a:spcBef>
                <a:spcPts val="0"/>
              </a:spcBef>
              <a:buNone/>
            </a:pPr>
            <a:r>
              <a:rPr lang="en-US" altLang="zh-CN" sz="2800" dirty="0">
                <a:solidFill>
                  <a:srgbClr val="FF0000"/>
                </a:solidFill>
                <a:latin typeface="Times New Roman" pitchFamily="18" charset="0"/>
                <a:ea typeface="Times New Roman" pitchFamily="18" charset="0"/>
                <a:cs typeface="Times New Roman" pitchFamily="18" charset="0"/>
              </a:rPr>
              <a:t>1.</a:t>
            </a:r>
            <a:r>
              <a:rPr lang="zh-CN" altLang="en-US" sz="2800" dirty="0">
                <a:solidFill>
                  <a:srgbClr val="FF0000"/>
                </a:solidFill>
                <a:latin typeface="Times New Roman" pitchFamily="18" charset="0"/>
                <a:ea typeface="微软雅黑" pitchFamily="34" charset="-122"/>
                <a:cs typeface="Times New Roman" pitchFamily="18" charset="0"/>
              </a:rPr>
              <a:t>价格上涨，刺激生产；价格下降，减少生产。</a:t>
            </a:r>
            <a:endParaRPr lang="en-US" altLang="zh-CN" sz="2800" dirty="0">
              <a:solidFill>
                <a:srgbClr val="FF0000"/>
              </a:solidFill>
              <a:latin typeface="Times New Roman" pitchFamily="18" charset="0"/>
              <a:ea typeface="Times New Roman" pitchFamily="18" charset="0"/>
              <a:cs typeface="Times New Roman" pitchFamily="18" charset="0"/>
            </a:endParaRPr>
          </a:p>
          <a:p>
            <a:pPr marL="0" indent="0" eaLnBrk="1" hangingPunct="1">
              <a:lnSpc>
                <a:spcPct val="150000"/>
              </a:lnSpc>
              <a:spcBef>
                <a:spcPts val="0"/>
              </a:spcBef>
              <a:buFont typeface="Wingdings" pitchFamily="2" charset="2"/>
              <a:buNone/>
            </a:pPr>
            <a:r>
              <a:rPr lang="en-US" altLang="zh-CN" sz="2800" dirty="0">
                <a:solidFill>
                  <a:srgbClr val="FF0000"/>
                </a:solidFill>
                <a:latin typeface="Times New Roman" pitchFamily="18" charset="0"/>
                <a:ea typeface="Times New Roman" pitchFamily="18" charset="0"/>
                <a:cs typeface="Times New Roman" pitchFamily="18" charset="0"/>
              </a:rPr>
              <a:t>2.</a:t>
            </a:r>
            <a:r>
              <a:rPr lang="zh-CN" altLang="en-US" sz="2800" dirty="0">
                <a:solidFill>
                  <a:srgbClr val="FF0000"/>
                </a:solidFill>
                <a:latin typeface="Times New Roman" pitchFamily="18" charset="0"/>
                <a:ea typeface="微软雅黑" pitchFamily="34" charset="-122"/>
                <a:cs typeface="Times New Roman" pitchFamily="18" charset="0"/>
              </a:rPr>
              <a:t>农民应掌握经济规律，调整人力物力财力等生产要素的</a:t>
            </a:r>
            <a:r>
              <a:rPr lang="zh-CN" altLang="en-US" sz="2800" dirty="0" smtClean="0">
                <a:solidFill>
                  <a:srgbClr val="FF0000"/>
                </a:solidFill>
                <a:latin typeface="Times New Roman" pitchFamily="18" charset="0"/>
                <a:ea typeface="微软雅黑" pitchFamily="34" charset="-122"/>
                <a:cs typeface="Times New Roman" pitchFamily="18" charset="0"/>
              </a:rPr>
              <a:t>投入比例</a:t>
            </a:r>
            <a:r>
              <a:rPr lang="zh-CN" altLang="en-US" sz="2800" dirty="0">
                <a:solidFill>
                  <a:srgbClr val="FF0000"/>
                </a:solidFill>
                <a:latin typeface="Times New Roman" pitchFamily="18" charset="0"/>
                <a:ea typeface="微软雅黑" pitchFamily="34" charset="-122"/>
                <a:cs typeface="Times New Roman" pitchFamily="18" charset="0"/>
              </a:rPr>
              <a:t>。同时政府也应加强宏观调控</a:t>
            </a:r>
            <a:r>
              <a:rPr lang="zh-CN" altLang="en-US" sz="2800" dirty="0" smtClean="0">
                <a:solidFill>
                  <a:srgbClr val="FF0000"/>
                </a:solidFill>
                <a:latin typeface="Times New Roman" pitchFamily="18" charset="0"/>
                <a:ea typeface="微软雅黑" pitchFamily="34" charset="-122"/>
                <a:cs typeface="Times New Roman" pitchFamily="18" charset="0"/>
              </a:rPr>
              <a:t>。</a:t>
            </a:r>
            <a:endParaRPr lang="zh-CN" altLang="en-US" sz="2800" dirty="0">
              <a:solidFill>
                <a:srgbClr val="FF0000"/>
              </a:solidFill>
              <a:latin typeface="Times New Roman" pitchFamily="18" charset="0"/>
              <a:ea typeface="微软雅黑" pitchFamily="34" charset="-122"/>
              <a:cs typeface="Times New Roman" pitchFamily="18" charset="0"/>
            </a:endParaRPr>
          </a:p>
        </p:txBody>
      </p:sp>
    </p:spTree>
    <p:extLst>
      <p:ext uri="{BB962C8B-B14F-4D97-AF65-F5344CB8AC3E}">
        <p14:creationId xmlns:p14="http://schemas.microsoft.com/office/powerpoint/2010/main" val="1401889249"/>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74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174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2" presetClass="entr" presetSubtype="4" fill="hold" grpId="0" nodeType="clickEffect">
                                  <p:stCondLst>
                                    <p:cond delay="0"/>
                                  </p:stCondLst>
                                  <p:childTnLst>
                                    <p:set>
                                      <p:cBhvr>
                                        <p:cTn id="14" dur="1" fill="hold">
                                          <p:stCondLst>
                                            <p:cond delay="0"/>
                                          </p:stCondLst>
                                        </p:cTn>
                                        <p:tgtEl>
                                          <p:spTgt spid="2"/>
                                        </p:tgtEl>
                                        <p:attrNameLst>
                                          <p:attrName>style.visibility</p:attrName>
                                        </p:attrNameLst>
                                      </p:cBhvr>
                                      <p:to>
                                        <p:strVal val="visible"/>
                                      </p:to>
                                    </p:set>
                                    <p:anim calcmode="lin" valueType="num">
                                      <p:cBhvr additive="base">
                                        <p:cTn id="15" dur="500" fill="hold"/>
                                        <p:tgtEl>
                                          <p:spTgt spid="2"/>
                                        </p:tgtEl>
                                        <p:attrNameLst>
                                          <p:attrName>ppt_x</p:attrName>
                                        </p:attrNameLst>
                                      </p:cBhvr>
                                      <p:tavLst>
                                        <p:tav tm="0">
                                          <p:val>
                                            <p:strVal val="#ppt_x"/>
                                          </p:val>
                                        </p:tav>
                                        <p:tav tm="100000">
                                          <p:val>
                                            <p:strVal val="#ppt_x"/>
                                          </p:val>
                                        </p:tav>
                                      </p:tavLst>
                                    </p:anim>
                                    <p:anim calcmode="lin" valueType="num">
                                      <p:cBhvr additive="base">
                                        <p:cTn id="16"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49" grpId="0" build="p"/>
      <p:bldP spid="2"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362" name="组合 15361"/>
          <p:cNvGrpSpPr>
            <a:grpSpLocks/>
          </p:cNvGrpSpPr>
          <p:nvPr/>
        </p:nvGrpSpPr>
        <p:grpSpPr bwMode="auto">
          <a:xfrm>
            <a:off x="8460134" y="3095091"/>
            <a:ext cx="2730491" cy="1737047"/>
            <a:chOff x="4159" y="2047"/>
            <a:chExt cx="1365" cy="1158"/>
          </a:xfrm>
          <a:noFill/>
        </p:grpSpPr>
        <p:grpSp>
          <p:nvGrpSpPr>
            <p:cNvPr id="16423" name="组合 15362"/>
            <p:cNvGrpSpPr>
              <a:grpSpLocks/>
            </p:cNvGrpSpPr>
            <p:nvPr/>
          </p:nvGrpSpPr>
          <p:grpSpPr bwMode="auto">
            <a:xfrm>
              <a:off x="4159" y="2047"/>
              <a:ext cx="1365" cy="545"/>
              <a:chOff x="431" y="754"/>
              <a:chExt cx="1365" cy="545"/>
            </a:xfrm>
            <a:grpFill/>
          </p:grpSpPr>
          <p:sp>
            <p:nvSpPr>
              <p:cNvPr id="16425" name="椭圆 15363"/>
              <p:cNvSpPr>
                <a:spLocks noChangeArrowheads="1"/>
              </p:cNvSpPr>
              <p:nvPr/>
            </p:nvSpPr>
            <p:spPr bwMode="auto">
              <a:xfrm>
                <a:off x="431" y="754"/>
                <a:ext cx="1361" cy="545"/>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26" name="文本框 15364"/>
              <p:cNvSpPr txBox="1">
                <a:spLocks noChangeArrowheads="1"/>
              </p:cNvSpPr>
              <p:nvPr/>
            </p:nvSpPr>
            <p:spPr bwMode="auto">
              <a:xfrm>
                <a:off x="708" y="876"/>
                <a:ext cx="1088"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供过于求</a:t>
                </a:r>
              </a:p>
            </p:txBody>
          </p:sp>
        </p:grpSp>
        <p:sp>
          <p:nvSpPr>
            <p:cNvPr id="16424" name="下箭头 15365"/>
            <p:cNvSpPr>
              <a:spLocks noChangeArrowheads="1"/>
            </p:cNvSpPr>
            <p:nvPr/>
          </p:nvSpPr>
          <p:spPr bwMode="auto">
            <a:xfrm>
              <a:off x="4608" y="2629"/>
              <a:ext cx="530" cy="576"/>
            </a:xfrm>
            <a:prstGeom prst="downArrow">
              <a:avLst>
                <a:gd name="adj1" fmla="val 50000"/>
                <a:gd name="adj2" fmla="val 27165"/>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grpSp>
        <p:nvGrpSpPr>
          <p:cNvPr id="15367" name="组合 15366"/>
          <p:cNvGrpSpPr>
            <a:grpSpLocks/>
          </p:cNvGrpSpPr>
          <p:nvPr/>
        </p:nvGrpSpPr>
        <p:grpSpPr bwMode="auto">
          <a:xfrm>
            <a:off x="7286926" y="4837842"/>
            <a:ext cx="3832690" cy="922525"/>
            <a:chOff x="3546" y="3305"/>
            <a:chExt cx="1916" cy="544"/>
          </a:xfrm>
          <a:noFill/>
        </p:grpSpPr>
        <p:grpSp>
          <p:nvGrpSpPr>
            <p:cNvPr id="16419" name="组合 15367"/>
            <p:cNvGrpSpPr>
              <a:grpSpLocks/>
            </p:cNvGrpSpPr>
            <p:nvPr/>
          </p:nvGrpSpPr>
          <p:grpSpPr bwMode="auto">
            <a:xfrm>
              <a:off x="4181" y="3305"/>
              <a:ext cx="1281" cy="544"/>
              <a:chOff x="2245" y="667"/>
              <a:chExt cx="1281" cy="544"/>
            </a:xfrm>
            <a:grpFill/>
          </p:grpSpPr>
          <p:sp>
            <p:nvSpPr>
              <p:cNvPr id="16421" name="椭圆 15368"/>
              <p:cNvSpPr>
                <a:spLocks noChangeArrowheads="1"/>
              </p:cNvSpPr>
              <p:nvPr/>
            </p:nvSpPr>
            <p:spPr bwMode="auto">
              <a:xfrm>
                <a:off x="2245" y="667"/>
                <a:ext cx="1224" cy="544"/>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22" name="文本框 15369"/>
              <p:cNvSpPr txBox="1">
                <a:spLocks noChangeArrowheads="1"/>
              </p:cNvSpPr>
              <p:nvPr/>
            </p:nvSpPr>
            <p:spPr bwMode="auto">
              <a:xfrm>
                <a:off x="2438" y="785"/>
                <a:ext cx="1088" cy="30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价格下降</a:t>
                </a:r>
              </a:p>
            </p:txBody>
          </p:sp>
        </p:grpSp>
        <p:sp>
          <p:nvSpPr>
            <p:cNvPr id="16420" name="左箭头 15370"/>
            <p:cNvSpPr>
              <a:spLocks noChangeArrowheads="1"/>
            </p:cNvSpPr>
            <p:nvPr/>
          </p:nvSpPr>
          <p:spPr bwMode="auto">
            <a:xfrm>
              <a:off x="3546" y="3327"/>
              <a:ext cx="635" cy="499"/>
            </a:xfrm>
            <a:prstGeom prst="leftArrow">
              <a:avLst>
                <a:gd name="adj1" fmla="val 50000"/>
                <a:gd name="adj2" fmla="val 31808"/>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sp>
        <p:nvSpPr>
          <p:cNvPr id="16388" name="右箭头 15372"/>
          <p:cNvSpPr>
            <a:spLocks noChangeArrowheads="1"/>
          </p:cNvSpPr>
          <p:nvPr/>
        </p:nvSpPr>
        <p:spPr bwMode="auto">
          <a:xfrm>
            <a:off x="3310208" y="1346792"/>
            <a:ext cx="1088196" cy="748521"/>
          </a:xfrm>
          <a:prstGeom prst="rightArrow">
            <a:avLst>
              <a:gd name="adj1" fmla="val 50000"/>
              <a:gd name="adj2" fmla="val 27249"/>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nvGrpSpPr>
          <p:cNvPr id="16389" name="组合 15373"/>
          <p:cNvGrpSpPr>
            <a:grpSpLocks/>
          </p:cNvGrpSpPr>
          <p:nvPr/>
        </p:nvGrpSpPr>
        <p:grpSpPr bwMode="auto">
          <a:xfrm>
            <a:off x="577716" y="1274791"/>
            <a:ext cx="2540457" cy="885024"/>
            <a:chOff x="266" y="624"/>
            <a:chExt cx="1270" cy="590"/>
          </a:xfrm>
          <a:noFill/>
        </p:grpSpPr>
        <p:sp>
          <p:nvSpPr>
            <p:cNvPr id="16417" name="椭圆 15374"/>
            <p:cNvSpPr>
              <a:spLocks noChangeArrowheads="1"/>
            </p:cNvSpPr>
            <p:nvPr/>
          </p:nvSpPr>
          <p:spPr bwMode="auto">
            <a:xfrm>
              <a:off x="266" y="624"/>
              <a:ext cx="1270" cy="590"/>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18" name="文本框 15375"/>
            <p:cNvSpPr txBox="1">
              <a:spLocks noChangeArrowheads="1"/>
            </p:cNvSpPr>
            <p:nvPr/>
          </p:nvSpPr>
          <p:spPr bwMode="auto">
            <a:xfrm>
              <a:off x="498" y="747"/>
              <a:ext cx="942"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价格上涨</a:t>
              </a:r>
            </a:p>
          </p:txBody>
        </p:sp>
      </p:grpSp>
      <p:grpSp>
        <p:nvGrpSpPr>
          <p:cNvPr id="15377" name="组合 15376"/>
          <p:cNvGrpSpPr>
            <a:grpSpLocks/>
          </p:cNvGrpSpPr>
          <p:nvPr/>
        </p:nvGrpSpPr>
        <p:grpSpPr bwMode="auto">
          <a:xfrm>
            <a:off x="3399430" y="4867091"/>
            <a:ext cx="4144747" cy="832522"/>
            <a:chOff x="1705" y="3408"/>
            <a:chExt cx="2072" cy="555"/>
          </a:xfrm>
          <a:noFill/>
        </p:grpSpPr>
        <p:grpSp>
          <p:nvGrpSpPr>
            <p:cNvPr id="16413" name="组合 15377"/>
            <p:cNvGrpSpPr>
              <a:grpSpLocks/>
            </p:cNvGrpSpPr>
            <p:nvPr/>
          </p:nvGrpSpPr>
          <p:grpSpPr bwMode="auto">
            <a:xfrm>
              <a:off x="2345" y="3408"/>
              <a:ext cx="1432" cy="544"/>
              <a:chOff x="4210" y="754"/>
              <a:chExt cx="1432" cy="544"/>
            </a:xfrm>
            <a:grpFill/>
          </p:grpSpPr>
          <p:sp>
            <p:nvSpPr>
              <p:cNvPr id="16415" name="椭圆 15378"/>
              <p:cNvSpPr>
                <a:spLocks noChangeArrowheads="1"/>
              </p:cNvSpPr>
              <p:nvPr/>
            </p:nvSpPr>
            <p:spPr bwMode="auto">
              <a:xfrm>
                <a:off x="4210" y="754"/>
                <a:ext cx="1225" cy="544"/>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16" name="文本框 15379"/>
              <p:cNvSpPr txBox="1">
                <a:spLocks noChangeArrowheads="1"/>
              </p:cNvSpPr>
              <p:nvPr/>
            </p:nvSpPr>
            <p:spPr bwMode="auto">
              <a:xfrm>
                <a:off x="4463" y="852"/>
                <a:ext cx="1179"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获利减少</a:t>
                </a:r>
              </a:p>
            </p:txBody>
          </p:sp>
        </p:grpSp>
        <p:sp>
          <p:nvSpPr>
            <p:cNvPr id="16414" name="左箭头 15380"/>
            <p:cNvSpPr>
              <a:spLocks noChangeArrowheads="1"/>
            </p:cNvSpPr>
            <p:nvPr/>
          </p:nvSpPr>
          <p:spPr bwMode="auto">
            <a:xfrm>
              <a:off x="1705" y="3419"/>
              <a:ext cx="590" cy="544"/>
            </a:xfrm>
            <a:prstGeom prst="leftArrow">
              <a:avLst>
                <a:gd name="adj1" fmla="val 50000"/>
                <a:gd name="adj2" fmla="val 27109"/>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grpSp>
        <p:nvGrpSpPr>
          <p:cNvPr id="15382" name="组合 15381"/>
          <p:cNvGrpSpPr>
            <a:grpSpLocks/>
          </p:cNvGrpSpPr>
          <p:nvPr/>
        </p:nvGrpSpPr>
        <p:grpSpPr bwMode="auto">
          <a:xfrm>
            <a:off x="4682456" y="1274791"/>
            <a:ext cx="3662660" cy="952526"/>
            <a:chOff x="2318" y="624"/>
            <a:chExt cx="1831" cy="635"/>
          </a:xfrm>
          <a:noFill/>
        </p:grpSpPr>
        <p:sp>
          <p:nvSpPr>
            <p:cNvPr id="16409" name="右箭头 15382"/>
            <p:cNvSpPr>
              <a:spLocks noChangeArrowheads="1"/>
            </p:cNvSpPr>
            <p:nvPr/>
          </p:nvSpPr>
          <p:spPr bwMode="auto">
            <a:xfrm>
              <a:off x="3560" y="720"/>
              <a:ext cx="589" cy="454"/>
            </a:xfrm>
            <a:prstGeom prst="rightArrow">
              <a:avLst>
                <a:gd name="adj1" fmla="val 50000"/>
                <a:gd name="adj2" fmla="val 32428"/>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nvGrpSpPr>
            <p:cNvPr id="16410" name="组合 15383"/>
            <p:cNvGrpSpPr>
              <a:grpSpLocks/>
            </p:cNvGrpSpPr>
            <p:nvPr/>
          </p:nvGrpSpPr>
          <p:grpSpPr bwMode="auto">
            <a:xfrm>
              <a:off x="2318" y="624"/>
              <a:ext cx="1308" cy="635"/>
              <a:chOff x="2256" y="624"/>
              <a:chExt cx="1308" cy="635"/>
            </a:xfrm>
            <a:grpFill/>
          </p:grpSpPr>
          <p:sp>
            <p:nvSpPr>
              <p:cNvPr id="16411" name="椭圆 15384"/>
              <p:cNvSpPr>
                <a:spLocks noChangeArrowheads="1"/>
              </p:cNvSpPr>
              <p:nvPr/>
            </p:nvSpPr>
            <p:spPr bwMode="auto">
              <a:xfrm>
                <a:off x="2256" y="624"/>
                <a:ext cx="1180" cy="635"/>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12" name="文本框 15385"/>
              <p:cNvSpPr txBox="1">
                <a:spLocks noChangeArrowheads="1"/>
              </p:cNvSpPr>
              <p:nvPr/>
            </p:nvSpPr>
            <p:spPr bwMode="auto">
              <a:xfrm>
                <a:off x="2474" y="760"/>
                <a:ext cx="1090"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获利增加</a:t>
                </a:r>
              </a:p>
            </p:txBody>
          </p:sp>
        </p:grpSp>
      </p:grpSp>
      <p:grpSp>
        <p:nvGrpSpPr>
          <p:cNvPr id="15387" name="组合 15386"/>
          <p:cNvGrpSpPr>
            <a:grpSpLocks/>
          </p:cNvGrpSpPr>
          <p:nvPr/>
        </p:nvGrpSpPr>
        <p:grpSpPr bwMode="auto">
          <a:xfrm>
            <a:off x="392681" y="4097377"/>
            <a:ext cx="2812507" cy="1653044"/>
            <a:chOff x="183" y="2765"/>
            <a:chExt cx="1406" cy="1102"/>
          </a:xfrm>
          <a:noFill/>
        </p:grpSpPr>
        <p:grpSp>
          <p:nvGrpSpPr>
            <p:cNvPr id="16405" name="组合 15387"/>
            <p:cNvGrpSpPr>
              <a:grpSpLocks/>
            </p:cNvGrpSpPr>
            <p:nvPr/>
          </p:nvGrpSpPr>
          <p:grpSpPr bwMode="auto">
            <a:xfrm>
              <a:off x="183" y="3323"/>
              <a:ext cx="1406" cy="544"/>
              <a:chOff x="4186" y="1771"/>
              <a:chExt cx="1406" cy="544"/>
            </a:xfrm>
            <a:grpFill/>
          </p:grpSpPr>
          <p:sp>
            <p:nvSpPr>
              <p:cNvPr id="16407" name="椭圆 15388"/>
              <p:cNvSpPr>
                <a:spLocks noChangeArrowheads="1"/>
              </p:cNvSpPr>
              <p:nvPr/>
            </p:nvSpPr>
            <p:spPr bwMode="auto">
              <a:xfrm>
                <a:off x="4186" y="1771"/>
                <a:ext cx="1406" cy="544"/>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08" name="文本框 15389"/>
              <p:cNvSpPr txBox="1">
                <a:spLocks noChangeArrowheads="1"/>
              </p:cNvSpPr>
              <p:nvPr/>
            </p:nvSpPr>
            <p:spPr bwMode="auto">
              <a:xfrm>
                <a:off x="4468" y="1861"/>
                <a:ext cx="1043"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生产缩小</a:t>
                </a:r>
              </a:p>
            </p:txBody>
          </p:sp>
        </p:grpSp>
        <p:sp>
          <p:nvSpPr>
            <p:cNvPr id="16406" name="上箭头 15390"/>
            <p:cNvSpPr>
              <a:spLocks noChangeArrowheads="1"/>
            </p:cNvSpPr>
            <p:nvPr/>
          </p:nvSpPr>
          <p:spPr bwMode="auto">
            <a:xfrm>
              <a:off x="607" y="2765"/>
              <a:ext cx="545" cy="547"/>
            </a:xfrm>
            <a:prstGeom prst="upArrow">
              <a:avLst>
                <a:gd name="adj1" fmla="val 50000"/>
                <a:gd name="adj2" fmla="val 25087"/>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grpSp>
        <p:nvGrpSpPr>
          <p:cNvPr id="15392" name="组合 15391"/>
          <p:cNvGrpSpPr>
            <a:grpSpLocks/>
          </p:cNvGrpSpPr>
          <p:nvPr/>
        </p:nvGrpSpPr>
        <p:grpSpPr bwMode="auto">
          <a:xfrm>
            <a:off x="8507144" y="1274790"/>
            <a:ext cx="2870517" cy="1771547"/>
            <a:chOff x="4230" y="624"/>
            <a:chExt cx="1435" cy="1181"/>
          </a:xfrm>
          <a:noFill/>
        </p:grpSpPr>
        <p:sp>
          <p:nvSpPr>
            <p:cNvPr id="16401" name="下箭头 15392"/>
            <p:cNvSpPr>
              <a:spLocks noChangeArrowheads="1"/>
            </p:cNvSpPr>
            <p:nvPr/>
          </p:nvSpPr>
          <p:spPr bwMode="auto">
            <a:xfrm>
              <a:off x="4568" y="1215"/>
              <a:ext cx="590" cy="590"/>
            </a:xfrm>
            <a:prstGeom prst="downArrow">
              <a:avLst>
                <a:gd name="adj1" fmla="val 50000"/>
                <a:gd name="adj2" fmla="val 25000"/>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nvGrpSpPr>
            <p:cNvPr id="16402" name="组合 15393"/>
            <p:cNvGrpSpPr>
              <a:grpSpLocks/>
            </p:cNvGrpSpPr>
            <p:nvPr/>
          </p:nvGrpSpPr>
          <p:grpSpPr bwMode="auto">
            <a:xfrm>
              <a:off x="4230" y="624"/>
              <a:ext cx="1435" cy="545"/>
              <a:chOff x="0" y="2205"/>
              <a:chExt cx="1435" cy="545"/>
            </a:xfrm>
            <a:grpFill/>
          </p:grpSpPr>
          <p:sp>
            <p:nvSpPr>
              <p:cNvPr id="16403" name="椭圆 15394"/>
              <p:cNvSpPr>
                <a:spLocks noChangeArrowheads="1"/>
              </p:cNvSpPr>
              <p:nvPr/>
            </p:nvSpPr>
            <p:spPr bwMode="auto">
              <a:xfrm>
                <a:off x="0" y="2205"/>
                <a:ext cx="1247" cy="545"/>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04" name="文本框 15395"/>
              <p:cNvSpPr txBox="1">
                <a:spLocks noChangeArrowheads="1"/>
              </p:cNvSpPr>
              <p:nvPr/>
            </p:nvSpPr>
            <p:spPr bwMode="auto">
              <a:xfrm>
                <a:off x="255" y="2326"/>
                <a:ext cx="1180"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生产扩大</a:t>
                </a:r>
              </a:p>
            </p:txBody>
          </p:sp>
        </p:grpSp>
      </p:grpSp>
      <p:sp>
        <p:nvSpPr>
          <p:cNvPr id="14372" name="矩形 15396"/>
          <p:cNvSpPr>
            <a:spLocks noChangeArrowheads="1" noChangeShapeType="1" noTextEdit="1"/>
          </p:cNvSpPr>
          <p:nvPr/>
        </p:nvSpPr>
        <p:spPr bwMode="auto">
          <a:xfrm>
            <a:off x="3221810" y="2901541"/>
            <a:ext cx="5238324" cy="1066574"/>
          </a:xfrm>
          <a:prstGeom prst="rect">
            <a:avLst/>
          </a:prstGeom>
          <a:noFill/>
        </p:spPr>
        <p:txBody>
          <a:bodyPr wrap="none" fromWordArt="1">
            <a:prstTxWarp prst="textPlain">
              <a:avLst>
                <a:gd name="adj" fmla="val 50000"/>
              </a:avLst>
            </a:prstTxWarp>
          </a:bodyPr>
          <a:lstStyle/>
          <a:p>
            <a:pPr algn="ctr"/>
            <a:endParaRPr lang="zh-CN" altLang="en-US" sz="2400" kern="10" dirty="0">
              <a:ln w="12700">
                <a:solidFill>
                  <a:srgbClr val="EAEAEA"/>
                </a:solidFill>
                <a:round/>
                <a:headEnd/>
                <a:tailEnd/>
              </a:ln>
              <a:latin typeface="Times New Roman" pitchFamily="18" charset="0"/>
              <a:ea typeface="微软雅黑" pitchFamily="34" charset="-122"/>
              <a:cs typeface="Times New Roman" pitchFamily="18" charset="0"/>
            </a:endParaRPr>
          </a:p>
        </p:txBody>
      </p:sp>
      <p:grpSp>
        <p:nvGrpSpPr>
          <p:cNvPr id="15398" name="组合 15397"/>
          <p:cNvGrpSpPr>
            <a:grpSpLocks/>
          </p:cNvGrpSpPr>
          <p:nvPr/>
        </p:nvGrpSpPr>
        <p:grpSpPr bwMode="auto">
          <a:xfrm>
            <a:off x="534709" y="2159815"/>
            <a:ext cx="2864515" cy="1939552"/>
            <a:chOff x="253" y="1296"/>
            <a:chExt cx="1432" cy="1293"/>
          </a:xfrm>
          <a:noFill/>
        </p:grpSpPr>
        <p:grpSp>
          <p:nvGrpSpPr>
            <p:cNvPr id="16397" name="组合 15398"/>
            <p:cNvGrpSpPr>
              <a:grpSpLocks/>
            </p:cNvGrpSpPr>
            <p:nvPr/>
          </p:nvGrpSpPr>
          <p:grpSpPr bwMode="auto">
            <a:xfrm>
              <a:off x="253" y="1954"/>
              <a:ext cx="1432" cy="635"/>
              <a:chOff x="13" y="1954"/>
              <a:chExt cx="1432" cy="635"/>
            </a:xfrm>
            <a:grpFill/>
          </p:grpSpPr>
          <p:sp>
            <p:nvSpPr>
              <p:cNvPr id="16399" name="椭圆 15399"/>
              <p:cNvSpPr>
                <a:spLocks noChangeArrowheads="1"/>
              </p:cNvSpPr>
              <p:nvPr/>
            </p:nvSpPr>
            <p:spPr bwMode="auto">
              <a:xfrm>
                <a:off x="13" y="1954"/>
                <a:ext cx="1270" cy="635"/>
              </a:xfrm>
              <a:prstGeom prst="ellipse">
                <a:avLst/>
              </a:prstGeom>
              <a:solidFill>
                <a:srgbClr val="FFFF00"/>
              </a:solidFill>
              <a:ln w="9525">
                <a:solidFill>
                  <a:schemeClr val="tx1"/>
                </a:solidFill>
                <a:round/>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sp>
            <p:nvSpPr>
              <p:cNvPr id="16400" name="文本框 15400"/>
              <p:cNvSpPr txBox="1">
                <a:spLocks noChangeArrowheads="1"/>
              </p:cNvSpPr>
              <p:nvPr/>
            </p:nvSpPr>
            <p:spPr bwMode="auto">
              <a:xfrm>
                <a:off x="266" y="2097"/>
                <a:ext cx="1179" cy="349"/>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itchFamily="34" charset="0"/>
                    <a:ea typeface="宋体" pitchFamily="2" charset="-122"/>
                  </a:defRPr>
                </a:lvl1pPr>
                <a:lvl2pPr marL="742950" indent="-285750" eaLnBrk="0" hangingPunct="0">
                  <a:defRPr>
                    <a:solidFill>
                      <a:schemeClr val="tx1"/>
                    </a:solidFill>
                    <a:latin typeface="Arial" pitchFamily="34" charset="0"/>
                    <a:ea typeface="宋体" pitchFamily="2" charset="-122"/>
                  </a:defRPr>
                </a:lvl2pPr>
                <a:lvl3pPr marL="1143000" indent="-228600" eaLnBrk="0" hangingPunct="0">
                  <a:defRPr>
                    <a:solidFill>
                      <a:schemeClr val="tx1"/>
                    </a:solidFill>
                    <a:latin typeface="Arial" pitchFamily="34" charset="0"/>
                    <a:ea typeface="宋体" pitchFamily="2" charset="-122"/>
                  </a:defRPr>
                </a:lvl3pPr>
                <a:lvl4pPr marL="1600200" indent="-228600" eaLnBrk="0" hangingPunct="0">
                  <a:defRPr>
                    <a:solidFill>
                      <a:schemeClr val="tx1"/>
                    </a:solidFill>
                    <a:latin typeface="Arial" pitchFamily="34" charset="0"/>
                    <a:ea typeface="宋体" pitchFamily="2" charset="-122"/>
                  </a:defRPr>
                </a:lvl4pPr>
                <a:lvl5pPr marL="2057400" indent="-228600" eaLnBrk="0" hangingPunct="0">
                  <a:defRPr>
                    <a:solidFill>
                      <a:schemeClr val="tx1"/>
                    </a:solidFill>
                    <a:latin typeface="Arial" pitchFamily="34" charset="0"/>
                    <a:ea typeface="宋体" pitchFamily="2" charset="-122"/>
                  </a:defRPr>
                </a:lvl5pPr>
                <a:lvl6pPr marL="25146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6pPr>
                <a:lvl7pPr marL="29718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7pPr>
                <a:lvl8pPr marL="34290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8pPr>
                <a:lvl9pPr marL="3886200" indent="-228600" eaLnBrk="0" fontAlgn="base" hangingPunct="0">
                  <a:spcBef>
                    <a:spcPct val="0"/>
                  </a:spcBef>
                  <a:spcAft>
                    <a:spcPct val="0"/>
                  </a:spcAft>
                  <a:buFont typeface="Arial" pitchFamily="34" charset="0"/>
                  <a:defRPr>
                    <a:solidFill>
                      <a:schemeClr val="tx1"/>
                    </a:solidFill>
                    <a:latin typeface="Arial" pitchFamily="34" charset="0"/>
                    <a:ea typeface="宋体" pitchFamily="2" charset="-122"/>
                  </a:defRPr>
                </a:lvl9pPr>
              </a:lstStyle>
              <a:p>
                <a:pPr eaLnBrk="1" hangingPunct="1">
                  <a:spcBef>
                    <a:spcPct val="50000"/>
                  </a:spcBef>
                </a:pPr>
                <a:r>
                  <a:rPr lang="zh-CN" altLang="en-US" sz="2800" dirty="0">
                    <a:latin typeface="Times New Roman" pitchFamily="18" charset="0"/>
                    <a:ea typeface="微软雅黑" pitchFamily="34" charset="-122"/>
                    <a:cs typeface="Times New Roman" pitchFamily="18" charset="0"/>
                  </a:rPr>
                  <a:t>供不应求</a:t>
                </a:r>
              </a:p>
            </p:txBody>
          </p:sp>
        </p:grpSp>
        <p:sp>
          <p:nvSpPr>
            <p:cNvPr id="16398" name="上箭头 15401"/>
            <p:cNvSpPr>
              <a:spLocks noChangeArrowheads="1"/>
            </p:cNvSpPr>
            <p:nvPr/>
          </p:nvSpPr>
          <p:spPr bwMode="auto">
            <a:xfrm>
              <a:off x="607" y="1296"/>
              <a:ext cx="545" cy="624"/>
            </a:xfrm>
            <a:prstGeom prst="upArrow">
              <a:avLst>
                <a:gd name="adj1" fmla="val 50000"/>
                <a:gd name="adj2" fmla="val 28619"/>
              </a:avLst>
            </a:prstGeom>
            <a:solidFill>
              <a:schemeClr val="accent5">
                <a:lumMod val="40000"/>
                <a:lumOff val="60000"/>
              </a:schemeClr>
            </a:solidFill>
            <a:ln w="9525">
              <a:solidFill>
                <a:schemeClr val="tx1"/>
              </a:solidFill>
              <a:miter lim="800000"/>
              <a:headEnd/>
              <a:tailEnd/>
            </a:ln>
          </p:spPr>
          <p:txBody>
            <a:bodyPr/>
            <a:lstStyle/>
            <a:p>
              <a:pPr algn="ctr"/>
              <a:endParaRPr lang="zh-CN" altLang="en-US" sz="2800">
                <a:latin typeface="Times New Roman" pitchFamily="18" charset="0"/>
                <a:ea typeface="微软雅黑" pitchFamily="34" charset="-122"/>
                <a:cs typeface="Times New Roman" pitchFamily="18" charset="0"/>
              </a:endParaRPr>
            </a:p>
          </p:txBody>
        </p:sp>
      </p:grpSp>
      <p:sp>
        <p:nvSpPr>
          <p:cNvPr id="3" name="TextBox 2"/>
          <p:cNvSpPr txBox="1"/>
          <p:nvPr/>
        </p:nvSpPr>
        <p:spPr>
          <a:xfrm>
            <a:off x="784395" y="761663"/>
            <a:ext cx="2523825" cy="523220"/>
          </a:xfrm>
          <a:prstGeom prst="rect">
            <a:avLst/>
          </a:prstGeom>
          <a:noFill/>
        </p:spPr>
        <p:txBody>
          <a:bodyPr wrap="square" rtlCol="0">
            <a:spAutoFit/>
          </a:bodyPr>
          <a:lstStyle/>
          <a:p>
            <a:r>
              <a:rPr lang="en-US" altLang="zh-CN" sz="2800" dirty="0" smtClean="0">
                <a:solidFill>
                  <a:srgbClr val="2864E6"/>
                </a:solidFill>
                <a:latin typeface="Times New Roman" pitchFamily="18" charset="0"/>
                <a:ea typeface="Times New Roman" pitchFamily="18" charset="0"/>
                <a:cs typeface="Times New Roman" pitchFamily="18" charset="0"/>
              </a:rPr>
              <a:t>1.</a:t>
            </a:r>
            <a:r>
              <a:rPr lang="zh-CN" altLang="en-US" sz="2800" dirty="0" smtClean="0">
                <a:solidFill>
                  <a:srgbClr val="2864E6"/>
                </a:solidFill>
                <a:latin typeface="Times New Roman" pitchFamily="18" charset="0"/>
                <a:ea typeface="微软雅黑" pitchFamily="34" charset="-122"/>
                <a:cs typeface="Times New Roman" pitchFamily="18" charset="0"/>
              </a:rPr>
              <a:t>调节产量</a:t>
            </a:r>
            <a:endParaRPr lang="zh-CN" altLang="en-US" sz="2800" dirty="0">
              <a:solidFill>
                <a:srgbClr val="2864E6"/>
              </a:solidFill>
              <a:latin typeface="Times New Roman" pitchFamily="18" charset="0"/>
              <a:ea typeface="微软雅黑" pitchFamily="34" charset="-122"/>
              <a:cs typeface="Times New Roman" pitchFamily="18" charset="0"/>
            </a:endParaRPr>
          </a:p>
        </p:txBody>
      </p:sp>
      <p:sp>
        <p:nvSpPr>
          <p:cNvPr id="44" name="Rectangle 5"/>
          <p:cNvSpPr>
            <a:spLocks noChangeArrowheads="1"/>
          </p:cNvSpPr>
          <p:nvPr/>
        </p:nvSpPr>
        <p:spPr bwMode="auto">
          <a:xfrm>
            <a:off x="1983968" y="103058"/>
            <a:ext cx="8434519" cy="830997"/>
          </a:xfrm>
          <a:prstGeom prst="rect">
            <a:avLst/>
          </a:prstGeom>
          <a:noFill/>
          <a:ln w="9525">
            <a:noFill/>
            <a:miter lim="800000"/>
          </a:ln>
          <a:effectLst/>
        </p:spPr>
        <p:txBody>
          <a:bodyPr wrap="square">
            <a:spAutoFit/>
          </a:bodyPr>
          <a:lstStyle/>
          <a:p>
            <a:pPr>
              <a:lnSpc>
                <a:spcPct val="150000"/>
              </a:lnSpc>
              <a:spcBef>
                <a:spcPts val="0"/>
              </a:spcBef>
              <a:defRPr/>
            </a:pPr>
            <a:r>
              <a:rPr lang="zh-CN" altLang="en-US" sz="3200" b="1" noProof="1">
                <a:solidFill>
                  <a:srgbClr val="2864E6"/>
                </a:solidFill>
                <a:latin typeface="Times New Roman" pitchFamily="18" charset="0"/>
                <a:ea typeface="微软雅黑" panose="020B0503020204020204" pitchFamily="34" charset="-122"/>
                <a:cs typeface="Times New Roman" pitchFamily="18" charset="0"/>
              </a:rPr>
              <a:t>（二）对生产经营的影响（即对供给的影响）</a:t>
            </a:r>
          </a:p>
        </p:txBody>
      </p:sp>
    </p:spTree>
    <p:extLst>
      <p:ext uri="{BB962C8B-B14F-4D97-AF65-F5344CB8AC3E}">
        <p14:creationId xmlns:p14="http://schemas.microsoft.com/office/powerpoint/2010/main" val="127337403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638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388"/>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15382"/>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2" presetClass="entr" presetSubtype="1" fill="hold" nodeType="clickEffect">
                                  <p:stCondLst>
                                    <p:cond delay="0"/>
                                  </p:stCondLst>
                                  <p:childTnLst>
                                    <p:set>
                                      <p:cBhvr>
                                        <p:cTn id="22" dur="1" fill="hold">
                                          <p:stCondLst>
                                            <p:cond delay="0"/>
                                          </p:stCondLst>
                                        </p:cTn>
                                        <p:tgtEl>
                                          <p:spTgt spid="15392"/>
                                        </p:tgtEl>
                                        <p:attrNameLst>
                                          <p:attrName>style.visibility</p:attrName>
                                        </p:attrNameLst>
                                      </p:cBhvr>
                                      <p:to>
                                        <p:strVal val="visible"/>
                                      </p:to>
                                    </p:set>
                                    <p:animEffect transition="in" filter="slide(fromTop)">
                                      <p:cBhvr>
                                        <p:cTn id="23" dur="500"/>
                                        <p:tgtEl>
                                          <p:spTgt spid="15392"/>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1" presetClass="entr" presetSubtype="0" fill="hold" nodeType="clickEffect">
                                  <p:stCondLst>
                                    <p:cond delay="0"/>
                                  </p:stCondLst>
                                  <p:childTnLst>
                                    <p:set>
                                      <p:cBhvr>
                                        <p:cTn id="27" dur="1" fill="hold">
                                          <p:stCondLst>
                                            <p:cond delay="0"/>
                                          </p:stCondLst>
                                        </p:cTn>
                                        <p:tgtEl>
                                          <p:spTgt spid="15362"/>
                                        </p:tgtEl>
                                        <p:attrNameLst>
                                          <p:attrName>style.visibility</p:attrName>
                                        </p:attrNameLst>
                                      </p:cBhvr>
                                      <p:to>
                                        <p:strVal val="visible"/>
                                      </p:to>
                                    </p:set>
                                  </p:childTnLst>
                                </p:cTn>
                              </p:par>
                            </p:childTnLst>
                          </p:cTn>
                        </p:par>
                      </p:childTnLst>
                    </p:cTn>
                  </p:par>
                  <p:par>
                    <p:cTn id="28" fill="hold" nodeType="clickPar">
                      <p:stCondLst>
                        <p:cond delay="indefinite"/>
                      </p:stCondLst>
                      <p:childTnLst>
                        <p:par>
                          <p:cTn id="29" fill="hold" nodeType="withGroup">
                            <p:stCondLst>
                              <p:cond delay="0"/>
                            </p:stCondLst>
                            <p:childTnLst>
                              <p:par>
                                <p:cTn id="30" presetID="1" presetClass="entr" presetSubtype="0" fill="hold" nodeType="clickEffect">
                                  <p:stCondLst>
                                    <p:cond delay="0"/>
                                  </p:stCondLst>
                                  <p:childTnLst>
                                    <p:set>
                                      <p:cBhvr>
                                        <p:cTn id="31" dur="1" fill="hold">
                                          <p:stCondLst>
                                            <p:cond delay="0"/>
                                          </p:stCondLst>
                                        </p:cTn>
                                        <p:tgtEl>
                                          <p:spTgt spid="15367"/>
                                        </p:tgtEl>
                                        <p:attrNameLst>
                                          <p:attrName>style.visibility</p:attrName>
                                        </p:attrNameLst>
                                      </p:cBhvr>
                                      <p:to>
                                        <p:strVal val="visible"/>
                                      </p:to>
                                    </p:set>
                                  </p:childTnLst>
                                </p:cTn>
                              </p:par>
                            </p:childTnLst>
                          </p:cTn>
                        </p:par>
                      </p:childTnLst>
                    </p:cTn>
                  </p:par>
                  <p:par>
                    <p:cTn id="32" fill="hold" nodeType="clickPar">
                      <p:stCondLst>
                        <p:cond delay="indefinite"/>
                      </p:stCondLst>
                      <p:childTnLst>
                        <p:par>
                          <p:cTn id="33" fill="hold" nodeType="withGroup">
                            <p:stCondLst>
                              <p:cond delay="0"/>
                            </p:stCondLst>
                            <p:childTnLst>
                              <p:par>
                                <p:cTn id="34" presetID="1" presetClass="entr" presetSubtype="0" fill="hold" nodeType="clickEffect">
                                  <p:stCondLst>
                                    <p:cond delay="0"/>
                                  </p:stCondLst>
                                  <p:childTnLst>
                                    <p:set>
                                      <p:cBhvr>
                                        <p:cTn id="35" dur="1" fill="hold">
                                          <p:stCondLst>
                                            <p:cond delay="0"/>
                                          </p:stCondLst>
                                        </p:cTn>
                                        <p:tgtEl>
                                          <p:spTgt spid="15377"/>
                                        </p:tgtEl>
                                        <p:attrNameLst>
                                          <p:attrName>style.visibility</p:attrName>
                                        </p:attrNameLst>
                                      </p:cBhvr>
                                      <p:to>
                                        <p:strVal val="visible"/>
                                      </p:to>
                                    </p:set>
                                  </p:childTnLst>
                                </p:cTn>
                              </p:par>
                            </p:childTnLst>
                          </p:cTn>
                        </p:par>
                      </p:childTnLst>
                    </p:cTn>
                  </p:par>
                  <p:par>
                    <p:cTn id="36" fill="hold" nodeType="clickPar">
                      <p:stCondLst>
                        <p:cond delay="indefinite"/>
                      </p:stCondLst>
                      <p:childTnLst>
                        <p:par>
                          <p:cTn id="37" fill="hold" nodeType="withGroup">
                            <p:stCondLst>
                              <p:cond delay="0"/>
                            </p:stCondLst>
                            <p:childTnLst>
                              <p:par>
                                <p:cTn id="38" presetID="1" presetClass="entr" presetSubtype="0" fill="hold" nodeType="clickEffect">
                                  <p:stCondLst>
                                    <p:cond delay="0"/>
                                  </p:stCondLst>
                                  <p:childTnLst>
                                    <p:set>
                                      <p:cBhvr>
                                        <p:cTn id="39" dur="1" fill="hold">
                                          <p:stCondLst>
                                            <p:cond delay="0"/>
                                          </p:stCondLst>
                                        </p:cTn>
                                        <p:tgtEl>
                                          <p:spTgt spid="15387"/>
                                        </p:tgtEl>
                                        <p:attrNameLst>
                                          <p:attrName>style.visibility</p:attrName>
                                        </p:attrNameLst>
                                      </p:cBhvr>
                                      <p:to>
                                        <p:strVal val="visible"/>
                                      </p:to>
                                    </p:set>
                                  </p:childTnLst>
                                </p:cTn>
                              </p:par>
                            </p:childTnLst>
                          </p:cTn>
                        </p:par>
                      </p:childTnLst>
                    </p:cTn>
                  </p:par>
                  <p:par>
                    <p:cTn id="40" fill="hold" nodeType="clickPar">
                      <p:stCondLst>
                        <p:cond delay="indefinite"/>
                      </p:stCondLst>
                      <p:childTnLst>
                        <p:par>
                          <p:cTn id="41" fill="hold" nodeType="withGroup">
                            <p:stCondLst>
                              <p:cond delay="0"/>
                            </p:stCondLst>
                            <p:childTnLst>
                              <p:par>
                                <p:cTn id="42" presetID="1" presetClass="entr" presetSubtype="0" fill="hold" nodeType="clickEffect">
                                  <p:stCondLst>
                                    <p:cond delay="0"/>
                                  </p:stCondLst>
                                  <p:childTnLst>
                                    <p:set>
                                      <p:cBhvr>
                                        <p:cTn id="43" dur="1" fill="hold">
                                          <p:stCondLst>
                                            <p:cond delay="0"/>
                                          </p:stCondLst>
                                        </p:cTn>
                                        <p:tgtEl>
                                          <p:spTgt spid="15398"/>
                                        </p:tgtEl>
                                        <p:attrNameLst>
                                          <p:attrName>style.visibility</p:attrName>
                                        </p:attrNameLst>
                                      </p:cBhvr>
                                      <p:to>
                                        <p:strVal val="visible"/>
                                      </p:to>
                                    </p:set>
                                  </p:childTnLst>
                                </p:cTn>
                              </p:par>
                            </p:childTnLst>
                          </p:cTn>
                        </p:par>
                      </p:childTnLst>
                    </p:cTn>
                  </p:par>
                  <p:par>
                    <p:cTn id="44" fill="hold">
                      <p:stCondLst>
                        <p:cond delay="indefinite"/>
                      </p:stCondLst>
                      <p:childTnLst>
                        <p:par>
                          <p:cTn id="45" fill="hold">
                            <p:stCondLst>
                              <p:cond delay="0"/>
                            </p:stCondLst>
                            <p:childTnLst>
                              <p:par>
                                <p:cTn id="46" presetID="6" presetClass="entr" presetSubtype="16" fill="hold" grpId="0" nodeType="clickEffect" nodePh="1">
                                  <p:stCondLst>
                                    <p:cond delay="0"/>
                                  </p:stCondLst>
                                  <p:endCondLst>
                                    <p:cond evt="begin" delay="0">
                                      <p:tn val="46"/>
                                    </p:cond>
                                  </p:endCondLst>
                                  <p:childTnLst>
                                    <p:set>
                                      <p:cBhvr>
                                        <p:cTn id="47" dur="1" fill="hold">
                                          <p:stCondLst>
                                            <p:cond delay="0"/>
                                          </p:stCondLst>
                                        </p:cTn>
                                        <p:tgtEl>
                                          <p:spTgt spid="14372"/>
                                        </p:tgtEl>
                                        <p:attrNameLst>
                                          <p:attrName>style.visibility</p:attrName>
                                        </p:attrNameLst>
                                      </p:cBhvr>
                                      <p:to>
                                        <p:strVal val="visible"/>
                                      </p:to>
                                    </p:set>
                                    <p:animEffect transition="in" filter="circle(in)">
                                      <p:cBhvr>
                                        <p:cTn id="48" dur="2000"/>
                                        <p:tgtEl>
                                          <p:spTgt spid="1437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388" grpId="0" animBg="1"/>
      <p:bldP spid="14372" grpId="0"/>
      <p:bldP spid="3"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p:nvPr>
        </p:nvSpPr>
        <p:spPr>
          <a:xfrm>
            <a:off x="936501" y="791815"/>
            <a:ext cx="4392488" cy="957026"/>
          </a:xfrm>
        </p:spPr>
        <p:txBody>
          <a:bodyPr/>
          <a:lstStyle/>
          <a:p>
            <a:pPr eaLnBrk="1" hangingPunct="1">
              <a:lnSpc>
                <a:spcPct val="150000"/>
              </a:lnSpc>
              <a:spcBef>
                <a:spcPts val="0"/>
              </a:spcBef>
            </a:pPr>
            <a:r>
              <a:rPr lang="zh-CN" altLang="en-US" sz="2800" dirty="0" smtClean="0">
                <a:solidFill>
                  <a:srgbClr val="2864E6"/>
                </a:solidFill>
                <a:latin typeface="Times New Roman" pitchFamily="18" charset="0"/>
                <a:ea typeface="微软雅黑" pitchFamily="34" charset="-122"/>
                <a:cs typeface="Times New Roman" pitchFamily="18" charset="0"/>
              </a:rPr>
              <a:t>2、调节生产要素的投入</a:t>
            </a:r>
          </a:p>
        </p:txBody>
      </p:sp>
      <p:sp>
        <p:nvSpPr>
          <p:cNvPr id="24578" name="Rectangle 3"/>
          <p:cNvSpPr>
            <a:spLocks noGrp="1" noChangeArrowheads="1"/>
          </p:cNvSpPr>
          <p:nvPr>
            <p:ph type="body" idx="1"/>
          </p:nvPr>
        </p:nvSpPr>
        <p:spPr>
          <a:xfrm>
            <a:off x="1080517" y="1583903"/>
            <a:ext cx="9937104" cy="3600400"/>
          </a:xfrm>
        </p:spPr>
        <p:txBody>
          <a:bodyPr/>
          <a:lstStyle/>
          <a:p>
            <a:pPr marL="0" indent="0" eaLnBrk="1" hangingPunct="1">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原因</a:t>
            </a:r>
            <a:r>
              <a:rPr lang="zh-CN" altLang="en-US" sz="2800" dirty="0" smtClean="0">
                <a:latin typeface="Times New Roman" pitchFamily="18" charset="0"/>
                <a:ea typeface="微软雅黑" pitchFamily="34" charset="-122"/>
                <a:cs typeface="Times New Roman" pitchFamily="18" charset="0"/>
              </a:rPr>
              <a:t>：商品价格与本商品需求量成反比，与互为替代商品的需求成正比。</a:t>
            </a:r>
            <a:endParaRPr lang="zh-CN" altLang="zh-CN" sz="2800" dirty="0" smtClean="0">
              <a:latin typeface="Times New Roman" pitchFamily="18" charset="0"/>
              <a:ea typeface="微软雅黑" pitchFamily="34" charset="-122"/>
              <a:cs typeface="Times New Roman" pitchFamily="18" charset="0"/>
            </a:endParaRPr>
          </a:p>
          <a:p>
            <a:pPr marL="0" indent="0" eaLnBrk="1" hangingPunct="1">
              <a:lnSpc>
                <a:spcPct val="150000"/>
              </a:lnSpc>
              <a:spcBef>
                <a:spcPts val="0"/>
              </a:spcBef>
              <a:buNone/>
            </a:pPr>
            <a:r>
              <a:rPr lang="zh-CN" altLang="en-US" sz="2800" dirty="0" smtClean="0">
                <a:latin typeface="Times New Roman" pitchFamily="18" charset="0"/>
                <a:ea typeface="微软雅黑" pitchFamily="34" charset="-122"/>
                <a:cs typeface="Times New Roman" pitchFamily="18" charset="0"/>
              </a:rPr>
              <a:t>过程：当一些生产要素之间可以相互替代时，为了降低成本，哪种生产要素的价格下降，生产者就会增加对它的使用量，哪种生产要素的价格上升，生产者就会减少这种要素的使用量。</a:t>
            </a:r>
          </a:p>
        </p:txBody>
      </p:sp>
    </p:spTree>
    <p:extLst>
      <p:ext uri="{BB962C8B-B14F-4D97-AF65-F5344CB8AC3E}">
        <p14:creationId xmlns:p14="http://schemas.microsoft.com/office/powerpoint/2010/main" val="1917305260"/>
      </p:ext>
    </p:extLst>
  </p:cSld>
  <p:clrMapOvr>
    <a:masterClrMapping/>
  </p:clrMapOvr>
  <mc:AlternateContent xmlns:mc="http://schemas.openxmlformats.org/markup-compatibility/2006" xmlns:p14="http://schemas.microsoft.com/office/powerpoint/2010/main">
    <mc:Choice Requires="p14">
      <p:transition p14:dur="100">
        <p:cut/>
      </p:transition>
    </mc:Choice>
    <mc:Fallback xmlns="">
      <p:transition>
        <p:cu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457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4578">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8"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2016621" y="4070942"/>
            <a:ext cx="4066583" cy="1041353"/>
          </a:xfrm>
          <a:prstGeom prst="rect">
            <a:avLst/>
          </a:prstGeom>
          <a:noFill/>
        </p:spPr>
        <p:txBody>
          <a:bodyPr wrap="none" lIns="86402" tIns="43201" rIns="86402" bIns="43201">
            <a:spAutoFit/>
          </a:bodyPr>
          <a:lstStyle/>
          <a:p>
            <a:pPr fontAlgn="auto">
              <a:spcBef>
                <a:spcPts val="0"/>
              </a:spcBef>
              <a:spcAft>
                <a:spcPts val="0"/>
              </a:spcAft>
              <a:defRPr/>
            </a:pPr>
            <a:r>
              <a:rPr lang="zh-CN" altLang="en-US" sz="6200" b="1" dirty="0">
                <a:effectLst>
                  <a:outerShdw blurRad="38100" dist="38100" dir="2700000" algn="tl">
                    <a:srgbClr val="000000">
                      <a:alpha val="43137"/>
                    </a:srgbClr>
                  </a:outerShdw>
                  <a:reflection blurRad="25400" stA="30000" endPos="30000" dist="50800" dir="5400000" sy="-100000" algn="bl" rotWithShape="0"/>
                </a:effectLst>
                <a:latin typeface="Times New Roman" pitchFamily="18" charset="0"/>
                <a:ea typeface="微软雅黑" pitchFamily="34" charset="-122"/>
                <a:cs typeface="Times New Roman" pitchFamily="18" charset="0"/>
              </a:rPr>
              <a:t>谢 谢 观 看</a:t>
            </a:r>
          </a:p>
        </p:txBody>
      </p:sp>
      <p:pic>
        <p:nvPicPr>
          <p:cNvPr id="3" name="Picture 3" descr="C:\Users\user\Desktop\未标题-4 拷贝.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19221" y="4549527"/>
            <a:ext cx="337960" cy="3855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Text Box 54">
            <a:hlinkClick r:id="rId3"/>
          </p:cNvPr>
          <p:cNvSpPr txBox="1">
            <a:spLocks noChangeArrowheads="1"/>
          </p:cNvSpPr>
          <p:nvPr/>
        </p:nvSpPr>
        <p:spPr bwMode="auto">
          <a:xfrm>
            <a:off x="7057181" y="4581262"/>
            <a:ext cx="4474806" cy="315009"/>
          </a:xfrm>
          <a:prstGeom prst="rect">
            <a:avLst/>
          </a:prstGeom>
          <a:noFill/>
          <a:ln w="9525">
            <a:noFill/>
            <a:miter lim="800000"/>
            <a:headEnd/>
            <a:tailEnd/>
          </a:ln>
        </p:spPr>
        <p:txBody>
          <a:bodyPr lIns="86381" tIns="43190" rIns="86381" bIns="43190" anchor="ctr"/>
          <a:lstStyle/>
          <a:p>
            <a:pPr>
              <a:spcBef>
                <a:spcPct val="50000"/>
              </a:spcBef>
              <a:defRPr/>
            </a:pPr>
            <a:r>
              <a:rPr lang="en-US" altLang="zh-CN" sz="1900" b="1" dirty="0">
                <a:latin typeface="Times New Roman" pitchFamily="18" charset="0"/>
                <a:ea typeface="微软雅黑" pitchFamily="34" charset="-122"/>
                <a:cs typeface="Times New Roman" pitchFamily="18" charset="0"/>
              </a:rPr>
              <a:t>http://www.91taoke.com</a:t>
            </a:r>
          </a:p>
        </p:txBody>
      </p:sp>
    </p:spTree>
    <p:extLst>
      <p:ext uri="{BB962C8B-B14F-4D97-AF65-F5344CB8AC3E}">
        <p14:creationId xmlns:p14="http://schemas.microsoft.com/office/powerpoint/2010/main" val="1495253438"/>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fade">
                                      <p:cBhvr>
                                        <p:cTn id="11" dur="500"/>
                                        <p:tgtEl>
                                          <p:spTgt spid="3"/>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left)">
                                      <p:cBhvr>
                                        <p:cTn id="1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4" grpId="0"/>
    </p:bldLst>
  </p:timing>
</p:sld>
</file>

<file path=ppt/theme/theme1.xml><?xml version="1.0" encoding="utf-8"?>
<a:theme xmlns:a="http://schemas.openxmlformats.org/drawingml/2006/main" name="PPT模版">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主题​​">
  <a:themeElements>
    <a:clrScheme name="Office">
      <a:dk1>
        <a:sysClr val="windowText" lastClr="000000"/>
      </a:dk1>
      <a:lt1>
        <a:sysClr val="window" lastClr="C7EDCC"/>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PPT模版</Template>
  <TotalTime>111</TotalTime>
  <Words>991</Words>
  <Application>Microsoft Office PowerPoint</Application>
  <PresentationFormat>自定义</PresentationFormat>
  <Paragraphs>92</Paragraphs>
  <Slides>20</Slides>
  <Notes>0</Notes>
  <HiddenSlides>0</HiddenSlides>
  <MMClips>0</MMClips>
  <ScaleCrop>false</ScaleCrop>
  <HeadingPairs>
    <vt:vector size="4" baseType="variant">
      <vt:variant>
        <vt:lpstr>主题</vt:lpstr>
      </vt:variant>
      <vt:variant>
        <vt:i4>1</vt:i4>
      </vt:variant>
      <vt:variant>
        <vt:lpstr>幻灯片标题</vt:lpstr>
      </vt:variant>
      <vt:variant>
        <vt:i4>20</vt:i4>
      </vt:variant>
    </vt:vector>
  </HeadingPairs>
  <TitlesOfParts>
    <vt:vector size="21" baseType="lpstr">
      <vt:lpstr>PPT模版</vt:lpstr>
      <vt:lpstr>PowerPoint 演示文稿</vt:lpstr>
      <vt:lpstr>学习目标</vt:lpstr>
      <vt:lpstr>PowerPoint 演示文稿</vt:lpstr>
      <vt:lpstr>PowerPoint 演示文稿</vt:lpstr>
      <vt:lpstr>PowerPoint 演示文稿</vt:lpstr>
      <vt:lpstr>PowerPoint 演示文稿</vt:lpstr>
      <vt:lpstr>情景三：食用油悄然涨价</vt:lpstr>
      <vt:lpstr>情景四：高房价下观望者多 </vt:lpstr>
      <vt:lpstr>PowerPoint 演示文稿</vt:lpstr>
      <vt:lpstr>PowerPoint 演示文稿</vt:lpstr>
      <vt:lpstr>不同商品对价格变动的反应程度是不同的</vt:lpstr>
      <vt:lpstr>情景五：市民：正好“换换口味”</vt:lpstr>
      <vt:lpstr>情景六：油价上涨，暂缓买车</vt:lpstr>
      <vt:lpstr>PowerPoint 演示文稿</vt:lpstr>
      <vt:lpstr>PowerPoint 演示文稿</vt:lpstr>
      <vt:lpstr>PowerPoint 演示文稿</vt:lpstr>
      <vt:lpstr>  教材探究</vt:lpstr>
      <vt:lpstr>PowerPoint 演示文稿</vt:lpstr>
      <vt:lpstr>2、调节生产要素的投入</vt:lpstr>
      <vt:lpstr>PowerPoint 演示文稿</vt:lpstr>
    </vt:vector>
  </TitlesOfParts>
  <Company>Young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Terry</dc:creator>
  <cp:lastModifiedBy>Administrator</cp:lastModifiedBy>
  <cp:revision>18</cp:revision>
  <dcterms:created xsi:type="dcterms:W3CDTF">2016-11-15T01:36:28Z</dcterms:created>
  <dcterms:modified xsi:type="dcterms:W3CDTF">2018-05-03T06:06:29Z</dcterms:modified>
</cp:coreProperties>
</file>