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283" r:id="rId2"/>
    <p:sldId id="284" r:id="rId3"/>
    <p:sldId id="317" r:id="rId4"/>
    <p:sldId id="339" r:id="rId5"/>
    <p:sldId id="256" r:id="rId6"/>
    <p:sldId id="257" r:id="rId7"/>
    <p:sldId id="340" r:id="rId8"/>
    <p:sldId id="299" r:id="rId9"/>
    <p:sldId id="300" r:id="rId10"/>
    <p:sldId id="301" r:id="rId11"/>
    <p:sldId id="302" r:id="rId12"/>
    <p:sldId id="343" r:id="rId13"/>
    <p:sldId id="271" r:id="rId14"/>
    <p:sldId id="260" r:id="rId15"/>
    <p:sldId id="259" r:id="rId16"/>
    <p:sldId id="258" r:id="rId17"/>
    <p:sldId id="262" r:id="rId18"/>
    <p:sldId id="263" r:id="rId19"/>
    <p:sldId id="264" r:id="rId20"/>
    <p:sldId id="266" r:id="rId21"/>
    <p:sldId id="270" r:id="rId22"/>
    <p:sldId id="267" r:id="rId23"/>
    <p:sldId id="268" r:id="rId24"/>
    <p:sldId id="269" r:id="rId25"/>
    <p:sldId id="342" r:id="rId26"/>
    <p:sldId id="341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884" y="68"/>
      </p:cViewPr>
      <p:guideLst>
        <p:guide orient="horz" pos="2205"/>
        <p:guide pos="289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A3329-8409-44E3-91B0-E9859204F62B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2B379D-5851-42AE-A3B7-CA97F72E7A2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2B379D-5851-42AE-A3B7-CA97F72E7A2A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2B379D-5851-42AE-A3B7-CA97F72E7A2A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anose="020B0604020202020204" pitchFamily="34" charset="0"/>
              <a:buChar char="•"/>
              <a:defRPr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30820CF-B880-4189-942D-D702A7CBA730}" type="datetimeFigureOut">
              <a:rPr lang="zh-CN" altLang="en-US" smtClean="0"/>
              <a:t>2020/11/18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26391;&#35835;&#32773;20170311&#31036;&#29289;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&#32463;&#20856;&#25955;&#25991;&#26391;&#35829;%20&#12298;&#32972;&#24433;&#12299;&#26417;&#33258;&#28165;-&#26032;&#34013;&#32593;-&#35270;&#39057;-&#23089;&#20048;-&#26032;&#38395;.flv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5755" y="-301625"/>
            <a:ext cx="8229600" cy="1600200"/>
          </a:xfrm>
        </p:spPr>
        <p:txBody>
          <a:bodyPr/>
          <a:lstStyle/>
          <a:p>
            <a:r>
              <a:rPr lang="zh-CN" altLang="en-US"/>
              <a:t>散      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98575"/>
            <a:ext cx="8229600" cy="4525963"/>
          </a:xfrm>
        </p:spPr>
        <p:txBody>
          <a:bodyPr>
            <a:normAutofit fontScale="90000" lnSpcReduction="10000"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概念：散文是一种写</a:t>
            </a:r>
            <a:r>
              <a:rPr lang="zh-CN" altLang="en-US" sz="2800" b="1" dirty="0">
                <a:solidFill>
                  <a:srgbClr val="FF0000"/>
                </a:solidFill>
              </a:rPr>
              <a:t>自己经历见闻</a:t>
            </a:r>
            <a:r>
              <a:rPr lang="zh-CN" altLang="en-US" sz="2800" b="1" dirty="0">
                <a:solidFill>
                  <a:srgbClr val="0070C0"/>
                </a:solidFill>
              </a:rPr>
              <a:t>抒发</a:t>
            </a:r>
            <a:r>
              <a:rPr lang="zh-CN" altLang="en-US" sz="2800" b="1" dirty="0">
                <a:solidFill>
                  <a:srgbClr val="C00000"/>
                </a:solidFill>
              </a:rPr>
              <a:t>真情实感</a:t>
            </a:r>
            <a:r>
              <a:rPr lang="zh-CN" altLang="en-US" sz="2800" b="1" dirty="0">
                <a:solidFill>
                  <a:srgbClr val="0070C0"/>
                </a:solidFill>
              </a:rPr>
              <a:t>的灵活精干的文学体裁。区别于诗歌、小说、戏剧。</a:t>
            </a:r>
          </a:p>
          <a:p>
            <a:pPr marL="0" indent="0">
              <a:buNone/>
            </a:pPr>
            <a:endParaRPr lang="zh-CN" altLang="en-US" sz="2800" b="1" dirty="0">
              <a:solidFill>
                <a:srgbClr val="0070C0"/>
              </a:solidFill>
            </a:endParaRPr>
          </a:p>
          <a:p>
            <a:r>
              <a:rPr lang="zh-CN" altLang="en-US" sz="2800" b="1" dirty="0">
                <a:solidFill>
                  <a:srgbClr val="0070C0"/>
                </a:solidFill>
              </a:rPr>
              <a:t>特点：形散神聚、意境深邃、语言优美</a:t>
            </a:r>
          </a:p>
          <a:p>
            <a:endParaRPr lang="zh-CN" altLang="en-US" sz="2800" b="1" dirty="0">
              <a:solidFill>
                <a:srgbClr val="0070C0"/>
              </a:solidFill>
            </a:endParaRPr>
          </a:p>
          <a:p>
            <a:r>
              <a:rPr lang="zh-CN" altLang="en-US" b="1" dirty="0">
                <a:solidFill>
                  <a:srgbClr val="0070C0"/>
                </a:solidFill>
              </a:rPr>
              <a:t>分类：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</a:rPr>
              <a:t>          </a:t>
            </a:r>
            <a:r>
              <a:rPr lang="zh-CN" altLang="en-US" sz="2800" b="1" dirty="0">
                <a:solidFill>
                  <a:srgbClr val="C00000"/>
                </a:solidFill>
              </a:rPr>
              <a:t>写人叙事、</a:t>
            </a: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C00000"/>
                </a:solidFill>
              </a:rPr>
              <a:t>         写景抒情、</a:t>
            </a: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C00000"/>
                </a:solidFill>
              </a:rPr>
              <a:t>         托物言志、</a:t>
            </a: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C00000"/>
                </a:solidFill>
              </a:rPr>
              <a:t>         哲理散文、</a:t>
            </a: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C00000"/>
                </a:solidFill>
              </a:rPr>
              <a:t>         议论性散文。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473075"/>
            <a:ext cx="8229600" cy="1600200"/>
          </a:xfrm>
        </p:spPr>
        <p:txBody>
          <a:bodyPr/>
          <a:lstStyle/>
          <a:p>
            <a:r>
              <a:rPr lang="zh-CN" altLang="en-US">
                <a:hlinkClick r:id="rId3" action="ppaction://hlinkfile"/>
              </a:rPr>
              <a:t>朗读文章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65860"/>
            <a:ext cx="8996615" cy="4526280"/>
          </a:xfrm>
        </p:spPr>
        <p:txBody>
          <a:bodyPr>
            <a:normAutofit fontScale="90000" lnSpcReduction="10000"/>
          </a:bodyPr>
          <a:lstStyle/>
          <a:p>
            <a:r>
              <a:rPr lang="zh-CN" altLang="en-US" b="1" dirty="0">
                <a:solidFill>
                  <a:srgbClr val="0070C0"/>
                </a:solidFill>
              </a:rPr>
              <a:t>三个任务：</a:t>
            </a:r>
          </a:p>
          <a:p>
            <a:r>
              <a:rPr lang="en-US" altLang="zh-CN" sz="2800" b="1" dirty="0">
                <a:solidFill>
                  <a:srgbClr val="0070C0"/>
                </a:solidFill>
              </a:rPr>
              <a:t>1</a:t>
            </a:r>
            <a:r>
              <a:rPr lang="zh-CN" altLang="en-US" sz="2800" b="1" dirty="0">
                <a:solidFill>
                  <a:srgbClr val="0070C0"/>
                </a:solidFill>
              </a:rPr>
              <a:t>、标注拼音</a:t>
            </a:r>
          </a:p>
          <a:p>
            <a:r>
              <a:rPr lang="en-US" altLang="zh-CN" sz="2800" b="1" dirty="0">
                <a:solidFill>
                  <a:srgbClr val="0070C0"/>
                </a:solidFill>
              </a:rPr>
              <a:t>2</a:t>
            </a:r>
            <a:r>
              <a:rPr lang="zh-CN" altLang="en-US" sz="2800" b="1" dirty="0">
                <a:solidFill>
                  <a:srgbClr val="0070C0"/>
                </a:solidFill>
              </a:rPr>
              <a:t>、标注停顿、轻重音、高低音</a:t>
            </a:r>
          </a:p>
          <a:p>
            <a:r>
              <a:rPr lang="en-US" altLang="zh-CN" sz="2800" b="1" dirty="0">
                <a:solidFill>
                  <a:srgbClr val="0070C0"/>
                </a:solidFill>
              </a:rPr>
              <a:t>3</a:t>
            </a:r>
            <a:r>
              <a:rPr lang="zh-CN" altLang="en-US" sz="2800" b="1" dirty="0">
                <a:solidFill>
                  <a:srgbClr val="0070C0"/>
                </a:solidFill>
              </a:rPr>
              <a:t>、划出几次提到</a:t>
            </a:r>
            <a:r>
              <a:rPr lang="en-US" altLang="zh-CN" sz="2800" b="1" dirty="0">
                <a:solidFill>
                  <a:srgbClr val="0070C0"/>
                </a:solidFill>
              </a:rPr>
              <a:t>“</a:t>
            </a:r>
            <a:r>
              <a:rPr lang="zh-CN" altLang="en-US" sz="2800" b="1" dirty="0">
                <a:solidFill>
                  <a:srgbClr val="0070C0"/>
                </a:solidFill>
              </a:rPr>
              <a:t>背影</a:t>
            </a:r>
            <a:r>
              <a:rPr lang="en-US" altLang="zh-CN" sz="2800" b="1" dirty="0">
                <a:solidFill>
                  <a:srgbClr val="0070C0"/>
                </a:solidFill>
              </a:rPr>
              <a:t>”</a:t>
            </a:r>
            <a:r>
              <a:rPr lang="zh-CN" altLang="en-US" sz="2800" b="1" dirty="0">
                <a:solidFill>
                  <a:srgbClr val="0070C0"/>
                </a:solidFill>
              </a:rPr>
              <a:t>的句子。</a:t>
            </a:r>
          </a:p>
          <a:p>
            <a:endParaRPr lang="zh-CN" altLang="en-US" sz="2800" b="1" dirty="0">
              <a:solidFill>
                <a:srgbClr val="0070C0"/>
              </a:solidFill>
            </a:endParaRPr>
          </a:p>
          <a:p>
            <a:r>
              <a:rPr lang="zh-CN" altLang="en-US" sz="2800" b="1" dirty="0">
                <a:solidFill>
                  <a:srgbClr val="C00000"/>
                </a:solidFill>
              </a:rPr>
              <a:t>交</a:t>
            </a:r>
            <a:r>
              <a:rPr lang="zh-CN" altLang="en-US" sz="2800" b="1" dirty="0">
                <a:solidFill>
                  <a:srgbClr val="0070C0"/>
                </a:solidFill>
              </a:rPr>
              <a:t>(jiāo)</a:t>
            </a:r>
            <a:r>
              <a:rPr lang="zh-CN" altLang="en-US" sz="2800" b="1" dirty="0">
                <a:solidFill>
                  <a:srgbClr val="C00000"/>
                </a:solidFill>
              </a:rPr>
              <a:t>卸</a:t>
            </a:r>
            <a:r>
              <a:rPr lang="zh-CN" altLang="en-US" sz="2800" b="1" dirty="0">
                <a:solidFill>
                  <a:srgbClr val="0070C0"/>
                </a:solidFill>
              </a:rPr>
              <a:t>(xiè)  </a:t>
            </a:r>
            <a:r>
              <a:rPr lang="zh-CN" altLang="en-US" sz="2800" b="1" dirty="0">
                <a:solidFill>
                  <a:srgbClr val="C00000"/>
                </a:solidFill>
              </a:rPr>
              <a:t> 奔</a:t>
            </a:r>
            <a:r>
              <a:rPr lang="zh-CN" altLang="en-US" sz="2800" b="1" dirty="0">
                <a:solidFill>
                  <a:srgbClr val="0070C0"/>
                </a:solidFill>
              </a:rPr>
              <a:t>(bēn)</a:t>
            </a:r>
            <a:r>
              <a:rPr lang="zh-CN" altLang="en-US" sz="2800" b="1" dirty="0">
                <a:solidFill>
                  <a:srgbClr val="C00000"/>
                </a:solidFill>
              </a:rPr>
              <a:t>丧</a:t>
            </a:r>
            <a:r>
              <a:rPr lang="zh-CN" altLang="en-US" sz="2800" b="1" dirty="0">
                <a:solidFill>
                  <a:srgbClr val="0070C0"/>
                </a:solidFill>
              </a:rPr>
              <a:t>(sāng) </a:t>
            </a:r>
            <a:r>
              <a:rPr lang="zh-CN" altLang="en-US" sz="2800" b="1" dirty="0">
                <a:solidFill>
                  <a:srgbClr val="C00000"/>
                </a:solidFill>
              </a:rPr>
              <a:t>  狼</a:t>
            </a:r>
            <a:r>
              <a:rPr lang="zh-CN" altLang="en-US" sz="2800" b="1" dirty="0">
                <a:solidFill>
                  <a:srgbClr val="0070C0"/>
                </a:solidFill>
              </a:rPr>
              <a:t>(láng)</a:t>
            </a:r>
            <a:r>
              <a:rPr lang="zh-CN" altLang="en-US" sz="2800" b="1" dirty="0">
                <a:solidFill>
                  <a:srgbClr val="C00000"/>
                </a:solidFill>
              </a:rPr>
              <a:t>藉</a:t>
            </a:r>
            <a:r>
              <a:rPr lang="zh-CN" altLang="en-US" sz="2800" b="1" dirty="0">
                <a:solidFill>
                  <a:srgbClr val="0070C0"/>
                </a:solidFill>
              </a:rPr>
              <a:t>(jí)  </a:t>
            </a:r>
          </a:p>
          <a:p>
            <a:r>
              <a:rPr lang="zh-CN" altLang="en-US" sz="2800" b="1" dirty="0">
                <a:solidFill>
                  <a:srgbClr val="C00000"/>
                </a:solidFill>
              </a:rPr>
              <a:t>簌</a:t>
            </a:r>
            <a:r>
              <a:rPr lang="zh-CN" altLang="en-US" sz="2800" b="1" dirty="0">
                <a:solidFill>
                  <a:srgbClr val="0070C0"/>
                </a:solidFill>
              </a:rPr>
              <a:t>(sù)</a:t>
            </a:r>
            <a:r>
              <a:rPr lang="zh-CN" altLang="en-US" sz="2800" b="1" dirty="0">
                <a:solidFill>
                  <a:srgbClr val="C00000"/>
                </a:solidFill>
              </a:rPr>
              <a:t>簌</a:t>
            </a:r>
            <a:r>
              <a:rPr lang="zh-CN" altLang="en-US" sz="2800" b="1" dirty="0">
                <a:solidFill>
                  <a:srgbClr val="0070C0"/>
                </a:solidFill>
              </a:rPr>
              <a:t>(sù) </a:t>
            </a:r>
            <a:r>
              <a:rPr lang="zh-CN" altLang="en-US" sz="2800" b="1" dirty="0">
                <a:solidFill>
                  <a:srgbClr val="C00000"/>
                </a:solidFill>
              </a:rPr>
              <a:t>      典</a:t>
            </a:r>
            <a:r>
              <a:rPr lang="zh-CN" altLang="en-US" sz="2800" b="1" dirty="0">
                <a:solidFill>
                  <a:srgbClr val="0070C0"/>
                </a:solidFill>
              </a:rPr>
              <a:t>(diǎn)</a:t>
            </a:r>
            <a:r>
              <a:rPr lang="zh-CN" altLang="en-US" sz="2800" b="1" dirty="0">
                <a:solidFill>
                  <a:srgbClr val="C00000"/>
                </a:solidFill>
              </a:rPr>
              <a:t>质</a:t>
            </a:r>
            <a:r>
              <a:rPr lang="zh-CN" altLang="en-US" sz="2800" b="1" dirty="0">
                <a:solidFill>
                  <a:srgbClr val="0070C0"/>
                </a:solidFill>
              </a:rPr>
              <a:t>(zhì)  </a:t>
            </a:r>
            <a:r>
              <a:rPr lang="zh-CN" altLang="en-US" sz="2800" b="1" dirty="0">
                <a:solidFill>
                  <a:srgbClr val="C00000"/>
                </a:solidFill>
              </a:rPr>
              <a:t>     赋</a:t>
            </a:r>
            <a:r>
              <a:rPr lang="zh-CN" altLang="en-US" sz="2800" b="1" dirty="0">
                <a:solidFill>
                  <a:srgbClr val="0070C0"/>
                </a:solidFill>
              </a:rPr>
              <a:t>(fù)</a:t>
            </a:r>
            <a:r>
              <a:rPr lang="zh-CN" altLang="en-US" sz="2800" b="1" dirty="0">
                <a:solidFill>
                  <a:srgbClr val="C00000"/>
                </a:solidFill>
              </a:rPr>
              <a:t>闲</a:t>
            </a:r>
            <a:r>
              <a:rPr lang="zh-CN" altLang="en-US" sz="2800" b="1" dirty="0">
                <a:solidFill>
                  <a:srgbClr val="0070C0"/>
                </a:solidFill>
              </a:rPr>
              <a:t>(xián) </a:t>
            </a:r>
            <a:r>
              <a:rPr lang="zh-CN" altLang="en-US" sz="2800" b="1" dirty="0">
                <a:solidFill>
                  <a:srgbClr val="C00000"/>
                </a:solidFill>
              </a:rPr>
              <a:t> </a:t>
            </a:r>
          </a:p>
          <a:p>
            <a:r>
              <a:rPr lang="zh-CN" altLang="en-US" sz="2800" b="1" dirty="0">
                <a:solidFill>
                  <a:srgbClr val="C00000"/>
                </a:solidFill>
              </a:rPr>
              <a:t>颓</a:t>
            </a:r>
            <a:r>
              <a:rPr lang="zh-CN" altLang="en-US" sz="2800" b="1" dirty="0">
                <a:solidFill>
                  <a:srgbClr val="0070C0"/>
                </a:solidFill>
              </a:rPr>
              <a:t>(tuí)</a:t>
            </a:r>
            <a:r>
              <a:rPr lang="zh-CN" altLang="en-US" sz="2800" b="1" dirty="0">
                <a:solidFill>
                  <a:srgbClr val="C00000"/>
                </a:solidFill>
              </a:rPr>
              <a:t>唐</a:t>
            </a:r>
            <a:r>
              <a:rPr lang="zh-CN" altLang="en-US" sz="2800" b="1" dirty="0">
                <a:solidFill>
                  <a:srgbClr val="0070C0"/>
                </a:solidFill>
              </a:rPr>
              <a:t>(táng)</a:t>
            </a:r>
            <a:r>
              <a:rPr lang="zh-CN" altLang="en-US" sz="2800" b="1" dirty="0">
                <a:solidFill>
                  <a:srgbClr val="C00000"/>
                </a:solidFill>
              </a:rPr>
              <a:t>   琐</a:t>
            </a:r>
            <a:r>
              <a:rPr lang="zh-CN" altLang="en-US" sz="2800" b="1" dirty="0">
                <a:solidFill>
                  <a:srgbClr val="0070C0"/>
                </a:solidFill>
              </a:rPr>
              <a:t>(suǒ)</a:t>
            </a:r>
            <a:r>
              <a:rPr lang="zh-CN" altLang="en-US" sz="2800" b="1" dirty="0">
                <a:solidFill>
                  <a:srgbClr val="C00000"/>
                </a:solidFill>
              </a:rPr>
              <a:t>屑</a:t>
            </a:r>
            <a:r>
              <a:rPr lang="zh-CN" altLang="en-US" sz="2800" b="1" dirty="0">
                <a:solidFill>
                  <a:srgbClr val="0070C0"/>
                </a:solidFill>
              </a:rPr>
              <a:t>(xiè）     </a:t>
            </a:r>
            <a:r>
              <a:rPr lang="zh-CN" altLang="en-US" sz="2800" b="1" dirty="0">
                <a:solidFill>
                  <a:srgbClr val="C00000"/>
                </a:solidFill>
              </a:rPr>
              <a:t>亏</a:t>
            </a:r>
            <a:r>
              <a:rPr lang="zh-CN" altLang="en-US" sz="2800" b="1" dirty="0">
                <a:solidFill>
                  <a:srgbClr val="0070C0"/>
                </a:solidFill>
              </a:rPr>
              <a:t>(kuī)</a:t>
            </a:r>
            <a:r>
              <a:rPr lang="zh-CN" altLang="en-US" sz="2800" b="1" dirty="0">
                <a:solidFill>
                  <a:srgbClr val="C00000"/>
                </a:solidFill>
              </a:rPr>
              <a:t>空</a:t>
            </a:r>
            <a:r>
              <a:rPr lang="zh-CN" altLang="en-US" sz="2800" b="1" dirty="0">
                <a:solidFill>
                  <a:srgbClr val="0070C0"/>
                </a:solidFill>
              </a:rPr>
              <a:t>(kong)  </a:t>
            </a:r>
            <a:endParaRPr lang="en-US" altLang="zh-CN" sz="2800" b="1" dirty="0">
              <a:solidFill>
                <a:srgbClr val="0070C0"/>
              </a:solidFill>
            </a:endParaRPr>
          </a:p>
          <a:p>
            <a:r>
              <a:rPr lang="zh-CN" altLang="en-US" sz="2800" b="1" dirty="0">
                <a:solidFill>
                  <a:srgbClr val="C00000"/>
                </a:solidFill>
              </a:rPr>
              <a:t>勾</a:t>
            </a:r>
            <a:r>
              <a:rPr lang="zh-CN" altLang="en-US" sz="2800" b="1" dirty="0">
                <a:solidFill>
                  <a:srgbClr val="0070C0"/>
                </a:solidFill>
              </a:rPr>
              <a:t>(gōu)</a:t>
            </a:r>
            <a:r>
              <a:rPr lang="zh-CN" altLang="en-US" sz="2800" b="1" dirty="0">
                <a:solidFill>
                  <a:srgbClr val="C00000"/>
                </a:solidFill>
              </a:rPr>
              <a:t>留</a:t>
            </a:r>
            <a:r>
              <a:rPr lang="zh-CN" altLang="en-US" sz="2800" b="1" dirty="0">
                <a:solidFill>
                  <a:srgbClr val="0070C0"/>
                </a:solidFill>
              </a:rPr>
              <a:t>(liú)</a:t>
            </a:r>
            <a:r>
              <a:rPr lang="en-US" altLang="zh-CN" sz="2800" b="1" dirty="0">
                <a:solidFill>
                  <a:srgbClr val="0070C0"/>
                </a:solidFill>
              </a:rPr>
              <a:t>\  </a:t>
            </a:r>
            <a:r>
              <a:rPr lang="zh-CN" altLang="en-US" sz="2800" b="1" dirty="0">
                <a:solidFill>
                  <a:srgbClr val="C00000"/>
                </a:solidFill>
              </a:rPr>
              <a:t>勾</a:t>
            </a:r>
            <a:r>
              <a:rPr lang="zh-CN" altLang="en-US" sz="2800" b="1" dirty="0">
                <a:solidFill>
                  <a:srgbClr val="0070C0"/>
                </a:solidFill>
              </a:rPr>
              <a:t>（</a:t>
            </a:r>
            <a:r>
              <a:rPr lang="en-US" altLang="zh-CN" sz="2800" b="1" dirty="0" err="1">
                <a:solidFill>
                  <a:srgbClr val="0070C0"/>
                </a:solidFill>
              </a:rPr>
              <a:t>gòu</a:t>
            </a:r>
            <a:r>
              <a:rPr lang="zh-CN" altLang="en-US" sz="2800" b="1" dirty="0">
                <a:solidFill>
                  <a:srgbClr val="0070C0"/>
                </a:solidFill>
              </a:rPr>
              <a:t>）</a:t>
            </a:r>
            <a:r>
              <a:rPr lang="zh-CN" altLang="en-US" sz="2800" b="1" dirty="0">
                <a:solidFill>
                  <a:srgbClr val="C00000"/>
                </a:solidFill>
              </a:rPr>
              <a:t>当</a:t>
            </a:r>
            <a:r>
              <a:rPr lang="en-US" altLang="zh-CN" sz="2800" b="1" dirty="0">
                <a:solidFill>
                  <a:srgbClr val="0070C0"/>
                </a:solidFill>
              </a:rPr>
              <a:t>(</a:t>
            </a:r>
            <a:r>
              <a:rPr lang="en-US" altLang="zh-CN" sz="2800" b="1" dirty="0" err="1">
                <a:solidFill>
                  <a:srgbClr val="0070C0"/>
                </a:solidFill>
              </a:rPr>
              <a:t>dàng</a:t>
            </a:r>
            <a:r>
              <a:rPr lang="en-US" altLang="zh-CN" sz="2800" b="1" dirty="0">
                <a:solidFill>
                  <a:srgbClr val="0070C0"/>
                </a:solidFill>
              </a:rPr>
              <a:t>)</a:t>
            </a:r>
            <a:r>
              <a:rPr lang="zh-CN" altLang="en-US" sz="2800" b="1" dirty="0">
                <a:solidFill>
                  <a:srgbClr val="0070C0"/>
                </a:solidFill>
              </a:rPr>
              <a:t>  </a:t>
            </a:r>
            <a:r>
              <a:rPr lang="zh-CN" altLang="en-US" sz="2800" b="1" dirty="0">
                <a:solidFill>
                  <a:srgbClr val="C00000"/>
                </a:solidFill>
              </a:rPr>
              <a:t>踌</a:t>
            </a:r>
            <a:r>
              <a:rPr lang="zh-CN" altLang="en-US" sz="2800" b="1" dirty="0">
                <a:solidFill>
                  <a:srgbClr val="0070C0"/>
                </a:solidFill>
              </a:rPr>
              <a:t>（</a:t>
            </a:r>
            <a:r>
              <a:rPr lang="en-US" altLang="zh-CN" sz="2800" b="1" dirty="0" err="1">
                <a:solidFill>
                  <a:srgbClr val="0070C0"/>
                </a:solidFill>
              </a:rPr>
              <a:t>chóu</a:t>
            </a:r>
            <a:r>
              <a:rPr lang="en-US" altLang="zh-CN" sz="2800" b="1" dirty="0">
                <a:solidFill>
                  <a:srgbClr val="0070C0"/>
                </a:solidFill>
              </a:rPr>
              <a:t>)</a:t>
            </a:r>
            <a:r>
              <a:rPr lang="zh-CN" altLang="en-US" sz="2800" b="1" dirty="0">
                <a:solidFill>
                  <a:srgbClr val="C00000"/>
                </a:solidFill>
              </a:rPr>
              <a:t>躇</a:t>
            </a:r>
            <a:r>
              <a:rPr lang="en-US" altLang="zh-CN" sz="2800" b="1" dirty="0">
                <a:solidFill>
                  <a:srgbClr val="0070C0"/>
                </a:solidFill>
              </a:rPr>
              <a:t>(</a:t>
            </a:r>
            <a:r>
              <a:rPr lang="en-US" altLang="zh-CN" sz="2800" b="1" dirty="0" err="1">
                <a:solidFill>
                  <a:srgbClr val="0070C0"/>
                </a:solidFill>
              </a:rPr>
              <a:t>ch</a:t>
            </a:r>
            <a:r>
              <a:rPr lang="en-US" altLang="zh-CN" sz="2800" b="1" dirty="0" err="1">
                <a:solidFill>
                  <a:srgbClr val="0070C0"/>
                </a:solidFill>
                <a:sym typeface="+mn-ea"/>
              </a:rPr>
              <a:t>ú</a:t>
            </a:r>
            <a:r>
              <a:rPr lang="en-US" altLang="zh-CN" sz="2800" b="1" dirty="0">
                <a:solidFill>
                  <a:srgbClr val="0070C0"/>
                </a:solidFill>
                <a:sym typeface="+mn-ea"/>
              </a:rPr>
              <a:t>) </a:t>
            </a:r>
          </a:p>
          <a:p>
            <a:r>
              <a:rPr lang="zh-CN" altLang="en-US" sz="2800" b="1" dirty="0">
                <a:solidFill>
                  <a:srgbClr val="C00000"/>
                </a:solidFill>
              </a:rPr>
              <a:t>迂 </a:t>
            </a:r>
            <a:r>
              <a:rPr lang="zh-CN" altLang="en-US" sz="2800" b="1" dirty="0">
                <a:solidFill>
                  <a:srgbClr val="0070C0"/>
                </a:solidFill>
              </a:rPr>
              <a:t>(</a:t>
            </a:r>
            <a:r>
              <a:rPr lang="en-US" altLang="zh-CN" sz="2800" b="1" dirty="0" err="1">
                <a:solidFill>
                  <a:srgbClr val="0070C0"/>
                </a:solidFill>
              </a:rPr>
              <a:t>yū</a:t>
            </a:r>
            <a:r>
              <a:rPr lang="zh-CN" altLang="en-US" sz="2800" b="1" dirty="0">
                <a:solidFill>
                  <a:srgbClr val="0070C0"/>
                </a:solidFill>
              </a:rPr>
              <a:t>) </a:t>
            </a:r>
            <a:r>
              <a:rPr lang="zh-CN" altLang="en-US" sz="2800" b="1" dirty="0">
                <a:solidFill>
                  <a:srgbClr val="C00000"/>
                </a:solidFill>
              </a:rPr>
              <a:t>               搀</a:t>
            </a:r>
            <a:r>
              <a:rPr lang="zh-CN" altLang="en-US" sz="2800" b="1" dirty="0">
                <a:solidFill>
                  <a:srgbClr val="0070C0"/>
                </a:solidFill>
              </a:rPr>
              <a:t>(chān)  </a:t>
            </a:r>
            <a:r>
              <a:rPr lang="zh-CN" altLang="en-US" sz="2800" b="1" dirty="0">
                <a:solidFill>
                  <a:srgbClr val="C00000"/>
                </a:solidFill>
              </a:rPr>
              <a:t>              蹒</a:t>
            </a:r>
            <a:r>
              <a:rPr lang="zh-CN" altLang="en-US" sz="2800" b="1" dirty="0">
                <a:solidFill>
                  <a:srgbClr val="0070C0"/>
                </a:solidFill>
              </a:rPr>
              <a:t>(pán)</a:t>
            </a:r>
            <a:r>
              <a:rPr lang="zh-CN" altLang="en-US" sz="2800" b="1" dirty="0">
                <a:solidFill>
                  <a:srgbClr val="C00000"/>
                </a:solidFill>
              </a:rPr>
              <a:t>跚</a:t>
            </a:r>
            <a:r>
              <a:rPr lang="zh-CN" altLang="en-US" sz="2800" b="1" dirty="0">
                <a:solidFill>
                  <a:srgbClr val="0070C0"/>
                </a:solidFill>
              </a:rPr>
              <a:t>(shān)</a:t>
            </a: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1520" y="154305"/>
            <a:ext cx="8229600" cy="1600200"/>
          </a:xfrm>
        </p:spPr>
        <p:txBody>
          <a:bodyPr/>
          <a:lstStyle/>
          <a:p>
            <a:r>
              <a:rPr lang="zh-CN" altLang="en-US"/>
              <a:t>朱自清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72945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en-US" b="1" dirty="0"/>
              <a:t>朱自清（1898年11月22日—1948年8月12日），原名</a:t>
            </a:r>
            <a:r>
              <a:rPr lang="zh-CN" altLang="en-US" b="1" dirty="0">
                <a:solidFill>
                  <a:srgbClr val="FF0000"/>
                </a:solidFill>
              </a:rPr>
              <a:t>自华，号秋实，后改名自清</a:t>
            </a:r>
            <a:r>
              <a:rPr lang="zh-CN" altLang="en-US" b="1" dirty="0"/>
              <a:t>，字佩弦。原籍浙江绍兴，出生于江苏省东海县（今连云港市东海县平明镇）。现代杰出的</a:t>
            </a:r>
            <a:r>
              <a:rPr lang="zh-CN" altLang="en-US" b="1" dirty="0">
                <a:solidFill>
                  <a:srgbClr val="FF0000"/>
                </a:solidFill>
              </a:rPr>
              <a:t>散文家、诗人、学者、民主战士</a:t>
            </a:r>
            <a:r>
              <a:rPr lang="zh-CN" altLang="en-US" b="1" dirty="0"/>
              <a:t>。</a:t>
            </a:r>
          </a:p>
          <a:p>
            <a:endParaRPr lang="zh-CN" altLang="en-US" b="1" dirty="0"/>
          </a:p>
          <a:p>
            <a:r>
              <a:rPr lang="zh-CN" altLang="en-US" b="1" dirty="0"/>
              <a:t>1916年中学毕业并成功考入北京大学预科。1919年开始发表诗歌。1928年第一本散文集</a:t>
            </a:r>
            <a:r>
              <a:rPr lang="zh-CN" altLang="en-US" b="1" dirty="0">
                <a:solidFill>
                  <a:srgbClr val="FF0000"/>
                </a:solidFill>
              </a:rPr>
              <a:t>《背影》</a:t>
            </a:r>
            <a:r>
              <a:rPr lang="zh-CN" altLang="en-US" b="1" dirty="0"/>
              <a:t>出版。1932年7月，任清华大学中国文学系主任。1934年，出版《欧游杂记》和《伦敦杂记》。1935年，出版散文集《你我》。</a:t>
            </a:r>
          </a:p>
          <a:p>
            <a:endParaRPr lang="zh-CN" altLang="en-US" b="1" dirty="0"/>
          </a:p>
          <a:p>
            <a:r>
              <a:rPr lang="zh-CN" altLang="en-US" b="1" dirty="0"/>
              <a:t>1948年8月12日因胃穿孔病逝于北平，年仅50岁。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0" y="45720"/>
            <a:ext cx="2597785" cy="1818005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>
            <a:extLst>
              <a:ext uri="{FF2B5EF4-FFF2-40B4-BE49-F238E27FC236}">
                <a16:creationId xmlns:a16="http://schemas.microsoft.com/office/drawing/2014/main" id="{B61654AF-47C5-465C-B76C-17659812B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08920"/>
            <a:ext cx="8229600" cy="1600200"/>
          </a:xfrm>
        </p:spPr>
        <p:txBody>
          <a:bodyPr/>
          <a:lstStyle/>
          <a:p>
            <a:r>
              <a:rPr lang="zh-CN" altLang="en-US" b="1" dirty="0"/>
              <a:t>你跟你父亲的关系怎样？</a:t>
            </a:r>
            <a:br>
              <a:rPr lang="en-US" altLang="zh-CN" b="1" dirty="0"/>
            </a:br>
            <a:br>
              <a:rPr lang="en-US" altLang="zh-CN" b="1" dirty="0"/>
            </a:b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287498547"/>
      </p:ext>
    </p:extLst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736173" y="764704"/>
            <a:ext cx="3960440" cy="2603375"/>
          </a:xfrm>
        </p:spPr>
        <p:txBody>
          <a:bodyPr/>
          <a:lstStyle/>
          <a:p>
            <a:pPr algn="ctr"/>
            <a:r>
              <a:rPr lang="zh-CN" altLang="en-US" sz="12000" b="1" dirty="0">
                <a:latin typeface="华文新魏" pitchFamily="2" charset="-122"/>
                <a:ea typeface="华文新魏" pitchFamily="2" charset="-122"/>
              </a:rPr>
              <a:t>背影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355976" y="3573016"/>
            <a:ext cx="4536504" cy="1219200"/>
          </a:xfrm>
        </p:spPr>
        <p:txBody>
          <a:bodyPr>
            <a:normAutofit/>
          </a:bodyPr>
          <a:lstStyle/>
          <a:p>
            <a:r>
              <a:rPr lang="zh-CN" altLang="en-US" sz="6000" b="1" dirty="0">
                <a:latin typeface="华文新魏" pitchFamily="2" charset="-122"/>
                <a:ea typeface="华文新魏" pitchFamily="2" charset="-122"/>
              </a:rPr>
              <a:t>朱自清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6" y="1412776"/>
            <a:ext cx="4724207" cy="352839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779912" y="476672"/>
            <a:ext cx="4906888" cy="1600200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整体把握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563887" cy="2506599"/>
          </a:xfrm>
        </p:spPr>
      </p:pic>
      <p:sp>
        <p:nvSpPr>
          <p:cNvPr id="5" name="TextBox 4"/>
          <p:cNvSpPr txBox="1"/>
          <p:nvPr/>
        </p:nvSpPr>
        <p:spPr>
          <a:xfrm>
            <a:off x="792024" y="3022858"/>
            <a:ext cx="756084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本文通过</a:t>
            </a:r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______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来写</a:t>
            </a:r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_______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。</a:t>
            </a:r>
          </a:p>
          <a:p>
            <a:r>
              <a:rPr lang="zh-CN" altLang="zh-CN" sz="4000" b="1" dirty="0">
                <a:latin typeface="华文新魏" pitchFamily="2" charset="-122"/>
                <a:ea typeface="华文新魏" pitchFamily="2" charset="-122"/>
              </a:rPr>
              <a:t>这是一篇＿＿＿</a:t>
            </a:r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__</a:t>
            </a:r>
            <a:r>
              <a:rPr lang="zh-CN" altLang="zh-CN" sz="4000" b="1" dirty="0">
                <a:latin typeface="华文新魏" pitchFamily="2" charset="-122"/>
                <a:ea typeface="华文新魏" pitchFamily="2" charset="-122"/>
              </a:rPr>
              <a:t>的散文</a:t>
            </a:r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?</a:t>
            </a:r>
            <a:endParaRPr lang="zh-CN" altLang="en-US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86735" y="3022600"/>
            <a:ext cx="13627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0070C0"/>
                </a:solidFill>
              </a:rPr>
              <a:t>背影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551805" y="3022600"/>
            <a:ext cx="13627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</a:rPr>
              <a:t>父爱</a:t>
            </a:r>
            <a:endParaRPr lang="en-US" altLang="zh-CN" sz="3600" b="1">
              <a:solidFill>
                <a:srgbClr val="0070C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07995" y="3699510"/>
            <a:ext cx="22840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</a:rPr>
              <a:t>写人叙事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E5C918B-3AD2-4096-A4BF-D80EA7F774A7}"/>
              </a:ext>
            </a:extLst>
          </p:cNvPr>
          <p:cNvSpPr txBox="1"/>
          <p:nvPr/>
        </p:nvSpPr>
        <p:spPr>
          <a:xfrm>
            <a:off x="899592" y="4869160"/>
            <a:ext cx="60149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0B0F0"/>
                </a:solidFill>
              </a:rPr>
              <a:t>父子关系水火不容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779912" y="476672"/>
            <a:ext cx="4906888" cy="1600200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思考探究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563887" cy="2506599"/>
          </a:xfrm>
        </p:spPr>
      </p:pic>
      <p:sp>
        <p:nvSpPr>
          <p:cNvPr id="5" name="TextBox 4"/>
          <p:cNvSpPr txBox="1"/>
          <p:nvPr/>
        </p:nvSpPr>
        <p:spPr>
          <a:xfrm>
            <a:off x="395536" y="2636912"/>
            <a:ext cx="86409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一、朗读课文，把写背影的文字找出来，联系全文细细品味，思考并回答下列问题。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、文章以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背影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为题，写了几次背影？在全文起什么作用？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、哪次背影是详写？这段文字中，是用什么方式描写父亲的背影的？为什么写得那么详细？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9313987"/>
      </p:ext>
    </p:extLst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107055" y="98425"/>
            <a:ext cx="4906645" cy="1152525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整体把握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563887" cy="2506599"/>
          </a:xfrm>
        </p:spPr>
      </p:pic>
      <p:sp>
        <p:nvSpPr>
          <p:cNvPr id="2" name="文本框 1"/>
          <p:cNvSpPr txBox="1"/>
          <p:nvPr/>
        </p:nvSpPr>
        <p:spPr>
          <a:xfrm>
            <a:off x="1360170" y="3674110"/>
            <a:ext cx="13627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chemeClr val="tx1"/>
                </a:solidFill>
              </a:rPr>
              <a:t>背影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344545" y="2663825"/>
            <a:ext cx="23755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难忘背影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384550" y="3291840"/>
            <a:ext cx="23755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望父买橘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344545" y="4077335"/>
            <a:ext cx="23755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离别背影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44545" y="4784090"/>
            <a:ext cx="24930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重现背影</a:t>
            </a:r>
            <a:endParaRPr lang="zh-CN" altLang="en-US" sz="3200" b="1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2859405" y="2798445"/>
            <a:ext cx="380365" cy="25209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026535" y="1250950"/>
            <a:ext cx="63093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文中几次提到</a:t>
            </a:r>
            <a:r>
              <a:rPr lang="en-US" altLang="zh-CN" sz="2800" b="1">
                <a:solidFill>
                  <a:schemeClr val="tx1"/>
                </a:solidFill>
              </a:rPr>
              <a:t>“</a:t>
            </a:r>
            <a:r>
              <a:rPr lang="zh-CN" altLang="en-US" sz="2800" b="1">
                <a:solidFill>
                  <a:schemeClr val="tx1"/>
                </a:solidFill>
              </a:rPr>
              <a:t>背影</a:t>
            </a:r>
            <a:r>
              <a:rPr lang="en-US" altLang="zh-CN" sz="2800" b="1">
                <a:solidFill>
                  <a:schemeClr val="tx1"/>
                </a:solidFill>
              </a:rPr>
              <a:t>”</a:t>
            </a:r>
            <a:r>
              <a:rPr lang="zh-CN" altLang="en-US" sz="2800" b="1">
                <a:solidFill>
                  <a:schemeClr val="tx1"/>
                </a:solidFill>
              </a:rPr>
              <a:t>？</a:t>
            </a:r>
          </a:p>
          <a:p>
            <a:r>
              <a:rPr lang="zh-CN" altLang="en-US" sz="2800" b="1">
                <a:solidFill>
                  <a:schemeClr val="tx1"/>
                </a:solidFill>
              </a:rPr>
              <a:t>请分别给其命名。</a:t>
            </a:r>
          </a:p>
        </p:txBody>
      </p:sp>
      <p:sp>
        <p:nvSpPr>
          <p:cNvPr id="14" name="右大括号 13"/>
          <p:cNvSpPr/>
          <p:nvPr/>
        </p:nvSpPr>
        <p:spPr>
          <a:xfrm>
            <a:off x="5720080" y="2726690"/>
            <a:ext cx="288290" cy="26638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254750" y="3059430"/>
            <a:ext cx="1044575" cy="257873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800"/>
              <a:t>  </a:t>
            </a:r>
            <a:r>
              <a:rPr lang="zh-CN" altLang="en-US" sz="2800" b="1"/>
              <a:t>叙事线索 </a:t>
            </a:r>
          </a:p>
          <a:p>
            <a:r>
              <a:rPr lang="zh-CN" altLang="en-US" sz="2800" b="1"/>
              <a:t>  贯穿全文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 animBg="1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10640"/>
          </a:xfrm>
        </p:spPr>
        <p:txBody>
          <a:bodyPr/>
          <a:lstStyle/>
          <a:p>
            <a:r>
              <a:rPr lang="zh-CN" altLang="en-US"/>
              <a:t>检  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/>
              <a:t>1．朗读下列字词。</a:t>
            </a:r>
          </a:p>
          <a:p>
            <a:r>
              <a:rPr lang="zh-CN" altLang="en-US" b="1"/>
              <a:t>差使（   ） 奔丧（   ） 狼藉（   ）</a:t>
            </a:r>
          </a:p>
          <a:p>
            <a:r>
              <a:rPr lang="zh-CN" altLang="en-US" b="1"/>
              <a:t>妥贴（   ） 踌躇（   ） 栅栏（   ）</a:t>
            </a:r>
          </a:p>
          <a:p>
            <a:r>
              <a:rPr lang="zh-CN" altLang="en-US" b="1"/>
              <a:t>2．书写完全正确的一组是（   ）</a:t>
            </a:r>
          </a:p>
          <a:p>
            <a:r>
              <a:rPr lang="zh-CN" altLang="en-US" b="1"/>
              <a:t>A．悲哀  衰弱 妥贴  诸多</a:t>
            </a:r>
          </a:p>
          <a:p>
            <a:r>
              <a:rPr lang="zh-CN" altLang="en-US" b="1"/>
              <a:t>B．惨淡  踪迹 栅栏  钩留</a:t>
            </a:r>
          </a:p>
          <a:p>
            <a:r>
              <a:rPr lang="zh-CN" altLang="en-US" b="1"/>
              <a:t>C．晶莹  交御 奔丧  狼籍</a:t>
            </a:r>
          </a:p>
          <a:p>
            <a:r>
              <a:rPr lang="zh-CN" altLang="en-US" b="1"/>
              <a:t>D．亏空  赋闲 谋事  踌躇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10640"/>
          </a:xfrm>
        </p:spPr>
        <p:txBody>
          <a:bodyPr/>
          <a:lstStyle/>
          <a:p>
            <a:r>
              <a:rPr lang="zh-CN" altLang="en-US"/>
              <a:t>检  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/>
              <a:t>3．选出划横线字解释完全正确的一组（    ）</a:t>
            </a:r>
          </a:p>
          <a:p>
            <a:r>
              <a:rPr lang="zh-CN" altLang="en-US" b="1"/>
              <a:t>A．变卖典</a:t>
            </a:r>
            <a:r>
              <a:rPr lang="zh-CN" altLang="en-US" b="1" u="sng"/>
              <a:t>质</a:t>
            </a:r>
            <a:r>
              <a:rPr lang="zh-CN" altLang="en-US" b="1"/>
              <a:t>（抵押）       </a:t>
            </a:r>
            <a:r>
              <a:rPr lang="zh-CN" altLang="en-US" b="1" u="sng"/>
              <a:t>妥贴</a:t>
            </a:r>
            <a:r>
              <a:rPr lang="zh-CN" altLang="en-US" b="1"/>
              <a:t>（恰当，合适）</a:t>
            </a:r>
          </a:p>
          <a:p>
            <a:r>
              <a:rPr lang="zh-CN" altLang="en-US" b="1"/>
              <a:t>B．</a:t>
            </a:r>
            <a:r>
              <a:rPr lang="zh-CN" altLang="en-US" b="1" u="sng"/>
              <a:t>颓唐</a:t>
            </a:r>
            <a:r>
              <a:rPr lang="zh-CN" altLang="en-US" b="1"/>
              <a:t>（衰颓败落 ）      不能自</a:t>
            </a:r>
            <a:r>
              <a:rPr lang="zh-CN" altLang="en-US" b="1" u="sng"/>
              <a:t>已</a:t>
            </a:r>
            <a:r>
              <a:rPr lang="zh-CN" altLang="en-US" b="1"/>
              <a:t>（已经）</a:t>
            </a:r>
          </a:p>
          <a:p>
            <a:r>
              <a:rPr lang="zh-CN" altLang="en-US" b="1"/>
              <a:t>C．</a:t>
            </a:r>
            <a:r>
              <a:rPr lang="zh-CN" altLang="en-US" b="1" u="sng"/>
              <a:t>琐屑</a:t>
            </a:r>
            <a:r>
              <a:rPr lang="zh-CN" altLang="en-US" b="1"/>
              <a:t>（细小而繁多）     家中</a:t>
            </a:r>
            <a:r>
              <a:rPr lang="zh-CN" altLang="en-US" b="1" u="sng"/>
              <a:t>光景</a:t>
            </a:r>
            <a:r>
              <a:rPr lang="zh-CN" altLang="en-US" b="1"/>
              <a:t>（时光）</a:t>
            </a:r>
          </a:p>
          <a:p>
            <a:r>
              <a:rPr lang="zh-CN" altLang="en-US" b="1"/>
              <a:t>D．举</a:t>
            </a:r>
            <a:r>
              <a:rPr lang="zh-CN" altLang="en-US" b="1" u="sng"/>
              <a:t>箸</a:t>
            </a:r>
            <a:r>
              <a:rPr lang="zh-CN" altLang="en-US" b="1"/>
              <a:t>提笔（筷子）       触目伤</a:t>
            </a:r>
            <a:r>
              <a:rPr lang="zh-CN" altLang="en-US" b="1" u="sng"/>
              <a:t>怀</a:t>
            </a:r>
            <a:r>
              <a:rPr lang="zh-CN" altLang="en-US" b="1"/>
              <a:t>（心）</a:t>
            </a: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736173" y="764704"/>
            <a:ext cx="3960440" cy="2603375"/>
          </a:xfrm>
        </p:spPr>
        <p:txBody>
          <a:bodyPr/>
          <a:lstStyle/>
          <a:p>
            <a:pPr algn="ctr"/>
            <a:r>
              <a:rPr lang="zh-CN" altLang="en-US" sz="12000" b="1" dirty="0">
                <a:latin typeface="华文新魏" pitchFamily="2" charset="-122"/>
                <a:ea typeface="华文新魏" pitchFamily="2" charset="-122"/>
              </a:rPr>
              <a:t>背影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355976" y="3573016"/>
            <a:ext cx="4536504" cy="1219200"/>
          </a:xfrm>
        </p:spPr>
        <p:txBody>
          <a:bodyPr>
            <a:normAutofit/>
          </a:bodyPr>
          <a:lstStyle/>
          <a:p>
            <a:r>
              <a:rPr lang="zh-CN" altLang="en-US" sz="6000" b="1" dirty="0">
                <a:latin typeface="华文新魏" pitchFamily="2" charset="-122"/>
                <a:ea typeface="华文新魏" pitchFamily="2" charset="-122"/>
              </a:rPr>
              <a:t>朱自清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6" y="1412776"/>
            <a:ext cx="4724207" cy="352839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6CD560-0BC4-4E03-9C80-0C146D7D8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AFBE9A6-2A51-4C92-BA1D-C33E47B6E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10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random/>
      </p:transition>
    </mc:Choice>
    <mc:Fallback xmlns="">
      <p:transition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275855" cy="2304017"/>
          </a:xfrm>
        </p:spPr>
      </p:pic>
      <p:sp>
        <p:nvSpPr>
          <p:cNvPr id="5" name="TextBox 4"/>
          <p:cNvSpPr txBox="1"/>
          <p:nvPr/>
        </p:nvSpPr>
        <p:spPr>
          <a:xfrm>
            <a:off x="4716016" y="1785139"/>
            <a:ext cx="2376264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父亲买橘</a:t>
            </a:r>
            <a:endParaRPr lang="en-US" altLang="zh-CN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9532" y="5373216"/>
            <a:ext cx="871296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这是一个怎样的背影？为何感动了作者？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9532" y="2492896"/>
            <a:ext cx="8460940" cy="267765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我看见他戴着黑布小帽，穿着黑布大马褂，深青布棉袍，蹒跚地走到铁道边，慢慢探身下去，尚不大难。可是他穿过铁道，要爬上那边月台，就不容易了。他用两手攀着上面，两脚再向上缩；他肥胖的身子向左微倾，显出努力的样子。这时我看见他的背影，我的泪很快地流下来了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标题 2"/>
          <p:cNvSpPr>
            <a:spLocks noGrp="1"/>
          </p:cNvSpPr>
          <p:nvPr/>
        </p:nvSpPr>
        <p:spPr>
          <a:xfrm>
            <a:off x="2099310" y="-167005"/>
            <a:ext cx="6301105" cy="19519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读“父亲”</a:t>
            </a:r>
            <a:br>
              <a:rPr lang="zh-CN" altLang="en-US" sz="6000" b="1" dirty="0">
                <a:latin typeface="华文行楷" pitchFamily="2" charset="-122"/>
                <a:ea typeface="华文行楷" pitchFamily="2" charset="-122"/>
              </a:rPr>
            </a:br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      </a:t>
            </a:r>
            <a:r>
              <a:rPr lang="en-US" altLang="zh-CN" sz="4400" b="1" dirty="0"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4400" b="1" dirty="0">
                <a:latin typeface="华文行楷" pitchFamily="2" charset="-122"/>
                <a:ea typeface="华文行楷" pitchFamily="2" charset="-122"/>
              </a:rPr>
              <a:t>细节中的父爱</a:t>
            </a:r>
          </a:p>
        </p:txBody>
      </p:sp>
      <p:sp>
        <p:nvSpPr>
          <p:cNvPr id="3" name="矩形 2"/>
          <p:cNvSpPr/>
          <p:nvPr/>
        </p:nvSpPr>
        <p:spPr>
          <a:xfrm>
            <a:off x="3164205" y="2598420"/>
            <a:ext cx="72009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681345" y="2598420"/>
            <a:ext cx="72009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680325" y="2598420"/>
            <a:ext cx="86360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18795" y="3026410"/>
            <a:ext cx="95504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938655" y="3026410"/>
            <a:ext cx="95504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005070" y="3026410"/>
            <a:ext cx="80645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640455" y="3871595"/>
            <a:ext cx="688975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59410" y="4329430"/>
            <a:ext cx="389255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75030" y="3871595"/>
            <a:ext cx="96266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374640" y="3871595"/>
            <a:ext cx="43688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/>
              <a:t>爬</a:t>
            </a:r>
          </a:p>
        </p:txBody>
      </p:sp>
      <p:sp>
        <p:nvSpPr>
          <p:cNvPr id="17" name="矩形 16"/>
          <p:cNvSpPr/>
          <p:nvPr/>
        </p:nvSpPr>
        <p:spPr>
          <a:xfrm>
            <a:off x="6556375" y="3871595"/>
            <a:ext cx="2118360" cy="287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/>
      <p:bldP spid="6" grpId="0" animBg="1"/>
      <p:bldP spid="3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275855" cy="2304017"/>
          </a:xfrm>
        </p:spPr>
      </p:pic>
      <p:sp>
        <p:nvSpPr>
          <p:cNvPr id="5" name="TextBox 4"/>
          <p:cNvSpPr txBox="1"/>
          <p:nvPr/>
        </p:nvSpPr>
        <p:spPr>
          <a:xfrm>
            <a:off x="4007991" y="1595909"/>
            <a:ext cx="2376264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  <a:hlinkClick r:id="rId3" action="ppaction://hlinkfile"/>
              </a:rPr>
              <a:t>父亲买橘</a:t>
            </a:r>
            <a:endParaRPr lang="en-US" altLang="zh-CN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5516" y="5155416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32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通过外貌、动作描写，刻画了一个朴实、笨拙而又艰难努力的背影，体现了父亲对我的关心和爱，让“我”十分感动。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9532" y="2492896"/>
            <a:ext cx="8460940" cy="2677656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我看见他</a:t>
            </a:r>
            <a:r>
              <a:rPr lang="zh-CN" altLang="zh-CN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戴着黑布小帽，穿着黑布大马褂，深青布棉袍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蹒跚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地走到铁道边，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慢慢探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身下去，尚不大难。可是他穿过铁道，要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爬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上那边月台，就不容易了。他用两手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攀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着上面，两脚再向上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缩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；他肥胖的身子向左微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倾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，显出努力的样子。这时我看见他的背影，我的泪很快地流下来了。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6216" y="3846191"/>
            <a:ext cx="720080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标题 2"/>
          <p:cNvSpPr>
            <a:spLocks noGrp="1"/>
          </p:cNvSpPr>
          <p:nvPr/>
        </p:nvSpPr>
        <p:spPr>
          <a:xfrm>
            <a:off x="2389505" y="-196850"/>
            <a:ext cx="6301105" cy="19519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读“父亲”</a:t>
            </a:r>
            <a:br>
              <a:rPr lang="zh-CN" altLang="en-US" sz="6000" b="1" dirty="0">
                <a:latin typeface="华文行楷" pitchFamily="2" charset="-122"/>
                <a:ea typeface="华文行楷" pitchFamily="2" charset="-122"/>
              </a:rPr>
            </a:br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      </a:t>
            </a:r>
            <a:r>
              <a:rPr lang="en-US" altLang="zh-CN" sz="4000" b="1" dirty="0">
                <a:latin typeface="华文行楷" pitchFamily="2" charset="-122"/>
                <a:ea typeface="华文行楷" pitchFamily="2" charset="-122"/>
              </a:rPr>
              <a:t>——</a:t>
            </a:r>
            <a:r>
              <a:rPr lang="zh-CN" altLang="en-US" sz="4000" b="1" dirty="0">
                <a:latin typeface="华文行楷" pitchFamily="2" charset="-122"/>
                <a:ea typeface="华文行楷" pitchFamily="2" charset="-122"/>
              </a:rPr>
              <a:t>细节中的父爱</a:t>
            </a:r>
          </a:p>
        </p:txBody>
      </p:sp>
      <p:sp>
        <p:nvSpPr>
          <p:cNvPr id="3" name="TextBox 6"/>
          <p:cNvSpPr txBox="1"/>
          <p:nvPr/>
        </p:nvSpPr>
        <p:spPr>
          <a:xfrm>
            <a:off x="1913736" y="3010531"/>
            <a:ext cx="720080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9" name="TextBox 6"/>
          <p:cNvSpPr txBox="1"/>
          <p:nvPr/>
        </p:nvSpPr>
        <p:spPr>
          <a:xfrm>
            <a:off x="5084291" y="3010531"/>
            <a:ext cx="720080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282190" y="175895"/>
            <a:ext cx="6301105" cy="1951990"/>
          </a:xfrm>
        </p:spPr>
        <p:txBody>
          <a:bodyPr/>
          <a:lstStyle/>
          <a:p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读“父亲”</a:t>
            </a:r>
            <a:br>
              <a:rPr lang="zh-CN" altLang="en-US" sz="6000" b="1" dirty="0">
                <a:latin typeface="华文行楷" pitchFamily="2" charset="-122"/>
                <a:ea typeface="华文行楷" pitchFamily="2" charset="-122"/>
              </a:rPr>
            </a:br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      </a:t>
            </a:r>
            <a:endParaRPr lang="zh-CN" altLang="en-US" sz="44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275855" cy="2304017"/>
          </a:xfrm>
        </p:spPr>
      </p:pic>
      <p:sp>
        <p:nvSpPr>
          <p:cNvPr id="5" name="TextBox 4"/>
          <p:cNvSpPr txBox="1"/>
          <p:nvPr/>
        </p:nvSpPr>
        <p:spPr>
          <a:xfrm>
            <a:off x="323528" y="2420888"/>
            <a:ext cx="8496944" cy="193899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   文中有很多地方不是写背影的事件，你能找出来吗？作者为何要写这些事件呢？</a:t>
            </a:r>
            <a:endParaRPr lang="en-US" altLang="zh-CN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4581128"/>
            <a:ext cx="8712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40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     通过细节描写，突出了父亲对我的担忧、关心和爱，突出了主题。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zh-CN" altLang="en-US" b="1" dirty="0">
                <a:latin typeface="华文行楷" pitchFamily="2" charset="-122"/>
                <a:ea typeface="华文行楷" pitchFamily="2" charset="-122"/>
              </a:rPr>
              <a:t>父爱成诗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806190"/>
            <a:ext cx="4978896" cy="58052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是那再三的再三的叮嘱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唠叨一千遍一万遍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还是不放心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是那件黑布的大马褂和深青布棉袍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不帅 不酷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却模糊了我的泪眼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是那件紫色大衣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披在儿子的身上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自己穿的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却是布马褂布棉袍</a:t>
            </a:r>
          </a:p>
          <a:p>
            <a:pPr marL="0" indent="0">
              <a:buNone/>
            </a:pP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8104" y="908718"/>
            <a:ext cx="348020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是那靠门的座位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千挑万挑啊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一路上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都牵着父亲的视线</a:t>
            </a:r>
          </a:p>
          <a:p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是那蹒跚的脚步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是辛苦地走 努力地爬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衰老 笨拙 迟缓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一点也不矫健</a:t>
            </a:r>
          </a:p>
          <a:p>
            <a:r>
              <a:rPr lang="zh-CN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父亲的爱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是那堆朱红的橘子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像跳在冬天里的</a:t>
            </a:r>
          </a:p>
          <a:p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一堆小小火焰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275856" y="59003"/>
            <a:ext cx="4906888" cy="1600200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读“儿子”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843807" cy="2000144"/>
          </a:xfrm>
        </p:spPr>
      </p:pic>
      <p:sp>
        <p:nvSpPr>
          <p:cNvPr id="5" name="TextBox 4"/>
          <p:cNvSpPr txBox="1"/>
          <p:nvPr/>
        </p:nvSpPr>
        <p:spPr>
          <a:xfrm>
            <a:off x="323916" y="2040838"/>
            <a:ext cx="8496944" cy="113877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父亲爱“我”，那么“我”爱父亲吗？“我”对父亲的情感态度有怎样的变化呢？为何会发生变化呢？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246663"/>
            <a:ext cx="88204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陪朋友出去逛游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其实我那时已二十岁，北京已来往过两三次，是没什么要紧的了。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我再三劝他不必去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总觉得他说话不大漂亮，非自己插嘴不可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570865" indent="3048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我心里暗笑他的迂；他们只认得钱，托他们只是白托！而且我这样大年纪的人，难道还不能料理自己么？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  <a:p>
            <a:pPr marL="266700" indent="609600"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我说道：“爸爸，你走吧</a:t>
            </a:r>
            <a:r>
              <a:rPr lang="zh-CN" altLang="en-US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。</a:t>
            </a:r>
            <a:r>
              <a:rPr lang="zh-CN" altLang="zh-CN" sz="2400" b="1" kern="100" dirty="0">
                <a:solidFill>
                  <a:srgbClr val="C00000"/>
                </a:solidFill>
                <a:latin typeface="Calibri" panose="020F0502020204030204"/>
                <a:ea typeface="楷体" panose="02010609060101010101" pitchFamily="49" charset="-122"/>
                <a:cs typeface="Times New Roman" panose="02020603050405020304"/>
              </a:rPr>
              <a:t>”</a:t>
            </a:r>
            <a:endParaRPr lang="zh-CN" altLang="zh-CN" sz="2400" b="1" kern="100" dirty="0">
              <a:solidFill>
                <a:srgbClr val="C00000"/>
              </a:solidFill>
              <a:latin typeface="Calibri" panose="020F0502020204030204"/>
              <a:cs typeface="Times New Roman" panose="02020603050405020304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71600" y="6237312"/>
            <a:ext cx="41097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</a:rPr>
              <a:t>隔膜，不耐烦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275856" y="59003"/>
            <a:ext cx="4906888" cy="1600200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读“儿子”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843807" cy="2000144"/>
          </a:xfrm>
        </p:spPr>
      </p:pic>
      <p:sp>
        <p:nvSpPr>
          <p:cNvPr id="5" name="TextBox 4"/>
          <p:cNvSpPr txBox="1"/>
          <p:nvPr/>
        </p:nvSpPr>
        <p:spPr>
          <a:xfrm>
            <a:off x="1071880" y="2000250"/>
            <a:ext cx="7000240" cy="5835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儿子两次眼泪为什么而流？</a:t>
            </a:r>
            <a:endParaRPr lang="en-US" altLang="zh-CN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3" y="2914997"/>
            <a:ext cx="2304258" cy="584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前一次流泪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87824" y="2709932"/>
            <a:ext cx="5616624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既因为看到父亲竭尽全力为自己买橘而</a:t>
            </a:r>
            <a:r>
              <a:rPr lang="zh-CN" altLang="zh-CN" sz="28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感动</a:t>
            </a:r>
            <a:r>
              <a:rPr lang="zh-CN" altLang="zh-CN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，又因为从父亲的背影里看到了父亲的苍老</a:t>
            </a:r>
            <a:r>
              <a:rPr lang="zh-CN" altLang="en-US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而</a:t>
            </a:r>
            <a:r>
              <a:rPr lang="zh-CN" altLang="en-US" sz="28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痛心</a:t>
            </a:r>
            <a:r>
              <a:rPr lang="zh-CN" altLang="zh-CN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9298" y="4548293"/>
            <a:ext cx="2304258" cy="584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后一次流泪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21149" y="4364143"/>
            <a:ext cx="5616624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伤感</a:t>
            </a:r>
            <a:r>
              <a:rPr lang="zh-CN" altLang="zh-CN" sz="28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与父亲的分别，父亲已老，此次分别，却不知何时能够再见。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689860" y="5603240"/>
            <a:ext cx="54927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</a:rPr>
              <a:t>感动、伤感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9" grpId="0" bldLvl="0" animBg="1"/>
      <p:bldP spid="10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275856" y="59003"/>
            <a:ext cx="4906888" cy="1600200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读“儿子”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843807" cy="2000144"/>
          </a:xfrm>
        </p:spPr>
      </p:pic>
      <p:sp>
        <p:nvSpPr>
          <p:cNvPr id="5" name="TextBox 4"/>
          <p:cNvSpPr txBox="1"/>
          <p:nvPr/>
        </p:nvSpPr>
        <p:spPr>
          <a:xfrm>
            <a:off x="467543" y="2120213"/>
            <a:ext cx="8136905" cy="19380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    儿子此刻有没有真正理解父亲，和父亲的关系彻底缓和呢？从哪里可以看出来？</a:t>
            </a:r>
            <a:endParaRPr lang="en-US" altLang="zh-CN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3392" y="4651356"/>
            <a:ext cx="6264696" cy="67710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我与父亲不相见已二余年了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99792" y="4666744"/>
            <a:ext cx="432048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altLang="zh-CN" dirty="0"/>
          </a:p>
          <a:p>
            <a:endParaRPr lang="zh-CN" alt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1988840"/>
            <a:ext cx="8496944" cy="206210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儿子和父亲的真正和解是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1925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年儿子读到了父亲的来信之时，为什么一封小小的信能够化解父子间这么多年的矛盾呢？请大家在字里行间寻找这封信的特别之处。</a:t>
            </a:r>
            <a:endParaRPr lang="en-US" altLang="zh-CN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6474" y="4293096"/>
            <a:ext cx="8503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我身体平安，惟膀子疼痛厉害，举箸提笔，诸多不便，大约大去之期不远矣。</a:t>
            </a: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771800" y="260648"/>
            <a:ext cx="5915000" cy="1339552"/>
          </a:xfrm>
        </p:spPr>
        <p:txBody>
          <a:bodyPr/>
          <a:lstStyle/>
          <a:p>
            <a:r>
              <a:rPr lang="zh-CN" altLang="en-US" sz="6600" b="1" dirty="0">
                <a:latin typeface="华文行楷" pitchFamily="2" charset="-122"/>
                <a:ea typeface="华文行楷" pitchFamily="2" charset="-122"/>
              </a:rPr>
              <a:t>读“父子”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332656"/>
            <a:ext cx="4906888" cy="1294589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读“父子”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"/>
            <a:ext cx="2483767" cy="1746916"/>
          </a:xfrm>
        </p:spPr>
      </p:pic>
      <p:sp>
        <p:nvSpPr>
          <p:cNvPr id="5" name="TextBox 4"/>
          <p:cNvSpPr txBox="1"/>
          <p:nvPr/>
        </p:nvSpPr>
        <p:spPr>
          <a:xfrm>
            <a:off x="323529" y="1846334"/>
            <a:ext cx="8496944" cy="483209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1915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年，包办婚姻，儿子生气。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1916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年，儿子考上北大，擅自改名，父亲生气。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1917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年，父亲失业，家庭困顿，父子别离。</a:t>
            </a:r>
            <a:endParaRPr lang="en-US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1921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年，儿子到扬州工作，父亲代领工资，儿子辞职。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1922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年，儿子回家，父亲不让进门。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1923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年，儿子回家，父子无言，儿子再次离开。</a:t>
            </a:r>
            <a:endParaRPr lang="en-US" altLang="zh-CN" sz="2800" b="1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1924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年，作者写小说暴露家庭矛盾。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1925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年，父亲给儿子写信（大去之期不远），儿子在泪水中写“背影”。</a:t>
            </a:r>
            <a:endParaRPr lang="en-US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1928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年，父亲读到</a:t>
            </a:r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。父子冷战结束。</a:t>
            </a:r>
            <a:endParaRPr lang="en-US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1945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年，父亲去世。</a:t>
            </a:r>
            <a:endParaRPr lang="en-US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读“儿子”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2276872"/>
            <a:ext cx="8496944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写作缘由 </a:t>
            </a:r>
          </a:p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朱自清：            </a:t>
            </a:r>
          </a:p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        我写</a:t>
            </a:r>
            <a:r>
              <a:rPr lang="en-US" altLang="zh-CN" sz="36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36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，就因为文中所引的父亲的来信的那句话。当时读了父亲的信，真的泪如泉涌。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读“儿子”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1988840"/>
            <a:ext cx="8496944" cy="255333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作者是带着对父亲的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理解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写下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的，因而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背影</a:t>
            </a:r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中也就处处流露出了作者对父亲的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体谅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和对年少不懂事时的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忏悔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愧疚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，请同学们再找一找，文中哪些地方流露出了作者的这些情感。</a:t>
            </a:r>
            <a:endParaRPr lang="en-US" altLang="zh-CN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4594366"/>
            <a:ext cx="83529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我那时真是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聪明过分</a:t>
            </a:r>
          </a:p>
          <a:p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哎，我现在想想，那时真是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太聪明了</a:t>
            </a:r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！</a:t>
            </a:r>
          </a:p>
          <a:p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他触目伤怀，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自然</a:t>
            </a:r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情不能自已。情郁于中，</a:t>
            </a:r>
            <a:r>
              <a:rPr lang="zh-CN" altLang="zh-CN" sz="2800" b="1" u="sng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自然</a:t>
            </a:r>
            <a:r>
              <a:rPr lang="zh-CN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要发之于外。</a:t>
            </a:r>
            <a:endParaRPr lang="en-US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800" b="1" dirty="0">
                <a:solidFill>
                  <a:srgbClr val="00B0F0"/>
                </a:solidFill>
                <a:latin typeface="华文新魏" pitchFamily="2" charset="-122"/>
                <a:ea typeface="华文新魏" pitchFamily="2" charset="-122"/>
              </a:rPr>
              <a:t>情感变化：不耐烦</a:t>
            </a:r>
            <a:r>
              <a:rPr lang="en-US" altLang="zh-CN" sz="2800" b="1" dirty="0">
                <a:solidFill>
                  <a:srgbClr val="00B0F0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r>
              <a:rPr lang="zh-CN" altLang="en-US" sz="2800" b="1" dirty="0">
                <a:solidFill>
                  <a:srgbClr val="00B0F0"/>
                </a:solidFill>
                <a:latin typeface="华文新魏" pitchFamily="2" charset="-122"/>
                <a:ea typeface="华文新魏" pitchFamily="2" charset="-122"/>
              </a:rPr>
              <a:t>感动</a:t>
            </a:r>
            <a:r>
              <a:rPr lang="en-US" altLang="zh-CN" sz="2800" b="1" dirty="0">
                <a:solidFill>
                  <a:srgbClr val="00B0F0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r>
              <a:rPr lang="zh-CN" altLang="en-US" sz="2800" b="1" dirty="0">
                <a:solidFill>
                  <a:srgbClr val="00B0F0"/>
                </a:solidFill>
                <a:latin typeface="华文新魏" pitchFamily="2" charset="-122"/>
                <a:ea typeface="华文新魏" pitchFamily="2" charset="-122"/>
              </a:rPr>
              <a:t>理解</a:t>
            </a:r>
            <a:r>
              <a:rPr lang="en-US" altLang="zh-CN" sz="2800" b="1" dirty="0">
                <a:solidFill>
                  <a:srgbClr val="00B0F0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r>
              <a:rPr lang="zh-CN" altLang="en-US" sz="2800" b="1" dirty="0">
                <a:solidFill>
                  <a:srgbClr val="00B0F0"/>
                </a:solidFill>
                <a:latin typeface="华文新魏" pitchFamily="2" charset="-122"/>
                <a:ea typeface="华文新魏" pitchFamily="2" charset="-122"/>
              </a:rPr>
              <a:t>愧疚、忏悔</a:t>
            </a:r>
            <a:endParaRPr lang="zh-CN" altLang="zh-CN" sz="2800" b="1" dirty="0">
              <a:solidFill>
                <a:srgbClr val="00B0F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读“父子”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2348880"/>
            <a:ext cx="8496944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课文第</a:t>
            </a:r>
            <a:r>
              <a:rPr lang="en-US" altLang="zh-CN" sz="3600" b="1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段，作者两次写到自己“聪明过分”的行为，你怎么理解这里的“过分”？在长辈面前，你也有过类似的表现吗？读完文章，你对自己的“聪明”和长辈的“迂”有什么新的体会？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读“父子”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5" name="TextBox 4"/>
          <p:cNvSpPr txBox="1"/>
          <p:nvPr/>
        </p:nvSpPr>
        <p:spPr>
          <a:xfrm>
            <a:off x="323529" y="2348880"/>
            <a:ext cx="8496944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爱是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担当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责任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无私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奉献</a:t>
            </a:r>
            <a:r>
              <a:rPr lang="en-US" altLang="zh-CN" sz="3600" b="1" dirty="0">
                <a:latin typeface="华文新魏" pitchFamily="2" charset="-122"/>
                <a:ea typeface="华文新魏" pitchFamily="2" charset="-122"/>
              </a:rPr>
              <a:t>……</a:t>
            </a:r>
          </a:p>
          <a:p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爱同时也是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等待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妥协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，是</a:t>
            </a:r>
            <a:r>
              <a:rPr lang="zh-CN" altLang="en-US" sz="3600" b="1" dirty="0">
                <a:solidFill>
                  <a:srgbClr val="0070C0"/>
                </a:solidFill>
                <a:latin typeface="华文新魏" pitchFamily="2" charset="-122"/>
                <a:ea typeface="华文新魏" pitchFamily="2" charset="-122"/>
              </a:rPr>
              <a:t>包容</a:t>
            </a:r>
            <a:r>
              <a:rPr lang="en-US" altLang="zh-CN" sz="3600" b="1" dirty="0">
                <a:latin typeface="华文新魏" pitchFamily="2" charset="-122"/>
                <a:ea typeface="华文新魏" pitchFamily="2" charset="-122"/>
              </a:rPr>
              <a:t>……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529" y="4032507"/>
            <a:ext cx="8352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爱的隔阂，爱的艰难，爱的承担，爱的迷失，爱的矛盾</a:t>
            </a:r>
            <a:r>
              <a:rPr lang="en-US" altLang="zh-CN" sz="36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411192028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843808" y="404664"/>
            <a:ext cx="4906888" cy="1294589"/>
          </a:xfrm>
        </p:spPr>
        <p:txBody>
          <a:bodyPr/>
          <a:lstStyle/>
          <a:p>
            <a:r>
              <a:rPr lang="zh-CN" altLang="en-US" sz="6000" b="1" dirty="0">
                <a:latin typeface="华文行楷" pitchFamily="2" charset="-122"/>
                <a:ea typeface="华文行楷" pitchFamily="2" charset="-122"/>
              </a:rPr>
              <a:t>背影的作用？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627783" cy="1848207"/>
          </a:xfrm>
        </p:spPr>
      </p:pic>
      <p:sp>
        <p:nvSpPr>
          <p:cNvPr id="6" name="TextBox 5"/>
          <p:cNvSpPr txBox="1"/>
          <p:nvPr/>
        </p:nvSpPr>
        <p:spPr>
          <a:xfrm>
            <a:off x="143000" y="2332137"/>
            <a:ext cx="900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、文中四次写到“背影”，作为线索，贯穿全文；</a:t>
            </a:r>
            <a:endParaRPr lang="en-US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、概括文章内容，文中重点写了父亲为我买橘子的背影；</a:t>
            </a:r>
            <a:endParaRPr lang="en-US" altLang="zh-CN" sz="2800" b="1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、突出主题，通过父亲为我买橘子的背影，体现了父亲对我的关心和爱；“我”因为看到父亲为我买橘子的背影而感动，情感发生了变化，父子关系开始缓和，我开始理解父亲。</a:t>
            </a:r>
            <a:endParaRPr lang="zh-CN" altLang="zh-CN" sz="2800" b="1" dirty="0">
              <a:solidFill>
                <a:srgbClr val="00B0F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286941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主管人员">
  <a:themeElements>
    <a:clrScheme name="主管人员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主管人员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主管人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539</TotalTime>
  <Words>1842</Words>
  <Application>Microsoft Office PowerPoint</Application>
  <PresentationFormat>全屏显示(4:3)</PresentationFormat>
  <Paragraphs>164</Paragraphs>
  <Slides>26</Slides>
  <Notes>5</Notes>
  <HiddenSlides>3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6" baseType="lpstr">
      <vt:lpstr>仿宋</vt:lpstr>
      <vt:lpstr>华文新魏</vt:lpstr>
      <vt:lpstr>华文行楷</vt:lpstr>
      <vt:lpstr>楷体</vt:lpstr>
      <vt:lpstr>Arial</vt:lpstr>
      <vt:lpstr>Calibri</vt:lpstr>
      <vt:lpstr>Century Gothic</vt:lpstr>
      <vt:lpstr>Courier New</vt:lpstr>
      <vt:lpstr>Palatino Linotype</vt:lpstr>
      <vt:lpstr>主管人员</vt:lpstr>
      <vt:lpstr>散      文</vt:lpstr>
      <vt:lpstr>朗读文章</vt:lpstr>
      <vt:lpstr>朱自清</vt:lpstr>
      <vt:lpstr>你跟你父亲的关系怎样？  </vt:lpstr>
      <vt:lpstr>背影</vt:lpstr>
      <vt:lpstr>整体把握</vt:lpstr>
      <vt:lpstr>思考探究</vt:lpstr>
      <vt:lpstr>整体把握</vt:lpstr>
      <vt:lpstr>检  测</vt:lpstr>
      <vt:lpstr>检  测</vt:lpstr>
      <vt:lpstr>背影</vt:lpstr>
      <vt:lpstr>PowerPoint 演示文稿</vt:lpstr>
      <vt:lpstr>PowerPoint 演示文稿</vt:lpstr>
      <vt:lpstr>PowerPoint 演示文稿</vt:lpstr>
      <vt:lpstr>读“父亲”       </vt:lpstr>
      <vt:lpstr>父爱成诗</vt:lpstr>
      <vt:lpstr>读“儿子”</vt:lpstr>
      <vt:lpstr>读“儿子”</vt:lpstr>
      <vt:lpstr>读“儿子”</vt:lpstr>
      <vt:lpstr>读“父子”</vt:lpstr>
      <vt:lpstr>读“父子”</vt:lpstr>
      <vt:lpstr>读“儿子”</vt:lpstr>
      <vt:lpstr>读“儿子”</vt:lpstr>
      <vt:lpstr>读“父子”</vt:lpstr>
      <vt:lpstr>读“父子”</vt:lpstr>
      <vt:lpstr>背影的作用？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背影</dc:title>
  <dc:creator>徐汀汀</dc:creator>
  <cp:lastModifiedBy>向 琴</cp:lastModifiedBy>
  <cp:revision>73</cp:revision>
  <dcterms:created xsi:type="dcterms:W3CDTF">2017-10-09T08:42:00Z</dcterms:created>
  <dcterms:modified xsi:type="dcterms:W3CDTF">2020-11-18T07:05:29Z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