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2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7C36-6F68-4C03-8EDD-830656858B75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D12-2315-467D-9B19-210C370C7F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932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7C36-6F68-4C03-8EDD-830656858B75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D12-2315-467D-9B19-210C370C7F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632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7C36-6F68-4C03-8EDD-830656858B75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D12-2315-467D-9B19-210C370C7F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254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7C36-6F68-4C03-8EDD-830656858B75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D12-2315-467D-9B19-210C370C7F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499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7C36-6F68-4C03-8EDD-830656858B75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D12-2315-467D-9B19-210C370C7F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32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7C36-6F68-4C03-8EDD-830656858B75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D12-2315-467D-9B19-210C370C7F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945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7C36-6F68-4C03-8EDD-830656858B75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D12-2315-467D-9B19-210C370C7F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601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7C36-6F68-4C03-8EDD-830656858B75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D12-2315-467D-9B19-210C370C7F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178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7C36-6F68-4C03-8EDD-830656858B75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D12-2315-467D-9B19-210C370C7F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273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7C36-6F68-4C03-8EDD-830656858B75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D12-2315-467D-9B19-210C370C7F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32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7C36-6F68-4C03-8EDD-830656858B75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D12-2315-467D-9B19-210C370C7F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6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F7C36-6F68-4C03-8EDD-830656858B75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A3D12-2315-467D-9B19-210C370C7F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6337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63237" y="658090"/>
            <a:ext cx="11277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农耕时代的悠闲</a:t>
            </a:r>
            <a:r>
              <a:rPr lang="zh-CN" altLang="en-US" sz="6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以及</a:t>
            </a:r>
            <a:endParaRPr lang="en-US" altLang="zh-CN" sz="60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6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6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6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拒绝一种劣质生活</a:t>
            </a:r>
            <a:endParaRPr lang="en-US" altLang="zh-CN" sz="6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6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6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渊明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归去来兮辞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60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7389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29655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余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家贫，耕植不足以自给。幼稚盈室，瓶无储粟，生生所资，未见其术。亲故多劝余为长吏，脱然有怀，求之靡途。会有四方之事，诸侯以惠爱为德，家叔以余贫苦，遂见用于小邑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“入门闻号啕，幼子饥已卒。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自京赴奉先县咏怀五百字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陶潜，字元亮，大司马侃之曾孙也。祖茂，武昌太守。”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晋书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陶潜传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又不营生业，家务悉委之儿仆。未尝有喜愠之色，惟遇酒则饮，时或无酒，亦雅咏不辍。</a:t>
            </a:r>
            <a:r>
              <a:rPr lang="en-US" altLang="zh-CN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性不解音，而畜素琴一张，弦徽不具，每朋酒之会，则抚而和之。”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晋书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陶潜传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刺史王弘以元熙中临州，甚钦迟之，后自造焉。潜称疾不见。</a:t>
            </a:r>
            <a:r>
              <a:rPr lang="en-US" altLang="zh-CN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潜无履，弘顾左右为之造履。</a:t>
            </a:r>
            <a:r>
              <a:rPr lang="en-US" altLang="zh-CN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弘后欲见，辄于林泽间候之。至于酒米乏绝，亦时相赡。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晋书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陶潜传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“朝扣富儿门，暮随肥马尘。残杯与冷炙，到处潜悲辛”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奉赠韦左丞丈二十二韵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1848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491" y="90055"/>
            <a:ext cx="12039600" cy="6730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幼稚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盈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室，瓶无储粟，生生所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，未见其术。亲故多劝余为长吏，脱然有怀，求之靡途。会有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四方之事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，诸侯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惠爱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德，家叔以余贫苦，遂见用于小邑。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责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子</a:t>
            </a:r>
          </a:p>
          <a:p>
            <a:pPr>
              <a:lnSpc>
                <a:spcPts val="4100"/>
              </a:lnSpc>
            </a:pP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白发</a:t>
            </a:r>
            <a:r>
              <a:rPr lang="zh-CN" altLang="en-US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被两鬓，肌肤不复实。</a:t>
            </a:r>
          </a:p>
          <a:p>
            <a:pPr>
              <a:lnSpc>
                <a:spcPts val="41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虽</a:t>
            </a:r>
            <a:r>
              <a:rPr lang="zh-CN" altLang="en-US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有五男儿，总不好纸笔。</a:t>
            </a:r>
          </a:p>
          <a:p>
            <a:pPr>
              <a:lnSpc>
                <a:spcPts val="41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阿</a:t>
            </a:r>
            <a:r>
              <a:rPr lang="zh-CN" altLang="en-US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舒已二八，懒惰故无匹。</a:t>
            </a:r>
          </a:p>
          <a:p>
            <a:pPr>
              <a:lnSpc>
                <a:spcPts val="41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阿</a:t>
            </a:r>
            <a:r>
              <a:rPr lang="zh-CN" altLang="en-US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宣行志学，而不爱文术。</a:t>
            </a:r>
          </a:p>
          <a:p>
            <a:pPr>
              <a:lnSpc>
                <a:spcPts val="41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雍</a:t>
            </a:r>
            <a:r>
              <a:rPr lang="zh-CN" altLang="en-US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端年十三，不识六与七。</a:t>
            </a:r>
          </a:p>
          <a:p>
            <a:pPr>
              <a:lnSpc>
                <a:spcPts val="41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通</a:t>
            </a:r>
            <a:r>
              <a:rPr lang="zh-CN" altLang="en-US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子垂九龄，但觅梨与栗。</a:t>
            </a:r>
          </a:p>
          <a:p>
            <a:pPr>
              <a:lnSpc>
                <a:spcPts val="41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天</a:t>
            </a:r>
            <a:r>
              <a:rPr lang="zh-CN" altLang="en-US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运苟如此，且进杯中物。</a:t>
            </a:r>
          </a:p>
          <a:p>
            <a:endParaRPr lang="zh-CN" altLang="en-US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5278582" y="1773382"/>
            <a:ext cx="4689764" cy="272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归园田居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其三</a:t>
            </a:r>
          </a:p>
          <a:p>
            <a:pPr>
              <a:lnSpc>
                <a:spcPts val="41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种豆南山下，草盛豆苗稀。</a:t>
            </a:r>
          </a:p>
          <a:p>
            <a:pPr>
              <a:lnSpc>
                <a:spcPts val="41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晨兴理荒秽，带月荷锄归。</a:t>
            </a:r>
          </a:p>
          <a:p>
            <a:pPr>
              <a:lnSpc>
                <a:spcPts val="41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道狭草木长，夕露沾我衣。</a:t>
            </a:r>
          </a:p>
          <a:p>
            <a:pPr>
              <a:lnSpc>
                <a:spcPts val="41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衣沾不足惜，但使愿无违。</a:t>
            </a:r>
            <a:endParaRPr lang="zh-CN" altLang="en-US" sz="20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260273" y="4544291"/>
            <a:ext cx="7606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</a:rPr>
              <a:t>太爷爷是大司马，大概相当于今天中央部委甚至更高那个级别，他的爷爷是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太守，</a:t>
            </a:r>
            <a:r>
              <a:rPr lang="zh-CN" altLang="en-US" sz="2000" b="1" dirty="0">
                <a:solidFill>
                  <a:srgbClr val="FF0000"/>
                </a:solidFill>
              </a:rPr>
              <a:t>父亲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陶逸做</a:t>
            </a:r>
            <a:r>
              <a:rPr lang="zh-CN" altLang="en-US" sz="2000" b="1" dirty="0">
                <a:solidFill>
                  <a:srgbClr val="FF0000"/>
                </a:solidFill>
              </a:rPr>
              <a:t>过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太守。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721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284018"/>
            <a:ext cx="1213658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于时风波未静，心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惮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远役，彭泽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去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家百里，公田之利，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为酒。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便求之。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4691" y="1371600"/>
            <a:ext cx="11880273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41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岁辞去彭泽县令，他在此任上工作了八个月。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年轻时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的陶渊明是一个什么人？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陶渊明人生的关键词是什么？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可以根据这些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信息对陶渊明的性情稍加揣测，具有哪些特征？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1789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6982" y="290945"/>
            <a:ext cx="1209501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及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少日，眷然有归欤之情。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何则？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质性自然，非矫厉所得。饥冻虽切，违己交病。尝从人事，皆口腹自役。于是怅然慷慨，深愧平生之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志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。犹望一稔，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当（为什么一定会？）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敛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裳宵逝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400"/>
              </a:lnSpc>
            </a:pP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4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、陶渊明的辞职信中说的原因是什么？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4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、为不违背内心的生活而降格“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饥冻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”，这就是无数人无法成为陶渊明的原因；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4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、为“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口腹自役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”不是生活，是“活着”，活着的过程必然是“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违己交病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”的过程；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4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、请注意“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自然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”二字，魏晋时期文化人的“精神生活”；</a:t>
            </a:r>
          </a:p>
          <a:p>
            <a:pPr>
              <a:lnSpc>
                <a:spcPts val="44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、“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怅然慷慨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”，成年人很少华丽决绝的转身，对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“慷慨”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的决定，该怎么去理解？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75470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6982" y="193964"/>
            <a:ext cx="12095018" cy="3772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寻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程氏妹丧于武昌，情在骏奔，自免去职。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仲秋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至冬，在官八十余日。因事顺心，命篇曰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归去来兮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。乙巳岁十一月也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100"/>
              </a:lnSpc>
            </a:pP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1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、汉桓帝永寿三年到晋武帝泰康元年，相隔不到一百二十年间，全国人口由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5600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多万减至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1600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多万。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生命意识的觉醒，对生命脆弱与无常的深切感悟；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1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岁父亲去世，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岁庶母去世，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岁妻子去世，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36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岁生母去世，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41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岁程氏妹离世；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1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、作“辞”以记，说明兹事体大，以示郑重。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7865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87036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维晋义熙三年五月甲辰，程氏妹服制再周，渊明以少牢之奠，俯而酹之，呜呼哀哉</a:t>
            </a:r>
            <a:r>
              <a:rPr lang="zh-CN" altLang="en-US" dirty="0" smtClean="0"/>
              <a:t>！</a:t>
            </a:r>
            <a:endParaRPr lang="en-US" altLang="zh-CN" dirty="0" smtClean="0"/>
          </a:p>
        </p:txBody>
      </p:sp>
      <p:sp>
        <p:nvSpPr>
          <p:cNvPr id="3" name="文本框 2"/>
          <p:cNvSpPr txBox="1"/>
          <p:nvPr/>
        </p:nvSpPr>
        <p:spPr>
          <a:xfrm>
            <a:off x="131618" y="1302327"/>
            <a:ext cx="347749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寒往暑来，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日月寖疏。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梁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尘委积，庭草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荒芜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寥寥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空室，哀哀遗孤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肴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觞虚奠，人逝焉如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谁无兄弟，人亦同生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嗟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我与尔，特百常情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慈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妣早世，时尚孺婴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我年二六，尔才九龄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爰从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靡识，抚髫相成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咨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尔令妹，有德有操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靖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恭鲜言，闻善则乐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能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正能和，惟友惟孝。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073236" y="1309254"/>
            <a:ext cx="4558145" cy="4362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7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行止中闺，可象可效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闻为善，庆自己蹈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彼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苍何偏，而不斯报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在江陵，重罹天罚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兄弟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索居，乖隔楚越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我与尔，百哀是切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黯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黯高云，萧萧冬月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白云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掩晨，长风悲节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感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惟崩号，兴言泣血。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014855" y="1371600"/>
            <a:ext cx="369916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寻念平昔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，触事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未远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书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疏犹存，遗孤满眼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一往，终天不返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寂寂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高堂，何时复践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藐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藐孤女，曷依曷恃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茕茕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游魂，谁主谁祀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柰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何程妹，于此永已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死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如有知，相见蒿里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呜呼哀哉！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907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00" y="131618"/>
            <a:ext cx="12004964" cy="5734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归去来兮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，田园将芜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胡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不归？既自以心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形役，奚惆怅而独悲？悟已往之不谏，知来者之可追。实迷途其未远，觉今是而昨非。舟遥遥以轻飏，风飘飘而吹衣。问征夫以前路，恨晨光之熹微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、归去的目的？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、其背后的逻辑是可以不惆怅不独自悲伤，那么反推，只要怎样？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、人生需要反思，人生更需要期望；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400" b="1" u="sng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世事一场大梦，人生几度秋凉。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夜来风叶已鸣廊。看取眉头鬓上。</a:t>
            </a: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酒贱常愁客少，月明多被云妨。中秋谁与共孤光。把盏凄然北望。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苏轼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西江月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>
              <a:lnSpc>
                <a:spcPts val="40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、写的是回家的路途场景，表露的是回家的心境：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恨晨光之熹微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百八十里路，星夜兼程是一种什么心情？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9399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9273" y="90055"/>
            <a:ext cx="119980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乃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瞻衡宇，载欣载奔。僮仆欢迎，稚子候门。三径就荒，松菊犹存。携幼入室，有酒盈樽。引壶觞以自酌，眄庭柯以怡颜。倚南窗以寄傲，审容膝之易安。园日涉以成趣，门虽设而常关。策扶老以流憩，时矫首而遐观。云无心以出岫，鸟倦飞而知还。景翳翳以将入，抚孤松而盘桓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、亲情；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、饮酒；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饮酒诗二十首；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、自由；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寄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傲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傲世之情；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、陶渊明在做什么？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、隐逸作为一种文化状态（心理），在中国人的文化观念中占有重要的位置，你对此有何思考？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2183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221673"/>
            <a:ext cx="121919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归去来兮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请息交以绝游。世与我而相违，复驾言兮焉求？悦亲戚之情话，乐琴书以消忧。农人告余以春及，将有事于西畴。或命巾车，或棹孤舟。既窈窕以寻壑，亦崎岖而经丘。木欣欣以向荣，泉涓涓而始流。善万物之得时，感吾生之行休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世与我而相违，复驾言兮焉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求：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我还追求什么呢？不是不追求，只是不追求外在的东西，但是内心的追求还是存在的；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比如：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情话、琴书、西畴之事、寻壑、经丘、木、泉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善万物之得时，感吾生之行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休：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万物皆好，唯我行休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   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为什么突然有如此感慨？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6061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9272" y="242455"/>
            <a:ext cx="12122727" cy="5350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已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矣乎！寓形宇内复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几时？曷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不委心任去留？胡为乎遑遑欲何之？富贵非吾愿，帝乡不可期。怀良辰以孤往，或植杖而耘耔。登东皋以舒啸，临清流而赋诗。聊乘化以归尽，乐夫天命复奚疑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！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寓形宇内复几时？曷不委心任去留：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对酒当歌，人生几何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！譬如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朝露，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去日苦多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（比较）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人生的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状态：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遑遑欲何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之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人生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的不圆满：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富贵非吾愿，帝乡不可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期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我的人生可选项：孤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往、耘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耔、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舒啸、赋诗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endParaRPr lang="en-US" altLang="zh-CN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聊乘化以归尽，乐夫天命复奚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疑：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你觉得陶渊明的思想有没有承自？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4165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2399" y="270164"/>
            <a:ext cx="11956473" cy="5875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关于“悠闲”：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放松与休息，与操劳与焦虑有关。空虚、孤独、担心。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陶渊明的“悠闲”：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追求心灵的最大自由和心态的闲适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优雅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陶渊明弃县官不做，宁可做农民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庄子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拒宰相不做，宁可饿着肚子在泥泞里自由地打滚嬉戏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一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个高士面对物质与精神生活发生冲突时，往往会服从精神上的要求。精神上享受‘采菊东篱下。悠然见南山。’物质上饿肚子也就不在乎了。最难得的是他能将躬耕劳苦、饥寒交迫的生活和清静恬淡坚贞不移的性情相融合，创作出处处见真性情，处处见真生活的诗文。</a:t>
            </a:r>
          </a:p>
        </p:txBody>
      </p:sp>
    </p:spTree>
    <p:extLst>
      <p:ext uri="{BB962C8B-B14F-4D97-AF65-F5344CB8AC3E}">
        <p14:creationId xmlns:p14="http://schemas.microsoft.com/office/powerpoint/2010/main" val="4168020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4358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53890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735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1398</TotalTime>
  <Words>2055</Words>
  <Application>Microsoft Office PowerPoint</Application>
  <PresentationFormat>宽屏</PresentationFormat>
  <Paragraphs>119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1" baseType="lpstr">
      <vt:lpstr>等线</vt:lpstr>
      <vt:lpstr>等线 Light</vt:lpstr>
      <vt:lpstr>华文楷体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20</cp:revision>
  <dcterms:created xsi:type="dcterms:W3CDTF">2022-04-06T08:37:05Z</dcterms:created>
  <dcterms:modified xsi:type="dcterms:W3CDTF">2022-04-08T01:34:25Z</dcterms:modified>
</cp:coreProperties>
</file>