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7"/>
  </p:notesMasterIdLst>
  <p:handoutMasterIdLst>
    <p:handoutMasterId r:id="rId78"/>
  </p:handoutMasterIdLst>
  <p:sldIdLst>
    <p:sldId id="1892" r:id="rId3"/>
    <p:sldId id="1677" r:id="rId4"/>
    <p:sldId id="1790" r:id="rId5"/>
    <p:sldId id="1678" r:id="rId6"/>
    <p:sldId id="1679" r:id="rId7"/>
    <p:sldId id="1906" r:id="rId8"/>
    <p:sldId id="1907" r:id="rId9"/>
    <p:sldId id="1796" r:id="rId10"/>
    <p:sldId id="1893" r:id="rId11"/>
    <p:sldId id="1894" r:id="rId12"/>
    <p:sldId id="1908" r:id="rId13"/>
    <p:sldId id="1742" r:id="rId14"/>
    <p:sldId id="1743" r:id="rId15"/>
    <p:sldId id="1833" r:id="rId16"/>
    <p:sldId id="1916" r:id="rId17"/>
    <p:sldId id="1837" r:id="rId18"/>
    <p:sldId id="1917" r:id="rId19"/>
    <p:sldId id="1972" r:id="rId20"/>
    <p:sldId id="1898" r:id="rId21"/>
    <p:sldId id="1971" r:id="rId22"/>
    <p:sldId id="1819" r:id="rId23"/>
    <p:sldId id="1820" r:id="rId24"/>
    <p:sldId id="1839" r:id="rId25"/>
    <p:sldId id="1841" r:id="rId26"/>
    <p:sldId id="1973" r:id="rId27"/>
    <p:sldId id="1974" r:id="rId28"/>
    <p:sldId id="1746" r:id="rId29"/>
    <p:sldId id="1809" r:id="rId30"/>
    <p:sldId id="1897" r:id="rId31"/>
    <p:sldId id="1823" r:id="rId32"/>
    <p:sldId id="1909" r:id="rId33"/>
    <p:sldId id="1910" r:id="rId34"/>
    <p:sldId id="1911" r:id="rId35"/>
    <p:sldId id="1912" r:id="rId36"/>
    <p:sldId id="1829" r:id="rId37"/>
    <p:sldId id="1830" r:id="rId38"/>
    <p:sldId id="1914" r:id="rId39"/>
    <p:sldId id="1915" r:id="rId40"/>
    <p:sldId id="1968" r:id="rId41"/>
    <p:sldId id="1969" r:id="rId42"/>
    <p:sldId id="1970" r:id="rId43"/>
    <p:sldId id="1899" r:id="rId44"/>
    <p:sldId id="1810" r:id="rId45"/>
    <p:sldId id="1918" r:id="rId46"/>
    <p:sldId id="1900" r:id="rId47"/>
    <p:sldId id="1812" r:id="rId48"/>
    <p:sldId id="1813" r:id="rId49"/>
    <p:sldId id="1815" r:id="rId50"/>
    <p:sldId id="1919" r:id="rId51"/>
    <p:sldId id="1920" r:id="rId52"/>
    <p:sldId id="1816" r:id="rId53"/>
    <p:sldId id="1693" r:id="rId54"/>
    <p:sldId id="1713" r:id="rId55"/>
    <p:sldId id="1921" r:id="rId56"/>
    <p:sldId id="1872" r:id="rId57"/>
    <p:sldId id="1873" r:id="rId58"/>
    <p:sldId id="1922" r:id="rId59"/>
    <p:sldId id="1874" r:id="rId60"/>
    <p:sldId id="1875" r:id="rId61"/>
    <p:sldId id="1876" r:id="rId62"/>
    <p:sldId id="1923" r:id="rId63"/>
    <p:sldId id="1877" r:id="rId64"/>
    <p:sldId id="1924" r:id="rId65"/>
    <p:sldId id="1878" r:id="rId66"/>
    <p:sldId id="1879" r:id="rId67"/>
    <p:sldId id="1881" r:id="rId68"/>
    <p:sldId id="1882" r:id="rId69"/>
    <p:sldId id="1925" r:id="rId70"/>
    <p:sldId id="1883" r:id="rId71"/>
    <p:sldId id="1884" r:id="rId72"/>
    <p:sldId id="1926" r:id="rId73"/>
    <p:sldId id="1886" r:id="rId74"/>
    <p:sldId id="1927" r:id="rId75"/>
    <p:sldId id="1905" r:id="rId76"/>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p:scale>
          <a:sx n="100" d="100"/>
          <a:sy n="100" d="100"/>
        </p:scale>
        <p:origin x="-156" y="-396"/>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1" Type="http://schemas.openxmlformats.org/officeDocument/2006/relationships/tableStyles" Target="tableStyles.xml"/><Relationship Id="rId80" Type="http://schemas.openxmlformats.org/officeDocument/2006/relationships/viewProps" Target="viewProps.xml"/><Relationship Id="rId8" Type="http://schemas.openxmlformats.org/officeDocument/2006/relationships/slide" Target="slides/slide6.xml"/><Relationship Id="rId79" Type="http://schemas.openxmlformats.org/officeDocument/2006/relationships/presProps" Target="presProps.xml"/><Relationship Id="rId78" Type="http://schemas.openxmlformats.org/officeDocument/2006/relationships/handoutMaster" Target="handoutMasters/handoutMaster1.xml"/><Relationship Id="rId77" Type="http://schemas.openxmlformats.org/officeDocument/2006/relationships/notesMaster" Target="notesMasters/notesMaster1.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1.png"/><Relationship Id="rId7" Type="http://schemas.openxmlformats.org/officeDocument/2006/relationships/slide" Target="slide5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30.xml"/><Relationship Id="rId1" Type="http://schemas.openxmlformats.org/officeDocument/2006/relationships/image" Target="../media/image1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png"/><Relationship Id="rId1" Type="http://schemas.openxmlformats.org/officeDocument/2006/relationships/image" Target="../media/image12.pn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33.xml"/><Relationship Id="rId1" Type="http://schemas.openxmlformats.org/officeDocument/2006/relationships/image" Target="../media/image1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6.wdp"/><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png"/><Relationship Id="rId1" Type="http://schemas.openxmlformats.org/officeDocument/2006/relationships/image" Target="../media/image12.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38.xml"/><Relationship Id="rId1"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44.xml"/><Relationship Id="rId1" Type="http://schemas.openxmlformats.org/officeDocument/2006/relationships/image" Target="../media/image1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png"/><Relationship Id="rId1" Type="http://schemas.openxmlformats.org/officeDocument/2006/relationships/image" Target="../media/image12.png"/></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47.xml"/><Relationship Id="rId1" Type="http://schemas.openxmlformats.org/officeDocument/2006/relationships/image" Target="../media/image1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6.wdp"/><Relationship Id="rId4" Type="http://schemas.openxmlformats.org/officeDocument/2006/relationships/image" Target="../media/image15.png"/><Relationship Id="rId3" Type="http://schemas.openxmlformats.org/officeDocument/2006/relationships/image" Target="../media/image17.png"/><Relationship Id="rId2" Type="http://schemas.openxmlformats.org/officeDocument/2006/relationships/slide" Target="slide49.xml"/><Relationship Id="rId1" Type="http://schemas.openxmlformats.org/officeDocument/2006/relationships/image" Target="../media/image1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slide" Target="slide3.xml"/><Relationship Id="rId3" Type="http://schemas.openxmlformats.org/officeDocument/2006/relationships/image" Target="../media/image17.png"/><Relationship Id="rId2" Type="http://schemas.openxmlformats.org/officeDocument/2006/relationships/slide" Target="slide51.xml"/><Relationship Id="rId1" Type="http://schemas.openxmlformats.org/officeDocument/2006/relationships/image" Target="../media/image12.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slide" Target="slide3.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53.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6.xml"/><Relationship Id="rId3" Type="http://schemas.openxmlformats.org/officeDocument/2006/relationships/slide" Target="slide55.xml"/><Relationship Id="rId2" Type="http://schemas.openxmlformats.org/officeDocument/2006/relationships/slide" Target="slide53.xml"/><Relationship Id="rId18" Type="http://schemas.openxmlformats.org/officeDocument/2006/relationships/slideLayout" Target="../slideLayouts/slideLayout1.xml"/><Relationship Id="rId17" Type="http://schemas.openxmlformats.org/officeDocument/2006/relationships/image" Target="../media/image17.png"/><Relationship Id="rId16" Type="http://schemas.openxmlformats.org/officeDocument/2006/relationships/slide" Target="slide54.xml"/><Relationship Id="rId15" Type="http://schemas.openxmlformats.org/officeDocument/2006/relationships/slide" Target="slide72.xml"/><Relationship Id="rId14" Type="http://schemas.openxmlformats.org/officeDocument/2006/relationships/slide" Target="slide70.xml"/><Relationship Id="rId13" Type="http://schemas.openxmlformats.org/officeDocument/2006/relationships/slide" Target="slide69.xml"/><Relationship Id="rId12" Type="http://schemas.openxmlformats.org/officeDocument/2006/relationships/slide" Target="slide67.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2.png"/></Relationships>
</file>

<file path=ppt/slides/_rels/slide54.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55.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56.xml.rels><?xml version="1.0" encoding="UTF-8" standalone="yes"?>
<Relationships xmlns="http://schemas.openxmlformats.org/package/2006/relationships"><Relationship Id="rId9" Type="http://schemas.openxmlformats.org/officeDocument/2006/relationships/slide" Target="slide60.xml"/><Relationship Id="rId8" Type="http://schemas.openxmlformats.org/officeDocument/2006/relationships/slide" Target="slide59.xml"/><Relationship Id="rId7" Type="http://schemas.openxmlformats.org/officeDocument/2006/relationships/slide" Target="slide58.xml"/><Relationship Id="rId6" Type="http://schemas.openxmlformats.org/officeDocument/2006/relationships/slide" Target="slide56.xml"/><Relationship Id="rId5" Type="http://schemas.openxmlformats.org/officeDocument/2006/relationships/slide" Target="slide55.xml"/><Relationship Id="rId4" Type="http://schemas.openxmlformats.org/officeDocument/2006/relationships/slide" Target="slide53.xml"/><Relationship Id="rId3" Type="http://schemas.openxmlformats.org/officeDocument/2006/relationships/image" Target="../media/image17.png"/><Relationship Id="rId2" Type="http://schemas.openxmlformats.org/officeDocument/2006/relationships/slide" Target="slide57.xml"/><Relationship Id="rId18" Type="http://schemas.openxmlformats.org/officeDocument/2006/relationships/slideLayout" Target="../slideLayouts/slideLayout1.xml"/><Relationship Id="rId17" Type="http://schemas.openxmlformats.org/officeDocument/2006/relationships/slide" Target="slide72.xml"/><Relationship Id="rId16" Type="http://schemas.openxmlformats.org/officeDocument/2006/relationships/slide" Target="slide70.xml"/><Relationship Id="rId15" Type="http://schemas.openxmlformats.org/officeDocument/2006/relationships/slide" Target="slide69.xml"/><Relationship Id="rId14" Type="http://schemas.openxmlformats.org/officeDocument/2006/relationships/slide" Target="slide67.xml"/><Relationship Id="rId13" Type="http://schemas.openxmlformats.org/officeDocument/2006/relationships/slide" Target="slide66.xml"/><Relationship Id="rId12" Type="http://schemas.openxmlformats.org/officeDocument/2006/relationships/slide" Target="slide65.xml"/><Relationship Id="rId11" Type="http://schemas.openxmlformats.org/officeDocument/2006/relationships/slide" Target="slide64.xml"/><Relationship Id="rId10" Type="http://schemas.openxmlformats.org/officeDocument/2006/relationships/slide" Target="slide62.xml"/><Relationship Id="rId1" Type="http://schemas.openxmlformats.org/officeDocument/2006/relationships/image" Target="../media/image12.png"/></Relationships>
</file>

<file path=ppt/slides/_rels/slide57.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58.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59.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60.xml.rels><?xml version="1.0" encoding="UTF-8" standalone="yes"?>
<Relationships xmlns="http://schemas.openxmlformats.org/package/2006/relationships"><Relationship Id="rId9" Type="http://schemas.openxmlformats.org/officeDocument/2006/relationships/slide" Target="slide60.xml"/><Relationship Id="rId8" Type="http://schemas.openxmlformats.org/officeDocument/2006/relationships/slide" Target="slide59.xml"/><Relationship Id="rId7" Type="http://schemas.openxmlformats.org/officeDocument/2006/relationships/slide" Target="slide58.xml"/><Relationship Id="rId6" Type="http://schemas.openxmlformats.org/officeDocument/2006/relationships/slide" Target="slide56.xml"/><Relationship Id="rId5" Type="http://schemas.openxmlformats.org/officeDocument/2006/relationships/slide" Target="slide55.xml"/><Relationship Id="rId4" Type="http://schemas.openxmlformats.org/officeDocument/2006/relationships/slide" Target="slide53.xml"/><Relationship Id="rId3" Type="http://schemas.openxmlformats.org/officeDocument/2006/relationships/image" Target="../media/image17.png"/><Relationship Id="rId2" Type="http://schemas.openxmlformats.org/officeDocument/2006/relationships/slide" Target="slide61.xml"/><Relationship Id="rId18" Type="http://schemas.openxmlformats.org/officeDocument/2006/relationships/slideLayout" Target="../slideLayouts/slideLayout1.xml"/><Relationship Id="rId17" Type="http://schemas.openxmlformats.org/officeDocument/2006/relationships/slide" Target="slide72.xml"/><Relationship Id="rId16" Type="http://schemas.openxmlformats.org/officeDocument/2006/relationships/slide" Target="slide70.xml"/><Relationship Id="rId15" Type="http://schemas.openxmlformats.org/officeDocument/2006/relationships/slide" Target="slide69.xml"/><Relationship Id="rId14" Type="http://schemas.openxmlformats.org/officeDocument/2006/relationships/slide" Target="slide67.xml"/><Relationship Id="rId13" Type="http://schemas.openxmlformats.org/officeDocument/2006/relationships/slide" Target="slide66.xml"/><Relationship Id="rId12" Type="http://schemas.openxmlformats.org/officeDocument/2006/relationships/slide" Target="slide65.xml"/><Relationship Id="rId11" Type="http://schemas.openxmlformats.org/officeDocument/2006/relationships/slide" Target="slide64.xml"/><Relationship Id="rId10" Type="http://schemas.openxmlformats.org/officeDocument/2006/relationships/slide" Target="slide62.xml"/><Relationship Id="rId1" Type="http://schemas.openxmlformats.org/officeDocument/2006/relationships/image" Target="../media/image12.png"/></Relationships>
</file>

<file path=ppt/slides/_rels/slide61.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62.xml.rels><?xml version="1.0" encoding="UTF-8" standalone="yes"?>
<Relationships xmlns="http://schemas.openxmlformats.org/package/2006/relationships"><Relationship Id="rId9" Type="http://schemas.openxmlformats.org/officeDocument/2006/relationships/slide" Target="slide60.xml"/><Relationship Id="rId8" Type="http://schemas.openxmlformats.org/officeDocument/2006/relationships/slide" Target="slide59.xml"/><Relationship Id="rId7" Type="http://schemas.openxmlformats.org/officeDocument/2006/relationships/slide" Target="slide58.xml"/><Relationship Id="rId6" Type="http://schemas.openxmlformats.org/officeDocument/2006/relationships/slide" Target="slide56.xml"/><Relationship Id="rId5" Type="http://schemas.openxmlformats.org/officeDocument/2006/relationships/slide" Target="slide55.xml"/><Relationship Id="rId4" Type="http://schemas.openxmlformats.org/officeDocument/2006/relationships/slide" Target="slide53.xml"/><Relationship Id="rId3" Type="http://schemas.openxmlformats.org/officeDocument/2006/relationships/image" Target="../media/image17.png"/><Relationship Id="rId2" Type="http://schemas.openxmlformats.org/officeDocument/2006/relationships/slide" Target="slide63.xml"/><Relationship Id="rId18" Type="http://schemas.openxmlformats.org/officeDocument/2006/relationships/slideLayout" Target="../slideLayouts/slideLayout1.xml"/><Relationship Id="rId17" Type="http://schemas.openxmlformats.org/officeDocument/2006/relationships/slide" Target="slide72.xml"/><Relationship Id="rId16" Type="http://schemas.openxmlformats.org/officeDocument/2006/relationships/slide" Target="slide70.xml"/><Relationship Id="rId15" Type="http://schemas.openxmlformats.org/officeDocument/2006/relationships/slide" Target="slide69.xml"/><Relationship Id="rId14" Type="http://schemas.openxmlformats.org/officeDocument/2006/relationships/slide" Target="slide67.xml"/><Relationship Id="rId13" Type="http://schemas.openxmlformats.org/officeDocument/2006/relationships/slide" Target="slide66.xml"/><Relationship Id="rId12" Type="http://schemas.openxmlformats.org/officeDocument/2006/relationships/slide" Target="slide65.xml"/><Relationship Id="rId11" Type="http://schemas.openxmlformats.org/officeDocument/2006/relationships/slide" Target="slide64.xml"/><Relationship Id="rId10" Type="http://schemas.openxmlformats.org/officeDocument/2006/relationships/slide" Target="slide62.xml"/><Relationship Id="rId1" Type="http://schemas.openxmlformats.org/officeDocument/2006/relationships/image" Target="../media/image12.png"/></Relationships>
</file>

<file path=ppt/slides/_rels/slide6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64.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65.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6.xml"/><Relationship Id="rId3" Type="http://schemas.openxmlformats.org/officeDocument/2006/relationships/slide" Target="slide55.xml"/><Relationship Id="rId2" Type="http://schemas.openxmlformats.org/officeDocument/2006/relationships/slide" Target="slide53.xml"/><Relationship Id="rId17" Type="http://schemas.openxmlformats.org/officeDocument/2006/relationships/slideLayout" Target="../slideLayouts/slideLayout1.xml"/><Relationship Id="rId16" Type="http://schemas.openxmlformats.org/officeDocument/2006/relationships/image" Target="../media/image17.png"/><Relationship Id="rId15" Type="http://schemas.openxmlformats.org/officeDocument/2006/relationships/slide" Target="slide72.xml"/><Relationship Id="rId14" Type="http://schemas.openxmlformats.org/officeDocument/2006/relationships/slide" Target="slide70.xml"/><Relationship Id="rId13" Type="http://schemas.openxmlformats.org/officeDocument/2006/relationships/slide" Target="slide69.xml"/><Relationship Id="rId12" Type="http://schemas.openxmlformats.org/officeDocument/2006/relationships/slide" Target="slide67.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2.png"/></Relationships>
</file>

<file path=ppt/slides/_rels/slide66.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67.xml.rels><?xml version="1.0" encoding="UTF-8" standalone="yes"?>
<Relationships xmlns="http://schemas.openxmlformats.org/package/2006/relationships"><Relationship Id="rId9" Type="http://schemas.openxmlformats.org/officeDocument/2006/relationships/slide" Target="slide60.xml"/><Relationship Id="rId8" Type="http://schemas.openxmlformats.org/officeDocument/2006/relationships/slide" Target="slide59.xml"/><Relationship Id="rId7" Type="http://schemas.openxmlformats.org/officeDocument/2006/relationships/slide" Target="slide58.xml"/><Relationship Id="rId6" Type="http://schemas.openxmlformats.org/officeDocument/2006/relationships/slide" Target="slide56.xml"/><Relationship Id="rId5" Type="http://schemas.openxmlformats.org/officeDocument/2006/relationships/slide" Target="slide55.xml"/><Relationship Id="rId4" Type="http://schemas.openxmlformats.org/officeDocument/2006/relationships/slide" Target="slide53.xml"/><Relationship Id="rId3" Type="http://schemas.openxmlformats.org/officeDocument/2006/relationships/image" Target="../media/image17.png"/><Relationship Id="rId2" Type="http://schemas.openxmlformats.org/officeDocument/2006/relationships/slide" Target="slide68.xml"/><Relationship Id="rId18" Type="http://schemas.openxmlformats.org/officeDocument/2006/relationships/slideLayout" Target="../slideLayouts/slideLayout1.xml"/><Relationship Id="rId17" Type="http://schemas.openxmlformats.org/officeDocument/2006/relationships/slide" Target="slide72.xml"/><Relationship Id="rId16" Type="http://schemas.openxmlformats.org/officeDocument/2006/relationships/slide" Target="slide70.xml"/><Relationship Id="rId15" Type="http://schemas.openxmlformats.org/officeDocument/2006/relationships/slide" Target="slide69.xml"/><Relationship Id="rId14" Type="http://schemas.openxmlformats.org/officeDocument/2006/relationships/slide" Target="slide67.xml"/><Relationship Id="rId13" Type="http://schemas.openxmlformats.org/officeDocument/2006/relationships/slide" Target="slide66.xml"/><Relationship Id="rId12" Type="http://schemas.openxmlformats.org/officeDocument/2006/relationships/slide" Target="slide65.xml"/><Relationship Id="rId11" Type="http://schemas.openxmlformats.org/officeDocument/2006/relationships/slide" Target="slide64.xml"/><Relationship Id="rId10" Type="http://schemas.openxmlformats.org/officeDocument/2006/relationships/slide" Target="slide62.xml"/><Relationship Id="rId1" Type="http://schemas.openxmlformats.org/officeDocument/2006/relationships/image" Target="../media/image12.png"/></Relationships>
</file>

<file path=ppt/slides/_rels/slide68.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69.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2.png"/></Relationships>
</file>

<file path=ppt/slides/_rels/slide70.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6.xml"/><Relationship Id="rId4" Type="http://schemas.openxmlformats.org/officeDocument/2006/relationships/slide" Target="slide55.xml"/><Relationship Id="rId3" Type="http://schemas.openxmlformats.org/officeDocument/2006/relationships/slide" Target="slide53.xml"/><Relationship Id="rId2" Type="http://schemas.openxmlformats.org/officeDocument/2006/relationships/image" Target="../media/image12.png"/><Relationship Id="rId17" Type="http://schemas.openxmlformats.org/officeDocument/2006/relationships/slideLayout" Target="../slideLayouts/slideLayout1.xml"/><Relationship Id="rId16" Type="http://schemas.openxmlformats.org/officeDocument/2006/relationships/slide" Target="slide72.xml"/><Relationship Id="rId15" Type="http://schemas.openxmlformats.org/officeDocument/2006/relationships/slide" Target="slide70.xml"/><Relationship Id="rId14" Type="http://schemas.openxmlformats.org/officeDocument/2006/relationships/slide" Target="slide69.xml"/><Relationship Id="rId13" Type="http://schemas.openxmlformats.org/officeDocument/2006/relationships/slide" Target="slide67.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slide" Target="slide71.xml"/></Relationships>
</file>

<file path=ppt/slides/_rels/slide71.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5" Type="http://schemas.openxmlformats.org/officeDocument/2006/relationships/slideLayout" Target="../slideLayouts/slideLayout1.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72.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9" Type="http://schemas.openxmlformats.org/officeDocument/2006/relationships/slideLayout" Target="../slideLayouts/slideLayout1.xml"/><Relationship Id="rId18" Type="http://schemas.openxmlformats.org/officeDocument/2006/relationships/image" Target="../media/image14.png"/><Relationship Id="rId17" Type="http://schemas.openxmlformats.org/officeDocument/2006/relationships/slide" Target="slide3.xml"/><Relationship Id="rId16" Type="http://schemas.openxmlformats.org/officeDocument/2006/relationships/image" Target="../media/image12.png"/><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7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6.xml"/><Relationship Id="rId2" Type="http://schemas.openxmlformats.org/officeDocument/2006/relationships/slide" Target="slide55.xml"/><Relationship Id="rId17" Type="http://schemas.openxmlformats.org/officeDocument/2006/relationships/slideLayout" Target="../slideLayouts/slideLayout1.xml"/><Relationship Id="rId16" Type="http://schemas.openxmlformats.org/officeDocument/2006/relationships/image" Target="../media/image14.png"/><Relationship Id="rId15" Type="http://schemas.openxmlformats.org/officeDocument/2006/relationships/slide" Target="slide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53.xml"/></Relationships>
</file>

<file path=ppt/slides/_rels/slide74.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5.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4.xml"/><Relationship Id="rId2" Type="http://schemas.openxmlformats.org/officeDocument/2006/relationships/image" Target="../media/image2.png"/><Relationship Id="rId1" Type="http://schemas.openxmlformats.org/officeDocument/2006/relationships/tags" Target="../tags/tag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sp>
        <p:nvSpPr>
          <p:cNvPr id="36" name="标题 2"/>
          <p:cNvSpPr txBox="1"/>
          <p:nvPr/>
        </p:nvSpPr>
        <p:spPr>
          <a:xfrm>
            <a:off x="3142256" y="3513464"/>
            <a:ext cx="59059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28</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走进文化生活</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
        <p:nvSpPr>
          <p:cNvPr id="19" name="副标题 3"/>
          <p:cNvSpPr txBox="1"/>
          <p:nvPr/>
        </p:nvSpPr>
        <p:spPr>
          <a:xfrm>
            <a:off x="4078327" y="2616226"/>
            <a:ext cx="5041215" cy="514188"/>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发展中国特色社会主义文化</a:t>
            </a:r>
            <a:endParaRPr lang="zh-CN" altLang="en-US" sz="2000" dirty="0">
              <a:latin typeface="+mj-ea"/>
              <a:ea typeface="+mj-ea"/>
            </a:endParaRPr>
          </a:p>
        </p:txBody>
      </p:sp>
      <p:sp>
        <p:nvSpPr>
          <p:cNvPr id="21" name="副标题 3"/>
          <p:cNvSpPr txBox="1"/>
          <p:nvPr/>
        </p:nvSpPr>
        <p:spPr>
          <a:xfrm>
            <a:off x="310709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22" name="矩形 21"/>
          <p:cNvSpPr/>
          <p:nvPr/>
        </p:nvSpPr>
        <p:spPr>
          <a:xfrm flipH="1">
            <a:off x="397187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文化市场对文化的影响。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文化建设的必然要求。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如何看待落后文化和腐朽文化。</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917626"/>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3124794"/>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8" name="组合 7"/>
          <p:cNvGrpSpPr/>
          <p:nvPr/>
        </p:nvGrpSpPr>
        <p:grpSpPr>
          <a:xfrm>
            <a:off x="4042421" y="4364567"/>
            <a:ext cx="4213025" cy="793419"/>
            <a:chOff x="4042421" y="3860175"/>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846" y="3860175"/>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42421" y="3860175"/>
              <a:ext cx="743714" cy="760478"/>
            </a:xfrm>
            <a:prstGeom prst="rect">
              <a:avLst/>
            </a:prstGeom>
          </p:spPr>
        </p:pic>
      </p:grpSp>
      <p:sp>
        <p:nvSpPr>
          <p:cNvPr id="25" name="TextBox 55">
            <a:hlinkClick r:id="rId7" action="ppaction://hlinksldjump"/>
          </p:cNvPr>
          <p:cNvSpPr txBox="1"/>
          <p:nvPr/>
        </p:nvSpPr>
        <p:spPr>
          <a:xfrm>
            <a:off x="4997003" y="4524970"/>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a:solidFill>
                  <a:srgbClr val="4D4D4D"/>
                </a:solidFill>
              </a:rPr>
              <a:t>课时作业</a:t>
            </a:r>
            <a:endParaRPr lang="zh-CN" altLang="en-US" sz="2400" dirty="0">
              <a:solidFill>
                <a:srgbClr val="4D4D4D"/>
              </a:solidFill>
            </a:endParaRPr>
          </a:p>
        </p:txBody>
      </p:sp>
      <p:sp>
        <p:nvSpPr>
          <p:cNvPr id="21" name="TextBox 47">
            <a:hlinkClick r:id="rId1" action="ppaction://hlinksldjump"/>
          </p:cNvPr>
          <p:cNvSpPr txBox="1"/>
          <p:nvPr/>
        </p:nvSpPr>
        <p:spPr>
          <a:xfrm>
            <a:off x="4997003" y="2062618"/>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3293962"/>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558702" y="526232"/>
            <a:ext cx="1584176" cy="1892826"/>
          </a:xfrm>
          <a:prstGeom prst="rect">
            <a:avLst/>
          </a:prstGeom>
          <a:ln>
            <a:noFill/>
          </a:ln>
        </p:spPr>
        <p:txBody>
          <a:bodyPr wrap="square">
            <a:spAutoFit/>
          </a:bodyPr>
          <a:lstStyle/>
          <a:p>
            <a:pPr>
              <a:lnSpc>
                <a:spcPct val="150000"/>
              </a:lnSpc>
            </a:pPr>
            <a:r>
              <a:rPr lang="zh-CN" altLang="en-US" sz="2600" dirty="0">
                <a:ea typeface="微软雅黑" panose="020B0503020204020204" pitchFamily="34" charset="-122"/>
              </a:rPr>
              <a:t>文化市场对文化的影响</a:t>
            </a:r>
            <a:endParaRPr lang="zh-CN" altLang="en-US" sz="2600" dirty="0">
              <a:ea typeface="微软雅黑" panose="020B0503020204020204" pitchFamily="34" charset="-122"/>
            </a:endParaRPr>
          </a:p>
        </p:txBody>
      </p:sp>
      <p:grpSp>
        <p:nvGrpSpPr>
          <p:cNvPr id="8" name="组合 7"/>
          <p:cNvGrpSpPr/>
          <p:nvPr/>
        </p:nvGrpSpPr>
        <p:grpSpPr>
          <a:xfrm>
            <a:off x="3070870" y="1124176"/>
            <a:ext cx="653039" cy="1200169"/>
            <a:chOff x="3070870" y="1124176"/>
            <a:chExt cx="653039" cy="1200169"/>
          </a:xfrm>
        </p:grpSpPr>
        <p:cxnSp>
          <p:nvCxnSpPr>
            <p:cNvPr id="7" name="直接连接符 6"/>
            <p:cNvCxnSpPr/>
            <p:nvPr/>
          </p:nvCxnSpPr>
          <p:spPr>
            <a:xfrm flipH="1">
              <a:off x="3408022" y="112417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3408022" y="232434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3399180" y="1124176"/>
              <a:ext cx="0" cy="120016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3070870" y="1485905"/>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2028879" y="2470448"/>
            <a:ext cx="0" cy="123686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43" name="矩形 42"/>
          <p:cNvSpPr/>
          <p:nvPr/>
        </p:nvSpPr>
        <p:spPr>
          <a:xfrm>
            <a:off x="3728467" y="701293"/>
            <a:ext cx="8235999"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喜：文化市场和大众传媒的发展，给文化生活带来</a:t>
            </a:r>
            <a:r>
              <a:rPr lang="zh-CN" altLang="en-US" sz="2600" dirty="0" smtClean="0">
                <a:ea typeface="微软雅黑" panose="020B0503020204020204" pitchFamily="34" charset="-122"/>
              </a:rPr>
              <a:t>了</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许多①</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的</a:t>
            </a:r>
            <a:r>
              <a:rPr lang="zh-CN" altLang="en-US" sz="2600" dirty="0">
                <a:ea typeface="微软雅黑" panose="020B0503020204020204" pitchFamily="34" charset="-122"/>
              </a:rPr>
              <a:t>变化</a:t>
            </a:r>
            <a:endParaRPr lang="zh-CN" altLang="en-US" sz="2600" dirty="0">
              <a:ea typeface="微软雅黑" panose="020B0503020204020204" pitchFamily="34" charset="-122"/>
            </a:endParaRPr>
          </a:p>
        </p:txBody>
      </p:sp>
      <p:sp>
        <p:nvSpPr>
          <p:cNvPr id="44" name="矩形 43"/>
          <p:cNvSpPr/>
          <p:nvPr/>
        </p:nvSpPr>
        <p:spPr>
          <a:xfrm>
            <a:off x="3728466" y="1915904"/>
            <a:ext cx="8136905"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忧：文化市场的</a:t>
            </a:r>
            <a:r>
              <a:rPr lang="zh-CN" altLang="en-US" sz="2600" dirty="0" smtClean="0">
                <a:ea typeface="微软雅黑" panose="020B0503020204020204" pitchFamily="34" charset="-122"/>
              </a:rPr>
              <a:t>②</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dirty="0" smtClean="0">
                <a:ea typeface="微软雅黑" panose="020B0503020204020204" pitchFamily="34" charset="-122"/>
              </a:rPr>
              <a:t>和</a:t>
            </a:r>
            <a:r>
              <a:rPr lang="zh-CN" altLang="en-US" sz="2600" dirty="0">
                <a:ea typeface="微软雅黑" panose="020B0503020204020204" pitchFamily="34" charset="-122"/>
              </a:rPr>
              <a:t>传媒的商业性，也引发</a:t>
            </a:r>
            <a:r>
              <a:rPr lang="zh-CN" altLang="en-US" sz="2600" dirty="0" smtClean="0">
                <a:ea typeface="微软雅黑" panose="020B0503020204020204" pitchFamily="34" charset="-122"/>
              </a:rPr>
              <a:t>了</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令人</a:t>
            </a:r>
            <a:r>
              <a:rPr lang="zh-CN" altLang="en-US" sz="2600" dirty="0">
                <a:ea typeface="微软雅黑" panose="020B0503020204020204" pitchFamily="34" charset="-122"/>
              </a:rPr>
              <a:t>忧虑的现象</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5" name="TextBox 44"/>
          <p:cNvSpPr txBox="1"/>
          <p:nvPr/>
        </p:nvSpPr>
        <p:spPr>
          <a:xfrm>
            <a:off x="5136118" y="1404771"/>
            <a:ext cx="959088"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可喜</a:t>
            </a:r>
            <a:endParaRPr lang="zh-CN" altLang="en-US" dirty="0">
              <a:solidFill>
                <a:srgbClr val="C00000"/>
              </a:solidFill>
            </a:endParaRPr>
          </a:p>
        </p:txBody>
      </p:sp>
      <p:sp>
        <p:nvSpPr>
          <p:cNvPr id="46" name="TextBox 45"/>
          <p:cNvSpPr txBox="1"/>
          <p:nvPr/>
        </p:nvSpPr>
        <p:spPr>
          <a:xfrm>
            <a:off x="6451227" y="2011514"/>
            <a:ext cx="1309688"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自发性</a:t>
            </a:r>
            <a:endParaRPr lang="zh-CN" altLang="en-US" dirty="0">
              <a:solidFill>
                <a:srgbClr val="C00000"/>
              </a:solidFill>
            </a:endParaRPr>
          </a:p>
        </p:txBody>
      </p:sp>
      <p:sp>
        <p:nvSpPr>
          <p:cNvPr id="48" name="矩形 47"/>
          <p:cNvSpPr/>
          <p:nvPr/>
        </p:nvSpPr>
        <p:spPr>
          <a:xfrm>
            <a:off x="1558702" y="3694584"/>
            <a:ext cx="1560934" cy="1221296"/>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加强管理</a:t>
            </a:r>
            <a:endParaRPr lang="zh-CN" altLang="en-US" sz="2600" dirty="0">
              <a:ea typeface="微软雅黑" panose="020B0503020204020204" pitchFamily="34" charset="-122"/>
            </a:endParaRPr>
          </a:p>
          <a:p>
            <a:pPr algn="ctr">
              <a:lnSpc>
                <a:spcPct val="150000"/>
              </a:lnSpc>
            </a:pPr>
            <a:r>
              <a:rPr lang="zh-CN" altLang="en-US" sz="2600" dirty="0">
                <a:ea typeface="微软雅黑" panose="020B0503020204020204" pitchFamily="34" charset="-122"/>
              </a:rPr>
              <a:t>正确引导</a:t>
            </a:r>
            <a:endParaRPr lang="zh-CN" altLang="en-US" sz="2600" dirty="0">
              <a:ea typeface="微软雅黑" panose="020B0503020204020204" pitchFamily="34" charset="-122"/>
            </a:endParaRPr>
          </a:p>
        </p:txBody>
      </p:sp>
      <p:sp>
        <p:nvSpPr>
          <p:cNvPr id="51" name="矩形 50"/>
          <p:cNvSpPr/>
          <p:nvPr/>
        </p:nvSpPr>
        <p:spPr>
          <a:xfrm>
            <a:off x="2062758" y="2614464"/>
            <a:ext cx="516631" cy="892552"/>
          </a:xfrm>
          <a:prstGeom prst="rect">
            <a:avLst/>
          </a:prstGeom>
        </p:spPr>
        <p:txBody>
          <a:bodyPr wrap="square">
            <a:spAutoFit/>
          </a:bodyPr>
          <a:lstStyle/>
          <a:p>
            <a:r>
              <a:rPr lang="zh-CN" altLang="en-US" sz="2600" dirty="0">
                <a:ea typeface="微软雅黑" panose="020B0503020204020204" pitchFamily="34" charset="-122"/>
              </a:rPr>
              <a:t>国 </a:t>
            </a:r>
            <a:endParaRPr lang="zh-CN" altLang="en-US" sz="2600" dirty="0">
              <a:ea typeface="微软雅黑" panose="020B0503020204020204" pitchFamily="34" charset="-122"/>
            </a:endParaRPr>
          </a:p>
          <a:p>
            <a:r>
              <a:rPr lang="zh-CN" altLang="en-US" sz="2600" dirty="0">
                <a:ea typeface="微软雅黑" panose="020B0503020204020204" pitchFamily="34" charset="-122"/>
              </a:rPr>
              <a:t>家</a:t>
            </a:r>
            <a:endParaRPr lang="zh-CN" altLang="en-US" sz="2600" dirty="0">
              <a:ea typeface="微软雅黑" panose="020B0503020204020204" pitchFamily="34" charset="-122"/>
            </a:endParaRPr>
          </a:p>
        </p:txBody>
      </p:sp>
      <p:sp>
        <p:nvSpPr>
          <p:cNvPr id="52" name="矩形 51"/>
          <p:cNvSpPr/>
          <p:nvPr/>
        </p:nvSpPr>
        <p:spPr>
          <a:xfrm>
            <a:off x="3430909" y="3967691"/>
            <a:ext cx="2245707"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发展大众文化</a:t>
            </a:r>
            <a:endParaRPr lang="zh-CN" altLang="en-US" sz="2600" dirty="0">
              <a:ea typeface="微软雅黑" panose="020B0503020204020204" pitchFamily="34" charset="-122"/>
            </a:endParaRPr>
          </a:p>
        </p:txBody>
      </p:sp>
      <p:sp>
        <p:nvSpPr>
          <p:cNvPr id="54" name="矩形 53"/>
          <p:cNvSpPr/>
          <p:nvPr/>
        </p:nvSpPr>
        <p:spPr>
          <a:xfrm>
            <a:off x="6239222" y="3329144"/>
            <a:ext cx="5212309"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原因：人们的文化需求多层次、</a:t>
            </a:r>
            <a:r>
              <a:rPr lang="zh-CN" altLang="en-US" sz="2600" dirty="0" smtClean="0">
                <a:ea typeface="微软雅黑" panose="020B0503020204020204" pitchFamily="34" charset="-122"/>
              </a:rPr>
              <a:t>多</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样</a:t>
            </a:r>
            <a:r>
              <a:rPr lang="zh-CN" altLang="en-US" sz="2600" dirty="0">
                <a:ea typeface="微软雅黑" panose="020B0503020204020204" pitchFamily="34" charset="-122"/>
              </a:rPr>
              <a:t>化、多方面</a:t>
            </a:r>
            <a:endParaRPr lang="zh-CN" altLang="en-US" sz="2600" dirty="0">
              <a:ea typeface="微软雅黑" panose="020B0503020204020204" pitchFamily="34" charset="-122"/>
            </a:endParaRPr>
          </a:p>
        </p:txBody>
      </p:sp>
      <p:sp>
        <p:nvSpPr>
          <p:cNvPr id="55" name="矩形 54"/>
          <p:cNvSpPr/>
          <p:nvPr/>
        </p:nvSpPr>
        <p:spPr>
          <a:xfrm>
            <a:off x="6239221" y="4494629"/>
            <a:ext cx="5328593" cy="1892826"/>
          </a:xfrm>
          <a:prstGeom prst="rect">
            <a:avLst/>
          </a:prstGeom>
        </p:spPr>
        <p:txBody>
          <a:bodyPr wrap="square">
            <a:spAutoFit/>
          </a:bodyPr>
          <a:lstStyle/>
          <a:p>
            <a:pPr>
              <a:lnSpc>
                <a:spcPct val="150000"/>
              </a:lnSpc>
            </a:pPr>
            <a:r>
              <a:rPr lang="zh-CN" altLang="en-US" sz="2600" dirty="0">
                <a:ea typeface="微软雅黑" panose="020B0503020204020204" pitchFamily="34" charset="-122"/>
              </a:rPr>
              <a:t>含义：面向</a:t>
            </a:r>
            <a:r>
              <a:rPr lang="zh-CN" altLang="en-US" sz="2600" dirty="0" smtClean="0">
                <a:ea typeface="微软雅黑" panose="020B0503020204020204" pitchFamily="34" charset="-122"/>
              </a:rPr>
              <a:t>③</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__________</a:t>
            </a:r>
            <a:r>
              <a:rPr lang="zh-CN" altLang="en-US" sz="2600" dirty="0" smtClean="0">
                <a:ea typeface="微软雅黑" panose="020B0503020204020204" pitchFamily="34" charset="-122"/>
              </a:rPr>
              <a:t>，</a:t>
            </a:r>
            <a:r>
              <a:rPr lang="zh-CN" altLang="en-US" sz="2600" dirty="0">
                <a:ea typeface="微软雅黑" panose="020B0503020204020204" pitchFamily="34" charset="-122"/>
              </a:rPr>
              <a:t>反映</a:t>
            </a:r>
            <a:r>
              <a:rPr lang="zh-CN" altLang="en-US" sz="2600" dirty="0" smtClean="0">
                <a:ea typeface="微软雅黑" panose="020B0503020204020204" pitchFamily="34" charset="-122"/>
              </a:rPr>
              <a:t>人</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民的</a:t>
            </a:r>
            <a:r>
              <a:rPr lang="zh-CN" altLang="en-US" sz="2600" dirty="0">
                <a:ea typeface="微软雅黑" panose="020B0503020204020204" pitchFamily="34" charset="-122"/>
              </a:rPr>
              <a:t>利益与</a:t>
            </a:r>
            <a:r>
              <a:rPr lang="zh-CN" altLang="en-US" sz="2600" dirty="0">
                <a:ea typeface="微软雅黑" panose="020B0503020204020204" pitchFamily="34" charset="-122"/>
              </a:rPr>
              <a:t>呼声，为</a:t>
            </a:r>
            <a:r>
              <a:rPr lang="zh-CN" altLang="en-US" sz="2600" dirty="0">
                <a:ea typeface="微软雅黑" panose="020B0503020204020204" pitchFamily="34" charset="-122"/>
              </a:rPr>
              <a:t>人民大众</a:t>
            </a:r>
            <a:r>
              <a:rPr lang="zh-CN" altLang="en-US" sz="2600" dirty="0" smtClean="0">
                <a:ea typeface="微软雅黑" panose="020B0503020204020204" pitchFamily="34" charset="-122"/>
              </a:rPr>
              <a:t>所</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④</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dirty="0" smtClean="0">
                <a:ea typeface="微软雅黑" panose="020B0503020204020204" pitchFamily="34" charset="-122"/>
              </a:rPr>
              <a:t>的</a:t>
            </a:r>
            <a:r>
              <a:rPr lang="zh-CN" altLang="en-US" sz="2600" dirty="0">
                <a:ea typeface="微软雅黑" panose="020B0503020204020204" pitchFamily="34" charset="-122"/>
              </a:rPr>
              <a:t>社会主义文化</a:t>
            </a:r>
            <a:endParaRPr lang="zh-CN" altLang="en-US" sz="2600" dirty="0">
              <a:ea typeface="微软雅黑" panose="020B0503020204020204" pitchFamily="34" charset="-122"/>
            </a:endParaRPr>
          </a:p>
        </p:txBody>
      </p:sp>
      <p:sp>
        <p:nvSpPr>
          <p:cNvPr id="56" name="TextBox 55"/>
          <p:cNvSpPr txBox="1"/>
          <p:nvPr/>
        </p:nvSpPr>
        <p:spPr>
          <a:xfrm>
            <a:off x="8399462" y="4602756"/>
            <a:ext cx="1656184"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广大人民</a:t>
            </a:r>
            <a:endParaRPr lang="zh-CN" altLang="en-US" dirty="0">
              <a:solidFill>
                <a:srgbClr val="C00000"/>
              </a:solidFill>
            </a:endParaRPr>
          </a:p>
        </p:txBody>
      </p:sp>
      <p:sp>
        <p:nvSpPr>
          <p:cNvPr id="57" name="TextBox 56"/>
          <p:cNvSpPr txBox="1"/>
          <p:nvPr/>
        </p:nvSpPr>
        <p:spPr>
          <a:xfrm>
            <a:off x="7021785" y="5779627"/>
            <a:ext cx="1535236" cy="492443"/>
          </a:xfrm>
          <a:prstGeom prst="rect">
            <a:avLst/>
          </a:prstGeom>
          <a:noFill/>
        </p:spPr>
        <p:txBody>
          <a:bodyPr wrap="square" rtlCol="0">
            <a:spAutoFit/>
          </a:bodyPr>
          <a:lstStyle/>
          <a:p>
            <a:r>
              <a:rPr lang="zh-CN" altLang="en-US" sz="2600" dirty="0" smtClean="0">
                <a:solidFill>
                  <a:srgbClr val="C00000"/>
                </a:solidFill>
                <a:ea typeface="微软雅黑" panose="020B0503020204020204" pitchFamily="34" charset="-122"/>
              </a:rPr>
              <a:t>喜闻乐见</a:t>
            </a:r>
            <a:endParaRPr lang="zh-CN" altLang="en-US" dirty="0">
              <a:solidFill>
                <a:srgbClr val="C00000"/>
              </a:solidFill>
            </a:endParaRPr>
          </a:p>
        </p:txBody>
      </p:sp>
      <p:grpSp>
        <p:nvGrpSpPr>
          <p:cNvPr id="3" name="组合 2"/>
          <p:cNvGrpSpPr/>
          <p:nvPr/>
        </p:nvGrpSpPr>
        <p:grpSpPr>
          <a:xfrm>
            <a:off x="5576658" y="3725303"/>
            <a:ext cx="653039" cy="1200169"/>
            <a:chOff x="5874215" y="2961857"/>
            <a:chExt cx="653039" cy="1200169"/>
          </a:xfrm>
        </p:grpSpPr>
        <p:cxnSp>
          <p:nvCxnSpPr>
            <p:cNvPr id="58" name="直接连接符 57"/>
            <p:cNvCxnSpPr/>
            <p:nvPr/>
          </p:nvCxnSpPr>
          <p:spPr>
            <a:xfrm flipH="1">
              <a:off x="6211367" y="296185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0" name="直接连接符 59"/>
            <p:cNvCxnSpPr/>
            <p:nvPr/>
          </p:nvCxnSpPr>
          <p:spPr>
            <a:xfrm flipH="1">
              <a:off x="6211367" y="41620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a:off x="6202525" y="2961857"/>
              <a:ext cx="0" cy="1200169"/>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flipH="1">
              <a:off x="5874215" y="3573810"/>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64" name="直接连接符 63"/>
          <p:cNvCxnSpPr/>
          <p:nvPr/>
        </p:nvCxnSpPr>
        <p:spPr>
          <a:xfrm flipH="1">
            <a:off x="3070870" y="4337256"/>
            <a:ext cx="315887" cy="0"/>
          </a:xfrm>
          <a:prstGeom prst="line">
            <a:avLst/>
          </a:prstGeom>
        </p:spPr>
        <p:style>
          <a:lnRef idx="1">
            <a:schemeClr val="dk1"/>
          </a:lnRef>
          <a:fillRef idx="0">
            <a:schemeClr val="dk1"/>
          </a:fillRef>
          <a:effectRef idx="0">
            <a:schemeClr val="dk1"/>
          </a:effectRef>
          <a:fontRef idx="minor">
            <a:schemeClr val="tx1"/>
          </a:fontRef>
        </p:style>
      </p:cxnSp>
      <p:grpSp>
        <p:nvGrpSpPr>
          <p:cNvPr id="65" name="组合 64"/>
          <p:cNvGrpSpPr/>
          <p:nvPr/>
        </p:nvGrpSpPr>
        <p:grpSpPr>
          <a:xfrm>
            <a:off x="953136" y="1500343"/>
            <a:ext cx="640250" cy="2842313"/>
            <a:chOff x="953136" y="1501045"/>
            <a:chExt cx="640250" cy="2842313"/>
          </a:xfrm>
        </p:grpSpPr>
        <p:cxnSp>
          <p:nvCxnSpPr>
            <p:cNvPr id="69" name="直接连接符 68"/>
            <p:cNvCxnSpPr/>
            <p:nvPr/>
          </p:nvCxnSpPr>
          <p:spPr>
            <a:xfrm flipH="1">
              <a:off x="1277499" y="150104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1277499" y="43433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a:off x="1273437" y="1510755"/>
              <a:ext cx="0" cy="2824101"/>
            </a:xfrm>
            <a:prstGeom prst="line">
              <a:avLst/>
            </a:prstGeom>
          </p:spPr>
          <p:style>
            <a:lnRef idx="1">
              <a:schemeClr val="dk1"/>
            </a:lnRef>
            <a:fillRef idx="0">
              <a:schemeClr val="dk1"/>
            </a:fillRef>
            <a:effectRef idx="0">
              <a:schemeClr val="dk1"/>
            </a:effectRef>
            <a:fontRef idx="minor">
              <a:schemeClr val="tx1"/>
            </a:fontRef>
          </p:style>
        </p:cxnSp>
        <p:cxnSp>
          <p:nvCxnSpPr>
            <p:cNvPr id="73" name="直接连接符 72"/>
            <p:cNvCxnSpPr/>
            <p:nvPr/>
          </p:nvCxnSpPr>
          <p:spPr>
            <a:xfrm flipH="1">
              <a:off x="953136" y="2882420"/>
              <a:ext cx="640250" cy="0"/>
            </a:xfrm>
            <a:prstGeom prst="line">
              <a:avLst/>
            </a:prstGeom>
          </p:spPr>
          <p:style>
            <a:lnRef idx="1">
              <a:schemeClr val="dk1"/>
            </a:lnRef>
            <a:fillRef idx="0">
              <a:schemeClr val="dk1"/>
            </a:fillRef>
            <a:effectRef idx="0">
              <a:schemeClr val="dk1"/>
            </a:effectRef>
            <a:fontRef idx="minor">
              <a:schemeClr val="tx1"/>
            </a:fontRef>
          </p:style>
        </p:cxnSp>
      </p:grpSp>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走进文化生活</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linds(horizontal)">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blinds(horizontal)">
                                      <p:cBhvr>
                                        <p:cTn id="12" dur="500"/>
                                        <p:tgtEl>
                                          <p:spTgt spid="4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blinds(horizontal)">
                                      <p:cBhvr>
                                        <p:cTn id="17" dur="500"/>
                                        <p:tgtEl>
                                          <p:spTgt spid="5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blinds(horizontal)">
                                      <p:cBhvr>
                                        <p:cTn id="22" dur="500"/>
                                        <p:tgtEl>
                                          <p:spTgt spid="5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45"/>
                                        </p:tgtEl>
                                      </p:cBhvr>
                                    </p:animEffect>
                                    <p:set>
                                      <p:cBhvr>
                                        <p:cTn id="27" dur="1" fill="hold">
                                          <p:stCondLst>
                                            <p:cond delay="499"/>
                                          </p:stCondLst>
                                        </p:cTn>
                                        <p:tgtEl>
                                          <p:spTgt spid="45"/>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46"/>
                                        </p:tgtEl>
                                      </p:cBhvr>
                                    </p:animEffect>
                                    <p:set>
                                      <p:cBhvr>
                                        <p:cTn id="30" dur="1" fill="hold">
                                          <p:stCondLst>
                                            <p:cond delay="499"/>
                                          </p:stCondLst>
                                        </p:cTn>
                                        <p:tgtEl>
                                          <p:spTgt spid="46"/>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56"/>
                                        </p:tgtEl>
                                      </p:cBhvr>
                                    </p:animEffect>
                                    <p:set>
                                      <p:cBhvr>
                                        <p:cTn id="33" dur="1" fill="hold">
                                          <p:stCondLst>
                                            <p:cond delay="499"/>
                                          </p:stCondLst>
                                        </p:cTn>
                                        <p:tgtEl>
                                          <p:spTgt spid="56"/>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57"/>
                                        </p:tgtEl>
                                      </p:cBhvr>
                                    </p:animEffect>
                                    <p:set>
                                      <p:cBhvr>
                                        <p:cTn id="36" dur="1" fill="hold">
                                          <p:stCondLst>
                                            <p:cond delay="499"/>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45" grpId="0"/>
      <p:bldP spid="45" grpId="1"/>
      <p:bldP spid="46" grpId="0"/>
      <p:bldP spid="46" grpId="1"/>
      <p:bldP spid="56" grpId="0"/>
      <p:bldP spid="56" grpId="1"/>
      <p:bldP spid="57" grpId="0"/>
      <p:bldP spid="57"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9" name="直接连接符 88"/>
          <p:cNvCxnSpPr/>
          <p:nvPr/>
        </p:nvCxnSpPr>
        <p:spPr>
          <a:xfrm flipH="1">
            <a:off x="3070870" y="1492007"/>
            <a:ext cx="315887" cy="0"/>
          </a:xfrm>
          <a:prstGeom prst="line">
            <a:avLst/>
          </a:prstGeom>
        </p:spPr>
        <p:style>
          <a:lnRef idx="1">
            <a:schemeClr val="dk1"/>
          </a:lnRef>
          <a:fillRef idx="0">
            <a:schemeClr val="dk1"/>
          </a:fillRef>
          <a:effectRef idx="0">
            <a:schemeClr val="dk1"/>
          </a:effectRef>
          <a:fontRef idx="minor">
            <a:schemeClr val="tx1"/>
          </a:fontRef>
        </p:style>
      </p:cxnSp>
      <p:grpSp>
        <p:nvGrpSpPr>
          <p:cNvPr id="10" name="组合 9"/>
          <p:cNvGrpSpPr/>
          <p:nvPr/>
        </p:nvGrpSpPr>
        <p:grpSpPr>
          <a:xfrm>
            <a:off x="953136" y="1501045"/>
            <a:ext cx="640250" cy="2842313"/>
            <a:chOff x="953136" y="1501045"/>
            <a:chExt cx="640250" cy="2842313"/>
          </a:xfrm>
        </p:grpSpPr>
        <p:cxnSp>
          <p:nvCxnSpPr>
            <p:cNvPr id="103" name="直接连接符 102"/>
            <p:cNvCxnSpPr/>
            <p:nvPr/>
          </p:nvCxnSpPr>
          <p:spPr>
            <a:xfrm flipH="1">
              <a:off x="1277499" y="150104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3433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510755"/>
              <a:ext cx="0" cy="2824101"/>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2882420"/>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2028879" y="2332534"/>
            <a:ext cx="0" cy="123686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走进文化生活</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8" name="矩形 47"/>
          <p:cNvSpPr/>
          <p:nvPr/>
        </p:nvSpPr>
        <p:spPr>
          <a:xfrm>
            <a:off x="1581944" y="866639"/>
            <a:ext cx="1560934" cy="1221296"/>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加强管理</a:t>
            </a:r>
            <a:endParaRPr lang="zh-CN" altLang="en-US" sz="2600" dirty="0">
              <a:ea typeface="微软雅黑" panose="020B0503020204020204" pitchFamily="34" charset="-122"/>
            </a:endParaRPr>
          </a:p>
          <a:p>
            <a:pPr algn="ctr">
              <a:lnSpc>
                <a:spcPct val="150000"/>
              </a:lnSpc>
            </a:pPr>
            <a:r>
              <a:rPr lang="zh-CN" altLang="en-US" sz="2600" dirty="0">
                <a:ea typeface="微软雅黑" panose="020B0503020204020204" pitchFamily="34" charset="-122"/>
              </a:rPr>
              <a:t>正确引导</a:t>
            </a:r>
            <a:endParaRPr lang="zh-CN" altLang="en-US" sz="2600" dirty="0">
              <a:ea typeface="微软雅黑" panose="020B0503020204020204" pitchFamily="34" charset="-122"/>
            </a:endParaRPr>
          </a:p>
        </p:txBody>
      </p:sp>
      <p:cxnSp>
        <p:nvCxnSpPr>
          <p:cNvPr id="64" name="直接连接符 63"/>
          <p:cNvCxnSpPr/>
          <p:nvPr/>
        </p:nvCxnSpPr>
        <p:spPr>
          <a:xfrm flipH="1">
            <a:off x="3133353" y="4343358"/>
            <a:ext cx="315887" cy="0"/>
          </a:xfrm>
          <a:prstGeom prst="line">
            <a:avLst/>
          </a:prstGeom>
        </p:spPr>
        <p:style>
          <a:lnRef idx="1">
            <a:schemeClr val="dk1"/>
          </a:lnRef>
          <a:fillRef idx="0">
            <a:schemeClr val="dk1"/>
          </a:fillRef>
          <a:effectRef idx="0">
            <a:schemeClr val="dk1"/>
          </a:effectRef>
          <a:fontRef idx="minor">
            <a:schemeClr val="tx1"/>
          </a:fontRef>
        </p:style>
      </p:cxnSp>
      <p:sp>
        <p:nvSpPr>
          <p:cNvPr id="32" name="矩形 31"/>
          <p:cNvSpPr/>
          <p:nvPr/>
        </p:nvSpPr>
        <p:spPr>
          <a:xfrm>
            <a:off x="2053233" y="2452167"/>
            <a:ext cx="516631" cy="892552"/>
          </a:xfrm>
          <a:prstGeom prst="rect">
            <a:avLst/>
          </a:prstGeom>
        </p:spPr>
        <p:txBody>
          <a:bodyPr wrap="square">
            <a:spAutoFit/>
          </a:bodyPr>
          <a:lstStyle/>
          <a:p>
            <a:r>
              <a:rPr lang="zh-CN" altLang="en-US" sz="2600" dirty="0" smtClean="0">
                <a:ea typeface="微软雅黑" panose="020B0503020204020204" pitchFamily="34" charset="-122"/>
              </a:rPr>
              <a:t>个人</a:t>
            </a:r>
            <a:endParaRPr lang="zh-CN" altLang="en-US" sz="2600" dirty="0">
              <a:ea typeface="微软雅黑" panose="020B0503020204020204" pitchFamily="34" charset="-122"/>
            </a:endParaRPr>
          </a:p>
        </p:txBody>
      </p:sp>
      <p:sp>
        <p:nvSpPr>
          <p:cNvPr id="33" name="矩形 32"/>
          <p:cNvSpPr/>
          <p:nvPr/>
        </p:nvSpPr>
        <p:spPr>
          <a:xfrm>
            <a:off x="1581944" y="3700686"/>
            <a:ext cx="1560934" cy="1221296"/>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提高眼力</a:t>
            </a:r>
            <a:endParaRPr lang="zh-CN" altLang="en-US" sz="2600" dirty="0">
              <a:ea typeface="微软雅黑" panose="020B0503020204020204" pitchFamily="34" charset="-122"/>
            </a:endParaRPr>
          </a:p>
          <a:p>
            <a:pPr algn="ctr">
              <a:lnSpc>
                <a:spcPct val="150000"/>
              </a:lnSpc>
            </a:pPr>
            <a:r>
              <a:rPr lang="zh-CN" altLang="en-US" sz="2600" dirty="0">
                <a:ea typeface="微软雅黑" panose="020B0503020204020204" pitchFamily="34" charset="-122"/>
              </a:rPr>
              <a:t>拒绝污染</a:t>
            </a:r>
            <a:endParaRPr lang="zh-CN" altLang="en-US" sz="2600" dirty="0">
              <a:ea typeface="微软雅黑" panose="020B0503020204020204" pitchFamily="34" charset="-122"/>
            </a:endParaRPr>
          </a:p>
        </p:txBody>
      </p:sp>
      <p:sp>
        <p:nvSpPr>
          <p:cNvPr id="34" name="矩形 33"/>
          <p:cNvSpPr/>
          <p:nvPr/>
        </p:nvSpPr>
        <p:spPr>
          <a:xfrm>
            <a:off x="3358902" y="866639"/>
            <a:ext cx="2245707" cy="1221296"/>
          </a:xfrm>
          <a:prstGeom prst="rect">
            <a:avLst/>
          </a:prstGeom>
        </p:spPr>
        <p:txBody>
          <a:bodyPr wrap="square">
            <a:spAutoFit/>
          </a:bodyPr>
          <a:lstStyle/>
          <a:p>
            <a:pPr>
              <a:lnSpc>
                <a:spcPct val="150000"/>
              </a:lnSpc>
            </a:pPr>
            <a:r>
              <a:rPr lang="zh-CN" altLang="en-US" sz="2600" dirty="0">
                <a:ea typeface="微软雅黑" panose="020B0503020204020204" pitchFamily="34" charset="-122"/>
              </a:rPr>
              <a:t>文化建设的</a:t>
            </a:r>
            <a:endParaRPr lang="zh-CN" altLang="en-US" sz="2600" dirty="0">
              <a:ea typeface="微软雅黑" panose="020B0503020204020204" pitchFamily="34" charset="-122"/>
            </a:endParaRPr>
          </a:p>
          <a:p>
            <a:pPr>
              <a:lnSpc>
                <a:spcPct val="150000"/>
              </a:lnSpc>
            </a:pPr>
            <a:r>
              <a:rPr lang="zh-CN" altLang="en-US" sz="2600" dirty="0">
                <a:ea typeface="微软雅黑" panose="020B0503020204020204" pitchFamily="34" charset="-122"/>
              </a:rPr>
              <a:t> 必然要求</a:t>
            </a:r>
            <a:endParaRPr lang="zh-CN" altLang="en-US" sz="2600" dirty="0">
              <a:ea typeface="微软雅黑" panose="020B0503020204020204" pitchFamily="34" charset="-122"/>
            </a:endParaRPr>
          </a:p>
        </p:txBody>
      </p:sp>
      <p:sp>
        <p:nvSpPr>
          <p:cNvPr id="35" name="矩形 34"/>
          <p:cNvSpPr/>
          <p:nvPr/>
        </p:nvSpPr>
        <p:spPr>
          <a:xfrm>
            <a:off x="5807174" y="634482"/>
            <a:ext cx="3613859" cy="621517"/>
          </a:xfrm>
          <a:prstGeom prst="rect">
            <a:avLst/>
          </a:prstGeom>
        </p:spPr>
        <p:txBody>
          <a:bodyPr wrap="square">
            <a:spAutoFit/>
          </a:bodyPr>
          <a:lstStyle/>
          <a:p>
            <a:pPr>
              <a:lnSpc>
                <a:spcPct val="150000"/>
              </a:lnSpc>
            </a:pPr>
            <a:r>
              <a:rPr lang="zh-CN" altLang="en-US" sz="2600" dirty="0">
                <a:ea typeface="微软雅黑" panose="020B0503020204020204" pitchFamily="34" charset="-122"/>
              </a:rPr>
              <a:t>大力发展</a:t>
            </a:r>
            <a:r>
              <a:rPr lang="zh-CN" altLang="en-US" sz="2600" dirty="0" smtClean="0">
                <a:ea typeface="微软雅黑" panose="020B0503020204020204" pitchFamily="34" charset="-122"/>
              </a:rPr>
              <a:t>⑤</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6" name="矩形 35"/>
          <p:cNvSpPr/>
          <p:nvPr/>
        </p:nvSpPr>
        <p:spPr>
          <a:xfrm>
            <a:off x="5807174" y="1226396"/>
            <a:ext cx="3613859" cy="621132"/>
          </a:xfrm>
          <a:prstGeom prst="rect">
            <a:avLst/>
          </a:prstGeom>
        </p:spPr>
        <p:txBody>
          <a:bodyPr wrap="square">
            <a:spAutoFit/>
          </a:bodyPr>
          <a:lstStyle/>
          <a:p>
            <a:pPr>
              <a:lnSpc>
                <a:spcPct val="150000"/>
              </a:lnSpc>
            </a:pPr>
            <a:r>
              <a:rPr lang="zh-CN" altLang="en-US" sz="2600" dirty="0">
                <a:ea typeface="微软雅黑" panose="020B0503020204020204" pitchFamily="34" charset="-122"/>
              </a:rPr>
              <a:t>支持健康有益文化</a:t>
            </a:r>
            <a:endParaRPr lang="zh-CN" altLang="en-US" sz="2600" dirty="0">
              <a:ea typeface="微软雅黑" panose="020B0503020204020204" pitchFamily="34" charset="-122"/>
            </a:endParaRPr>
          </a:p>
        </p:txBody>
      </p:sp>
      <p:sp>
        <p:nvSpPr>
          <p:cNvPr id="37" name="矩形 36"/>
          <p:cNvSpPr/>
          <p:nvPr/>
        </p:nvSpPr>
        <p:spPr>
          <a:xfrm>
            <a:off x="5807174" y="1821510"/>
            <a:ext cx="3613859" cy="621517"/>
          </a:xfrm>
          <a:prstGeom prst="rect">
            <a:avLst/>
          </a:prstGeom>
        </p:spPr>
        <p:txBody>
          <a:bodyPr wrap="square">
            <a:spAutoFit/>
          </a:bodyPr>
          <a:lstStyle/>
          <a:p>
            <a:pPr>
              <a:lnSpc>
                <a:spcPct val="150000"/>
              </a:lnSpc>
            </a:pPr>
            <a:r>
              <a:rPr lang="zh-CN" altLang="en-US" sz="2600" dirty="0">
                <a:ea typeface="微软雅黑" panose="020B0503020204020204" pitchFamily="34" charset="-122"/>
              </a:rPr>
              <a:t>努力改造</a:t>
            </a:r>
            <a:r>
              <a:rPr lang="zh-CN" altLang="en-US" sz="2600" dirty="0" smtClean="0">
                <a:ea typeface="微软雅黑" panose="020B0503020204020204" pitchFamily="34" charset="-122"/>
              </a:rPr>
              <a:t>⑥</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8" name="矩形 37"/>
          <p:cNvSpPr/>
          <p:nvPr/>
        </p:nvSpPr>
        <p:spPr>
          <a:xfrm>
            <a:off x="5807174" y="2431482"/>
            <a:ext cx="3613859"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坚决抵制</a:t>
            </a:r>
            <a:r>
              <a:rPr lang="zh-CN" altLang="en-US" sz="2600" dirty="0" smtClean="0">
                <a:ea typeface="微软雅黑" panose="020B0503020204020204" pitchFamily="34" charset="-122"/>
              </a:rPr>
              <a:t>⑦</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9" name="TextBox 38"/>
          <p:cNvSpPr txBox="1"/>
          <p:nvPr/>
        </p:nvSpPr>
        <p:spPr>
          <a:xfrm>
            <a:off x="7544633" y="604342"/>
            <a:ext cx="1584176" cy="621132"/>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先进</a:t>
            </a:r>
            <a:r>
              <a:rPr lang="zh-CN" altLang="en-US" sz="2600" dirty="0" smtClean="0">
                <a:solidFill>
                  <a:srgbClr val="C00000"/>
                </a:solidFill>
                <a:ea typeface="微软雅黑" panose="020B0503020204020204" pitchFamily="34" charset="-122"/>
              </a:rPr>
              <a:t>文化</a:t>
            </a:r>
            <a:endParaRPr lang="zh-CN" altLang="en-US" sz="2600" dirty="0">
              <a:solidFill>
                <a:srgbClr val="C00000"/>
              </a:solidFill>
              <a:ea typeface="微软雅黑" panose="020B0503020204020204" pitchFamily="34" charset="-122"/>
            </a:endParaRPr>
          </a:p>
        </p:txBody>
      </p:sp>
      <p:sp>
        <p:nvSpPr>
          <p:cNvPr id="40" name="TextBox 39"/>
          <p:cNvSpPr txBox="1"/>
          <p:nvPr/>
        </p:nvSpPr>
        <p:spPr>
          <a:xfrm>
            <a:off x="7563683" y="1794570"/>
            <a:ext cx="1660376" cy="621132"/>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落后</a:t>
            </a:r>
            <a:r>
              <a:rPr lang="zh-CN" altLang="en-US" sz="2600" dirty="0" smtClean="0">
                <a:solidFill>
                  <a:srgbClr val="C00000"/>
                </a:solidFill>
                <a:ea typeface="微软雅黑" panose="020B0503020204020204" pitchFamily="34" charset="-122"/>
              </a:rPr>
              <a:t>文化</a:t>
            </a:r>
            <a:endParaRPr lang="zh-CN" altLang="en-US" sz="2600" dirty="0">
              <a:solidFill>
                <a:srgbClr val="C00000"/>
              </a:solidFill>
              <a:ea typeface="微软雅黑" panose="020B0503020204020204" pitchFamily="34" charset="-122"/>
            </a:endParaRPr>
          </a:p>
        </p:txBody>
      </p:sp>
      <p:sp>
        <p:nvSpPr>
          <p:cNvPr id="41" name="TextBox 40"/>
          <p:cNvSpPr txBox="1"/>
          <p:nvPr/>
        </p:nvSpPr>
        <p:spPr>
          <a:xfrm>
            <a:off x="7529775" y="2380159"/>
            <a:ext cx="1609956" cy="621132"/>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腐朽</a:t>
            </a:r>
            <a:r>
              <a:rPr lang="zh-CN" altLang="en-US" sz="2600" dirty="0" smtClean="0">
                <a:solidFill>
                  <a:srgbClr val="C00000"/>
                </a:solidFill>
                <a:ea typeface="微软雅黑" panose="020B0503020204020204" pitchFamily="34" charset="-122"/>
              </a:rPr>
              <a:t>文化</a:t>
            </a:r>
            <a:endParaRPr lang="zh-CN" altLang="en-US" sz="2600" dirty="0">
              <a:solidFill>
                <a:srgbClr val="C00000"/>
              </a:solidFill>
              <a:ea typeface="微软雅黑" panose="020B0503020204020204" pitchFamily="34" charset="-122"/>
            </a:endParaRPr>
          </a:p>
        </p:txBody>
      </p:sp>
      <p:grpSp>
        <p:nvGrpSpPr>
          <p:cNvPr id="6" name="组合 5"/>
          <p:cNvGrpSpPr/>
          <p:nvPr/>
        </p:nvGrpSpPr>
        <p:grpSpPr>
          <a:xfrm>
            <a:off x="5154135" y="1047858"/>
            <a:ext cx="653039" cy="1734337"/>
            <a:chOff x="5154135" y="704958"/>
            <a:chExt cx="653039" cy="1734337"/>
          </a:xfrm>
        </p:grpSpPr>
        <p:cxnSp>
          <p:nvCxnSpPr>
            <p:cNvPr id="58" name="直接连接符 57"/>
            <p:cNvCxnSpPr/>
            <p:nvPr/>
          </p:nvCxnSpPr>
          <p:spPr>
            <a:xfrm flipH="1">
              <a:off x="5491287" y="7121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0" name="直接连接符 59"/>
            <p:cNvCxnSpPr/>
            <p:nvPr/>
          </p:nvCxnSpPr>
          <p:spPr>
            <a:xfrm flipH="1">
              <a:off x="5491287" y="243929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a:off x="5482445" y="704958"/>
              <a:ext cx="0" cy="1734337"/>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flipH="1">
              <a:off x="5154135" y="116142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2" name="直接连接符 41"/>
            <p:cNvCxnSpPr/>
            <p:nvPr/>
          </p:nvCxnSpPr>
          <p:spPr>
            <a:xfrm flipH="1">
              <a:off x="5482445" y="126955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9" name="直接连接符 48"/>
            <p:cNvCxnSpPr/>
            <p:nvPr/>
          </p:nvCxnSpPr>
          <p:spPr>
            <a:xfrm flipH="1">
              <a:off x="5482445" y="1845618"/>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50" name="矩形 49"/>
          <p:cNvSpPr/>
          <p:nvPr/>
        </p:nvSpPr>
        <p:spPr>
          <a:xfrm>
            <a:off x="3430910" y="3979553"/>
            <a:ext cx="1656184" cy="692497"/>
          </a:xfrm>
          <a:prstGeom prst="rect">
            <a:avLst/>
          </a:prstGeom>
        </p:spPr>
        <p:txBody>
          <a:bodyPr wrap="square">
            <a:spAutoFit/>
          </a:bodyPr>
          <a:lstStyle/>
          <a:p>
            <a:pPr>
              <a:lnSpc>
                <a:spcPct val="150000"/>
              </a:lnSpc>
            </a:pPr>
            <a:r>
              <a:rPr lang="zh-CN" altLang="en-US" sz="2600" dirty="0">
                <a:ea typeface="微软雅黑" panose="020B0503020204020204" pitchFamily="34" charset="-122"/>
              </a:rPr>
              <a:t>落后文化</a:t>
            </a:r>
            <a:endParaRPr lang="zh-CN" altLang="en-US" sz="2600" dirty="0">
              <a:ea typeface="微软雅黑" panose="020B0503020204020204" pitchFamily="34" charset="-122"/>
            </a:endParaRPr>
          </a:p>
        </p:txBody>
      </p:sp>
      <p:sp>
        <p:nvSpPr>
          <p:cNvPr id="53" name="矩形 52"/>
          <p:cNvSpPr/>
          <p:nvPr/>
        </p:nvSpPr>
        <p:spPr>
          <a:xfrm>
            <a:off x="5697323" y="3397086"/>
            <a:ext cx="5981739"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含义：各种带有</a:t>
            </a:r>
            <a:r>
              <a:rPr lang="zh-CN" altLang="en-US" sz="2600" dirty="0" smtClean="0">
                <a:ea typeface="微软雅黑" panose="020B0503020204020204" pitchFamily="34" charset="-122"/>
              </a:rPr>
              <a:t>⑧</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dirty="0" smtClean="0">
                <a:ea typeface="微软雅黑" panose="020B0503020204020204" pitchFamily="34" charset="-122"/>
              </a:rPr>
              <a:t>、</a:t>
            </a:r>
            <a:r>
              <a:rPr lang="zh-CN" altLang="en-US" sz="2600" dirty="0">
                <a:ea typeface="微软雅黑" panose="020B0503020204020204" pitchFamily="34" charset="-122"/>
              </a:rPr>
              <a:t>愚昧、颓废</a:t>
            </a:r>
            <a:r>
              <a:rPr lang="zh-CN" altLang="en-US" sz="2600" dirty="0" smtClean="0">
                <a:ea typeface="微软雅黑" panose="020B0503020204020204" pitchFamily="34" charset="-122"/>
              </a:rPr>
              <a:t>、</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庸俗</a:t>
            </a:r>
            <a:r>
              <a:rPr lang="zh-CN" altLang="en-US" sz="2600" dirty="0">
                <a:ea typeface="微软雅黑" panose="020B0503020204020204" pitchFamily="34" charset="-122"/>
              </a:rPr>
              <a:t>等色彩的文化</a:t>
            </a:r>
            <a:endParaRPr lang="zh-CN" altLang="en-US" sz="2600" dirty="0">
              <a:ea typeface="微软雅黑" panose="020B0503020204020204" pitchFamily="34" charset="-122"/>
            </a:endParaRPr>
          </a:p>
        </p:txBody>
      </p:sp>
      <p:sp>
        <p:nvSpPr>
          <p:cNvPr id="59" name="矩形 58"/>
          <p:cNvSpPr/>
          <p:nvPr/>
        </p:nvSpPr>
        <p:spPr>
          <a:xfrm>
            <a:off x="5697323" y="4621222"/>
            <a:ext cx="5981739" cy="1292662"/>
          </a:xfrm>
          <a:prstGeom prst="rect">
            <a:avLst/>
          </a:prstGeom>
        </p:spPr>
        <p:txBody>
          <a:bodyPr wrap="square">
            <a:spAutoFit/>
          </a:bodyPr>
          <a:lstStyle/>
          <a:p>
            <a:pPr>
              <a:lnSpc>
                <a:spcPct val="150000"/>
              </a:lnSpc>
            </a:pPr>
            <a:r>
              <a:rPr lang="zh-CN" altLang="en-US" sz="2600" dirty="0">
                <a:ea typeface="微软雅黑" panose="020B0503020204020204" pitchFamily="34" charset="-122"/>
              </a:rPr>
              <a:t>政策：通过科学文化教育，予以</a:t>
            </a:r>
            <a:r>
              <a:rPr lang="zh-CN" altLang="en-US" sz="2600" dirty="0" smtClean="0">
                <a:ea typeface="微软雅黑" panose="020B0503020204020204" pitchFamily="34" charset="-122"/>
              </a:rPr>
              <a:t>⑨</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a:t>
            </a:r>
            <a:endPar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    ______</a:t>
            </a:r>
            <a:endParaRPr lang="zh-CN" altLang="en-US" sz="2600" dirty="0">
              <a:ea typeface="微软雅黑" panose="020B0503020204020204" pitchFamily="34" charset="-122"/>
            </a:endParaRPr>
          </a:p>
        </p:txBody>
      </p:sp>
      <p:sp>
        <p:nvSpPr>
          <p:cNvPr id="63" name="TextBox 62"/>
          <p:cNvSpPr txBox="1"/>
          <p:nvPr/>
        </p:nvSpPr>
        <p:spPr>
          <a:xfrm>
            <a:off x="8404795" y="3494829"/>
            <a:ext cx="1027162"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迷信</a:t>
            </a:r>
            <a:endParaRPr lang="zh-CN" altLang="en-US" dirty="0">
              <a:solidFill>
                <a:srgbClr val="C00000"/>
              </a:solidFill>
            </a:endParaRPr>
          </a:p>
        </p:txBody>
      </p:sp>
      <p:sp>
        <p:nvSpPr>
          <p:cNvPr id="65" name="TextBox 64"/>
          <p:cNvSpPr txBox="1"/>
          <p:nvPr/>
        </p:nvSpPr>
        <p:spPr>
          <a:xfrm>
            <a:off x="10709051" y="4599332"/>
            <a:ext cx="1008112" cy="621132"/>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改造</a:t>
            </a:r>
            <a:endParaRPr lang="en-US" altLang="zh-CN" sz="2600" dirty="0">
              <a:solidFill>
                <a:srgbClr val="C00000"/>
              </a:solidFill>
              <a:ea typeface="微软雅黑" panose="020B0503020204020204" pitchFamily="34" charset="-122"/>
            </a:endParaRPr>
          </a:p>
        </p:txBody>
      </p:sp>
      <p:sp>
        <p:nvSpPr>
          <p:cNvPr id="66" name="TextBox 65"/>
          <p:cNvSpPr txBox="1"/>
          <p:nvPr/>
        </p:nvSpPr>
        <p:spPr>
          <a:xfrm>
            <a:off x="6024339" y="5174838"/>
            <a:ext cx="1236360" cy="692497"/>
          </a:xfrm>
          <a:prstGeom prst="rect">
            <a:avLst/>
          </a:prstGeom>
          <a:noFill/>
        </p:spPr>
        <p:txBody>
          <a:bodyPr wrap="square" rtlCol="0">
            <a:spAutoFit/>
          </a:bodyPr>
          <a:lstStyle/>
          <a:p>
            <a:pPr lvl="0">
              <a:lnSpc>
                <a:spcPct val="150000"/>
              </a:lnSpc>
            </a:pPr>
            <a:r>
              <a:rPr lang="zh-CN" altLang="en-US" sz="2600" dirty="0">
                <a:solidFill>
                  <a:srgbClr val="C00000"/>
                </a:solidFill>
                <a:ea typeface="微软雅黑" panose="020B0503020204020204" pitchFamily="34" charset="-122"/>
              </a:rPr>
              <a:t>或</a:t>
            </a:r>
            <a:r>
              <a:rPr lang="zh-CN" altLang="en-US" sz="2600" dirty="0" smtClean="0">
                <a:solidFill>
                  <a:srgbClr val="C00000"/>
                </a:solidFill>
                <a:ea typeface="微软雅黑" panose="020B0503020204020204" pitchFamily="34" charset="-122"/>
              </a:rPr>
              <a:t>剔除</a:t>
            </a:r>
            <a:endParaRPr lang="zh-CN" altLang="en-US" sz="2600" dirty="0">
              <a:solidFill>
                <a:srgbClr val="C00000"/>
              </a:solidFill>
              <a:ea typeface="微软雅黑" panose="020B0503020204020204" pitchFamily="34" charset="-122"/>
            </a:endParaRPr>
          </a:p>
        </p:txBody>
      </p:sp>
      <p:grpSp>
        <p:nvGrpSpPr>
          <p:cNvPr id="8" name="组合 7"/>
          <p:cNvGrpSpPr/>
          <p:nvPr/>
        </p:nvGrpSpPr>
        <p:grpSpPr>
          <a:xfrm>
            <a:off x="5015086" y="3800559"/>
            <a:ext cx="653039" cy="1188286"/>
            <a:chOff x="5015086" y="3457659"/>
            <a:chExt cx="653039" cy="1188286"/>
          </a:xfrm>
        </p:grpSpPr>
        <p:cxnSp>
          <p:nvCxnSpPr>
            <p:cNvPr id="67" name="直接连接符 66"/>
            <p:cNvCxnSpPr/>
            <p:nvPr/>
          </p:nvCxnSpPr>
          <p:spPr>
            <a:xfrm flipH="1">
              <a:off x="5352238" y="346482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8" name="直接连接符 67"/>
            <p:cNvCxnSpPr/>
            <p:nvPr/>
          </p:nvCxnSpPr>
          <p:spPr>
            <a:xfrm flipH="1">
              <a:off x="5352238" y="464594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9" name="直接连接符 68"/>
            <p:cNvCxnSpPr/>
            <p:nvPr/>
          </p:nvCxnSpPr>
          <p:spPr>
            <a:xfrm>
              <a:off x="5343396" y="3457659"/>
              <a:ext cx="0" cy="1188286"/>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5015086" y="4000458"/>
              <a:ext cx="315887" cy="0"/>
            </a:xfrm>
            <a:prstGeom prst="line">
              <a:avLst/>
            </a:prstGeom>
          </p:spPr>
          <p:style>
            <a:lnRef idx="1">
              <a:schemeClr val="dk1"/>
            </a:lnRef>
            <a:fillRef idx="0">
              <a:schemeClr val="dk1"/>
            </a:fillRef>
            <a:effectRef idx="0">
              <a:schemeClr val="dk1"/>
            </a:effectRef>
            <a:fontRef idx="minor">
              <a:schemeClr val="tx1"/>
            </a:fontRef>
          </p:style>
        </p:cxn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blinds(horizontal)">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blinds(horizontal)">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3"/>
                                        </p:tgtEl>
                                        <p:attrNameLst>
                                          <p:attrName>style.visibility</p:attrName>
                                        </p:attrNameLst>
                                      </p:cBhvr>
                                      <p:to>
                                        <p:strVal val="visible"/>
                                      </p:to>
                                    </p:set>
                                    <p:animEffect transition="in" filter="blinds(horizontal)">
                                      <p:cBhvr>
                                        <p:cTn id="22" dur="500"/>
                                        <p:tgtEl>
                                          <p:spTgt spid="6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blinds(horizontal)">
                                      <p:cBhvr>
                                        <p:cTn id="27" dur="500"/>
                                        <p:tgtEl>
                                          <p:spTgt spid="65"/>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66"/>
                                        </p:tgtEl>
                                        <p:attrNameLst>
                                          <p:attrName>style.visibility</p:attrName>
                                        </p:attrNameLst>
                                      </p:cBhvr>
                                      <p:to>
                                        <p:strVal val="visible"/>
                                      </p:to>
                                    </p:set>
                                    <p:animEffect transition="in" filter="blinds(horizontal)">
                                      <p:cBhvr>
                                        <p:cTn id="30" dur="500"/>
                                        <p:tgtEl>
                                          <p:spTgt spid="6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9"/>
                                        </p:tgtEl>
                                      </p:cBhvr>
                                    </p:animEffect>
                                    <p:set>
                                      <p:cBhvr>
                                        <p:cTn id="35" dur="1" fill="hold">
                                          <p:stCondLst>
                                            <p:cond delay="499"/>
                                          </p:stCondLst>
                                        </p:cTn>
                                        <p:tgtEl>
                                          <p:spTgt spid="39"/>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40"/>
                                        </p:tgtEl>
                                      </p:cBhvr>
                                    </p:animEffect>
                                    <p:set>
                                      <p:cBhvr>
                                        <p:cTn id="38" dur="1" fill="hold">
                                          <p:stCondLst>
                                            <p:cond delay="499"/>
                                          </p:stCondLst>
                                        </p:cTn>
                                        <p:tgtEl>
                                          <p:spTgt spid="40"/>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41"/>
                                        </p:tgtEl>
                                      </p:cBhvr>
                                    </p:animEffect>
                                    <p:set>
                                      <p:cBhvr>
                                        <p:cTn id="41" dur="1" fill="hold">
                                          <p:stCondLst>
                                            <p:cond delay="499"/>
                                          </p:stCondLst>
                                        </p:cTn>
                                        <p:tgtEl>
                                          <p:spTgt spid="41"/>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63"/>
                                        </p:tgtEl>
                                      </p:cBhvr>
                                    </p:animEffect>
                                    <p:set>
                                      <p:cBhvr>
                                        <p:cTn id="44" dur="1" fill="hold">
                                          <p:stCondLst>
                                            <p:cond delay="499"/>
                                          </p:stCondLst>
                                        </p:cTn>
                                        <p:tgtEl>
                                          <p:spTgt spid="63"/>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65"/>
                                        </p:tgtEl>
                                      </p:cBhvr>
                                    </p:animEffect>
                                    <p:set>
                                      <p:cBhvr>
                                        <p:cTn id="47" dur="1" fill="hold">
                                          <p:stCondLst>
                                            <p:cond delay="499"/>
                                          </p:stCondLst>
                                        </p:cTn>
                                        <p:tgtEl>
                                          <p:spTgt spid="65"/>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66"/>
                                        </p:tgtEl>
                                      </p:cBhvr>
                                    </p:animEffect>
                                    <p:set>
                                      <p:cBhvr>
                                        <p:cTn id="50" dur="1" fill="hold">
                                          <p:stCondLst>
                                            <p:cond delay="4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39" grpId="0"/>
      <p:bldP spid="39" grpId="1"/>
      <p:bldP spid="40" grpId="0"/>
      <p:bldP spid="40" grpId="1"/>
      <p:bldP spid="41" grpId="0"/>
      <p:bldP spid="41" grpId="1"/>
      <p:bldP spid="63" grpId="0"/>
      <p:bldP spid="63" grpId="1"/>
      <p:bldP spid="65" grpId="0"/>
      <p:bldP spid="65" grpId="1"/>
      <p:bldP spid="66" grpId="0"/>
      <p:bldP spid="6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9" name="直接连接符 88"/>
          <p:cNvCxnSpPr/>
          <p:nvPr/>
        </p:nvCxnSpPr>
        <p:spPr>
          <a:xfrm flipH="1">
            <a:off x="2759596" y="2882420"/>
            <a:ext cx="315887"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cxnSp>
        <p:nvCxnSpPr>
          <p:cNvPr id="64" name="直接连接符 63"/>
          <p:cNvCxnSpPr/>
          <p:nvPr/>
        </p:nvCxnSpPr>
        <p:spPr>
          <a:xfrm flipH="1">
            <a:off x="953136" y="2882420"/>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7" name="直接连接符 66"/>
          <p:cNvCxnSpPr/>
          <p:nvPr/>
        </p:nvCxnSpPr>
        <p:spPr>
          <a:xfrm flipH="1">
            <a:off x="4828567" y="202383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8" name="直接连接符 67"/>
          <p:cNvCxnSpPr/>
          <p:nvPr/>
        </p:nvCxnSpPr>
        <p:spPr>
          <a:xfrm flipH="1">
            <a:off x="4828567" y="374100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9" name="直接连接符 68"/>
          <p:cNvCxnSpPr/>
          <p:nvPr/>
        </p:nvCxnSpPr>
        <p:spPr>
          <a:xfrm>
            <a:off x="4819725" y="2023838"/>
            <a:ext cx="0" cy="1717165"/>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4491415" y="2882420"/>
            <a:ext cx="315887" cy="0"/>
          </a:xfrm>
          <a:prstGeom prst="line">
            <a:avLst/>
          </a:prstGeom>
        </p:spPr>
        <p:style>
          <a:lnRef idx="1">
            <a:schemeClr val="dk1"/>
          </a:lnRef>
          <a:fillRef idx="0">
            <a:schemeClr val="dk1"/>
          </a:fillRef>
          <a:effectRef idx="0">
            <a:schemeClr val="dk1"/>
          </a:effectRef>
          <a:fontRef idx="minor">
            <a:schemeClr val="tx1"/>
          </a:fontRef>
        </p:style>
      </p:cxnSp>
      <p:sp>
        <p:nvSpPr>
          <p:cNvPr id="43" name="矩形 42"/>
          <p:cNvSpPr/>
          <p:nvPr/>
        </p:nvSpPr>
        <p:spPr>
          <a:xfrm>
            <a:off x="1221904" y="2230041"/>
            <a:ext cx="1560934" cy="1221296"/>
          </a:xfrm>
          <a:prstGeom prst="rect">
            <a:avLst/>
          </a:prstGeom>
        </p:spPr>
        <p:txBody>
          <a:bodyPr wrap="square">
            <a:spAutoFit/>
          </a:bodyPr>
          <a:lstStyle/>
          <a:p>
            <a:pPr algn="ctr">
              <a:lnSpc>
                <a:spcPct val="150000"/>
              </a:lnSpc>
            </a:pPr>
            <a:r>
              <a:rPr lang="zh-CN" altLang="en-US" sz="2600" dirty="0">
                <a:ea typeface="微软雅黑" panose="020B0503020204020204" pitchFamily="34" charset="-122"/>
              </a:rPr>
              <a:t>提高眼力</a:t>
            </a:r>
            <a:endParaRPr lang="zh-CN" altLang="en-US" sz="2600" dirty="0">
              <a:ea typeface="微软雅黑" panose="020B0503020204020204" pitchFamily="34" charset="-122"/>
            </a:endParaRPr>
          </a:p>
          <a:p>
            <a:pPr algn="ctr">
              <a:lnSpc>
                <a:spcPct val="150000"/>
              </a:lnSpc>
            </a:pPr>
            <a:r>
              <a:rPr lang="zh-CN" altLang="en-US" sz="2600" dirty="0">
                <a:ea typeface="微软雅黑" panose="020B0503020204020204" pitchFamily="34" charset="-122"/>
              </a:rPr>
              <a:t>拒绝污染</a:t>
            </a:r>
            <a:endParaRPr lang="zh-CN" altLang="en-US" sz="2600" dirty="0">
              <a:ea typeface="微软雅黑" panose="020B0503020204020204" pitchFamily="34" charset="-122"/>
            </a:endParaRPr>
          </a:p>
        </p:txBody>
      </p:sp>
      <p:sp>
        <p:nvSpPr>
          <p:cNvPr id="44" name="矩形 43"/>
          <p:cNvSpPr/>
          <p:nvPr/>
        </p:nvSpPr>
        <p:spPr>
          <a:xfrm>
            <a:off x="3028578" y="2493047"/>
            <a:ext cx="1656184" cy="621132"/>
          </a:xfrm>
          <a:prstGeom prst="rect">
            <a:avLst/>
          </a:prstGeom>
        </p:spPr>
        <p:txBody>
          <a:bodyPr wrap="square">
            <a:spAutoFit/>
          </a:bodyPr>
          <a:lstStyle/>
          <a:p>
            <a:pPr>
              <a:lnSpc>
                <a:spcPct val="150000"/>
              </a:lnSpc>
            </a:pPr>
            <a:r>
              <a:rPr lang="zh-CN" altLang="en-US" sz="2600" dirty="0">
                <a:ea typeface="微软雅黑" panose="020B0503020204020204" pitchFamily="34" charset="-122"/>
              </a:rPr>
              <a:t>腐朽文化</a:t>
            </a:r>
            <a:endParaRPr lang="zh-CN" altLang="en-US" sz="2600" dirty="0">
              <a:ea typeface="微软雅黑" panose="020B0503020204020204" pitchFamily="34" charset="-122"/>
            </a:endParaRPr>
          </a:p>
        </p:txBody>
      </p:sp>
      <p:sp>
        <p:nvSpPr>
          <p:cNvPr id="45" name="矩形 44"/>
          <p:cNvSpPr/>
          <p:nvPr/>
        </p:nvSpPr>
        <p:spPr>
          <a:xfrm>
            <a:off x="5114016" y="1625402"/>
            <a:ext cx="6453798" cy="1892826"/>
          </a:xfrm>
          <a:prstGeom prst="rect">
            <a:avLst/>
          </a:prstGeom>
        </p:spPr>
        <p:txBody>
          <a:bodyPr wrap="square">
            <a:spAutoFit/>
          </a:bodyPr>
          <a:lstStyle/>
          <a:p>
            <a:pPr>
              <a:lnSpc>
                <a:spcPct val="150000"/>
              </a:lnSpc>
            </a:pPr>
            <a:r>
              <a:rPr lang="zh-CN" altLang="en-US" sz="2600" dirty="0">
                <a:ea typeface="微软雅黑" panose="020B0503020204020204" pitchFamily="34" charset="-122"/>
              </a:rPr>
              <a:t>含义：封建主义和资本主义的⑩ </a:t>
            </a:r>
            <a:r>
              <a:rPr lang="en-US" altLang="zh-CN" sz="2600" dirty="0" smtClean="0">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dirty="0" smtClean="0">
                <a:ea typeface="微软雅黑" panose="020B0503020204020204" pitchFamily="34" charset="-122"/>
              </a:rPr>
              <a:t>、</a:t>
            </a:r>
            <a:endParaRPr lang="en-US" altLang="zh-CN" sz="2600" dirty="0" smtClean="0">
              <a:ea typeface="微软雅黑" panose="020B0503020204020204" pitchFamily="34" charset="-122"/>
            </a:endParaRPr>
          </a:p>
          <a:p>
            <a:pPr>
              <a:lnSpc>
                <a:spcPct val="150000"/>
              </a:lnSpc>
            </a:pPr>
            <a:r>
              <a:rPr lang="en-US" altLang="zh-CN" sz="2600" dirty="0">
                <a:ea typeface="微软雅黑" panose="020B0503020204020204" pitchFamily="34" charset="-122"/>
              </a:rPr>
              <a:t> </a:t>
            </a:r>
            <a:r>
              <a:rPr lang="en-US" altLang="zh-CN" sz="2600" dirty="0" smtClean="0">
                <a:ea typeface="微软雅黑" panose="020B0503020204020204" pitchFamily="34" charset="-122"/>
              </a:rPr>
              <a:t>   </a:t>
            </a:r>
            <a:r>
              <a:rPr lang="zh-CN" altLang="en-US" sz="2600" dirty="0" smtClean="0">
                <a:ea typeface="微软雅黑" panose="020B0503020204020204" pitchFamily="34" charset="-122"/>
              </a:rPr>
              <a:t>殖民</a:t>
            </a:r>
            <a:r>
              <a:rPr lang="zh-CN" altLang="en-US" sz="2600" dirty="0">
                <a:ea typeface="微软雅黑" panose="020B0503020204020204" pitchFamily="34" charset="-122"/>
              </a:rPr>
              <a:t>文化、“法轮功”邪教、</a:t>
            </a:r>
            <a:r>
              <a:rPr lang="zh-CN" altLang="en-US" sz="2600" dirty="0" smtClean="0">
                <a:ea typeface="微软雅黑" panose="020B0503020204020204" pitchFamily="34" charset="-122"/>
              </a:rPr>
              <a:t>淫秽色情</a:t>
            </a:r>
            <a:endParaRPr lang="en-US" altLang="zh-CN" sz="2600" dirty="0" smtClean="0">
              <a:ea typeface="微软雅黑" panose="020B0503020204020204" pitchFamily="34" charset="-122"/>
            </a:endParaRPr>
          </a:p>
          <a:p>
            <a:pPr>
              <a:lnSpc>
                <a:spcPct val="150000"/>
              </a:lnSpc>
            </a:pPr>
            <a:r>
              <a:rPr lang="zh-CN" altLang="en-US" sz="2600" dirty="0" smtClean="0">
                <a:ea typeface="微软雅黑" panose="020B0503020204020204" pitchFamily="34" charset="-122"/>
              </a:rPr>
              <a:t>    文化</a:t>
            </a:r>
            <a:r>
              <a:rPr lang="zh-CN" altLang="en-US" sz="2600" dirty="0">
                <a:ea typeface="微软雅黑" panose="020B0503020204020204" pitchFamily="34" charset="-122"/>
              </a:rPr>
              <a:t>等</a:t>
            </a:r>
            <a:endParaRPr lang="zh-CN" altLang="en-US" sz="2600" dirty="0">
              <a:ea typeface="微软雅黑" panose="020B0503020204020204" pitchFamily="34" charset="-122"/>
            </a:endParaRPr>
          </a:p>
        </p:txBody>
      </p:sp>
      <p:sp>
        <p:nvSpPr>
          <p:cNvPr id="46" name="矩形 45"/>
          <p:cNvSpPr/>
          <p:nvPr/>
        </p:nvSpPr>
        <p:spPr>
          <a:xfrm>
            <a:off x="5114016" y="3393902"/>
            <a:ext cx="5040560" cy="617477"/>
          </a:xfrm>
          <a:prstGeom prst="rect">
            <a:avLst/>
          </a:prstGeom>
        </p:spPr>
        <p:txBody>
          <a:bodyPr wrap="square">
            <a:spAutoFit/>
          </a:bodyPr>
          <a:lstStyle/>
          <a:p>
            <a:pPr>
              <a:lnSpc>
                <a:spcPct val="150000"/>
              </a:lnSpc>
            </a:pPr>
            <a:r>
              <a:rPr lang="zh-CN" altLang="en-US" sz="2600" dirty="0">
                <a:ea typeface="微软雅黑" panose="020B0503020204020204" pitchFamily="34" charset="-122"/>
              </a:rPr>
              <a:t>政策：坚决抵制 </a:t>
            </a:r>
            <a:r>
              <a:rPr lang="en-US" altLang="zh-CN" sz="2600" dirty="0">
                <a:ea typeface="微软雅黑" panose="020B0503020204020204" pitchFamily="34" charset="-122"/>
              </a:rPr>
              <a:t>,  </a:t>
            </a:r>
            <a:r>
              <a:rPr lang="zh-CN" altLang="en-US" sz="2600" dirty="0" smtClean="0">
                <a:ea typeface="微软雅黑" panose="020B0503020204020204" pitchFamily="34" charset="-122"/>
              </a:rPr>
              <a:t>依法</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⑪</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endParaRPr lang="zh-CN" altLang="en-US" sz="26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7" name="TextBox 46"/>
          <p:cNvSpPr txBox="1"/>
          <p:nvPr/>
        </p:nvSpPr>
        <p:spPr>
          <a:xfrm>
            <a:off x="9849147" y="1707388"/>
            <a:ext cx="1584176" cy="492443"/>
          </a:xfrm>
          <a:prstGeom prst="rect">
            <a:avLst/>
          </a:prstGeom>
          <a:noFill/>
        </p:spPr>
        <p:txBody>
          <a:bodyPr wrap="square" rtlCol="0">
            <a:spAutoFit/>
          </a:bodyPr>
          <a:lstStyle/>
          <a:p>
            <a:r>
              <a:rPr lang="zh-CN" altLang="en-US" sz="2600" dirty="0">
                <a:solidFill>
                  <a:srgbClr val="C00000"/>
                </a:solidFill>
                <a:ea typeface="微软雅黑" panose="020B0503020204020204" pitchFamily="34" charset="-122"/>
              </a:rPr>
              <a:t>腐朽思想</a:t>
            </a:r>
            <a:endParaRPr lang="zh-CN" altLang="en-US" dirty="0">
              <a:solidFill>
                <a:srgbClr val="C00000"/>
              </a:solidFill>
            </a:endParaRPr>
          </a:p>
        </p:txBody>
      </p:sp>
      <p:sp>
        <p:nvSpPr>
          <p:cNvPr id="51" name="TextBox 50"/>
          <p:cNvSpPr txBox="1"/>
          <p:nvPr/>
        </p:nvSpPr>
        <p:spPr>
          <a:xfrm>
            <a:off x="8864228" y="3366319"/>
            <a:ext cx="934240" cy="692497"/>
          </a:xfrm>
          <a:prstGeom prst="rect">
            <a:avLst/>
          </a:prstGeom>
          <a:noFill/>
        </p:spPr>
        <p:txBody>
          <a:bodyPr wrap="square" rtlCol="0">
            <a:spAutoFit/>
          </a:bodyPr>
          <a:lstStyle/>
          <a:p>
            <a:pPr lvl="0">
              <a:lnSpc>
                <a:spcPct val="150000"/>
              </a:lnSpc>
            </a:pPr>
            <a:r>
              <a:rPr lang="zh-CN" altLang="en-US" sz="2600" dirty="0" smtClean="0">
                <a:solidFill>
                  <a:srgbClr val="C00000"/>
                </a:solidFill>
                <a:ea typeface="微软雅黑" panose="020B0503020204020204" pitchFamily="34" charset="-122"/>
              </a:rPr>
              <a:t>取缔</a:t>
            </a:r>
            <a:endParaRPr lang="zh-CN" altLang="en-US" sz="2600" dirty="0">
              <a:solidFill>
                <a:srgbClr val="C00000"/>
              </a:solidFill>
              <a:ea typeface="微软雅黑" panose="020B0503020204020204" pitchFamily="34" charset="-122"/>
            </a:endParaRPr>
          </a:p>
        </p:txBody>
      </p:sp>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走进文化生活</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linds(horizontal)">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linds(horizontal)">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47"/>
                                        </p:tgtEl>
                                      </p:cBhvr>
                                    </p:animEffect>
                                    <p:set>
                                      <p:cBhvr>
                                        <p:cTn id="17" dur="1" fill="hold">
                                          <p:stCondLst>
                                            <p:cond delay="499"/>
                                          </p:stCondLst>
                                        </p:cTn>
                                        <p:tgtEl>
                                          <p:spTgt spid="4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1"/>
                                        </p:tgtEl>
                                      </p:cBhvr>
                                    </p:animEffect>
                                    <p:set>
                                      <p:cBhvr>
                                        <p:cTn id="20"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47" grpId="0"/>
      <p:bldP spid="47" grpId="1"/>
      <p:bldP spid="51" grpId="0"/>
      <p:bldP spid="51"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67339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现代科技和文化市场的发展，必然带来文化的负面现象。</a:t>
            </a:r>
            <a:endParaRPr lang="zh-CN" altLang="zh-CN" sz="1050" kern="100" dirty="0">
              <a:solidFill>
                <a:prstClr val="black"/>
              </a:solidFill>
              <a:latin typeface="宋体" panose="02010600030101010101" pitchFamily="2" charset="-122"/>
              <a:cs typeface="Courier New" panose="02070309020205020404"/>
            </a:endParaRPr>
          </a:p>
        </p:txBody>
      </p:sp>
      <p:sp>
        <p:nvSpPr>
          <p:cNvPr id="5" name="矩形 4"/>
          <p:cNvSpPr/>
          <p:nvPr/>
        </p:nvSpPr>
        <p:spPr>
          <a:xfrm>
            <a:off x="406574" y="126955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错误。现代科技和文化市场的发展，为文化建设带来可喜的变化，但由于市场的自发性和大众传媒的商业性，也带来一些负面现象。</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249353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文化市场存在的问题是社会主义市场经济的必然产物。</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12271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错误。文化生活中存在的问题是文化市场的自发性和传媒的商业性导致的，并不是社会主义市场经济的必然产物。</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5702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sp>
        <p:nvSpPr>
          <p:cNvPr id="8" name="矩形 7"/>
          <p:cNvSpPr/>
          <p:nvPr/>
        </p:nvSpPr>
        <p:spPr>
          <a:xfrm>
            <a:off x="406574" y="429906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政府应提供更多健康的文化产品。</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406574" y="491856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错误。政府要加强对文化市场的管理和引导，文化产品不是政府提供，而是由文化产业单位或文化事业单位提供。</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6693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很多学生沉迷于网络游戏，游戏开发商要加强管理、正确引导。</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25173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错误。政府要加强管理、正确引导。</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184685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dirty="0">
                <a:latin typeface="Times New Roman" panose="02020603050405020304"/>
                <a:ea typeface="微软雅黑" panose="020B0503020204020204" pitchFamily="34" charset="-122"/>
                <a:cs typeface="Times New Roman" panose="02020603050405020304"/>
              </a:rPr>
              <a:t>传统习俗都是落后文化。</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45346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错误。落后文化常以传统习俗的形式表现出来，但传统习俗不一定都是落后文化。传统习俗既有前人积累的文化精华，也有流传下来的文化糟粕。</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354662" y="366946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游戏人生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今朝有酒今朝醉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是腐朽文化，应该坚决抵制，依法取缔。</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26963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游戏人生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今朝有酒今朝醉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是一种带有庸俗颓废色彩的文化，属于落后文化，要通过教育的方式予以改造或剔除。</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281979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人民大众喜闻乐见的文化都是先进文化。</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338143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错误。人民大众喜闻乐见的文化包括经典的和流行的，传统的和时尚的，高雅的和通俗的，严肃的和娱乐的，等等。人民大众喜闻乐见的文化不一定都是先进文化。</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0" name="矩形 9"/>
          <p:cNvSpPr/>
          <p:nvPr/>
        </p:nvSpPr>
        <p:spPr>
          <a:xfrm>
            <a:off x="354662" y="102495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腐朽文化是文化中的糟粕，要通过科学文化教育的方式予以改造或剔除。</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矩形 10"/>
          <p:cNvSpPr/>
          <p:nvPr/>
        </p:nvSpPr>
        <p:spPr>
          <a:xfrm>
            <a:off x="354662" y="162527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错误。落后文化和腐朽文化都是文化中的糟粕，对于腐朽文化要坚决抵制，依法取缔。</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11" grpId="0"/>
      <p:bldP spid="11"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662" y="285312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经典文化才是人民大众真正需要的文化。</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345344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错误。为了满足人民群众日益增长的美好生活需要，应该提供多种类型、多样风格的文化产品，包括经典的和流行的，传统的和时尚的，高雅的和通俗的，严肃的和娱乐的。</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0"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10">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6" name="矩形 5"/>
          <p:cNvSpPr/>
          <p:nvPr/>
        </p:nvSpPr>
        <p:spPr>
          <a:xfrm>
            <a:off x="354662" y="98107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流行文化代表着主流文化，就是经典文化。</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160533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错误。流行文化并不代表着主流文化，经典文化可以是流行的，但流行的并不一定是经典的。</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p:bldP spid="9" grpId="1"/>
      <p:bldP spid="7" grpId="0"/>
      <p:bldP spid="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394643" y="891685"/>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文化市场与传媒商业化的影响</a:t>
            </a:r>
            <a:endParaRPr lang="zh-CN" altLang="zh-CN" sz="2600" b="1" kern="100" dirty="0">
              <a:latin typeface="+mj-ea"/>
              <a:ea typeface="+mj-ea"/>
              <a:cs typeface="Courier New" panose="020703090202050204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核心考点一　发展人民大众喜闻乐见的文化</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custDataLst>
              <p:tags r:id="rId1"/>
            </p:custDataLst>
          </p:nvPr>
        </p:nvGraphicFramePr>
        <p:xfrm>
          <a:off x="746295" y="1725937"/>
          <a:ext cx="10657205" cy="4280535"/>
        </p:xfrm>
        <a:graphic>
          <a:graphicData uri="http://schemas.openxmlformats.org/drawingml/2006/table">
            <a:tbl>
              <a:tblPr/>
              <a:tblGrid>
                <a:gridCol w="937157"/>
                <a:gridCol w="4319426"/>
                <a:gridCol w="5400600"/>
              </a:tblGrid>
              <a:tr h="594360">
                <a:tc>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 </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baseline="0">
                          <a:effectLst/>
                          <a:latin typeface="宋体" panose="02010600030101010101" pitchFamily="2" charset="-122"/>
                          <a:ea typeface="微软雅黑" panose="020B0503020204020204" pitchFamily="34" charset="-122"/>
                          <a:cs typeface="Times New Roman" panose="02020603050405020304"/>
                        </a:rPr>
                        <a:t>“</a:t>
                      </a:r>
                      <a:r>
                        <a:rPr lang="zh-CN" sz="2600" kern="100" baseline="0">
                          <a:effectLst/>
                          <a:latin typeface="Times New Roman" panose="02020603050405020304"/>
                          <a:ea typeface="微软雅黑" panose="020B0503020204020204" pitchFamily="34" charset="-122"/>
                          <a:cs typeface="Times New Roman" panose="02020603050405020304"/>
                        </a:rPr>
                        <a:t>喜</a:t>
                      </a:r>
                      <a:r>
                        <a:rPr lang="en-US" sz="2600" kern="100" baseline="0">
                          <a:effectLst/>
                          <a:latin typeface="宋体" panose="02010600030101010101" pitchFamily="2" charset="-122"/>
                          <a:ea typeface="微软雅黑" panose="020B0503020204020204" pitchFamily="34" charset="-122"/>
                          <a:cs typeface="Times New Roman" panose="02020603050405020304"/>
                        </a:rPr>
                        <a:t>”</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baseline="0">
                          <a:effectLst/>
                          <a:latin typeface="宋体" panose="02010600030101010101" pitchFamily="2" charset="-122"/>
                          <a:ea typeface="微软雅黑" panose="020B0503020204020204" pitchFamily="34" charset="-122"/>
                          <a:cs typeface="Times New Roman" panose="02020603050405020304"/>
                        </a:rPr>
                        <a:t>“</a:t>
                      </a:r>
                      <a:r>
                        <a:rPr lang="zh-CN" sz="2600" kern="100" baseline="0">
                          <a:effectLst/>
                          <a:latin typeface="Times New Roman" panose="02020603050405020304"/>
                          <a:ea typeface="微软雅黑" panose="020B0503020204020204" pitchFamily="34" charset="-122"/>
                          <a:cs typeface="Times New Roman" panose="02020603050405020304"/>
                        </a:rPr>
                        <a:t>忧</a:t>
                      </a:r>
                      <a:r>
                        <a:rPr lang="en-US" sz="2600" kern="100" baseline="0">
                          <a:effectLst/>
                          <a:latin typeface="宋体" panose="02010600030101010101" pitchFamily="2" charset="-122"/>
                          <a:ea typeface="微软雅黑" panose="020B0503020204020204" pitchFamily="34" charset="-122"/>
                          <a:cs typeface="Times New Roman" panose="02020603050405020304"/>
                        </a:rPr>
                        <a:t>”</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1440">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原因</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文化市场和大众传媒的发展</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文化市场的自发性和传媒的商业性</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9069">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表现</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充实人们的精神生活；传播科学文化知识；提高思想道德素质等</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肆意生产、销售品位低下的文化产品；文化产品迎合低俗趣味；不负责任地传播</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绯闻逸事</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等</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1256">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如何应对</a:t>
                      </a:r>
                      <a:endParaRPr lang="zh-CN" sz="2600" kern="100" baseline="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文化市场越活跃，文化产品越丰富，文化生活越繁荣，越不能放任自流，越需要加强管理、正确引导</a:t>
                      </a:r>
                      <a:r>
                        <a:rPr lang="en-US" sz="2600" kern="100" baseline="0" dirty="0">
                          <a:effectLst/>
                          <a:latin typeface="Times New Roman" panose="02020603050405020304"/>
                          <a:ea typeface="微软雅黑" panose="020B0503020204020204" pitchFamily="34" charset="-122"/>
                          <a:cs typeface="Courier New" panose="02070309020205020404"/>
                        </a:rPr>
                        <a:t>(</a:t>
                      </a:r>
                      <a:r>
                        <a:rPr lang="zh-CN" sz="2600" kern="100" baseline="0" dirty="0">
                          <a:effectLst/>
                          <a:latin typeface="Times New Roman" panose="02020603050405020304"/>
                          <a:ea typeface="微软雅黑" panose="020B0503020204020204" pitchFamily="34" charset="-122"/>
                          <a:cs typeface="Times New Roman" panose="02020603050405020304"/>
                        </a:rPr>
                        <a:t>国家角度</a:t>
                      </a:r>
                      <a:r>
                        <a:rPr lang="en-US" sz="2600" kern="100" baseline="0" dirty="0">
                          <a:effectLst/>
                          <a:latin typeface="Times New Roman" panose="02020603050405020304"/>
                          <a:ea typeface="微软雅黑" panose="020B0503020204020204" pitchFamily="34" charset="-122"/>
                          <a:cs typeface="Courier New" panose="02070309020205020404"/>
                        </a:rPr>
                        <a:t>)</a:t>
                      </a:r>
                      <a:endParaRPr lang="zh-CN" sz="2600" kern="100" baseline="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954268"/>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如何看待落后文化和腐朽文化</a:t>
            </a:r>
            <a:endParaRPr lang="zh-CN" altLang="zh-CN" sz="2600" b="1" kern="100" dirty="0">
              <a:latin typeface="微软雅黑" panose="020B0503020204020204" pitchFamily="34" charset="-122"/>
              <a:ea typeface="微软雅黑" panose="020B0503020204020204" pitchFamily="34" charset="-122"/>
              <a:cs typeface="Times New Roman" panose="020206030504050203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核心考点二　抵御落后文化和腐朽文化</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1"/>
            </p:custDataLst>
          </p:nvPr>
        </p:nvGraphicFramePr>
        <p:xfrm>
          <a:off x="901629" y="1676340"/>
          <a:ext cx="10387154" cy="4754880"/>
        </p:xfrm>
        <a:graphic>
          <a:graphicData uri="http://schemas.openxmlformats.org/drawingml/2006/table">
            <a:tbl>
              <a:tblPr/>
              <a:tblGrid>
                <a:gridCol w="1094794"/>
                <a:gridCol w="4701850"/>
                <a:gridCol w="4590510"/>
              </a:tblGrid>
              <a:tr h="180491">
                <a:tc>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 </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落后文化</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腐朽文化</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14599">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含义</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各种带有迷信、愚昧、颓废、庸俗等色彩的文化，常常以传统习俗的形式表现出来，如看相、算命、测字、看风水等</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封建主义和资本主义的腐朽思想、殖民文化、</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法轮功</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邪教、淫秽色情文化等</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654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危害</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落后文化是文化糟粕，污染文化环境，危害社会</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腐蚀人们的精神世界、侵蚀民族精神、阻碍先进生产力发展、危害社会主义事业</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1171388" y="679768"/>
          <a:ext cx="9766300" cy="4803775"/>
        </p:xfrm>
        <a:graphic>
          <a:graphicData uri="http://schemas.openxmlformats.org/drawingml/2006/table">
            <a:tbl>
              <a:tblPr/>
              <a:tblGrid>
                <a:gridCol w="1103630"/>
                <a:gridCol w="4088130"/>
                <a:gridCol w="4574540"/>
              </a:tblGrid>
              <a:tr h="1310005">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政策</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通过科学文化教育，予以改造或剔除</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必须坚决抵制，依法取缔</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3770">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存在原因</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①</a:t>
                      </a:r>
                      <a:r>
                        <a:rPr lang="zh-CN" sz="2600" kern="100" baseline="0" dirty="0">
                          <a:effectLst/>
                          <a:latin typeface="Times New Roman" panose="02020603050405020304"/>
                          <a:ea typeface="微软雅黑" panose="020B0503020204020204" pitchFamily="34" charset="-122"/>
                          <a:cs typeface="Times New Roman" panose="02020603050405020304"/>
                        </a:rPr>
                        <a:t>封建思想的残余和旧的习惯势力根深蒂固</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②</a:t>
                      </a:r>
                      <a:r>
                        <a:rPr lang="zh-CN" sz="2600" kern="100" baseline="0" dirty="0">
                          <a:effectLst/>
                          <a:latin typeface="Times New Roman" panose="02020603050405020304"/>
                          <a:ea typeface="微软雅黑" panose="020B0503020204020204" pitchFamily="34" charset="-122"/>
                          <a:cs typeface="Times New Roman" panose="02020603050405020304"/>
                        </a:rPr>
                        <a:t>西方资本主义腐朽思想文化对我国思想文化领域的冲击</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③</a:t>
                      </a:r>
                      <a:r>
                        <a:rPr lang="zh-CN" sz="2600" kern="100" baseline="0" dirty="0">
                          <a:effectLst/>
                          <a:latin typeface="Times New Roman" panose="02020603050405020304"/>
                          <a:ea typeface="微软雅黑" panose="020B0503020204020204" pitchFamily="34" charset="-122"/>
                          <a:cs typeface="Times New Roman" panose="02020603050405020304"/>
                        </a:rPr>
                        <a:t>社会主义市场经济导致不同社会群体价值取向、文化选择的多样化；市场经济自身的弱点，诱发拜金主义等不良思想，滋生唯利是图等现象</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9514" y="119754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对传统文化、落后文化、腐朽文化、先进文化的态度</a:t>
            </a:r>
            <a:endParaRPr lang="zh-CN" altLang="zh-CN" sz="1050" b="1" kern="100" dirty="0">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558702" y="2198180"/>
          <a:ext cx="8712967" cy="2348943"/>
        </p:xfrm>
        <a:graphic>
          <a:graphicData uri="http://schemas.openxmlformats.org/drawingml/2006/table">
            <a:tbl>
              <a:tblPr/>
              <a:tblGrid>
                <a:gridCol w="2223881"/>
                <a:gridCol w="2888687"/>
                <a:gridCol w="1687418"/>
                <a:gridCol w="1912981"/>
              </a:tblGrid>
              <a:tr h="694170">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传统文化</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落后文化</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腐朽文化</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先进文化</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54773">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取其精华、去其糟粕</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通过科学文化教育，予以改造或剔除</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坚决抵制、依法取缔</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大力支持和发展</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04596" y="1413570"/>
          <a:ext cx="10981220" cy="2971800"/>
        </p:xfrm>
        <a:graphic>
          <a:graphicData uri="http://schemas.openxmlformats.org/drawingml/2006/table">
            <a:tbl>
              <a:tblPr/>
              <a:tblGrid>
                <a:gridCol w="1669002"/>
                <a:gridCol w="9312218"/>
              </a:tblGrid>
              <a:tr h="1595565">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国家方面</a:t>
                      </a:r>
                      <a:endParaRPr lang="zh-CN" sz="2600" kern="100" baseline="0" dirty="0">
                        <a:effectLst/>
                        <a:latin typeface="宋体" panose="02010600030101010101" pitchFamily="2"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①</a:t>
                      </a:r>
                      <a:r>
                        <a:rPr lang="zh-CN" sz="2600" kern="100" baseline="0" dirty="0">
                          <a:effectLst/>
                          <a:latin typeface="Times New Roman" panose="02020603050405020304"/>
                          <a:ea typeface="微软雅黑" panose="020B0503020204020204" pitchFamily="34" charset="-122"/>
                          <a:cs typeface="Times New Roman" panose="02020603050405020304"/>
                        </a:rPr>
                        <a:t>要</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加强管理、</a:t>
                      </a:r>
                      <a:r>
                        <a:rPr lang="zh-CN" sz="2600" kern="100" baseline="0" dirty="0">
                          <a:solidFill>
                            <a:srgbClr val="002060"/>
                          </a:solidFill>
                          <a:effectLst/>
                          <a:latin typeface="Times New Roman" panose="02020603050405020304"/>
                          <a:ea typeface="微软雅黑" panose="020B0503020204020204" pitchFamily="34" charset="-122"/>
                          <a:cs typeface="Times New Roman" panose="02020603050405020304"/>
                        </a:rPr>
                        <a:t>正确引导</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②</a:t>
                      </a:r>
                      <a:r>
                        <a:rPr lang="zh-CN" sz="2600" kern="100" baseline="0" dirty="0">
                          <a:solidFill>
                            <a:srgbClr val="002060"/>
                          </a:solidFill>
                          <a:effectLst/>
                          <a:latin typeface="Times New Roman" panose="02020603050405020304"/>
                          <a:ea typeface="微软雅黑" panose="020B0503020204020204" pitchFamily="34" charset="-122"/>
                          <a:cs typeface="Times New Roman" panose="02020603050405020304"/>
                        </a:rPr>
                        <a:t>弘扬主旋律，发挥中国特色社会主义文化的示范和导向作用</a:t>
                      </a:r>
                      <a:endParaRPr lang="zh-CN" sz="2600" kern="100" baseline="0" dirty="0">
                        <a:solidFill>
                          <a:srgbClr val="002060"/>
                        </a:solidFill>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solidFill>
                            <a:srgbClr val="002060"/>
                          </a:solidFill>
                          <a:effectLst/>
                          <a:latin typeface="宋体" panose="02010600030101010101" pitchFamily="2" charset="-122"/>
                          <a:ea typeface="微软雅黑" panose="020B0503020204020204" pitchFamily="34" charset="-122"/>
                          <a:cs typeface="Times New Roman" panose="02020603050405020304"/>
                        </a:rPr>
                        <a:t>③</a:t>
                      </a:r>
                      <a:r>
                        <a:rPr lang="zh-CN" sz="2600" kern="100" baseline="0" dirty="0">
                          <a:solidFill>
                            <a:srgbClr val="002060"/>
                          </a:solidFill>
                          <a:effectLst/>
                          <a:latin typeface="Times New Roman" panose="02020603050405020304"/>
                          <a:ea typeface="微软雅黑" panose="020B0503020204020204" pitchFamily="34" charset="-122"/>
                          <a:cs typeface="Times New Roman" panose="02020603050405020304"/>
                        </a:rPr>
                        <a:t>提倡多样化，发展人民群众喜闻乐见的大众文化</a:t>
                      </a:r>
                      <a:endParaRPr lang="zh-CN" sz="2600" kern="100" baseline="0" dirty="0">
                        <a:solidFill>
                          <a:srgbClr val="002060"/>
                        </a:solidFill>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④</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加强文化建设，大力发展先进文化，支持健康有益文化，努力改造落后文化，坚决抵制腐朽文化</a:t>
                      </a:r>
                      <a:endPar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矩形 1"/>
          <p:cNvSpPr/>
          <p:nvPr/>
        </p:nvSpPr>
        <p:spPr>
          <a:xfrm>
            <a:off x="451749" y="225361"/>
            <a:ext cx="11161240" cy="7207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如何应对解决当前文化生活中的问题</a:t>
            </a:r>
            <a:endParaRPr lang="zh-CN" altLang="zh-CN" sz="2600" b="1" kern="100" dirty="0">
              <a:latin typeface="微软雅黑" panose="020B0503020204020204" pitchFamily="34" charset="-122"/>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 name="表格 3"/>
          <p:cNvGraphicFramePr>
            <a:graphicFrameLocks noGrp="1"/>
          </p:cNvGraphicFramePr>
          <p:nvPr/>
        </p:nvGraphicFramePr>
        <p:xfrm>
          <a:off x="604596" y="1675825"/>
          <a:ext cx="10981220" cy="2971800"/>
        </p:xfrm>
        <a:graphic>
          <a:graphicData uri="http://schemas.openxmlformats.org/drawingml/2006/table">
            <a:tbl>
              <a:tblPr/>
              <a:tblGrid>
                <a:gridCol w="1669002"/>
                <a:gridCol w="9312218"/>
              </a:tblGrid>
              <a:tr h="669925">
                <a:tc>
                  <a:txBody>
                    <a:bodyPr/>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党和国家方面</a:t>
                      </a:r>
                      <a:endParaRPr lang="zh-CN" sz="2600" kern="100" baseline="0" dirty="0">
                        <a:effectLst/>
                        <a:latin typeface="宋体" panose="02010600030101010101" pitchFamily="2"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①</a:t>
                      </a:r>
                      <a:r>
                        <a:rPr lang="zh-CN" altLang="en-US" sz="2600" kern="100" dirty="0">
                          <a:latin typeface="Times New Roman" panose="02020603050405020304"/>
                          <a:ea typeface="微软雅黑" panose="020B0503020204020204" pitchFamily="34" charset="-122"/>
                          <a:cs typeface="Times New Roman" panose="02020603050405020304"/>
                          <a:sym typeface="+mn-ea"/>
                        </a:rPr>
                        <a:t>党必须牢牢掌握意识形态</a:t>
                      </a:r>
                      <a:r>
                        <a:rPr lang="zh-CN" altLang="en-US" sz="2600" kern="100" dirty="0" smtClean="0">
                          <a:latin typeface="Times New Roman" panose="02020603050405020304"/>
                          <a:ea typeface="微软雅黑" panose="020B0503020204020204" pitchFamily="34" charset="-122"/>
                          <a:cs typeface="Times New Roman" panose="02020603050405020304"/>
                          <a:sym typeface="+mn-ea"/>
                        </a:rPr>
                        <a:t>工作</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sym typeface="+mn-ea"/>
                        </a:rPr>
                        <a:t>领导权</a:t>
                      </a:r>
                      <a:endParaRPr lang="zh-CN" sz="2600" kern="100" baseline="0" dirty="0">
                        <a:effectLst/>
                        <a:latin typeface="宋体" panose="02010600030101010101" pitchFamily="2" charset="-122"/>
                        <a:cs typeface="Courier New" panose="02070309020205020404"/>
                      </a:endParaRPr>
                    </a:p>
                    <a:p>
                      <a:pPr>
                        <a:lnSpc>
                          <a:spcPct val="150000"/>
                        </a:lnSpc>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②</a:t>
                      </a:r>
                      <a:r>
                        <a:rPr lang="zh-CN" altLang="en-US" sz="2600" kern="100" dirty="0">
                          <a:latin typeface="Times New Roman" panose="02020603050405020304"/>
                          <a:ea typeface="微软雅黑" panose="020B0503020204020204" pitchFamily="34" charset="-122"/>
                          <a:cs typeface="Times New Roman" panose="02020603050405020304"/>
                          <a:sym typeface="+mn-ea"/>
                        </a:rPr>
                        <a:t>培育和践行社会主义核心</a:t>
                      </a:r>
                      <a:r>
                        <a:rPr lang="zh-CN" altLang="en-US" sz="2600" kern="100" dirty="0" smtClean="0">
                          <a:latin typeface="Times New Roman" panose="02020603050405020304"/>
                          <a:ea typeface="微软雅黑" panose="020B0503020204020204" pitchFamily="34" charset="-122"/>
                          <a:cs typeface="Times New Roman" panose="02020603050405020304"/>
                          <a:sym typeface="+mn-ea"/>
                        </a:rPr>
                        <a:t>价值观</a:t>
                      </a:r>
                      <a:endParaRPr lang="zh-CN" altLang="en-US" sz="2600" kern="100" dirty="0" smtClean="0">
                        <a:latin typeface="Times New Roman" panose="02020603050405020304"/>
                        <a:ea typeface="微软雅黑" panose="020B0503020204020204" pitchFamily="34" charset="-122"/>
                        <a:cs typeface="Times New Roman" panose="02020603050405020304"/>
                        <a:sym typeface="+mn-ea"/>
                      </a:endParaRPr>
                    </a:p>
                    <a:p>
                      <a:pPr>
                        <a:lnSpc>
                          <a:spcPct val="150000"/>
                        </a:lnSpc>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③</a:t>
                      </a:r>
                      <a:r>
                        <a:rPr lang="zh-CN" altLang="en-US" sz="2600" kern="100" dirty="0">
                          <a:latin typeface="Times New Roman" panose="02020603050405020304"/>
                          <a:ea typeface="微软雅黑" panose="020B0503020204020204" pitchFamily="34" charset="-122"/>
                          <a:cs typeface="Times New Roman" panose="02020603050405020304"/>
                          <a:sym typeface="+mn-ea"/>
                        </a:rPr>
                        <a:t>开展理想信念教育</a:t>
                      </a:r>
                      <a:endParaRPr lang="zh-CN" altLang="en-US" sz="2600"/>
                    </a:p>
                    <a:p>
                      <a:pPr>
                        <a:lnSpc>
                          <a:spcPct val="150000"/>
                        </a:lnSpc>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④</a:t>
                      </a:r>
                      <a:r>
                        <a:rPr lang="zh-CN" altLang="en-US" sz="2600" kern="100" dirty="0" smtClean="0">
                          <a:latin typeface="Times New Roman" panose="02020603050405020304"/>
                          <a:ea typeface="微软雅黑" panose="020B0503020204020204" pitchFamily="34" charset="-122"/>
                          <a:cs typeface="Times New Roman" panose="02020603050405020304"/>
                          <a:sym typeface="+mn-ea"/>
                        </a:rPr>
                        <a:t>加强</a:t>
                      </a:r>
                      <a:r>
                        <a:rPr lang="zh-CN" altLang="en-US" sz="2600" kern="100" dirty="0">
                          <a:latin typeface="Times New Roman" panose="02020603050405020304"/>
                          <a:ea typeface="微软雅黑" panose="020B0503020204020204" pitchFamily="34" charset="-122"/>
                          <a:cs typeface="Times New Roman" panose="02020603050405020304"/>
                          <a:sym typeface="+mn-ea"/>
                        </a:rPr>
                        <a:t>和改进思想政治工作，深化群众性</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sym typeface="+mn-ea"/>
                        </a:rPr>
                        <a:t>精神文明</a:t>
                      </a:r>
                      <a:r>
                        <a:rPr lang="zh-CN" altLang="en-US" sz="2600" kern="100" dirty="0" smtClean="0">
                          <a:latin typeface="Times New Roman" panose="02020603050405020304"/>
                          <a:ea typeface="微软雅黑" panose="020B0503020204020204" pitchFamily="34" charset="-122"/>
                          <a:cs typeface="Times New Roman" panose="02020603050405020304"/>
                          <a:sym typeface="+mn-ea"/>
                        </a:rPr>
                        <a:t>创建活动</a:t>
                      </a:r>
                      <a:endParaRPr lang="zh-CN" sz="2600" kern="100" baseline="0" dirty="0">
                        <a:effectLst/>
                        <a:latin typeface="宋体" panose="02010600030101010101" pitchFamily="2"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custDataLst>
              <p:tags r:id="rId1"/>
            </p:custDataLst>
          </p:nvPr>
        </p:nvGraphicFramePr>
        <p:xfrm>
          <a:off x="577593" y="996375"/>
          <a:ext cx="11035226" cy="4754880"/>
        </p:xfrm>
        <a:graphic>
          <a:graphicData uri="http://schemas.openxmlformats.org/drawingml/2006/table">
            <a:tbl>
              <a:tblPr/>
              <a:tblGrid>
                <a:gridCol w="1836204"/>
                <a:gridCol w="9199022"/>
              </a:tblGrid>
              <a:tr h="1433988">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个人方面</a:t>
                      </a:r>
                      <a:endParaRPr lang="zh-CN" sz="2600" kern="100" baseline="0" dirty="0">
                        <a:effectLst/>
                        <a:latin typeface="宋体" panose="02010600030101010101" pitchFamily="2"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solidFill>
                            <a:schemeClr val="tx1"/>
                          </a:solidFill>
                          <a:effectLst/>
                          <a:latin typeface="Times New Roman" panose="02020603050405020304"/>
                          <a:ea typeface="微软雅黑" panose="020B0503020204020204" pitchFamily="34" charset="-122"/>
                          <a:cs typeface="Times New Roman" panose="02020603050405020304"/>
                        </a:rPr>
                        <a:t>提高辨别落后文化和腐朽文化的眼力，增强抵御落后文化和腐朽文化的能力；</a:t>
                      </a:r>
                      <a:endParaRPr lang="zh-CN" sz="2600" kern="100" baseline="0">
                        <a:solidFill>
                          <a:schemeClr val="tx1"/>
                        </a:solidFill>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a:solidFill>
                            <a:srgbClr val="FF0000"/>
                          </a:solidFill>
                          <a:effectLst/>
                          <a:latin typeface="Times New Roman" panose="02020603050405020304"/>
                          <a:ea typeface="微软雅黑" panose="020B0503020204020204" pitchFamily="34" charset="-122"/>
                          <a:cs typeface="Times New Roman" panose="02020603050405020304"/>
                        </a:rPr>
                        <a:t>树立正确的世界观、人生观、价值观；</a:t>
                      </a:r>
                      <a:endParaRPr lang="zh-CN" sz="2600" kern="100" baseline="0">
                        <a:solidFill>
                          <a:srgbClr val="FF0000"/>
                        </a:solidFill>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要遵守国家的法律，依法办事</a:t>
                      </a:r>
                      <a:r>
                        <a:rPr lang="zh-CN" sz="2600" kern="100" baseline="0">
                          <a:solidFill>
                            <a:srgbClr val="FF0000"/>
                          </a:solidFill>
                          <a:effectLst/>
                          <a:latin typeface="Times New Roman" panose="02020603050405020304"/>
                          <a:ea typeface="微软雅黑" panose="020B0503020204020204" pitchFamily="34" charset="-122"/>
                          <a:cs typeface="Times New Roman" panose="02020603050405020304"/>
                        </a:rPr>
                        <a:t>，树立法治观念</a:t>
                      </a:r>
                      <a:r>
                        <a:rPr lang="zh-CN" sz="2600" kern="100" baseline="0">
                          <a:effectLst/>
                          <a:latin typeface="Times New Roman" panose="02020603050405020304"/>
                          <a:ea typeface="微软雅黑" panose="020B0503020204020204" pitchFamily="34" charset="-122"/>
                          <a:cs typeface="Times New Roman" panose="02020603050405020304"/>
                        </a:rPr>
                        <a:t>；</a:t>
                      </a:r>
                      <a:endParaRPr lang="zh-CN" sz="2600" kern="100" baseline="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要加强自</a:t>
                      </a:r>
                      <a:r>
                        <a:rPr lang="zh-CN" sz="2600" kern="100" baseline="0">
                          <a:solidFill>
                            <a:schemeClr val="tx1"/>
                          </a:solidFill>
                          <a:effectLst/>
                          <a:latin typeface="Times New Roman" panose="02020603050405020304"/>
                          <a:ea typeface="微软雅黑" panose="020B0503020204020204" pitchFamily="34" charset="-122"/>
                          <a:cs typeface="Times New Roman" panose="02020603050405020304"/>
                        </a:rPr>
                        <a:t>身的思想道德修养和科学文化修养</a:t>
                      </a:r>
                      <a:endParaRPr lang="zh-CN" sz="2600" kern="100" baseline="0">
                        <a:solidFill>
                          <a:schemeClr val="tx1"/>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5" name="表格 4"/>
          <p:cNvGraphicFramePr>
            <a:graphicFrameLocks noGrp="1"/>
          </p:cNvGraphicFramePr>
          <p:nvPr/>
        </p:nvGraphicFramePr>
        <p:xfrm>
          <a:off x="577593" y="996375"/>
          <a:ext cx="11035226" cy="2971800"/>
        </p:xfrm>
        <a:graphic>
          <a:graphicData uri="http://schemas.openxmlformats.org/drawingml/2006/table">
            <a:tbl>
              <a:tblPr/>
              <a:tblGrid>
                <a:gridCol w="1836204"/>
                <a:gridCol w="9199022"/>
              </a:tblGrid>
              <a:tr h="1433988">
                <a:tc>
                  <a:txBody>
                    <a:bodyPr/>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文化生产者</a:t>
                      </a:r>
                      <a:endParaRPr lang="zh-CN" sz="2600" kern="100" baseline="0" dirty="0">
                        <a:effectLst/>
                        <a:latin typeface="宋体" panose="02010600030101010101" pitchFamily="2" charset="-122"/>
                        <a:cs typeface="Courier New" panose="020703090202050204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坚持为人民服务和为社会主义服务的方向；</a:t>
                      </a:r>
                      <a:endPar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坚持把社会效益放在首位，努力实现经济效益与社会效益的统一，</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生产为人民大众所喜闻乐见的大众文化、先进文化产品；</a:t>
                      </a:r>
                      <a:endParaRPr lang="zh-CN" sz="2600" kern="100" baseline="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遵纪守法，诚信经营，自觉承担社会责任</a:t>
                      </a:r>
                      <a:endPar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20093" marR="20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61442"/>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发展人民大众喜闻乐见的文化</a:t>
            </a:r>
            <a:endParaRPr lang="zh-CN" altLang="zh-CN" sz="2600" b="1" kern="100" dirty="0">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807673" y="1099315"/>
          <a:ext cx="10372090" cy="5362575"/>
        </p:xfrm>
        <a:graphic>
          <a:graphicData uri="http://schemas.openxmlformats.org/drawingml/2006/table">
            <a:tbl>
              <a:tblPr/>
              <a:tblGrid>
                <a:gridCol w="1422400"/>
                <a:gridCol w="8949690"/>
              </a:tblGrid>
              <a:tr h="1787525">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含义</a:t>
                      </a:r>
                      <a:endParaRPr lang="zh-CN" sz="2600" kern="100" baseline="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面向广大人民</a:t>
                      </a:r>
                      <a:r>
                        <a:rPr lang="en-US" sz="2600" kern="100" baseline="0">
                          <a:effectLst/>
                          <a:latin typeface="Times New Roman" panose="02020603050405020304"/>
                          <a:ea typeface="微软雅黑" panose="020B0503020204020204" pitchFamily="34" charset="-122"/>
                          <a:cs typeface="Courier New" panose="02070309020205020404"/>
                        </a:rPr>
                        <a:t>(</a:t>
                      </a:r>
                      <a:r>
                        <a:rPr lang="zh-CN" sz="2600" kern="100" baseline="0">
                          <a:effectLst/>
                          <a:latin typeface="Times New Roman" panose="02020603050405020304"/>
                          <a:ea typeface="微软雅黑" panose="020B0503020204020204" pitchFamily="34" charset="-122"/>
                          <a:cs typeface="Times New Roman" panose="02020603050405020304"/>
                        </a:rPr>
                        <a:t>文化的方向性问题</a:t>
                      </a:r>
                      <a:r>
                        <a:rPr lang="en-US" sz="2600" kern="100" baseline="0">
                          <a:effectLst/>
                          <a:latin typeface="Times New Roman" panose="02020603050405020304"/>
                          <a:ea typeface="微软雅黑" panose="020B0503020204020204" pitchFamily="34" charset="-122"/>
                          <a:cs typeface="Courier New" panose="02070309020205020404"/>
                        </a:rPr>
                        <a:t>)</a:t>
                      </a:r>
                      <a:r>
                        <a:rPr lang="zh-CN" sz="2600" kern="100" baseline="0">
                          <a:effectLst/>
                          <a:latin typeface="Times New Roman" panose="02020603050405020304"/>
                          <a:ea typeface="微软雅黑" panose="020B0503020204020204" pitchFamily="34" charset="-122"/>
                          <a:cs typeface="Times New Roman" panose="02020603050405020304"/>
                        </a:rPr>
                        <a:t>，反映人民的利益与呼声</a:t>
                      </a:r>
                      <a:r>
                        <a:rPr lang="en-US" sz="2600" kern="100" baseline="0">
                          <a:effectLst/>
                          <a:latin typeface="Times New Roman" panose="02020603050405020304"/>
                          <a:ea typeface="微软雅黑" panose="020B0503020204020204" pitchFamily="34" charset="-122"/>
                          <a:cs typeface="Courier New" panose="02070309020205020404"/>
                        </a:rPr>
                        <a:t>(</a:t>
                      </a:r>
                      <a:r>
                        <a:rPr lang="zh-CN" sz="2600" kern="100" baseline="0">
                          <a:effectLst/>
                          <a:latin typeface="Times New Roman" panose="02020603050405020304"/>
                          <a:ea typeface="微软雅黑" panose="020B0503020204020204" pitchFamily="34" charset="-122"/>
                          <a:cs typeface="Times New Roman" panose="02020603050405020304"/>
                        </a:rPr>
                        <a:t>文化的性质问题</a:t>
                      </a:r>
                      <a:r>
                        <a:rPr lang="en-US" sz="2600" kern="100" baseline="0">
                          <a:effectLst/>
                          <a:latin typeface="Times New Roman" panose="02020603050405020304"/>
                          <a:ea typeface="微软雅黑" panose="020B0503020204020204" pitchFamily="34" charset="-122"/>
                          <a:cs typeface="Courier New" panose="02070309020205020404"/>
                        </a:rPr>
                        <a:t>)</a:t>
                      </a:r>
                      <a:r>
                        <a:rPr lang="zh-CN" sz="2600" kern="100" baseline="0">
                          <a:effectLst/>
                          <a:latin typeface="Times New Roman" panose="02020603050405020304"/>
                          <a:ea typeface="微软雅黑" panose="020B0503020204020204" pitchFamily="34" charset="-122"/>
                          <a:cs typeface="Times New Roman" panose="02020603050405020304"/>
                        </a:rPr>
                        <a:t>，为人民大众所喜闻乐见的社会主义文化</a:t>
                      </a:r>
                      <a:r>
                        <a:rPr lang="en-US" sz="2600" kern="100" baseline="0">
                          <a:effectLst/>
                          <a:latin typeface="Times New Roman" panose="02020603050405020304"/>
                          <a:ea typeface="微软雅黑" panose="020B0503020204020204" pitchFamily="34" charset="-122"/>
                          <a:cs typeface="Courier New" panose="02070309020205020404"/>
                        </a:rPr>
                        <a:t>(</a:t>
                      </a:r>
                      <a:r>
                        <a:rPr lang="zh-CN" sz="2600" kern="100" baseline="0">
                          <a:effectLst/>
                          <a:latin typeface="Times New Roman" panose="02020603050405020304"/>
                          <a:ea typeface="微软雅黑" panose="020B0503020204020204" pitchFamily="34" charset="-122"/>
                          <a:cs typeface="Times New Roman" panose="02020603050405020304"/>
                        </a:rPr>
                        <a:t>文化的形式问题</a:t>
                      </a:r>
                      <a:r>
                        <a:rPr lang="en-US" sz="2600" kern="100" baseline="0">
                          <a:effectLst/>
                          <a:latin typeface="Times New Roman" panose="02020603050405020304"/>
                          <a:ea typeface="微软雅黑" panose="020B0503020204020204" pitchFamily="34" charset="-122"/>
                          <a:cs typeface="Courier New" panose="02070309020205020404"/>
                        </a:rPr>
                        <a:t>)</a:t>
                      </a:r>
                      <a:endParaRPr lang="zh-CN" sz="2600" kern="100" baseline="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525">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原因</a:t>
                      </a:r>
                      <a:endParaRPr lang="zh-CN" sz="2600" kern="100" baseline="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随着我国经济社会发展和人民生活水平不断提高，丰富精神文化生活越来越成为我国人民的热切愿望，人们对文化的需求日益呈现出多层次、多样化、多方面的特点</a:t>
                      </a:r>
                      <a:endParaRPr lang="zh-CN" sz="2600" kern="100" baseline="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525">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要求</a:t>
                      </a:r>
                      <a:endParaRPr lang="zh-CN" sz="2600" kern="100" baseline="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①</a:t>
                      </a:r>
                      <a:r>
                        <a:rPr lang="zh-CN" sz="2600" kern="100" baseline="0" dirty="0">
                          <a:effectLst/>
                          <a:latin typeface="Times New Roman" panose="02020603050405020304"/>
                          <a:ea typeface="微软雅黑" panose="020B0503020204020204" pitchFamily="34" charset="-122"/>
                          <a:cs typeface="Times New Roman" panose="02020603050405020304"/>
                        </a:rPr>
                        <a:t>形式：要提供多种类型、多样风格的文化产品</a:t>
                      </a:r>
                      <a:endParaRPr lang="zh-CN" sz="2600" kern="100" baseline="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baseline="0" dirty="0">
                          <a:effectLst/>
                          <a:latin typeface="宋体" panose="02010600030101010101" pitchFamily="2" charset="-122"/>
                          <a:ea typeface="微软雅黑" panose="020B0503020204020204" pitchFamily="34" charset="-122"/>
                          <a:cs typeface="Times New Roman" panose="02020603050405020304"/>
                        </a:rPr>
                        <a:t>②</a:t>
                      </a:r>
                      <a:r>
                        <a:rPr lang="zh-CN" sz="2600" kern="100" baseline="0" dirty="0">
                          <a:effectLst/>
                          <a:latin typeface="Times New Roman" panose="02020603050405020304"/>
                          <a:ea typeface="微软雅黑" panose="020B0503020204020204" pitchFamily="34" charset="-122"/>
                          <a:cs typeface="Times New Roman" panose="02020603050405020304"/>
                        </a:rPr>
                        <a:t>内容：要面向广大人民，反映人民的利益与呼声，先进的、健康有益的文化</a:t>
                      </a:r>
                      <a:endParaRPr lang="zh-CN" sz="2600" kern="100" baseline="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19709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大众文化不等于中国特色社会主义先进文化。中国特色社会主义文化，就是以马克思主义为指导，发展面向现代化、面向世界、面向未来的，民族的科学的大众的社会主义文化，它除了体现大众文化的要求外，还要体现民族的科学的要求。两者的范围和要求不同，不能将二者混为一谈。</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26368"/>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弘扬主旋律，加强文化</a:t>
            </a:r>
            <a:r>
              <a:rPr lang="zh-CN" altLang="zh-CN" sz="2600" b="1" kern="100" dirty="0" smtClean="0">
                <a:latin typeface="微软雅黑" panose="020B0503020204020204" pitchFamily="34" charset="-122"/>
                <a:ea typeface="微软雅黑" panose="020B0503020204020204" pitchFamily="34" charset="-122"/>
                <a:cs typeface="Times New Roman" panose="02020603050405020304"/>
              </a:rPr>
              <a:t>建设</a:t>
            </a:r>
            <a:endParaRPr lang="en-US" altLang="zh-CN" sz="2600" b="1" kern="100" dirty="0">
              <a:latin typeface="微软雅黑" panose="020B0503020204020204" pitchFamily="34" charset="-122"/>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中国特色社会主义文化的地位和作用</a:t>
            </a:r>
            <a:endParaRPr lang="en-US" altLang="zh-CN" sz="2600" b="1" kern="100" dirty="0" smtClean="0">
              <a:latin typeface="微软雅黑" panose="020B0503020204020204" pitchFamily="34" charset="-122"/>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custDataLst>
              <p:tags r:id="rId1"/>
            </p:custDataLst>
          </p:nvPr>
        </p:nvGraphicFramePr>
        <p:xfrm>
          <a:off x="947961" y="1474876"/>
          <a:ext cx="10547985" cy="3322955"/>
        </p:xfrm>
        <a:graphic>
          <a:graphicData uri="http://schemas.openxmlformats.org/drawingml/2006/table">
            <a:tbl>
              <a:tblPr/>
              <a:tblGrid>
                <a:gridCol w="1171665"/>
                <a:gridCol w="9376410"/>
              </a:tblGrid>
              <a:tr h="195456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作用</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始终坚持以科学的理论武装人，以正确的舆论引导人，以高尚的精神塑造人，以优秀的作品鼓舞人，发挥着强有力的导向和示范作用</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815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地位</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以其自身的科学性和先进性，并依靠社会主义政治和经济力量，在人民大众的文化生活中始终占据着主导地位</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16622" y="4895641"/>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(2)</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加强文化建设的必然要求</a:t>
            </a:r>
            <a:endParaRPr lang="zh-CN" altLang="zh-CN" sz="2600" kern="100" dirty="0">
              <a:solidFill>
                <a:prstClr val="black"/>
              </a:solidFill>
              <a:latin typeface="宋体" panose="02010600030101010101" pitchFamily="2" charset="-122"/>
              <a:cs typeface="Courier New" panose="02070309020205020404"/>
            </a:endParaRPr>
          </a:p>
          <a:p>
            <a:pPr lvl="0" algn="just">
              <a:lnSpc>
                <a:spcPct val="150000"/>
              </a:lnSpc>
            </a:pP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大力发展先进文化，支持健康有益文化，努力改造落后文化，坚决抵制腐朽文化。</a:t>
            </a:r>
            <a:endParaRPr lang="zh-CN" altLang="zh-CN" sz="2600" kern="100" dirty="0">
              <a:solidFill>
                <a:prstClr val="black"/>
              </a:solidFill>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053530"/>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7030A0"/>
                </a:solidFill>
                <a:latin typeface="Times New Roman" panose="02020603050405020304"/>
                <a:ea typeface="微软雅黑" panose="020B0503020204020204" pitchFamily="34" charset="-122"/>
                <a:cs typeface="Times New Roman" panose="02020603050405020304"/>
              </a:rPr>
              <a:t>提醒</a:t>
            </a: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　</a:t>
            </a:r>
            <a:r>
              <a:rPr lang="zh-CN" altLang="zh-CN" sz="2600" b="1" kern="100" dirty="0">
                <a:latin typeface="Times New Roman" panose="02020603050405020304"/>
                <a:ea typeface="微软雅黑" panose="020B0503020204020204" pitchFamily="34" charset="-122"/>
                <a:cs typeface="Times New Roman" panose="02020603050405020304"/>
              </a:rPr>
              <a:t>弘扬主旋律与提倡多样化的关系</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弘扬主旋律和提倡多样化是统一性和多样性的关系，是坚持社会主义文化艺术统一与多样性协调发展的客观要求。一方面，只有创作出更多的丰富多彩的精神产品，才能满足人民群众多样化的文化需求，没有丰富多彩的内容和形式，奏响文化主旋律就成为一句空话；另一方面，没有文化的主旋律，文化的多样性就是盲目的，就会迷失正确的方向。</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4200" y="542290"/>
            <a:ext cx="11113770" cy="6348095"/>
          </a:xfrm>
          <a:prstGeom prst="rect">
            <a:avLst/>
          </a:prstGeom>
          <a:noFill/>
        </p:spPr>
        <p:txBody>
          <a:bodyPr wrap="square" rtlCol="0" anchor="t">
            <a:spAutoFit/>
          </a:bodyPr>
          <a:p>
            <a:pPr>
              <a:lnSpc>
                <a:spcPct val="120000"/>
              </a:lnSpc>
            </a:pPr>
            <a:r>
              <a:rPr lang="zh-CN" altLang="en-US" sz="3600"/>
              <a:t>14.（14分）阅读材料，回答问题。</a:t>
            </a:r>
            <a:endParaRPr lang="zh-CN" altLang="en-US" sz="3600"/>
          </a:p>
          <a:p>
            <a:pPr>
              <a:lnSpc>
                <a:spcPct val="110000"/>
              </a:lnSpc>
            </a:pPr>
            <a:r>
              <a:rPr lang="zh-CN" altLang="en-US" sz="3600"/>
              <a:t>材料一 </a:t>
            </a:r>
            <a:r>
              <a:rPr lang="zh-CN" altLang="en-US" sz="3600">
                <a:latin typeface="华文楷体" panose="02010600040101010101" charset="-122"/>
                <a:ea typeface="华文楷体" panose="02010600040101010101" charset="-122"/>
                <a:cs typeface="华文楷体" panose="02010600040101010101" charset="-122"/>
              </a:rPr>
              <a:t> 为实施文化惠民工程，天津在全国首创文化惠民卡，对市民观看演出进行补贴，大大降低了市民走进剧场的门槛。以前很多文艺院团演出上座率不到五成，“文惠卡”推出后，各院团演出的平均上座率超过八成。一张小小的“文惠卡”，不仅让普通市民享受到多种文化盛宴，而且倒逼各文艺院团转变经营理念，促进了更多优质剧目的产生。</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t>（1）运用《文化生活》知识，说明文化惠民卡推出的意义。（8分）</a:t>
            </a:r>
            <a:endParaRPr lang="zh-CN" altLang="en-US" sz="3600"/>
          </a:p>
        </p:txBody>
      </p:sp>
      <p:sp>
        <p:nvSpPr>
          <p:cNvPr id="3" name="文本框 2"/>
          <p:cNvSpPr txBox="1"/>
          <p:nvPr/>
        </p:nvSpPr>
        <p:spPr>
          <a:xfrm>
            <a:off x="297815" y="81915"/>
            <a:ext cx="600011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2017年高考文综政治（天津卷）试题</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16635" y="518160"/>
            <a:ext cx="10156190" cy="5187315"/>
          </a:xfrm>
          <a:prstGeom prst="rect">
            <a:avLst/>
          </a:prstGeom>
          <a:noFill/>
        </p:spPr>
        <p:txBody>
          <a:bodyPr wrap="square" rtlCol="0" anchor="t">
            <a:spAutoFit/>
          </a:bodyPr>
          <a:p>
            <a:pPr>
              <a:lnSpc>
                <a:spcPct val="230000"/>
              </a:lnSpc>
            </a:pPr>
            <a:r>
              <a:rPr lang="zh-CN" altLang="en-US" sz="3600" b="1">
                <a:latin typeface="华文仿宋" panose="02010600040101010101" charset="-122"/>
                <a:ea typeface="华文仿宋" panose="02010600040101010101" charset="-122"/>
              </a:rPr>
              <a:t>①有利于</a:t>
            </a:r>
            <a:r>
              <a:rPr lang="zh-CN" altLang="en-US" sz="3600" b="1">
                <a:solidFill>
                  <a:srgbClr val="FF0000"/>
                </a:solidFill>
                <a:latin typeface="华文仿宋" panose="02010600040101010101" charset="-122"/>
                <a:ea typeface="华文仿宋" panose="02010600040101010101" charset="-122"/>
              </a:rPr>
              <a:t>发展社会主义文化</a:t>
            </a:r>
            <a:r>
              <a:rPr lang="zh-CN" altLang="en-US" sz="3600" b="1">
                <a:latin typeface="华文仿宋" panose="02010600040101010101" charset="-122"/>
                <a:ea typeface="华文仿宋" panose="02010600040101010101" charset="-122"/>
              </a:rPr>
              <a:t>（推进社会主义精神文明建设），满足</a:t>
            </a:r>
            <a:r>
              <a:rPr lang="zh-CN" altLang="en-US" sz="3600" b="1">
                <a:solidFill>
                  <a:srgbClr val="FF0000"/>
                </a:solidFill>
                <a:latin typeface="华文仿宋" panose="02010600040101010101" charset="-122"/>
                <a:ea typeface="华文仿宋" panose="02010600040101010101" charset="-122"/>
              </a:rPr>
              <a:t>人民群众日益增长的文化需求</a:t>
            </a:r>
            <a:r>
              <a:rPr lang="zh-CN" altLang="en-US" sz="3600" b="1">
                <a:latin typeface="华文仿宋" panose="02010600040101010101" charset="-122"/>
                <a:ea typeface="华文仿宋" panose="02010600040101010101" charset="-122"/>
              </a:rPr>
              <a:t>。</a:t>
            </a:r>
            <a:endParaRPr lang="zh-CN" altLang="en-US" sz="3600" b="1">
              <a:latin typeface="华文仿宋" panose="02010600040101010101" charset="-122"/>
              <a:ea typeface="华文仿宋" panose="02010600040101010101" charset="-122"/>
            </a:endParaRPr>
          </a:p>
          <a:p>
            <a:pPr>
              <a:lnSpc>
                <a:spcPct val="230000"/>
              </a:lnSpc>
            </a:pPr>
            <a:r>
              <a:rPr lang="zh-CN" altLang="en-US" sz="3600" b="1">
                <a:latin typeface="华文仿宋" panose="02010600040101010101" charset="-122"/>
                <a:ea typeface="华文仿宋" panose="02010600040101010101" charset="-122"/>
              </a:rPr>
              <a:t>②有利于用</a:t>
            </a:r>
            <a:r>
              <a:rPr lang="zh-CN" altLang="en-US" sz="3600" b="1">
                <a:solidFill>
                  <a:srgbClr val="FF0000"/>
                </a:solidFill>
                <a:latin typeface="华文仿宋" panose="02010600040101010101" charset="-122"/>
                <a:ea typeface="华文仿宋" panose="02010600040101010101" charset="-122"/>
              </a:rPr>
              <a:t>优秀文化塑造人</a:t>
            </a:r>
            <a:r>
              <a:rPr lang="zh-CN" altLang="en-US" sz="3600" b="1">
                <a:latin typeface="华文仿宋" panose="02010600040101010101" charset="-122"/>
                <a:ea typeface="华文仿宋" panose="02010600040101010101" charset="-122"/>
              </a:rPr>
              <a:t>，</a:t>
            </a:r>
            <a:r>
              <a:rPr lang="zh-CN" altLang="en-US" sz="3600" b="1">
                <a:solidFill>
                  <a:srgbClr val="FF0000"/>
                </a:solidFill>
                <a:latin typeface="华文仿宋" panose="02010600040101010101" charset="-122"/>
                <a:ea typeface="华文仿宋" panose="02010600040101010101" charset="-122"/>
              </a:rPr>
              <a:t>提高公民文化素养</a:t>
            </a:r>
            <a:r>
              <a:rPr lang="zh-CN" altLang="en-US" sz="3600" b="1">
                <a:latin typeface="华文仿宋" panose="02010600040101010101" charset="-122"/>
                <a:ea typeface="华文仿宋" panose="02010600040101010101" charset="-122"/>
              </a:rPr>
              <a:t>。</a:t>
            </a:r>
            <a:endParaRPr lang="zh-CN" altLang="en-US" sz="3600" b="1">
              <a:latin typeface="华文仿宋" panose="02010600040101010101" charset="-122"/>
              <a:ea typeface="华文仿宋" panose="02010600040101010101" charset="-122"/>
            </a:endParaRPr>
          </a:p>
          <a:p>
            <a:pPr>
              <a:lnSpc>
                <a:spcPct val="230000"/>
              </a:lnSpc>
            </a:pPr>
            <a:r>
              <a:rPr lang="zh-CN" altLang="en-US" sz="3600" b="1">
                <a:latin typeface="华文仿宋" panose="02010600040101010101" charset="-122"/>
                <a:ea typeface="华文仿宋" panose="02010600040101010101" charset="-122"/>
              </a:rPr>
              <a:t>③有利于</a:t>
            </a:r>
            <a:r>
              <a:rPr lang="zh-CN" altLang="en-US" sz="3600" b="1">
                <a:solidFill>
                  <a:srgbClr val="FF0000"/>
                </a:solidFill>
                <a:latin typeface="华文仿宋" panose="02010600040101010101" charset="-122"/>
                <a:ea typeface="华文仿宋" panose="02010600040101010101" charset="-122"/>
              </a:rPr>
              <a:t>文化产业健康发展</a:t>
            </a:r>
            <a:r>
              <a:rPr lang="zh-CN" altLang="en-US" sz="3600" b="1">
                <a:latin typeface="华文仿宋" panose="02010600040101010101" charset="-122"/>
                <a:ea typeface="华文仿宋" panose="02010600040101010101" charset="-122"/>
              </a:rPr>
              <a:t>，推动</a:t>
            </a:r>
            <a:r>
              <a:rPr lang="zh-CN" altLang="en-US" sz="3600" b="1">
                <a:solidFill>
                  <a:srgbClr val="FF0000"/>
                </a:solidFill>
                <a:latin typeface="华文仿宋" panose="02010600040101010101" charset="-122"/>
                <a:ea typeface="华文仿宋" panose="02010600040101010101" charset="-122"/>
              </a:rPr>
              <a:t>文化市场繁荣</a:t>
            </a:r>
            <a:r>
              <a:rPr lang="zh-CN" altLang="en-US" sz="3600" b="1">
                <a:latin typeface="华文仿宋" panose="02010600040101010101" charset="-122"/>
                <a:ea typeface="华文仿宋" panose="02010600040101010101" charset="-122"/>
              </a:rPr>
              <a:t>。</a:t>
            </a:r>
            <a:endParaRPr lang="zh-CN" altLang="en-US" sz="3600" b="1">
              <a:latin typeface="华文仿宋" panose="02010600040101010101" charset="-122"/>
              <a:ea typeface="华文仿宋" panose="02010600040101010101"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7328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文化市场中令人忧虑的现象是文化市场的自发性和传媒的商业性的结果，不能认为是社会主义市场经济的必然产物。</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434648" y="119738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考情分析：</a:t>
            </a:r>
            <a:r>
              <a:rPr lang="zh-CN" altLang="zh-CN" sz="2600" kern="100" dirty="0">
                <a:latin typeface="Times New Roman" panose="02020603050405020304"/>
                <a:ea typeface="微软雅黑" panose="020B0503020204020204" pitchFamily="34" charset="-122"/>
                <a:cs typeface="Times New Roman" panose="02020603050405020304"/>
              </a:rPr>
              <a:t>本考点是高考命题的冷点。复习时主要注意结合文化市场呈现出的各种社会现象，理解文化市场的自发性与传媒的商业性的影响与应对措施、发展大众文化的含义和要求，以选择题为主。</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549474"/>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文化市场的自发性与传媒的商业性的影响及对策</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部分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风水从业者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通过自我神化包装，借助互联网交易平台高价兜售风水吉祥</a:t>
            </a:r>
            <a:r>
              <a:rPr lang="zh-CN" altLang="zh-CN" sz="2600" kern="100" spc="-10" dirty="0">
                <a:latin typeface="Times New Roman" panose="02020603050405020304"/>
                <a:ea typeface="微软雅黑" panose="020B0503020204020204" pitchFamily="34" charset="-122"/>
                <a:cs typeface="Times New Roman" panose="02020603050405020304"/>
              </a:rPr>
              <a:t>物，赚取高额利润。这些骗局虽然十分低级，但受骗者仍数以万计。出现上述情况的原因</a:t>
            </a:r>
            <a:r>
              <a:rPr lang="zh-CN" altLang="zh-CN" sz="2600" kern="100" spc="-1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文化市场具有自发性和传媒具有商业性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相关部门疏于管理和正确引导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人们对文化具有多层次、多样化的需求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腐朽文化对人们精神世界的侵蚀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295943" y="532856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材料既说明了文化市场具有自发性和传媒具有商业性，也说明了文化市场需要政府加强管理、正确引导，故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34648" y="4245531"/>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对落后文化要加以改造而不是取缔，</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要</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正确地对待外来文化，吸收和借鉴有益的文化成果，抵制和取缔腐朽文化的侵蚀，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4" name="矩形 13"/>
          <p:cNvSpPr/>
          <p:nvPr/>
        </p:nvSpPr>
        <p:spPr>
          <a:xfrm>
            <a:off x="434648" y="4541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文旅部近期加强网络游戏市场的监管，把含有宣扬色情、赌博、暴力等内容的网络游戏作为监管执法重点，部署开展专项查处。开展这一行动是</a:t>
            </a:r>
            <a:r>
              <a:rPr lang="zh-CN" altLang="zh-CN" sz="2600" kern="100" dirty="0" smtClean="0">
                <a:latin typeface="Times New Roman" panose="02020603050405020304"/>
                <a:ea typeface="微软雅黑" panose="020B0503020204020204" pitchFamily="34" charset="-122"/>
                <a:cs typeface="Times New Roman" panose="02020603050405020304"/>
              </a:rPr>
              <a:t>基于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落后文化作为文化糟粕应依法取缔</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外来思想文化对青少年具有消极影响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政府负有对文化市场进行管理的职责</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国家需要对商业性的大众传媒进行规范</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295943" y="299774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3" restart="whenNotActive" fill="hold" evtFilter="cancelBubble" nodeType="interactiveSeq">
                <p:stCondLst>
                  <p:cond evt="onClick" delay="0">
                    <p:tgtEl>
                      <p:spTgt spid="2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9" grpId="0"/>
      <p:bldP spid="19"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26144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发展人民大众喜闻乐见的文化</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优秀作品并不拘于一格、不形于一态、不定于一尊，既要有阳春白雪，也要有下里巴人，既要顶天立地，也要铺天盖地。只要有正能量、有感染力，能够温润心灵、启迪心智，传得开、留得下，为人民群众所喜爱，这就是优秀作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这一观点是</a:t>
            </a:r>
            <a:r>
              <a:rPr lang="zh-CN" altLang="zh-CN" sz="2600" kern="100" dirty="0" smtClean="0">
                <a:latin typeface="Times New Roman" panose="02020603050405020304"/>
                <a:ea typeface="微软雅黑" panose="020B0503020204020204" pitchFamily="34" charset="-122"/>
                <a:cs typeface="Times New Roman" panose="02020603050405020304"/>
              </a:rPr>
              <a:t>基于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人们的文化需求具有多层次、多样化、多方面的特点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现代文化产业的发展使文化市场更加色彩斑斓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人民群众是社会主义文化的创造主体和服务对象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大众传媒的发展使各种思想文化相互冲击、交汇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295943" y="563017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981522"/>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优秀作品并不拘于一格、不形于一态、不定于一尊，说明人们的文化需求具有多层次、多样化、多方面的特点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；为</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人民群众所喜爱，才是优秀作品，说明人民群众是社会主义文化的创造主体和服务对象，</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正确切题</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社会主义</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市场经济的发展使文化市场更加色彩斑斓，</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经济</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全球化和信息技术的发展使各种思想文化相互冲击、交汇，</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261442"/>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　中国范儿公益广告作品通过泥塑、年画、漫画、剪纸等传统民间艺术形式，采用各层次百姓都认同的艺术手段，用人们喜欢的艺术表现手法，多方位、多角度反映了社会主义精神文明建设新面貌，让民众感受到了艺术的魅力，深受人们的喜欢。中国范儿公益广告的成功</a:t>
            </a:r>
            <a:r>
              <a:rPr lang="zh-CN" altLang="zh-CN" sz="2600" kern="100" dirty="0" smtClean="0">
                <a:latin typeface="Times New Roman" panose="02020603050405020304"/>
                <a:ea typeface="微软雅黑" panose="020B0503020204020204" pitchFamily="34" charset="-122"/>
                <a:cs typeface="Times New Roman" panose="02020603050405020304"/>
              </a:rPr>
              <a:t>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面向广大人民群众，为人民大众所喜闻乐见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以时代精神为基点，实现了继承和创新的统一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立足于市场需求，最大程度地实现了经济效益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坚持形式的多样化，满足人们多层次的文化需求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7501458" y="500977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06574" y="4533563"/>
            <a:ext cx="11377264"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内涵段子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存在导向不正、格调低俗等突出问题，反映了市场的自发性，说明要对文化市场加以管理引导，</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正确，但不符合题干的主旨。</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406574" y="899466"/>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国家广播电视总局于</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日通报，因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内涵段子</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存在导向不正、格调低俗等突出问题，引发网民强烈反感，责令</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今日头条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网站永久关停该客户端软件及公众号。这</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政府要对文化市场加以管理</a:t>
            </a:r>
            <a:r>
              <a:rPr lang="zh-CN" altLang="zh-CN" sz="2600" kern="100" dirty="0" smtClean="0">
                <a:latin typeface="Times New Roman" panose="02020603050405020304"/>
                <a:ea typeface="微软雅黑" panose="020B0503020204020204" pitchFamily="34" charset="-122"/>
                <a:cs typeface="Times New Roman" panose="02020603050405020304"/>
              </a:rPr>
              <a:t>引导</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文化市场具有一定的自发性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大众传媒是文化传播的主要</a:t>
            </a:r>
            <a:r>
              <a:rPr lang="zh-CN" altLang="zh-CN" sz="2600" kern="100" dirty="0" smtClean="0">
                <a:latin typeface="Times New Roman" panose="02020603050405020304"/>
                <a:ea typeface="微软雅黑" panose="020B0503020204020204" pitchFamily="34" charset="-122"/>
                <a:cs typeface="Times New Roman" panose="02020603050405020304"/>
              </a:rPr>
              <a:t>手段</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文化会影响人们的交往行为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85073" y="387706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blinds(horizontal)">
                                      <p:cBhvr>
                                        <p:cTn id="18" dur="500"/>
                                        <p:tgtEl>
                                          <p:spTgt spid="1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animEffect transition="in" filter="blinds(horizontal)">
                                      <p:cBhvr>
                                        <p:cTn id="23" dur="500"/>
                                        <p:tgtEl>
                                          <p:spTgt spid="10">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10">
                                            <p:txEl>
                                              <p:pRg st="0" end="0"/>
                                            </p:txEl>
                                          </p:spTgt>
                                        </p:tgtEl>
                                      </p:cBhvr>
                                    </p:animEffect>
                                    <p:set>
                                      <p:cBhvr>
                                        <p:cTn id="28" dur="1" fill="hold">
                                          <p:stCondLst>
                                            <p:cond delay="499"/>
                                          </p:stCondLst>
                                        </p:cTn>
                                        <p:tgtEl>
                                          <p:spTgt spid="10">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0">
                                            <p:txEl>
                                              <p:pRg st="1" end="1"/>
                                            </p:txEl>
                                          </p:spTgt>
                                        </p:tgtEl>
                                      </p:cBhvr>
                                    </p:animEffect>
                                    <p:set>
                                      <p:cBhvr>
                                        <p:cTn id="31" dur="1" fill="hold">
                                          <p:stCondLst>
                                            <p:cond delay="499"/>
                                          </p:stCondLst>
                                        </p:cTn>
                                        <p:tgtEl>
                                          <p:spTgt spid="10">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270967"/>
            <a:ext cx="1152612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作为一款游戏，《王者荣耀》是成功的，而面向社会，它却不断在释放负能量。如，游戏内容架空和虚构历史，扭曲价值观和历史观以及过度沉溺让孩子在精神与身体上被过度消耗。为此，游戏开发商</a:t>
            </a:r>
            <a:r>
              <a:rPr lang="zh-CN" altLang="zh-CN" sz="2600" kern="100" dirty="0" smtClean="0">
                <a:latin typeface="Times New Roman" panose="02020603050405020304"/>
                <a:ea typeface="微软雅黑" panose="020B0503020204020204" pitchFamily="34" charset="-122"/>
                <a:cs typeface="Times New Roman" panose="02020603050405020304"/>
              </a:rPr>
              <a:t>应</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遵循文化市场的自发</a:t>
            </a:r>
            <a:r>
              <a:rPr lang="zh-CN" altLang="zh-CN" sz="2600" kern="100" dirty="0" smtClean="0">
                <a:latin typeface="Times New Roman" panose="02020603050405020304"/>
                <a:ea typeface="微软雅黑" panose="020B0503020204020204" pitchFamily="34" charset="-122"/>
                <a:cs typeface="Times New Roman" panose="02020603050405020304"/>
              </a:rPr>
              <a:t>调节</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对市场加强管理、正确引导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担负起应尽的社会</a:t>
            </a:r>
            <a:r>
              <a:rPr lang="zh-CN" altLang="zh-CN" sz="2600" kern="100" dirty="0" smtClean="0">
                <a:latin typeface="Times New Roman" panose="02020603050405020304"/>
                <a:ea typeface="微软雅黑" panose="020B0503020204020204" pitchFamily="34" charset="-122"/>
                <a:cs typeface="Times New Roman" panose="02020603050405020304"/>
              </a:rPr>
              <a:t>责任</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坚持正确的方向进行文化创新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7444308" y="326095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54970" y="3872936"/>
            <a:ext cx="11305256"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《王者荣耀》传递给孩子的是错误的价值观和历史观，影响孩子身心健康成长，这说明游戏开发商一味追求经济效益，而罔顾社会责任，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发展应当坚持为人民服务、为社会主义服务的方向，游戏开发也应该如此，所以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668646"/>
            <a:ext cx="1152612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从</a:t>
            </a:r>
            <a:r>
              <a:rPr lang="en-US" altLang="zh-CN" sz="2600" kern="100" dirty="0">
                <a:latin typeface="Times New Roman" panose="02020603050405020304"/>
                <a:ea typeface="微软雅黑" panose="020B0503020204020204" pitchFamily="34" charset="-122"/>
                <a:cs typeface="Courier New" panose="02070309020205020404"/>
              </a:rPr>
              <a:t>1998</a:t>
            </a:r>
            <a:r>
              <a:rPr lang="zh-CN" altLang="zh-CN" sz="2600" kern="100" dirty="0">
                <a:latin typeface="Times New Roman" panose="02020603050405020304"/>
                <a:ea typeface="微软雅黑" panose="020B0503020204020204" pitchFamily="34" charset="-122"/>
                <a:cs typeface="Times New Roman" panose="02020603050405020304"/>
              </a:rPr>
              <a:t>年网络小说《第一次亲密接触》发表至今，</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年来中国网络文学迅猛发展，网络文学用户</a:t>
            </a:r>
            <a:r>
              <a:rPr lang="en-US" altLang="zh-CN" sz="2600" kern="100" dirty="0">
                <a:latin typeface="Times New Roman" panose="02020603050405020304"/>
                <a:ea typeface="微软雅黑" panose="020B0503020204020204" pitchFamily="34" charset="-122"/>
                <a:cs typeface="Courier New" panose="02070309020205020404"/>
              </a:rPr>
              <a:t>3.78</a:t>
            </a:r>
            <a:r>
              <a:rPr lang="zh-CN" altLang="zh-CN" sz="2600" kern="100" dirty="0">
                <a:latin typeface="Times New Roman" panose="02020603050405020304"/>
                <a:ea typeface="微软雅黑" panose="020B0503020204020204" pitchFamily="34" charset="-122"/>
                <a:cs typeface="Times New Roman" panose="02020603050405020304"/>
              </a:rPr>
              <a:t>亿，手机网络文学用户</a:t>
            </a:r>
            <a:r>
              <a:rPr lang="en-US" altLang="zh-CN" sz="2600" kern="100" dirty="0">
                <a:latin typeface="Times New Roman" panose="02020603050405020304"/>
                <a:ea typeface="微软雅黑" panose="020B0503020204020204" pitchFamily="34" charset="-122"/>
                <a:cs typeface="Courier New" panose="02070309020205020404"/>
              </a:rPr>
              <a:t>3.44</a:t>
            </a:r>
            <a:r>
              <a:rPr lang="zh-CN" altLang="zh-CN" sz="2600" kern="100" dirty="0">
                <a:latin typeface="Times New Roman" panose="02020603050405020304"/>
                <a:ea typeface="微软雅黑" panose="020B0503020204020204" pitchFamily="34" charset="-122"/>
                <a:cs typeface="Times New Roman" panose="02020603050405020304"/>
              </a:rPr>
              <a:t>亿；然而在繁荣的背后存在着同质化严重，重迎合市场、轻价值导向，娱乐至上、浅薄浮躁等问题。对此我们</a:t>
            </a:r>
            <a:r>
              <a:rPr lang="zh-CN" altLang="zh-CN" sz="2600" kern="100" dirty="0" smtClean="0">
                <a:latin typeface="Times New Roman" panose="02020603050405020304"/>
                <a:ea typeface="微软雅黑" panose="020B0503020204020204" pitchFamily="34" charset="-122"/>
                <a:cs typeface="Times New Roman" panose="02020603050405020304"/>
              </a:rPr>
              <a:t>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发展人民大众真正需要的社会主义文化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努力改造腐朽文化以发展社会主义文化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加强管理和引导迅速发展的公益文化事业</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控制以网络文学为代表的快餐文化的发展</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26638" y="31417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354970" y="1485578"/>
            <a:ext cx="1152612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重迎合市场、轻价值导向，娱乐至上、浅薄浮躁等不一定是腐朽文化，</a:t>
            </a:r>
            <a:r>
              <a:rPr lang="en-US" altLang="zh-CN" sz="2600" kern="100" dirty="0">
                <a:solidFill>
                  <a:srgbClr val="002060"/>
                </a:solidFill>
                <a:latin typeface="Times New Roman" panose="02020603050405020304"/>
                <a:ea typeface="微软雅黑" panose="020B0503020204020204" pitchFamily="34" charset="-122"/>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针对</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题干的问题，不仅仅要加强管理和引导迅速发展的公益文化事业，</a:t>
            </a:r>
            <a:r>
              <a:rPr lang="en-US" altLang="zh-CN" sz="2600" kern="100" spc="-10" dirty="0">
                <a:solidFill>
                  <a:srgbClr val="002060"/>
                </a:solidFill>
                <a:latin typeface="Times New Roman" panose="02020603050405020304"/>
                <a:ea typeface="微软雅黑" panose="020B0503020204020204" pitchFamily="34" charset="-122"/>
              </a:rPr>
              <a:t>C</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spc="-1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1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10" dirty="0" smtClean="0">
                <a:solidFill>
                  <a:srgbClr val="002060"/>
                </a:solidFill>
                <a:latin typeface="Times New Roman" panose="02020603050405020304"/>
                <a:ea typeface="微软雅黑" panose="020B0503020204020204" pitchFamily="34" charset="-122"/>
              </a:rPr>
              <a:t>D</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错在</a:t>
            </a:r>
            <a:r>
              <a:rPr lang="en-US" altLang="zh-CN" sz="2600" kern="100" spc="-1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控制</a:t>
            </a:r>
            <a:r>
              <a:rPr lang="en-US" altLang="zh-CN" sz="2600" kern="100" spc="-1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上。</a:t>
            </a:r>
            <a:endParaRPr lang="zh-CN" altLang="zh-CN" sz="260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7875" y="244475"/>
            <a:ext cx="10836910" cy="4523105"/>
          </a:xfrm>
          <a:prstGeom prst="rect">
            <a:avLst/>
          </a:prstGeom>
          <a:noFill/>
        </p:spPr>
        <p:txBody>
          <a:bodyPr wrap="square" rtlCol="0" anchor="t">
            <a:spAutoFit/>
          </a:bodyPr>
          <a:p>
            <a:pPr>
              <a:lnSpc>
                <a:spcPct val="120000"/>
              </a:lnSpc>
            </a:pPr>
            <a:r>
              <a:rPr lang="en-US" altLang="zh-CN" sz="4000">
                <a:latin typeface="华文楷体" panose="02010600040101010101" charset="-122"/>
                <a:ea typeface="华文楷体" panose="02010600040101010101" charset="-122"/>
                <a:cs typeface="华文楷体" panose="02010600040101010101" charset="-122"/>
              </a:rPr>
              <a:t>        </a:t>
            </a:r>
            <a:r>
              <a:rPr lang="zh-CN" altLang="en-US" sz="4000">
                <a:latin typeface="华文楷体" panose="02010600040101010101" charset="-122"/>
                <a:ea typeface="华文楷体" panose="02010600040101010101" charset="-122"/>
                <a:cs typeface="华文楷体" panose="02010600040101010101" charset="-122"/>
              </a:rPr>
              <a:t>根据国际经验，人均GDP超过5000美元时，文化消费在总消费支出中的比重会急剧增加。2012年，广东人均GDP约为8570美元，但城镇居民消费支出中，教育文化娱乐服务仅占13.2%,而农村居民消费支出中，这一比例更低至6.26%，居民文化消费潜力未能充分释放。</a:t>
            </a:r>
            <a:endParaRPr lang="zh-CN" altLang="en-US" sz="4000">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nvSpPr>
        <p:spPr>
          <a:xfrm>
            <a:off x="885825" y="4767580"/>
            <a:ext cx="10852785" cy="1973580"/>
          </a:xfrm>
          <a:prstGeom prst="rect">
            <a:avLst/>
          </a:prstGeom>
          <a:noFill/>
        </p:spPr>
        <p:txBody>
          <a:bodyPr wrap="square" rtlCol="0" anchor="t">
            <a:spAutoFit/>
          </a:bodyPr>
          <a:p>
            <a:pPr>
              <a:lnSpc>
                <a:spcPct val="120000"/>
              </a:lnSpc>
            </a:pPr>
            <a:r>
              <a:rPr lang="en-US" altLang="zh-CN" sz="3600"/>
              <a:t>        </a:t>
            </a:r>
            <a:r>
              <a:rPr lang="zh-CN" altLang="en-US" sz="3600"/>
              <a:t>结合材料，运用《文化生活》中的有关知识，就政府如何拉动居民文化消费提出合理建议。（10分）</a:t>
            </a:r>
            <a:endParaRPr lang="zh-CN" altLang="en-US" sz="3600"/>
          </a:p>
          <a:p>
            <a:endParaRPr lang="zh-CN" altLang="en-US" sz="36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61060" y="480060"/>
            <a:ext cx="10467975" cy="5939155"/>
          </a:xfrm>
          <a:prstGeom prst="rect">
            <a:avLst/>
          </a:prstGeom>
          <a:noFill/>
        </p:spPr>
        <p:txBody>
          <a:bodyPr wrap="square" rtlCol="0" anchor="t">
            <a:spAutoFit/>
          </a:bodyPr>
          <a:p>
            <a:pPr>
              <a:lnSpc>
                <a:spcPct val="190000"/>
              </a:lnSpc>
            </a:pPr>
            <a:r>
              <a:rPr lang="zh-CN" altLang="en-US" sz="4000" b="1">
                <a:latin typeface="华文仿宋" panose="02010600040101010101" charset="-122"/>
                <a:ea typeface="华文仿宋" panose="02010600040101010101" charset="-122"/>
                <a:cs typeface="华文仿宋" panose="02010600040101010101" charset="-122"/>
                <a:sym typeface="+mn-ea"/>
              </a:rPr>
              <a:t>①发展经济，增强居民文化消费能力。（</a:t>
            </a:r>
            <a:r>
              <a:rPr lang="en-US" altLang="zh-CN" sz="4000" b="1">
                <a:latin typeface="华文仿宋" panose="02010600040101010101" charset="-122"/>
                <a:ea typeface="华文仿宋" panose="02010600040101010101" charset="-122"/>
                <a:cs typeface="华文仿宋" panose="02010600040101010101" charset="-122"/>
                <a:sym typeface="+mn-ea"/>
              </a:rPr>
              <a:t>3</a:t>
            </a:r>
            <a:r>
              <a:rPr lang="zh-CN" altLang="en-US" sz="4000" b="1">
                <a:latin typeface="华文仿宋" panose="02010600040101010101" charset="-122"/>
                <a:ea typeface="华文仿宋" panose="02010600040101010101" charset="-122"/>
                <a:cs typeface="华文仿宋" panose="02010600040101010101" charset="-122"/>
                <a:sym typeface="+mn-ea"/>
              </a:rPr>
              <a:t>分）</a:t>
            </a:r>
            <a:endParaRPr lang="zh-CN" altLang="en-US" sz="4000" b="1">
              <a:latin typeface="华文仿宋" panose="02010600040101010101" charset="-122"/>
              <a:ea typeface="华文仿宋" panose="02010600040101010101" charset="-122"/>
              <a:cs typeface="华文仿宋" panose="02010600040101010101" charset="-122"/>
              <a:sym typeface="+mn-ea"/>
            </a:endParaRPr>
          </a:p>
          <a:p>
            <a:pPr>
              <a:lnSpc>
                <a:spcPct val="190000"/>
              </a:lnSpc>
            </a:pPr>
            <a:r>
              <a:rPr lang="zh-CN" altLang="en-US" sz="4000" b="1">
                <a:latin typeface="华文仿宋" panose="02010600040101010101" charset="-122"/>
                <a:ea typeface="华文仿宋" panose="02010600040101010101" charset="-122"/>
                <a:cs typeface="华文仿宋" panose="02010600040101010101" charset="-122"/>
                <a:sym typeface="+mn-ea"/>
              </a:rPr>
              <a:t>②发展先进文化，引领文化事业，保障人民基本文化权益。（</a:t>
            </a:r>
            <a:r>
              <a:rPr lang="en-US" altLang="zh-CN" sz="4000" b="1">
                <a:latin typeface="华文仿宋" panose="02010600040101010101" charset="-122"/>
                <a:ea typeface="华文仿宋" panose="02010600040101010101" charset="-122"/>
                <a:cs typeface="华文仿宋" panose="02010600040101010101" charset="-122"/>
                <a:sym typeface="+mn-ea"/>
              </a:rPr>
              <a:t>4</a:t>
            </a:r>
            <a:r>
              <a:rPr lang="zh-CN" altLang="en-US" sz="4000" b="1">
                <a:latin typeface="华文仿宋" panose="02010600040101010101" charset="-122"/>
                <a:ea typeface="华文仿宋" panose="02010600040101010101" charset="-122"/>
                <a:cs typeface="华文仿宋" panose="02010600040101010101" charset="-122"/>
                <a:sym typeface="+mn-ea"/>
              </a:rPr>
              <a:t>分）</a:t>
            </a:r>
            <a:endParaRPr lang="zh-CN" altLang="en-US" sz="4000" b="1">
              <a:latin typeface="华文仿宋" panose="02010600040101010101" charset="-122"/>
              <a:ea typeface="华文仿宋" panose="02010600040101010101" charset="-122"/>
              <a:cs typeface="华文仿宋" panose="02010600040101010101" charset="-122"/>
              <a:sym typeface="+mn-ea"/>
            </a:endParaRPr>
          </a:p>
          <a:p>
            <a:pPr>
              <a:lnSpc>
                <a:spcPct val="190000"/>
              </a:lnSpc>
            </a:pPr>
            <a:r>
              <a:rPr lang="zh-CN" altLang="en-US" sz="4000" b="1">
                <a:latin typeface="华文仿宋" panose="02010600040101010101" charset="-122"/>
                <a:ea typeface="华文仿宋" panose="02010600040101010101" charset="-122"/>
                <a:cs typeface="华文仿宋" panose="02010600040101010101" charset="-122"/>
                <a:sym typeface="+mn-ea"/>
              </a:rPr>
              <a:t>③提高居民文化素质，培育文化消费主体。（</a:t>
            </a:r>
            <a:r>
              <a:rPr lang="en-US" altLang="zh-CN" sz="4000" b="1">
                <a:latin typeface="华文仿宋" panose="02010600040101010101" charset="-122"/>
                <a:ea typeface="华文仿宋" panose="02010600040101010101" charset="-122"/>
                <a:cs typeface="华文仿宋" panose="02010600040101010101" charset="-122"/>
                <a:sym typeface="+mn-ea"/>
              </a:rPr>
              <a:t>3</a:t>
            </a:r>
            <a:r>
              <a:rPr lang="zh-CN" altLang="en-US" sz="4000" b="1">
                <a:latin typeface="华文仿宋" panose="02010600040101010101" charset="-122"/>
                <a:ea typeface="华文仿宋" panose="02010600040101010101" charset="-122"/>
                <a:cs typeface="华文仿宋" panose="02010600040101010101" charset="-122"/>
                <a:sym typeface="+mn-ea"/>
              </a:rPr>
              <a:t>分）</a:t>
            </a:r>
            <a:endParaRPr lang="zh-CN" altLang="en-US" sz="4000" b="1">
              <a:latin typeface="华文仿宋" panose="02010600040101010101" charset="-122"/>
              <a:ea typeface="华文仿宋" panose="02010600040101010101" charset="-122"/>
              <a:cs typeface="华文仿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8985" y="152400"/>
            <a:ext cx="10788650" cy="6554470"/>
          </a:xfrm>
          <a:prstGeom prst="rect">
            <a:avLst/>
          </a:prstGeom>
          <a:noFill/>
        </p:spPr>
        <p:txBody>
          <a:bodyPr wrap="square" rtlCol="0" anchor="t">
            <a:spAutoFit/>
          </a:bodyPr>
          <a:p>
            <a:pPr>
              <a:lnSpc>
                <a:spcPct val="150000"/>
              </a:lnSpc>
              <a:buFont typeface="Arial" panose="020B0604020202020204" pitchFamily="34" charset="0"/>
            </a:pPr>
            <a:r>
              <a:rPr lang="zh-CN" altLang="en-US" sz="4000" b="1" dirty="0">
                <a:latin typeface="黑体" panose="02010609060101010101" charset="-122"/>
                <a:ea typeface="黑体" panose="02010609060101010101" charset="-122"/>
                <a:sym typeface="+mn-ea"/>
              </a:rPr>
              <a:t>37（3）评分细则关键词：</a:t>
            </a:r>
            <a:endParaRPr lang="zh-CN" altLang="en-US" sz="4000" b="1" dirty="0">
              <a:latin typeface="黑体" panose="02010609060101010101" charset="-122"/>
              <a:ea typeface="黑体" panose="02010609060101010101" charset="-122"/>
            </a:endParaRPr>
          </a:p>
          <a:p>
            <a:pPr>
              <a:lnSpc>
                <a:spcPct val="150000"/>
              </a:lnSpc>
              <a:buFont typeface="Arial" panose="020B0604020202020204" pitchFamily="34" charset="0"/>
            </a:pPr>
            <a:r>
              <a:rPr lang="zh-CN" altLang="en-US" sz="4000" b="1" dirty="0">
                <a:latin typeface="黑体" panose="02010609060101010101" charset="-122"/>
                <a:ea typeface="黑体" panose="02010609060101010101" charset="-122"/>
                <a:sym typeface="+mn-ea"/>
              </a:rPr>
              <a:t>发展文化产业（2+1分）；发展文化事业（2+1分）；发展经济（2分）；发展先进文化（1分）；提高素质（1分）</a:t>
            </a:r>
            <a:endParaRPr lang="zh-CN" altLang="en-US" sz="4000" b="1" dirty="0">
              <a:latin typeface="黑体" panose="02010609060101010101" charset="-122"/>
              <a:ea typeface="黑体" panose="02010609060101010101" charset="-122"/>
            </a:endParaRPr>
          </a:p>
          <a:p>
            <a:pPr>
              <a:lnSpc>
                <a:spcPct val="150000"/>
              </a:lnSpc>
              <a:buFont typeface="Arial" panose="020B0604020202020204" pitchFamily="34" charset="0"/>
            </a:pPr>
            <a:r>
              <a:rPr lang="zh-CN" altLang="en-US" sz="4000" b="1" dirty="0">
                <a:solidFill>
                  <a:srgbClr val="FF0000"/>
                </a:solidFill>
                <a:latin typeface="黑体" panose="02010609060101010101" charset="-122"/>
                <a:ea typeface="黑体" panose="02010609060101010101" charset="-122"/>
                <a:sym typeface="+mn-ea"/>
              </a:rPr>
              <a:t>启示：</a:t>
            </a:r>
            <a:r>
              <a:rPr lang="en-US" altLang="zh-CN" sz="4000" b="1" dirty="0">
                <a:solidFill>
                  <a:srgbClr val="FF0000"/>
                </a:solidFill>
                <a:latin typeface="黑体" panose="02010609060101010101" charset="-122"/>
                <a:ea typeface="黑体" panose="02010609060101010101" charset="-122"/>
                <a:sym typeface="+mn-ea"/>
              </a:rPr>
              <a:t>1</a:t>
            </a:r>
            <a:r>
              <a:rPr lang="zh-CN" altLang="en-US" sz="4000" b="1" dirty="0">
                <a:solidFill>
                  <a:srgbClr val="FF0000"/>
                </a:solidFill>
                <a:latin typeface="黑体" panose="02010609060101010101" charset="-122"/>
                <a:ea typeface="黑体" panose="02010609060101010101" charset="-122"/>
                <a:sym typeface="+mn-ea"/>
              </a:rPr>
              <a:t>、均分</a:t>
            </a:r>
            <a:r>
              <a:rPr lang="en-US" altLang="zh-CN" sz="4000" b="1" dirty="0">
                <a:solidFill>
                  <a:srgbClr val="FF0000"/>
                </a:solidFill>
                <a:latin typeface="黑体" panose="02010609060101010101" charset="-122"/>
                <a:ea typeface="黑体" panose="02010609060101010101" charset="-122"/>
                <a:sym typeface="+mn-ea"/>
              </a:rPr>
              <a:t>3.14,</a:t>
            </a:r>
            <a:r>
              <a:rPr lang="zh-CN" altLang="en-US" sz="4000" b="1" dirty="0">
                <a:solidFill>
                  <a:srgbClr val="FF0000"/>
                </a:solidFill>
                <a:latin typeface="黑体" panose="02010609060101010101" charset="-122"/>
                <a:ea typeface="黑体" panose="02010609060101010101" charset="-122"/>
                <a:sym typeface="+mn-ea"/>
              </a:rPr>
              <a:t>去年</a:t>
            </a:r>
            <a:r>
              <a:rPr lang="en-US" altLang="zh-CN" sz="4000" b="1" dirty="0">
                <a:solidFill>
                  <a:srgbClr val="FF0000"/>
                </a:solidFill>
                <a:latin typeface="黑体" panose="02010609060101010101" charset="-122"/>
                <a:ea typeface="黑体" panose="02010609060101010101" charset="-122"/>
                <a:sym typeface="+mn-ea"/>
              </a:rPr>
              <a:t>3.2</a:t>
            </a:r>
            <a:r>
              <a:rPr lang="zh-CN" altLang="en-US" sz="4000" b="1" dirty="0">
                <a:solidFill>
                  <a:srgbClr val="FF0000"/>
                </a:solidFill>
                <a:latin typeface="黑体" panose="02010609060101010101" charset="-122"/>
                <a:ea typeface="黑体" panose="02010609060101010101" charset="-122"/>
                <a:sym typeface="+mn-ea"/>
              </a:rPr>
              <a:t>，文化书本容易题目难；</a:t>
            </a:r>
            <a:r>
              <a:rPr lang="en-US" altLang="zh-CN" sz="4000" b="1" dirty="0">
                <a:solidFill>
                  <a:srgbClr val="FF0000"/>
                </a:solidFill>
                <a:latin typeface="黑体" panose="02010609060101010101" charset="-122"/>
                <a:ea typeface="黑体" panose="02010609060101010101" charset="-122"/>
                <a:sym typeface="+mn-ea"/>
              </a:rPr>
              <a:t>2</a:t>
            </a:r>
            <a:r>
              <a:rPr lang="zh-CN" altLang="en-US" sz="4000" b="1" dirty="0">
                <a:solidFill>
                  <a:srgbClr val="FF0000"/>
                </a:solidFill>
                <a:latin typeface="黑体" panose="02010609060101010101" charset="-122"/>
                <a:ea typeface="黑体" panose="02010609060101010101" charset="-122"/>
                <a:sym typeface="+mn-ea"/>
              </a:rPr>
              <a:t>、都是综合性，所以做好梳理是关键；</a:t>
            </a:r>
            <a:r>
              <a:rPr lang="en-US" altLang="zh-CN" sz="4000" b="1" dirty="0">
                <a:solidFill>
                  <a:srgbClr val="FF0000"/>
                </a:solidFill>
                <a:latin typeface="黑体" panose="02010609060101010101" charset="-122"/>
                <a:ea typeface="黑体" panose="02010609060101010101" charset="-122"/>
                <a:sym typeface="+mn-ea"/>
              </a:rPr>
              <a:t>3</a:t>
            </a:r>
            <a:r>
              <a:rPr lang="zh-CN" altLang="en-US" sz="4000" b="1" dirty="0">
                <a:solidFill>
                  <a:srgbClr val="FF0000"/>
                </a:solidFill>
                <a:latin typeface="黑体" panose="02010609060101010101" charset="-122"/>
                <a:ea typeface="黑体" panose="02010609060101010101" charset="-122"/>
                <a:sym typeface="+mn-ea"/>
              </a:rPr>
              <a:t>、两手准备。</a:t>
            </a:r>
            <a:endParaRPr lang="zh-CN" altLang="en-US" sz="40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434648" y="1146175"/>
            <a:ext cx="11493206"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考情分析：</a:t>
            </a:r>
            <a:r>
              <a:rPr lang="zh-CN" altLang="zh-CN" sz="2600" kern="100" dirty="0">
                <a:latin typeface="Times New Roman" panose="02020603050405020304"/>
                <a:ea typeface="微软雅黑" panose="020B0503020204020204" pitchFamily="34" charset="-122"/>
                <a:cs typeface="Times New Roman" panose="02020603050405020304"/>
              </a:rPr>
              <a:t>本考点是高考命题的冷点。复习时注意结合现实中某些负面的文化现象或者国家与地方文化建设的举措等，理解落后文化与腐朽文化的区别、对待落后文化与腐朽文化的态度与措施、文化建设的必然要求，以选择题为主。</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97253"/>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抵御落后文化与腐朽文化</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抖音是一款社交类软件，通过抖音，可编辑短视频分享生活，也可在这里认识朋友，了解歌曲和奇闻趣事。近日，央视曝光某些短视频出现了未成年人禁忌内容。对此，我们在文化消费时</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加强文化市场管理，净化网络文化环境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提高眼力，辨别不同文化影响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改进信息技术，促进传媒的商业化发展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加强修养，提升文化审美品位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23182" y="52660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41357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题干是指向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我们在文化消费时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的要求，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从文化性质角度分析，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从文化修养角度分析，均符合题意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忽视了传媒商业化的局限性。</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5374010"/>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不符合题意，材料没讲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尊重世界文化的多样性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问题</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错误，对落后文化的态度是通过科学文化教育，予以改造或剔除。</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406574" y="-26590"/>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弘扬主旋律</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网红</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的最显著特点就是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非主流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文化表达上的另类与个性。但也有一些网红在利益的驱动下，为吸引眼球，出现不少突破道德底线、碰撞法律底线的内容和趋势。针对此文化现象，我们正确的选择</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对日益活跃的文化市场，需要加强管理、正确引导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尊重世界文化的多样性，尊重不同民族文化的差异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坚决抵制、依法取缔一切落后与腐朽的文化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在多元文化交织、激荡中奏响社会主义主旋律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7400875" y="474197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0" build="allAtOnce"/>
      <p:bldP spid="11" grpId="0"/>
      <p:bldP spid="11"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421450"/>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文化建设的必然要求</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近年来，网络视听节目已成为一种重要的文化资源，但也出现了一些不良作品。为此，国家广播电视总局及时采取措施，对导向不正、格调低俗的视听节目进行全面清理。此举</a:t>
            </a:r>
            <a:r>
              <a:rPr lang="zh-CN" altLang="zh-CN" sz="2600" kern="100" dirty="0" smtClean="0">
                <a:latin typeface="Times New Roman" panose="02020603050405020304"/>
                <a:ea typeface="微软雅黑" panose="020B0503020204020204" pitchFamily="34" charset="-122"/>
                <a:cs typeface="Times New Roman" panose="02020603050405020304"/>
              </a:rPr>
              <a:t>旨在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维护网络视听节目的传播秩序，清朗互联网空间视听环境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落实文化领域相关法律法规，保障人民群众基本文化权益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加强互联网文化建设，用先进文化占领网络阵地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强化互联网文化市场管理，提升互联网文化企业竞争力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309852" y="51940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437219"/>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国家广播电视总局及时采取措施，对导向不正、格调低俗的视听节目进行全面清理，有利于维护网络视听节目的传播秩序，清朗互联网空间视听环境，加强互联网文化建设，用先进文化占领网络阵地，故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981522"/>
            <a:ext cx="11493206"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月，国家广播电视总局办公厅发布的《关于做好暑期网络视听节目播出工作的通知》指出，对于偶像养成类节目、社会广泛参与选拔的歌唱才艺竞秀类节目，要确保节目导向正确、内容健康向上方可播出。此举意</a:t>
            </a:r>
            <a:r>
              <a:rPr lang="zh-CN" altLang="zh-CN" sz="2600" kern="100" dirty="0" smtClean="0">
                <a:latin typeface="Times New Roman" panose="02020603050405020304"/>
                <a:ea typeface="微软雅黑" panose="020B0503020204020204" pitchFamily="34" charset="-122"/>
                <a:cs typeface="Times New Roman" panose="02020603050405020304"/>
              </a:rPr>
              <a:t>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奏响主旋律，引导娱乐节目的健康发展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弘扬正能量，发展青少年喜闻乐见的大众文化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倡导高雅文化，引领社会主义良好社会风尚建设</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弘扬社会主义核心价值观，抵制和取缔落后文化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304892" y="516876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338391"/>
            <a:ext cx="11493206"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此举意在确保节目内容健康向上、节目导向正确，而不是倡导高雅文化，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对于</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落后文化要予以改造或剔除，对于腐朽文化要坚决抵制，依法取缔，</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93490"/>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 </a:t>
            </a:r>
            <a:r>
              <a:rPr lang="zh-CN" altLang="zh-CN" sz="2600" kern="100" dirty="0">
                <a:latin typeface="Times New Roman" panose="02020603050405020304"/>
                <a:ea typeface="微软雅黑" panose="020B0503020204020204" pitchFamily="34" charset="-122"/>
                <a:cs typeface="Times New Roman" panose="02020603050405020304"/>
              </a:rPr>
              <a:t>年，我国将实施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舆论引导能力提升工程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节目质量提升计划</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，引导各广播电视机构节目制作以内涵和品质取胜，而不是靠炒作和拼明星来提高知名度。国家重视对文艺节目的管理和引导是</a:t>
            </a:r>
            <a:r>
              <a:rPr lang="zh-CN" altLang="zh-CN" sz="2600" kern="100" dirty="0" smtClean="0">
                <a:latin typeface="Times New Roman" panose="02020603050405020304"/>
                <a:ea typeface="微软雅黑" panose="020B0503020204020204" pitchFamily="34" charset="-122"/>
                <a:cs typeface="Times New Roman" panose="02020603050405020304"/>
              </a:rPr>
              <a:t>基于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巩固全体人民团结奋斗的共同思想道德基础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加强文化建设必须把经济效益和社会效益有机统一起来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发展先进文化是发展中国特色社会主义文化的宏伟目标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奏响主旋律要发挥中国特色社会主义文化的导向作用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15669" y="486181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1" grpId="0"/>
      <p:bldP spid="11" grpId="1"/>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269554"/>
            <a:ext cx="11115414"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宋体" panose="02010600030101010101" pitchFamily="2" charset="-122"/>
                <a:ea typeface="微软雅黑" panose="020B0503020204020204" pitchFamily="34" charset="-122"/>
                <a:cs typeface="Courier New" panose="02070309020205020404"/>
              </a:rPr>
              <a:t>解析　</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社会主义核心价值观是巩固全体人民团结奋斗的共同思想道德基础</a:t>
            </a:r>
            <a:r>
              <a:rPr lang="zh-CN"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①</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与题意不符</a:t>
            </a:r>
            <a:r>
              <a:rPr lang="zh-CN"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a:t>
            </a:r>
            <a:endPar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建设</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社会主义文化强国是发展中国特色社会主义文化的宏伟目标，</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③</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7" name="图片 6">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20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低头族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，反映了以手机等电子终端为载体的读者阅读方式和获取信息的方式的变化，传统的报纸、</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刊物和书籍等为读者提供有价值有营养内容的传统阅读载体日渐萎缩。这</a:t>
            </a:r>
            <a:r>
              <a:rPr lang="zh-CN" altLang="zh-CN" sz="2600" kern="100" dirty="0" smtClean="0">
                <a:latin typeface="Times New Roman" panose="02020603050405020304"/>
                <a:ea typeface="微软雅黑" panose="020B0503020204020204" pitchFamily="34" charset="-122"/>
                <a:cs typeface="Times New Roman" panose="02020603050405020304"/>
              </a:rPr>
              <a:t>意味着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科学技术的进步极大地变革了文化传播方式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手机式阅读必定会逐步取代传统的阅读方式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要全面看待大众传媒给文化生活带来的影响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阅读方式的变化对人的思想产生深刻的影响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21002" y="520840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95"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2"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413570"/>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手机式阅读和传统的阅读方式各有其特点，手机式阅读不一定会取代传统阅读，故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观点太绝对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阅读</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方式的变化对人的思想产生深刻的影响在材料中没有体现，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554699"/>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据报道，现代大众传媒的低俗之风已经成为一种社会公害。比如，有的报道把注意力放在演员的私生活、丑闻、官司上；有的报道渲染暴力色彩；有的报道漠视贫困，轻视正义，等等。出现这种现象的原因</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文化市场的自发性　</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大众传媒的商业性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流行文化的超前性　</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大众文化的滞后性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73990" y="417352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文化市场的自发性和大众传媒的商业性导致文化市场存在令人忧虑的现象，</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表述有误且不符合题意。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364710" y="356153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5958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近些年来，在资本热潮冲击下，部分粗制滥造的影视剧产品借助工业化生产流程，通过高片酬、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捞快钱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的方式获得了不错的回报，导致影视剧高片酬陷入积重难返的境地。</a:t>
            </a:r>
            <a:r>
              <a:rPr lang="zh-CN" altLang="zh-CN" sz="2600" kern="100" dirty="0" smtClean="0">
                <a:latin typeface="Times New Roman" panose="02020603050405020304"/>
                <a:ea typeface="微软雅黑" panose="020B0503020204020204" pitchFamily="34" charset="-122"/>
                <a:cs typeface="Times New Roman" panose="02020603050405020304"/>
              </a:rPr>
              <a:t>由此可见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市场调节的自发性是造成这一现象的重要原因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影视剧制作要满足所有观众的审美需求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工业化生产不利于影视产业健康发展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强化对影视市场的监管迫在眉睫</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46918"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341562"/>
            <a:ext cx="1152128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人们对于文化的需求日益呈现出多层次、多样化、多方面的特点，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满足所有观众的审美需求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工业化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生产合理利用，有利于影视产业健康发展，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24471"/>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习近平总书记强调：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文艺工作者应该牢记，文艺不能当市场的奴隶，不要沾满了铜臭气；优秀的文艺作品，最好是既能在思想上、艺术上取得成功，又能在市场受到欢迎。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这主要启示我们文艺创作</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继承传统、推陈出新，推动文化创新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立足社会实践，树立高度的文化自信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以人民大众喜闻乐见作为检验文艺创作的根本标准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把社会效益放在首位，坚持经济效益与社会效益的统一</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72578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选项在题目中没有体现</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选项错误，检验文艺创作的根本标准是实践。</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90802" y="411395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社会文化，既要有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阳春白雪</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，也要有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下里巴人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。城市中的草根艺人用努力和汗水，为疲劳一整天的人们带来轻松和欢笑。虽谈不上高大上，却传递着真善美。他们来自草根，为草根服务。</a:t>
            </a:r>
            <a:r>
              <a:rPr lang="zh-CN" altLang="zh-CN" sz="2600" kern="100" dirty="0" smtClean="0">
                <a:latin typeface="Times New Roman" panose="02020603050405020304"/>
                <a:ea typeface="微软雅黑" panose="020B0503020204020204" pitchFamily="34" charset="-122"/>
                <a:cs typeface="Times New Roman" panose="02020603050405020304"/>
              </a:rPr>
              <a:t>由此可见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人民群众是文化的创造者和享用者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草根文化就是我们倡导的大众文化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人的文化素养在社会生活中自发形成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文化需求具有多层次、多样化的特点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501397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说法错误，草根文化不等于我们所倡导的大众文化，排除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说法错误，人的文化素养是在后天培养而成的，不是自发形成的。</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5115669" y="438599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6219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获得感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是广大群众对改革发展成果的一种切身感受，带有沉甸甸的民意分量，是检验党和政府工作</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含金量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高低的一把重要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标尺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。要增强人民群众在文化方面的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获得感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，就</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增强文化软实力，抵制外来文化在我国的传播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提供人民群众喜闻乐见的文化作品与文化活动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以大众利益为出发点，以大众文化为发展方向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以新时代中国特色社会主义检验真假文化作品</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2654" y="317454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341562"/>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对于外来文化并不是一味抵制，而是要加以鉴别，主动吸收人类有益的文化成果，</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作品要以人民群众的根本利益为出发点，以坚持为人民服务、为社会主义服务为发展方向，</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检验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真假文化作品的标准应该是社会实践，</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25509"/>
            <a:ext cx="1116124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在文化市场和大众传媒的发展过程中，有些文化产品借消遣娱乐的名义，以荒诞、庸俗的内容，迎合低俗趣味；有些媒体单纯追求轰动效应，热衷于捕风捉影的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新闻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炒作，不负责任地传播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绯闻逸事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。面对这些现象，我们</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加强对文化市场的监管和限制</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控制大众传媒的发展规模和速度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提高辨别眼力，拒绝文化污染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弘扬主旋律，大力发展先进文化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46918" y="51940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341562"/>
            <a:ext cx="1116124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面对文化市场令人忧虑的现象，政府应加强管理，正确引导，弘扬主旋律，大力发展先进文化，公民应提高辨别眼力，拒绝文化污染，</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加强</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管理不是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限制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控制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6285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近年来，微电影这种源自草根的网络电影受到热捧。然而，含有色情、迷信等低俗内容的微电影也时有出现，甚至成了个别网站的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营销利器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。这提醒</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应加强监管，抵制腐朽文化和改造落后文化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大众传媒具有商业性，应自觉抵制</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应远离网络，洁身自好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要提高眼力，拒绝污染</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94180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面对落后文化和腐朽文化要提高眼力，拒绝污染，应选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96466" y="42068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26590"/>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5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净网</a:t>
            </a:r>
            <a:r>
              <a:rPr lang="en-US" altLang="zh-CN" sz="2600" kern="100" dirty="0">
                <a:latin typeface="Times New Roman" panose="02020603050405020304"/>
                <a:ea typeface="微软雅黑" panose="020B0503020204020204" pitchFamily="34" charset="-122"/>
                <a:cs typeface="Courier New" panose="02070309020205020404"/>
              </a:rPr>
              <a:t>2018</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专项行动中，山东济宁成功侦破跨境特大网络传播淫秽物品牟利案。一台电脑、一个账号就能搭成一个直播间，便捷的生产方式下，网络直播圆了很多草根的明星梦，然而在一片红火之下，网络直播乱象频发：涉黄涉暴、内容低俗化等。这</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文化市场需要加强引导、规范和治理</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地方政府应提供更多健康的文化产品</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引导人们辨别不同性质的文化刻不容缓</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网络文化会侵蚀民族精神，必须依法取缔</a:t>
            </a:r>
            <a:endParaRPr lang="zh-CN" altLang="zh-CN" sz="2600" kern="100" dirty="0">
              <a:latin typeface="宋体" panose="02010600030101010101" pitchFamily="2" charset="-122"/>
              <a:cs typeface="Courier New" panose="02070309020205020404"/>
            </a:endParaRPr>
          </a:p>
          <a:p>
            <a:pPr algn="just">
              <a:lnSpc>
                <a:spcPct val="145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46918" y="454600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3"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406574" y="5157986"/>
            <a:ext cx="8712968" cy="128340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5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政府不直接提供文化产品，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5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腐朽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文化会侵蚀民族精神，必须依法取缔，</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是错误的。</a:t>
            </a:r>
            <a:endParaRPr lang="zh-CN" altLang="zh-CN" sz="260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blinds(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4">
                                            <p:txEl>
                                              <p:pRg st="1" end="1"/>
                                            </p:txEl>
                                          </p:spTgt>
                                        </p:tgtEl>
                                        <p:attrNameLst>
                                          <p:attrName>style.visibility</p:attrName>
                                        </p:attrNameLst>
                                      </p:cBhvr>
                                      <p:to>
                                        <p:strVal val="visible"/>
                                      </p:to>
                                    </p:set>
                                    <p:animEffect transition="in" filter="blinds(horizontal)">
                                      <p:cBhvr>
                                        <p:cTn id="23" dur="500"/>
                                        <p:tgtEl>
                                          <p:spTgt spid="2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4">
                                            <p:txEl>
                                              <p:pRg st="0" end="0"/>
                                            </p:txEl>
                                          </p:spTgt>
                                        </p:tgtEl>
                                      </p:cBhvr>
                                    </p:animEffect>
                                    <p:set>
                                      <p:cBhvr>
                                        <p:cTn id="28" dur="1" fill="hold">
                                          <p:stCondLst>
                                            <p:cond delay="499"/>
                                          </p:stCondLst>
                                        </p:cTn>
                                        <p:tgtEl>
                                          <p:spTgt spid="24">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4">
                                            <p:txEl>
                                              <p:pRg st="1" end="1"/>
                                            </p:txEl>
                                          </p:spTgt>
                                        </p:tgtEl>
                                      </p:cBhvr>
                                    </p:animEffect>
                                    <p:set>
                                      <p:cBhvr>
                                        <p:cTn id="31" dur="1" fill="hold">
                                          <p:stCondLst>
                                            <p:cond delay="499"/>
                                          </p:stCondLst>
                                        </p:cTn>
                                        <p:tgtEl>
                                          <p:spTgt spid="24">
                                            <p:txEl>
                                              <p:pRg st="1" end="1"/>
                                            </p:txEl>
                                          </p:spTgt>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61" grpId="0"/>
      <p:bldP spid="61"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678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没有领袖人物，没有传奇英雄，在央视一套播出的</a:t>
            </a:r>
            <a:r>
              <a:rPr lang="en-US" altLang="zh-CN" sz="2600" kern="100" dirty="0">
                <a:latin typeface="Times New Roman" panose="02020603050405020304"/>
                <a:ea typeface="微软雅黑" panose="020B0503020204020204" pitchFamily="34" charset="-122"/>
                <a:cs typeface="Courier New" panose="02070309020205020404"/>
              </a:rPr>
              <a:t>48</a:t>
            </a:r>
            <a:r>
              <a:rPr lang="zh-CN" altLang="zh-CN" sz="2600" kern="100" dirty="0">
                <a:latin typeface="Times New Roman" panose="02020603050405020304"/>
                <a:ea typeface="微软雅黑" panose="020B0503020204020204" pitchFamily="34" charset="-122"/>
                <a:cs typeface="Times New Roman" panose="02020603050405020304"/>
              </a:rPr>
              <a:t>集电视剧《十送红军》，选择让老兵、护士、侦察兵等站在舞台的中央，用十组红军战士的十个故事串起了长征。开播后收视率高居央视排行榜前列。从这一文化现象中我们可以</a:t>
            </a:r>
            <a:r>
              <a:rPr lang="zh-CN" altLang="zh-CN" sz="2600" kern="100" dirty="0" smtClean="0">
                <a:latin typeface="Times New Roman" panose="02020603050405020304"/>
                <a:ea typeface="微软雅黑" panose="020B0503020204020204" pitchFamily="34" charset="-122"/>
                <a:cs typeface="Times New Roman" panose="02020603050405020304"/>
              </a:rPr>
              <a:t>悟出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人民群众所喜闻乐见的大众文化才是先进文化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文化创作必须实现社会效益和经济效益的统一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是否为人民群众所喜闻乐见是评价文艺作品的根本标准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主旋律内容和大众喜闻乐见的形式能实现有机统一</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65748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项错误地理解了先进文化的内涵</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干中没有讲述《十送红军》的经济效益，</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项曲解了评价文艺作品的根本标准。</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72083" y="413134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9362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电视剧《人民的名义》切中社会热点，坚持现实主义叙事，加上主创处处可见的创作诚意，开播后迅速引发各方关注，收视、点击率占据各大排行榜首位。该剧的热播给文艺工作者的启示</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弘扬主旋律，以正确的舆论引导人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坚持把经济效益放在首位，扩大收视率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反映群众呼声，满足群众的各种文化需求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优秀艺术作品的创作应来源于社会实践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22614" y="473922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313998"/>
            <a:ext cx="1152128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电视剧《人民的名义》的热播给文艺工作者的启示是弘扬主旋律，以正确的舆论引导人，优秀艺术作品的创作应来源于社会实践，故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文艺创作</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应该把社会效益放在首位，故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要</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发展先进文化，满足人民群众的精神文化需求，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各种文化需求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说法错误，故排除。答案选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261442"/>
            <a:ext cx="11076375"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当前，各地在开展青少年各类评比、赛事时，借助于网络投票以营造浓厚的宣传氛围。但由于缺乏有序引导，经常出现网络投票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绑架</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童心等不良现象。对此，我们</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科学管理，正确引导，提高辨别力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提高网络技术水平，传播正能量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借助科技手段促进文化与政治融合</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加强教育，积极挖掘民众各类需求</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98678" y="4471514"/>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经常出现网络投票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绑架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童心等不良现象是由于缺乏有序引导，因此政府应该科学管理，正确引导，</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个人应该提高辨别力，</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spc="-2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2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2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不能解决题中所述问题，排除。</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372666" y="204556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68973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27</a:t>
            </a:r>
            <a:r>
              <a:rPr lang="zh-CN" altLang="zh-CN" sz="2600" kern="100" dirty="0">
                <a:latin typeface="Times New Roman" panose="02020603050405020304"/>
                <a:ea typeface="微软雅黑" panose="020B0503020204020204" pitchFamily="34" charset="-122"/>
                <a:cs typeface="Times New Roman" panose="02020603050405020304"/>
              </a:rPr>
              <a:t>日，国家网信办指导北京网信办针对新浪微博对用户发布违法违规信息未尽到审查义务，持续传播炒作导向错误、低俗色情、民族歧视等违法违规有害信息的严重问题约谈该企业负责人。责令其立即自查自纠，对问题突出的热搜榜、热门话题榜、微博问答功能、热门微博榜明星和情感版块、广场头条栏目情感版块全面深入整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运用文化生活知识，说明国家网信办对网络文化市场加强管理的正确性。</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350768" y="833750"/>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先进文化对社会发展具有深刻的影响，能够塑造人生，促进人的全面发展，国家网信办净化文化市场坚持先进文化的导向。</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文化市场具有自发性，加强管理，引导文化经营者坚持把社会效益放在首位，坚持社会效益与经济效益的统一。</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引导网友提高辨别不同性质文化的眼力，增强抵御落后文化和腐朽文化的能力。</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奏响主旋律，加强社会主义精神文明建设。</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40654"/>
            <a:ext cx="1116124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国家广电总局强调，要进一步办好少儿广播电视节目，推动少儿广播电视节目迈上新台阶，一定要围绕以下几方面重点发力：坚持正确导向，用强大的信仰力量和高远的精神境界为少年儿童补精神之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钙</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坚持文化传承，结合时代弘扬中华优秀传统文化；坚持贴近少儿、贴近实际、贴近生活，注意运用声、光、电等现代设备，增强节目的渗透力和影响力；坚持严格管理，强化少儿节目发展保障，有力引导节目发展的正确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为推动少儿广播电视节目发展，国家广电总局提出要围绕几个方面重点发力，请运用文化生活的相关知识，分析其正确性。</a:t>
            </a:r>
            <a:endParaRPr lang="zh-CN" altLang="zh-CN" sz="260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Picture 4" descr="\\0吕芳\g\答案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5" name="图片 24">
            <a:hlinkClick r:id="rId17"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740654"/>
            <a:ext cx="1116124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少儿时期是人格发育和价值观形成的重要时期，坚持正确导向有利于让社会主义核心价值观对他们产生潜移默化的影响。</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坚持文化传承，把握好继承和发展的关系，既能如实体现传统文化的精髓，又与现实生活相结合，为优秀传统文化注入时代内涵。</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坚持</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三贴近</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的原则，运用现代科学技术既推动了文化的发展又满足了少年儿童的特殊文化需求。</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文化市场越活跃，文化产品越丰富，越需要加强管理、正确引导，坚持严格管理有利于少年儿童节目市场的健康发展。</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图片 23">
            <a:hlinkClick r:id="rId15" action="ppaction://hlinksldjump"/>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sp>
        <p:nvSpPr>
          <p:cNvPr id="36" name="标题 2"/>
          <p:cNvSpPr txBox="1"/>
          <p:nvPr/>
        </p:nvSpPr>
        <p:spPr>
          <a:xfrm>
            <a:off x="3142256" y="3513464"/>
            <a:ext cx="59059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28</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走进文化生活</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
        <p:nvSpPr>
          <p:cNvPr id="19" name="副标题 3"/>
          <p:cNvSpPr txBox="1"/>
          <p:nvPr/>
        </p:nvSpPr>
        <p:spPr>
          <a:xfrm>
            <a:off x="4078327" y="2616226"/>
            <a:ext cx="5041215" cy="514188"/>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a:latin typeface="+mj-ea"/>
                <a:ea typeface="+mj-ea"/>
              </a:rPr>
              <a:t>　</a:t>
            </a:r>
            <a:r>
              <a:rPr lang="zh-CN" altLang="en-US" sz="2000" smtClean="0">
                <a:latin typeface="+mj-ea"/>
                <a:ea typeface="+mj-ea"/>
              </a:rPr>
              <a:t>发展</a:t>
            </a:r>
            <a:r>
              <a:rPr lang="zh-CN" altLang="en-US" sz="2000" dirty="0" smtClean="0">
                <a:latin typeface="+mj-ea"/>
                <a:ea typeface="+mj-ea"/>
              </a:rPr>
              <a:t>中国特色社会主义文化</a:t>
            </a:r>
            <a:endParaRPr lang="zh-CN" altLang="en-US" sz="2000" dirty="0">
              <a:latin typeface="+mj-ea"/>
              <a:ea typeface="+mj-ea"/>
            </a:endParaRPr>
          </a:p>
        </p:txBody>
      </p:sp>
      <p:sp>
        <p:nvSpPr>
          <p:cNvPr id="21" name="副标题 3"/>
          <p:cNvSpPr txBox="1"/>
          <p:nvPr/>
        </p:nvSpPr>
        <p:spPr>
          <a:xfrm>
            <a:off x="310709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22" name="矩形 21"/>
          <p:cNvSpPr/>
          <p:nvPr/>
        </p:nvSpPr>
        <p:spPr>
          <a:xfrm flipH="1">
            <a:off x="397187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b833eacc-3824-487c-84af-b079d007af6a}"/>
</p:tagLst>
</file>

<file path=ppt/tags/tag7.xml><?xml version="1.0" encoding="utf-8"?>
<p:tagLst xmlns:p="http://schemas.openxmlformats.org/presentationml/2006/main">
  <p:tag name="KSO_WM_UNIT_TABLE_BEAUTIFY" val="smartTable{16151aff-679d-4446-a334-74f2e4463dce}"/>
</p:tagLst>
</file>

<file path=ppt/tags/tag8.xml><?xml version="1.0" encoding="utf-8"?>
<p:tagLst xmlns:p="http://schemas.openxmlformats.org/presentationml/2006/main">
  <p:tag name="KSO_WM_UNIT_TABLE_BEAUTIFY" val="smartTable{bea3a5c7-9802-4401-80c5-3fe80c21500f}"/>
  <p:tag name="TABLE_ENDDRAG_ORIGIN_RECT" val="768*378"/>
  <p:tag name="TABLE_ENDDRAG_RECT" val="92*53*768*378"/>
</p:tagLst>
</file>

<file path=ppt/tags/tag9.xml><?xml version="1.0" encoding="utf-8"?>
<p:tagLst xmlns:p="http://schemas.openxmlformats.org/presentationml/2006/main">
  <p:tag name="KSO_WM_UNIT_TABLE_BEAUTIFY" val="smartTable{0f34e30e-dceb-43a0-a5b1-a152fed13cfc}"/>
</p:tagLst>
</file>

<file path=ppt/tags/tag10.xml><?xml version="1.0" encoding="utf-8"?>
<p:tagLst xmlns:p="http://schemas.openxmlformats.org/presentationml/2006/main">
  <p:tag name="KSO_WM_UNIT_TABLE_BEAUTIFY" val="smartTable{e6d6d8f1-e785-421c-9aa8-f4dd098c5cb5}"/>
</p:tagLst>
</file>

<file path=ppt/tags/tag11.xml><?xml version="1.0" encoding="utf-8"?>
<p:tagLst xmlns:p="http://schemas.openxmlformats.org/presentationml/2006/main">
  <p:tag name="KSO_WM_UNIT_TABLE_BEAUTIFY" val="smartTable{dbf4abde-ca9e-4aec-9b47-a212d7eb9d56}"/>
</p:tagLst>
</file>

<file path=ppt/tags/tag12.xml><?xml version="1.0" encoding="utf-8"?>
<p:tagLst xmlns:p="http://schemas.openxmlformats.org/presentationml/2006/main">
  <p:tag name="MH" val="20161208115441"/>
  <p:tag name="MH_LIBRARY" val="GRAPHIC"/>
  <p:tag name="MH_ORDER" val="任意多边形 10"/>
</p:tagLst>
</file>

<file path=ppt/tags/tag13.xml><?xml version="1.0" encoding="utf-8"?>
<p:tagLst xmlns:p="http://schemas.openxmlformats.org/presentationml/2006/main">
  <p:tag name="PA" val="v4.1.3"/>
</p:tagLst>
</file>

<file path=ppt/tags/tag14.xml><?xml version="1.0" encoding="utf-8"?>
<p:tagLst xmlns:p="http://schemas.openxmlformats.org/presentationml/2006/main">
  <p:tag name="PA" val="v4.1.3"/>
</p:tagLst>
</file>

<file path=ppt/tags/tag15.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12686</Words>
  <Application>WPS 演示</Application>
  <PresentationFormat>自定义</PresentationFormat>
  <Paragraphs>1242</Paragraphs>
  <Slides>74</Slides>
  <Notes>0</Notes>
  <HiddenSlides>14</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74</vt:i4>
      </vt:variant>
    </vt:vector>
  </HeadingPairs>
  <TitlesOfParts>
    <vt:vector size="97" baseType="lpstr">
      <vt:lpstr>Arial</vt:lpstr>
      <vt:lpstr>宋体</vt:lpstr>
      <vt:lpstr>Wingdings</vt:lpstr>
      <vt:lpstr>Times New Roman</vt:lpstr>
      <vt:lpstr>微软雅黑</vt:lpstr>
      <vt:lpstr>Times New Roman</vt:lpstr>
      <vt:lpstr>Courier New</vt:lpstr>
      <vt:lpstr>方正苏新诗柳楷简体-yolan</vt:lpstr>
      <vt:lpstr>Microsoft New Tai Lue</vt:lpstr>
      <vt:lpstr>Cambria Math</vt:lpstr>
      <vt:lpstr>IPAPANNEW</vt:lpstr>
      <vt:lpstr>Segoe Print</vt:lpstr>
      <vt:lpstr>Arial Unicode MS</vt:lpstr>
      <vt:lpstr>Calibri</vt:lpstr>
      <vt:lpstr>华文楷体</vt:lpstr>
      <vt:lpstr>方正舒体</vt:lpstr>
      <vt:lpstr>华文仿宋</vt:lpstr>
      <vt:lpstr>华文细黑</vt:lpstr>
      <vt:lpstr>黑体</vt:lpstr>
      <vt:lpstr>Broadway</vt:lpstr>
      <vt:lpstr>楷体</vt:lpstr>
      <vt:lpstr>经典繁仿黑</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4308</cp:revision>
  <dcterms:created xsi:type="dcterms:W3CDTF">2014-11-27T01:03:00Z</dcterms:created>
  <dcterms:modified xsi:type="dcterms:W3CDTF">2021-01-07T23:42:44Z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y fmtid="{D5CDD505-2E9C-101B-9397-08002B2CF9AE}" pid="3" name="KSOSaveFontToCloudKey">
    <vt:lpwstr>581879928_btnclosed</vt:lpwstr>
  </property>
</Properties>
</file>