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304" r:id="rId2"/>
    <p:sldId id="395" r:id="rId3"/>
    <p:sldId id="396" r:id="rId4"/>
    <p:sldId id="397" r:id="rId5"/>
    <p:sldId id="398" r:id="rId6"/>
    <p:sldId id="399" r:id="rId7"/>
    <p:sldId id="400" r:id="rId8"/>
    <p:sldId id="401" r:id="rId9"/>
    <p:sldId id="391" r:id="rId10"/>
    <p:sldId id="319" r:id="rId11"/>
    <p:sldId id="410" r:id="rId12"/>
    <p:sldId id="403" r:id="rId13"/>
    <p:sldId id="418" r:id="rId14"/>
    <p:sldId id="411" r:id="rId15"/>
    <p:sldId id="412" r:id="rId16"/>
    <p:sldId id="413" r:id="rId17"/>
    <p:sldId id="414" r:id="rId18"/>
    <p:sldId id="419" r:id="rId19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A93135"/>
    <a:srgbClr val="303962"/>
    <a:srgbClr val="992D31"/>
    <a:srgbClr val="FAC893"/>
    <a:srgbClr val="F8C09F"/>
    <a:srgbClr val="F5B286"/>
    <a:srgbClr val="F5B06E"/>
    <a:srgbClr val="8B3B3D"/>
    <a:srgbClr val="BCBE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3891" autoAdjust="0"/>
  </p:normalViewPr>
  <p:slideViewPr>
    <p:cSldViewPr snapToGrid="0">
      <p:cViewPr varScale="1">
        <p:scale>
          <a:sx n="59" d="100"/>
          <a:sy n="59" d="100"/>
        </p:scale>
        <p:origin x="924" y="5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2022/7/6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文本框 26"/>
          <p:cNvSpPr txBox="1"/>
          <p:nvPr/>
        </p:nvSpPr>
        <p:spPr>
          <a:xfrm>
            <a:off x="4168385" y="2300934"/>
            <a:ext cx="385572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kern="10" dirty="0">
                <a:ln w="9525">
                  <a:round/>
                </a:ln>
                <a:solidFill>
                  <a:schemeClr val="bg1"/>
                </a:solidFill>
                <a:latin typeface="宋体" panose="02010600030101010101" pitchFamily="2" charset="-122"/>
                <a:sym typeface="+mn-ea"/>
              </a:rPr>
              <a:t>变色龙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15361" descr="cc2005213846217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8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16385" descr="2_1694222_2_xin_48090215074374731648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Tm="8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图片 17409" descr="1024x768_00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8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18433" descr="colorLi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8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19457" descr="1024x768_0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8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标题 20481"/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endParaRPr/>
          </a:p>
        </p:txBody>
      </p:sp>
      <p:sp>
        <p:nvSpPr>
          <p:cNvPr id="20483" name="文本占位符 2048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pic>
        <p:nvPicPr>
          <p:cNvPr id="20484" name="图片 20483" descr="p0000102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8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图片 21505" descr="200511030247502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8763" y="1369619"/>
            <a:ext cx="11310730" cy="4525963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4400" dirty="0">
                <a:ea typeface="楷体_GB2312" pitchFamily="49" charset="-122"/>
              </a:rPr>
              <a:t>  </a:t>
            </a:r>
          </a:p>
          <a:p>
            <a:pPr>
              <a:buFontTx/>
              <a:buNone/>
            </a:pPr>
            <a:r>
              <a:rPr lang="en-US" altLang="zh-CN" sz="4800" b="1" dirty="0">
                <a:solidFill>
                  <a:srgbClr val="992D3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</a:t>
            </a:r>
            <a:r>
              <a:rPr lang="en-US" altLang="zh-CN" sz="4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+mn-ea"/>
              </a:rPr>
              <a:t>变色龙会随着周围环境改变肤色</a:t>
            </a:r>
          </a:p>
          <a:p>
            <a:pPr>
              <a:buFontTx/>
              <a:buNone/>
            </a:pPr>
            <a:endParaRPr lang="zh-CN" altLang="en-US" sz="4800" b="1" dirty="0">
              <a:solidFill>
                <a:srgbClr val="FF0000"/>
              </a:solidFill>
              <a:latin typeface="Times New Roman" panose="02020603050405020304" pitchFamily="2" charset="0"/>
              <a:ea typeface="隶书" panose="02010509060101010101" pitchFamily="1" charset="-122"/>
              <a:sym typeface="+mn-ea"/>
            </a:endParaRPr>
          </a:p>
          <a:p>
            <a:pPr>
              <a:buFontTx/>
              <a:buNone/>
            </a:pPr>
            <a:r>
              <a:rPr lang="zh-CN" altLang="en-US" sz="4800" b="1" dirty="0">
                <a:solidFill>
                  <a:srgbClr val="FF0000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+mn-ea"/>
              </a:rPr>
              <a:t>       是为了保护自己不受天敌的伤害</a:t>
            </a:r>
            <a:r>
              <a:rPr lang="zh-CN" altLang="en-US" sz="4800" b="1" dirty="0">
                <a:solidFill>
                  <a:schemeClr val="bg1"/>
                </a:solidFill>
                <a:latin typeface="Times New Roman" panose="02020603050405020304" pitchFamily="2" charset="0"/>
                <a:ea typeface="隶书" panose="02010509060101010101" pitchFamily="1" charset="-122"/>
                <a:sym typeface="+mn-ea"/>
              </a:rPr>
              <a:t>。</a:t>
            </a:r>
            <a:endParaRPr lang="zh-CN" altLang="en-US" sz="4800" b="1" dirty="0">
              <a:solidFill>
                <a:schemeClr val="bg1"/>
              </a:solidFill>
              <a:latin typeface="Times New Roman" panose="02020603050405020304" pitchFamily="2" charset="0"/>
              <a:ea typeface="隶书" panose="020105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-9525" y="0"/>
            <a:ext cx="12201525" cy="6858000"/>
          </a:xfrm>
          <a:prstGeom prst="rect">
            <a:avLst/>
          </a:prstGeom>
          <a:solidFill>
            <a:srgbClr val="303962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-231228" y="1222375"/>
            <a:ext cx="12201525" cy="5757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5000"/>
              </a:lnSpc>
            </a:pPr>
            <a:r>
              <a:rPr lang="zh-CN" altLang="zh-CN" sz="48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一、初读感知</a:t>
            </a:r>
          </a:p>
          <a:p>
            <a:pPr eaLnBrk="1" hangingPunct="1">
              <a:lnSpc>
                <a:spcPct val="85000"/>
              </a:lnSpc>
            </a:pPr>
            <a:endParaRPr lang="zh-CN" altLang="zh-CN" sz="48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lang="en-US" altLang="zh-CN" sz="48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1</a:t>
            </a:r>
            <a:r>
              <a:rPr lang="zh-CN" altLang="en-US" sz="48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、</a:t>
            </a:r>
            <a:r>
              <a:rPr lang="zh-CN" altLang="zh-CN" sz="48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奥楚蔑洛夫，俄语的本意就是“疯癫”，小说主人公做了一件怎样的“疯癫”之事？</a:t>
            </a:r>
          </a:p>
          <a:p>
            <a:pPr eaLnBrk="1" hangingPunct="1">
              <a:lnSpc>
                <a:spcPct val="85000"/>
              </a:lnSpc>
            </a:pPr>
            <a:endParaRPr lang="en-US" altLang="zh-CN" sz="48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lang="en-US" altLang="zh-CN" sz="48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</a:t>
            </a:r>
            <a:r>
              <a:rPr altLang="zh-CN" sz="4800" b="1" dirty="0" err="1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警官奥楚蔑洛夫处理“狗咬人指</a:t>
            </a:r>
            <a:r>
              <a:rPr altLang="zh-CN" sz="48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”</a:t>
            </a:r>
            <a:r>
              <a:rPr lang="zh-CN" sz="48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的</a:t>
            </a:r>
            <a:r>
              <a:rPr altLang="zh-CN" sz="48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案件</a:t>
            </a:r>
            <a:r>
              <a:rPr lang="zh-CN" sz="48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，</a:t>
            </a:r>
            <a:r>
              <a:rPr lang="zh-CN" sz="4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断案</a:t>
            </a:r>
            <a:r>
              <a:rPr lang="zh-CN" sz="4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+mn-ea"/>
              </a:rPr>
              <a:t>过程</a:t>
            </a:r>
            <a:r>
              <a:rPr altLang="zh-CN" sz="48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+mn-ea"/>
              </a:rPr>
              <a:t>变化不定，跌宕起伏，前言不搭后语</a:t>
            </a:r>
            <a:r>
              <a:rPr lang="zh-CN" sz="48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+mn-ea"/>
              </a:rPr>
              <a:t>，</a:t>
            </a:r>
            <a:r>
              <a:rPr lang="zh-CN" sz="48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最后小狗被带走，赫留金受到讪笑和恐吓。</a:t>
            </a:r>
            <a:endParaRPr altLang="zh-CN" sz="48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48759" y="-6407"/>
            <a:ext cx="408495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>
                <a:solidFill>
                  <a:srgbClr val="FF0000"/>
                </a:solidFill>
              </a:rPr>
              <a:t>疯癫者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266382"/>
            <a:ext cx="11866652" cy="1763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5000"/>
              </a:lnSpc>
            </a:pPr>
            <a:r>
              <a:rPr lang="zh-CN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二、细读梳理</a:t>
            </a:r>
          </a:p>
          <a:p>
            <a:pPr eaLnBrk="1" hangingPunct="1">
              <a:lnSpc>
                <a:spcPct val="85000"/>
              </a:lnSpc>
            </a:pPr>
            <a:endParaRPr lang="zh-CN" altLang="zh-CN"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lang="zh-CN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请问他变了几次色？每一次变色，小狗和被咬者的命运又如何？请梳理完成下表。</a:t>
            </a:r>
            <a:r>
              <a:rPr lang="en-US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                                                     </a:t>
            </a:r>
            <a:endParaRPr altLang="zh-CN"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extLst>
              <p:ext uri="{D42A27DB-BD31-4B8C-83A1-F6EECF244321}">
                <p14:modId xmlns:p14="http://schemas.microsoft.com/office/powerpoint/2010/main" val="2731034280"/>
              </p:ext>
            </p:extLst>
          </p:nvPr>
        </p:nvGraphicFramePr>
        <p:xfrm>
          <a:off x="123290" y="2226592"/>
          <a:ext cx="11486508" cy="436502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38285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267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312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951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      依据</a:t>
                      </a:r>
                      <a:endParaRPr lang="en-US" altLang="en-US" sz="2400"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对小猎狗</a:t>
                      </a:r>
                      <a:endParaRPr lang="en-US" altLang="en-US" sz="2400"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对赫留金</a:t>
                      </a:r>
                      <a:endParaRPr lang="en-US" altLang="en-US" sz="2400"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591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zh-CN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591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591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591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591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5918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altLang="en-US" sz="900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1367790" y="553720"/>
          <a:ext cx="9422765" cy="557657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3140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39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42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62635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      依据</a:t>
                      </a:r>
                      <a:endParaRPr lang="en-US" altLang="en-US" sz="2400"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对小猎狗</a:t>
                      </a:r>
                      <a:endParaRPr lang="en-US" altLang="en-US" sz="2400"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对赫留金</a:t>
                      </a:r>
                      <a:endParaRPr lang="en-US" altLang="en-US" sz="2400"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635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00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rgbClr val="FFC000"/>
                          </a:solidFill>
                        </a:rPr>
                        <a:t> </a:t>
                      </a:r>
                      <a:r>
                        <a:rPr lang="zh-CN" altLang="en-US" sz="2000">
                          <a:ln>
                            <a:solidFill>
                              <a:schemeClr val="bg1"/>
                            </a:solidFill>
                          </a:ln>
                          <a:solidFill>
                            <a:srgbClr val="FFC000"/>
                          </a:solidFill>
                        </a:rPr>
                        <a:t> </a:t>
                      </a:r>
                      <a:endParaRPr lang="zh-CN" altLang="en-US" sz="2400" b="1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zh-CN" altLang="en-US" sz="2400" b="1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  <a:p>
                      <a:pPr indent="0">
                        <a:buNone/>
                      </a:pP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zh-CN" altLang="en-US" sz="2400" b="1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  <a:p>
                      <a:pPr indent="0">
                        <a:buNone/>
                      </a:pP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635"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endParaRPr lang="zh-CN" altLang="en-US" sz="2400" b="1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  <a:p>
                      <a:pPr indent="0">
                        <a:buNone/>
                      </a:pP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zh-CN" altLang="en-US" sz="2400" b="1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  <a:p>
                      <a:pPr indent="0">
                        <a:buNone/>
                      </a:pP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635"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endParaRPr lang="zh-CN" altLang="en-US" sz="2400" b="1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  <a:p>
                      <a:pPr indent="0">
                        <a:buNone/>
                      </a:pP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  <a:endParaRPr lang="zh-CN" altLang="en-US" sz="2400" b="1">
                        <a:ln>
                          <a:solidFill>
                            <a:schemeClr val="bg1"/>
                          </a:solidFill>
                        </a:ln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</a:endParaRPr>
                    </a:p>
                    <a:p>
                      <a:pPr indent="0">
                        <a:buNone/>
                      </a:pP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635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 algn="l">
                        <a:buNone/>
                      </a:pPr>
                      <a:r>
                        <a:rPr lang="en-US" sz="900">
                          <a:ln>
                            <a:solidFill>
                              <a:schemeClr val="bg1"/>
                            </a:solidFill>
                          </a:ln>
                        </a:rPr>
                        <a:t>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62635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00760"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altLang="en-US" sz="90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endParaRPr lang="en-US" altLang="en-US" sz="900" dirty="0">
                        <a:ln>
                          <a:solidFill>
                            <a:schemeClr val="bg1"/>
                          </a:solidFill>
                        </a:ln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706880" y="1344295"/>
            <a:ext cx="24606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不知道狗的主人是谁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455795" y="1344295"/>
            <a:ext cx="32467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野畜生、疯狗。把它弄死好了。</a:t>
            </a:r>
            <a:endParaRPr lang="zh-CN" altLang="en-US" sz="2000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580630" y="1406525"/>
            <a:ext cx="30499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肯定赫留金被狗咬了</a:t>
            </a:r>
            <a:r>
              <a:rPr lang="zh-CN" altLang="en-US" sz="24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。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706880" y="2019300"/>
            <a:ext cx="24606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有人说好像是将军家的狗时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865687" y="2052714"/>
            <a:ext cx="24606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它那么小，怎么会咬着你？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702550" y="2105025"/>
            <a:ext cx="31819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给小钉子弄破的，想得赔偿费，你们这些鬼东西是什么玩意儿！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572895" y="2807970"/>
            <a:ext cx="259461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巡警说不是将军家的狗时</a:t>
            </a: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4982845" y="3009265"/>
            <a:ext cx="27197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下贱胚子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7702550" y="2807970"/>
            <a:ext cx="30187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受了害，决不能不管，好好教训他们一下。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706880" y="3565525"/>
            <a:ext cx="24606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巡警说说不定是将军家的狗时</a:t>
            </a:r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4736465" y="3565525"/>
            <a:ext cx="24606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名贵的狗，狗是娇贵的动物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802880" y="3637915"/>
            <a:ext cx="30816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混蛋，不用把那蠢手指头伸出来，怪你自己不好。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572260" y="4395470"/>
            <a:ext cx="27552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厨师说不是将军家的狗时</a:t>
            </a:r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866005" y="4467860"/>
            <a:ext cx="30702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野狗，弄死它算了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515745" y="5153025"/>
            <a:ext cx="284289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厨师说是将军哥哥家的狗时</a:t>
            </a:r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455795" y="5225415"/>
            <a:ext cx="31248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还不赖，怪伶俐的，一口就咬破了这家伙的手指头。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781925" y="5295975"/>
            <a:ext cx="24606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早晚要收拾你！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04165" y="1654175"/>
            <a:ext cx="776605" cy="3138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>
                <a:solidFill>
                  <a:srgbClr val="FF0000"/>
                </a:solidFill>
              </a:rPr>
              <a:t>清醒者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7781925" y="4432300"/>
            <a:ext cx="3041650" cy="63754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4" grpId="0"/>
      <p:bldP spid="25" grpId="0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" y="777875"/>
            <a:ext cx="11270750" cy="5543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5000"/>
              </a:lnSpc>
            </a:pPr>
            <a:r>
              <a:rPr lang="zh-CN" altLang="zh-CN" sz="44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三、精读品味</a:t>
            </a:r>
          </a:p>
          <a:p>
            <a:pPr eaLnBrk="1" hangingPunct="1">
              <a:lnSpc>
                <a:spcPct val="85000"/>
              </a:lnSpc>
            </a:pPr>
            <a:endParaRPr lang="zh-CN" altLang="zh-CN" sz="44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lang="en-US" altLang="zh-CN" sz="44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1</a:t>
            </a:r>
            <a:r>
              <a:rPr lang="zh-CN" altLang="en-US" sz="44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、</a:t>
            </a:r>
            <a:r>
              <a:rPr lang="zh-CN" altLang="zh-CN" sz="44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细读课文，勾画批注，说说文章具体表现了奥楚蔑洛夫怎样的特点？</a:t>
            </a:r>
            <a:endParaRPr lang="zh-CN" sz="44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  <a:sym typeface="+mn-ea"/>
            </a:endParaRPr>
          </a:p>
          <a:p>
            <a:pPr eaLnBrk="1" hangingPunct="1">
              <a:lnSpc>
                <a:spcPct val="85000"/>
              </a:lnSpc>
            </a:pPr>
            <a:endParaRPr lang="zh-CN" sz="44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  <a:sym typeface="+mn-ea"/>
            </a:endParaRPr>
          </a:p>
          <a:p>
            <a:pPr eaLnBrk="1" hangingPunct="1">
              <a:lnSpc>
                <a:spcPct val="85000"/>
              </a:lnSpc>
            </a:pPr>
            <a:endParaRPr lang="zh-CN" sz="44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  <a:sym typeface="+mn-ea"/>
            </a:endParaRPr>
          </a:p>
          <a:p>
            <a:pPr eaLnBrk="1" hangingPunct="1">
              <a:lnSpc>
                <a:spcPct val="85000"/>
              </a:lnSpc>
            </a:pPr>
            <a:r>
              <a:rPr lang="zh-CN" sz="44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+mn-ea"/>
              </a:rPr>
              <a:t>特点：</a:t>
            </a:r>
            <a:r>
              <a:rPr altLang="zh-CN" sz="44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+mn-ea"/>
              </a:rPr>
              <a:t>溜须拍马、谄上欺下、见风使舵、趋炎附势、媚态十足、官威十足</a:t>
            </a:r>
            <a:endParaRPr altLang="zh-CN" sz="44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endParaRPr altLang="zh-CN"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endParaRPr altLang="zh-CN"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778667" y="1665034"/>
            <a:ext cx="10481809" cy="4654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5000"/>
              </a:lnSpc>
            </a:pPr>
            <a:endParaRPr lang="zh-CN" altLang="zh-CN"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lang="zh-CN" altLang="zh-CN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作者采用了哪些手法塑造奥楚蔑洛夫这一形象？</a:t>
            </a:r>
          </a:p>
          <a:p>
            <a:pPr eaLnBrk="1" hangingPunct="1">
              <a:lnSpc>
                <a:spcPct val="85000"/>
              </a:lnSpc>
            </a:pPr>
            <a:endParaRPr lang="zh-CN" sz="36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  <a:sym typeface="+mn-ea"/>
            </a:endParaRPr>
          </a:p>
          <a:p>
            <a:pPr eaLnBrk="1" hangingPunct="1">
              <a:lnSpc>
                <a:spcPct val="85000"/>
              </a:lnSpc>
            </a:pPr>
            <a:r>
              <a:rPr lang="zh-CN" altLang="en-US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（</a:t>
            </a:r>
            <a:r>
              <a:rPr lang="zh-CN" altLang="en-US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+mn-ea"/>
              </a:rPr>
              <a:t>一</a:t>
            </a:r>
            <a:r>
              <a:rPr lang="zh-CN" altLang="en-US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）：</a:t>
            </a:r>
            <a:r>
              <a:rPr altLang="zh-CN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个性化的语言、动作、神态；</a:t>
            </a:r>
          </a:p>
          <a:p>
            <a:pPr eaLnBrk="1" hangingPunct="1">
              <a:lnSpc>
                <a:spcPct val="85000"/>
              </a:lnSpc>
            </a:pPr>
            <a:endParaRPr altLang="zh-CN" sz="36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lang="zh-CN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（</a:t>
            </a:r>
            <a:r>
              <a:rPr altLang="zh-CN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+mn-ea"/>
              </a:rPr>
              <a:t>二</a:t>
            </a:r>
            <a:r>
              <a:rPr lang="zh-CN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）</a:t>
            </a:r>
            <a:r>
              <a:rPr altLang="zh-CN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：对比</a:t>
            </a:r>
            <a:r>
              <a:rPr lang="zh-CN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；</a:t>
            </a:r>
          </a:p>
          <a:p>
            <a:pPr eaLnBrk="1" hangingPunct="1">
              <a:lnSpc>
                <a:spcPct val="85000"/>
              </a:lnSpc>
            </a:pPr>
            <a:endParaRPr lang="zh-CN" sz="36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lang="zh-CN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（</a:t>
            </a:r>
            <a:r>
              <a:rPr altLang="zh-CN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  <a:sym typeface="+mn-ea"/>
              </a:rPr>
              <a:t>三</a:t>
            </a:r>
            <a:r>
              <a:rPr lang="zh-CN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）</a:t>
            </a:r>
            <a:r>
              <a:rPr altLang="zh-CN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：夸张</a:t>
            </a:r>
          </a:p>
          <a:p>
            <a:pPr eaLnBrk="1" hangingPunct="1">
              <a:lnSpc>
                <a:spcPct val="85000"/>
              </a:lnSpc>
            </a:pPr>
            <a:endParaRPr altLang="zh-CN"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endParaRPr altLang="zh-CN"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75630" y="271145"/>
            <a:ext cx="408495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>
                <a:solidFill>
                  <a:srgbClr val="FF0000"/>
                </a:solidFill>
              </a:rPr>
              <a:t>可笑者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305906" y="853122"/>
            <a:ext cx="11262795" cy="5754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5000"/>
              </a:lnSpc>
            </a:pPr>
            <a:r>
              <a:rPr lang="zh-CN" altLang="zh-CN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三、精读品味</a:t>
            </a:r>
          </a:p>
          <a:p>
            <a:pPr eaLnBrk="1" hangingPunct="1">
              <a:lnSpc>
                <a:spcPct val="85000"/>
              </a:lnSpc>
            </a:pPr>
            <a:endParaRPr lang="zh-CN" altLang="zh-CN" sz="36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lang="en-US" altLang="zh-CN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2</a:t>
            </a:r>
            <a:r>
              <a:rPr lang="zh-CN" altLang="en-US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、</a:t>
            </a:r>
            <a:r>
              <a:rPr lang="zh-CN" altLang="zh-CN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同学们看看，关于大衣的描写有几次，这件大衣暗示了奥楚蔑洛夫怎样的心理？</a:t>
            </a:r>
            <a:endParaRPr lang="en-US" altLang="zh-CN" sz="36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endParaRPr lang="en-US" sz="36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sz="36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新大衣</a:t>
            </a:r>
            <a:r>
              <a:rPr sz="3600" b="1" dirty="0" err="1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：体现其威风</a:t>
            </a:r>
            <a:r>
              <a:rPr lang="zh-CN"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、志得意满</a:t>
            </a:r>
            <a:endParaRPr sz="36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endParaRPr sz="36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脱大衣</a:t>
            </a:r>
            <a:r>
              <a:rPr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：掩饰内心的慌乱</a:t>
            </a:r>
          </a:p>
          <a:p>
            <a:pPr eaLnBrk="1" hangingPunct="1">
              <a:lnSpc>
                <a:spcPct val="85000"/>
              </a:lnSpc>
            </a:pPr>
            <a:endParaRPr sz="36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穿大衣</a:t>
            </a:r>
            <a:r>
              <a:rPr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：掩饰内心的恐惧</a:t>
            </a:r>
          </a:p>
          <a:p>
            <a:pPr eaLnBrk="1" hangingPunct="1">
              <a:lnSpc>
                <a:spcPct val="85000"/>
              </a:lnSpc>
            </a:pPr>
            <a:endParaRPr sz="36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裹紧大衣</a:t>
            </a:r>
            <a:r>
              <a:rPr sz="36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：掩饰内心的狼狈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069330" y="299720"/>
            <a:ext cx="408495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>
                <a:solidFill>
                  <a:srgbClr val="FF0000"/>
                </a:solidFill>
              </a:rPr>
              <a:t>可怜者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168214" y="1344930"/>
            <a:ext cx="9102725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5000"/>
              </a:lnSpc>
            </a:pPr>
            <a:r>
              <a:rPr lang="zh-CN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四、升华探究</a:t>
            </a:r>
          </a:p>
          <a:p>
            <a:pPr eaLnBrk="1" hangingPunct="1">
              <a:lnSpc>
                <a:spcPct val="85000"/>
              </a:lnSpc>
            </a:pPr>
            <a:endParaRPr lang="zh-CN" altLang="zh-CN"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1</a:t>
            </a:r>
            <a:r>
              <a:rPr lang="zh-CN" altLang="en-US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、</a:t>
            </a:r>
            <a:r>
              <a:rPr lang="zh-CN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奥楚蔑洛夫为什么要展现出媚态十足、见风使舵的一面？</a:t>
            </a:r>
          </a:p>
          <a:p>
            <a:pPr eaLnBrk="1" hangingPunct="1">
              <a:lnSpc>
                <a:spcPct val="85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                                                     </a:t>
            </a:r>
            <a:endParaRPr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852160" y="238125"/>
            <a:ext cx="408495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>
                <a:solidFill>
                  <a:srgbClr val="FF0000"/>
                </a:solidFill>
              </a:rPr>
              <a:t>可悲者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527810" y="426720"/>
            <a:ext cx="9102725" cy="510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5000"/>
              </a:lnSpc>
            </a:pPr>
            <a:r>
              <a:rPr lang="zh-CN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四、升华探究</a:t>
            </a:r>
          </a:p>
          <a:p>
            <a:pPr eaLnBrk="1" hangingPunct="1">
              <a:lnSpc>
                <a:spcPct val="85000"/>
              </a:lnSpc>
            </a:pPr>
            <a:endParaRPr lang="zh-CN" altLang="zh-CN"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2</a:t>
            </a:r>
            <a:r>
              <a:rPr lang="zh-CN" altLang="en-US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、</a:t>
            </a:r>
            <a:r>
              <a:rPr lang="zh-CN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仅仅只是他一个人的悲哀吗？</a:t>
            </a:r>
          </a:p>
          <a:p>
            <a:pPr eaLnBrk="1" hangingPunct="1">
              <a:lnSpc>
                <a:spcPct val="85000"/>
              </a:lnSpc>
            </a:pPr>
            <a:endParaRPr lang="zh-CN" altLang="zh-CN"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lang="zh-CN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不仅仅是，他是当时俄国扭曲社会体制的牺牲品。这样的小官僚，为了生存，不得不用丧失人格和尊严来换取生存空间。这样的人物虽然可悲可恨，但更可悲的是当时腐朽专制的社会。</a:t>
            </a:r>
          </a:p>
          <a:p>
            <a:pPr eaLnBrk="1" hangingPunct="1">
              <a:lnSpc>
                <a:spcPct val="85000"/>
              </a:lnSpc>
            </a:pPr>
            <a:endParaRPr lang="zh-CN" altLang="zh-CN"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</a:t>
            </a:r>
            <a:r>
              <a:rPr lang="en-US" altLang="zh-CN" sz="96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以小见大   </a:t>
            </a:r>
            <a:r>
              <a:rPr lang="en-US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                                               </a:t>
            </a:r>
            <a:endParaRPr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915035" y="426720"/>
            <a:ext cx="11349355" cy="510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5000"/>
              </a:lnSpc>
            </a:pPr>
            <a:r>
              <a:rPr lang="zh-CN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五、小结</a:t>
            </a:r>
          </a:p>
          <a:p>
            <a:pPr eaLnBrk="1" hangingPunct="1">
              <a:lnSpc>
                <a:spcPct val="85000"/>
              </a:lnSpc>
            </a:pPr>
            <a:r>
              <a:rPr lang="zh-CN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疯癫者    清醒者   可笑者   可怜者   可悲者</a:t>
            </a:r>
          </a:p>
          <a:p>
            <a:pPr eaLnBrk="1" hangingPunct="1">
              <a:lnSpc>
                <a:spcPct val="85000"/>
              </a:lnSpc>
            </a:pPr>
            <a:endParaRPr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全面分析人物</a:t>
            </a:r>
          </a:p>
          <a:p>
            <a:pPr eaLnBrk="1" hangingPunct="1">
              <a:lnSpc>
                <a:spcPct val="85000"/>
              </a:lnSpc>
            </a:pPr>
            <a:endParaRPr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深刻挖掘主旨</a:t>
            </a:r>
          </a:p>
          <a:p>
            <a:pPr eaLnBrk="1" hangingPunct="1">
              <a:lnSpc>
                <a:spcPct val="85000"/>
              </a:lnSpc>
            </a:pPr>
            <a:endParaRPr lang="zh-CN" altLang="zh-CN"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endParaRPr lang="zh-CN"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 eaLnBrk="1" hangingPunct="1">
              <a:lnSpc>
                <a:spcPct val="85000"/>
              </a:lnSpc>
            </a:pPr>
            <a:r>
              <a:rPr 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拓展阅读推荐：</a:t>
            </a:r>
          </a:p>
          <a:p>
            <a:pPr eaLnBrk="1" hangingPunct="1">
              <a:lnSpc>
                <a:spcPct val="85000"/>
              </a:lnSpc>
            </a:pPr>
            <a:r>
              <a:rPr 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《胖子和瘦子》、《小公务员之死》、《苦恼》</a:t>
            </a:r>
            <a:r>
              <a:rPr lang="en-US" altLang="zh-CN" sz="9600" b="1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</a:t>
            </a:r>
            <a:r>
              <a:rPr lang="en-US" altLang="zh-CN" sz="3200" b="1" dirty="0">
                <a:solidFill>
                  <a:schemeClr val="bg1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                                                       </a:t>
            </a:r>
            <a:endParaRPr sz="3200" b="1" dirty="0">
              <a:solidFill>
                <a:schemeClr val="bg1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cxnSp>
        <p:nvCxnSpPr>
          <p:cNvPr id="2" name="直接箭头连接符 1"/>
          <p:cNvCxnSpPr/>
          <p:nvPr/>
        </p:nvCxnSpPr>
        <p:spPr>
          <a:xfrm>
            <a:off x="2211705" y="1125855"/>
            <a:ext cx="1206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右箭头 2"/>
          <p:cNvSpPr/>
          <p:nvPr/>
        </p:nvSpPr>
        <p:spPr>
          <a:xfrm>
            <a:off x="2356485" y="1038225"/>
            <a:ext cx="480695" cy="279400"/>
          </a:xfrm>
          <a:prstGeom prst="rightArrow">
            <a:avLst>
              <a:gd name="adj1" fmla="val 50000"/>
              <a:gd name="adj2" fmla="val 243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右箭头 3"/>
          <p:cNvSpPr/>
          <p:nvPr/>
        </p:nvSpPr>
        <p:spPr>
          <a:xfrm>
            <a:off x="3794442" y="986883"/>
            <a:ext cx="480695" cy="315595"/>
          </a:xfrm>
          <a:prstGeom prst="rightArrow">
            <a:avLst>
              <a:gd name="adj1" fmla="val 501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右箭头 6"/>
          <p:cNvSpPr/>
          <p:nvPr/>
        </p:nvSpPr>
        <p:spPr>
          <a:xfrm>
            <a:off x="6829742" y="979494"/>
            <a:ext cx="480695" cy="279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右箭头 7"/>
          <p:cNvSpPr/>
          <p:nvPr/>
        </p:nvSpPr>
        <p:spPr>
          <a:xfrm>
            <a:off x="5358531" y="985520"/>
            <a:ext cx="480695" cy="279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8bfc2091-9166-4a05-be3e-a53d81ca337e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</TotalTime>
  <Words>552</Words>
  <Application>Microsoft Office PowerPoint</Application>
  <PresentationFormat>宽屏</PresentationFormat>
  <Paragraphs>113</Paragraphs>
  <Slides>18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黑体</vt:lpstr>
      <vt:lpstr>华文仿宋</vt:lpstr>
      <vt:lpstr>宋体</vt:lpstr>
      <vt:lpstr>微软雅黑</vt:lpstr>
      <vt:lpstr>Arial</vt:lpstr>
      <vt:lpstr>Calibri</vt:lpstr>
      <vt:lpstr>Calibri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jiajia</dc:creator>
  <cp:lastModifiedBy>A2009</cp:lastModifiedBy>
  <cp:revision>100</cp:revision>
  <dcterms:created xsi:type="dcterms:W3CDTF">2018-04-13T06:54:00Z</dcterms:created>
  <dcterms:modified xsi:type="dcterms:W3CDTF">2022-07-06T02:45:10Z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2052-11.1.0.11294</vt:lpwstr>
  </property>
  <property fmtid="{D5CDD505-2E9C-101B-9397-08002B2CF9AE}" pid="3" name="ICV">
    <vt:lpwstr>EB2728A97F9341A7BEAE4D3B359DACCD</vt:lpwstr>
  </property>
</Properties>
</file>