
<file path=[Content_Types].xml><?xml version="1.0" encoding="utf-8"?>
<Types xmlns="http://schemas.openxmlformats.org/package/2006/content-types">
  <Default Extension="jpeg" ContentType="image/jpeg"/>
  <Default Extension="JPG" ContentType="image/.jpg"/>
  <Default Extension="wav" ContentType="audio/x-wav"/>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316" r:id="rId4"/>
    <p:sldId id="314" r:id="rId5"/>
    <p:sldId id="315" r:id="rId6"/>
    <p:sldId id="307" r:id="rId7"/>
    <p:sldId id="301" r:id="rId8"/>
    <p:sldId id="260" r:id="rId9"/>
    <p:sldId id="261" r:id="rId10"/>
    <p:sldId id="262" r:id="rId11"/>
    <p:sldId id="311" r:id="rId12"/>
    <p:sldId id="302" r:id="rId13"/>
    <p:sldId id="267" r:id="rId14"/>
    <p:sldId id="285" r:id="rId15"/>
    <p:sldId id="275" r:id="rId16"/>
    <p:sldId id="312" r:id="rId17"/>
    <p:sldId id="287" r:id="rId18"/>
    <p:sldId id="271" r:id="rId19"/>
    <p:sldId id="313" r:id="rId20"/>
    <p:sldId id="279" r:id="rId21"/>
    <p:sldId id="288" r:id="rId22"/>
  </p:sldIdLst>
  <p:sldSz cx="9144000" cy="6858000" type="screen4x3"/>
  <p:notesSz cx="6858000" cy="9144000"/>
  <p:defaultTextStyle>
    <a:defPPr>
      <a:defRPr lang="zh-CN"/>
    </a:defPPr>
    <a:lvl1pPr marL="0" lvl="0" indent="0" algn="l" defTabSz="914400" rtl="0" eaLnBrk="0" fontAlgn="base" latinLnBrk="0" hangingPunct="0">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2FDB2607-1784-4EEB-B798-7EB5836EED8A}">
        <p14:showMediaCtrls xmlns:p14="http://schemas.microsoft.com/office/powerpoint/2010/main" val="1"/>
      </p:ext>
    </p:extLst>
  </p:showPr>
  <p:clrMru>
    <a:srgbClr val="0000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p:scale>
          <a:sx n="66" d="100"/>
          <a:sy n="66" d="100"/>
        </p:scale>
        <p:origin x="-150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365125"/>
            <a:ext cx="7886700" cy="1325563"/>
          </a:xfrm>
          <a:prstGeom prst="rect">
            <a:avLst/>
          </a:prstGeom>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628650" y="1825625"/>
            <a:ext cx="7886700" cy="4351338"/>
          </a:xfrm>
          <a:prstGeom prst="rect">
            <a:avLst/>
          </a:prstGeo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623888" y="4589463"/>
            <a:ext cx="78867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a:t>编辑母版文本样式</a:t>
            </a:r>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365125"/>
            <a:ext cx="7886700" cy="1325563"/>
          </a:xfrm>
          <a:prstGeom prst="rect">
            <a:avLst/>
          </a:prstGeom>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628650" y="1825625"/>
            <a:ext cx="3867150" cy="4351338"/>
          </a:xfrm>
          <a:prstGeom prst="rect">
            <a:avLst/>
          </a:prstGeo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4648200" y="1825625"/>
            <a:ext cx="3867150" cy="4351338"/>
          </a:xfrm>
          <a:prstGeom prst="rect">
            <a:avLst/>
          </a:prstGeo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365125"/>
            <a:ext cx="7886700" cy="1325563"/>
          </a:xfrm>
          <a:prstGeom prst="rect">
            <a:avLst/>
          </a:prstGeo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630238" y="2505075"/>
            <a:ext cx="3868737" cy="3684588"/>
          </a:xfrm>
          <a:prstGeom prst="rect">
            <a:avLst/>
          </a:prstGeo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4629150" y="2505075"/>
            <a:ext cx="3887788" cy="3684588"/>
          </a:xfrm>
          <a:prstGeom prst="rect">
            <a:avLst/>
          </a:prstGeo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28650" y="365125"/>
            <a:ext cx="7886700" cy="1325563"/>
          </a:xfrm>
          <a:prstGeom prst="rect">
            <a:avLst/>
          </a:prstGeom>
        </p:spPr>
        <p:txBody>
          <a:bodyPr/>
          <a:lstStyle/>
          <a:p>
            <a:r>
              <a:rPr lang="zh-CN" altLang="en-US"/>
              <a:t>单击此处编辑母版标题样式</a:t>
            </a:r>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a:prstGeom prst="rect">
            <a:avLst/>
          </a:prstGeo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a:prstGeom prst="rect">
            <a:avLst/>
          </a:prstGeo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hasCustomPrompt="1"/>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28650" y="365125"/>
            <a:ext cx="7886700" cy="1325563"/>
          </a:xfrm>
          <a:prstGeom prst="rect">
            <a:avLst/>
          </a:prstGeom>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628650" y="1825625"/>
            <a:ext cx="7886700" cy="4351338"/>
          </a:xfrm>
          <a:prstGeom prst="rect">
            <a:avLst/>
          </a:prstGeo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628650" y="365125"/>
            <a:ext cx="5762625" cy="5811838"/>
          </a:xfrm>
          <a:prstGeom prst="rect">
            <a:avLst/>
          </a:prstGeo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p:sp>
        <p:nvSpPr>
          <p:cNvPr id="1026" name="Text Box 2"/>
          <p:cNvSpPr txBox="1">
            <a:spLocks noChangeArrowheads="1"/>
          </p:cNvSpPr>
          <p:nvPr/>
        </p:nvSpPr>
        <p:spPr bwMode="auto">
          <a:xfrm>
            <a:off x="1000125" y="119063"/>
            <a:ext cx="60483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lnSpc>
                <a:spcPct val="90000"/>
              </a:lnSpc>
              <a:spcBef>
                <a:spcPct val="20000"/>
              </a:spcBef>
              <a:defRPr sz="2800">
                <a:solidFill>
                  <a:schemeClr val="tx1"/>
                </a:solidFill>
                <a:latin typeface="Arial" panose="020B0604020202020204" pitchFamily="34" charset="0"/>
                <a:ea typeface="宋体" panose="02010600030101010101" pitchFamily="2" charset="-122"/>
              </a:defRPr>
            </a:lvl2pPr>
            <a:lvl3pPr marL="11430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3pPr>
            <a:lvl4pPr marL="16002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4pPr>
            <a:lvl5pPr marL="20574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5pPr>
            <a:lvl6pPr marL="25146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6pPr>
            <a:lvl7pPr marL="29718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7pPr>
            <a:lvl8pPr marL="34290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8pPr>
            <a:lvl9pPr marL="38862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1600" b="1" i="0" u="none" strike="noStrike" kern="1200" cap="none" spc="0" normalizeH="0" baseline="0" noProof="0">
                <a:ln>
                  <a:noFill/>
                </a:ln>
                <a:solidFill>
                  <a:srgbClr val="CC3300"/>
                </a:solidFill>
                <a:effectLst/>
                <a:uLnTx/>
                <a:uFillTx/>
                <a:latin typeface="宋体" panose="02010600030101010101" pitchFamily="2" charset="-122"/>
                <a:ea typeface="宋体" panose="02010600030101010101" pitchFamily="2" charset="-122"/>
                <a:cs typeface="+mn-cs"/>
              </a:rPr>
              <a:t>人教版新课标物理选修</a:t>
            </a:r>
            <a:r>
              <a:rPr kumimoji="0" lang="en-US" altLang="zh-CN" sz="1600" b="1" i="0" u="none" strike="noStrike" kern="1200" cap="none" spc="0" normalizeH="0" baseline="0" noProof="0">
                <a:ln>
                  <a:noFill/>
                </a:ln>
                <a:solidFill>
                  <a:srgbClr val="CC3300"/>
                </a:solidFill>
                <a:effectLst/>
                <a:uLnTx/>
                <a:uFillTx/>
                <a:latin typeface="宋体" panose="02010600030101010101" pitchFamily="2" charset="-122"/>
                <a:ea typeface="宋体" panose="02010600030101010101" pitchFamily="2" charset="-122"/>
                <a:cs typeface="+mn-cs"/>
              </a:rPr>
              <a:t>3-3   </a:t>
            </a:r>
            <a:r>
              <a:rPr kumimoji="0" lang="zh-CN" altLang="en-US" sz="1600" b="1" i="0" u="none" strike="noStrike" kern="1200" cap="none" spc="0" normalizeH="0" baseline="0" noProof="0">
                <a:ln>
                  <a:noFill/>
                </a:ln>
                <a:solidFill>
                  <a:srgbClr val="CC3300"/>
                </a:solidFill>
                <a:effectLst/>
                <a:uLnTx/>
                <a:uFillTx/>
                <a:latin typeface="宋体" panose="02010600030101010101" pitchFamily="2" charset="-122"/>
                <a:ea typeface="宋体" panose="02010600030101010101" pitchFamily="2" charset="-122"/>
                <a:cs typeface="+mn-cs"/>
              </a:rPr>
              <a:t>第七章    分子动理论</a:t>
            </a:r>
            <a:endParaRPr kumimoji="0" lang="zh-CN" altLang="en-US" sz="1600" b="1" i="0" u="none" strike="noStrike" kern="1200" cap="none" spc="0" normalizeH="0" baseline="0" noProof="0">
              <a:ln>
                <a:noFill/>
              </a:ln>
              <a:solidFill>
                <a:srgbClr val="CC3300"/>
              </a:solidFill>
              <a:effectLst/>
              <a:uLnTx/>
              <a:uFillTx/>
              <a:latin typeface="宋体" panose="02010600030101010101" pitchFamily="2" charset="-122"/>
              <a:ea typeface="宋体" panose="02010600030101010101" pitchFamily="2" charset="-122"/>
              <a:cs typeface="+mn-cs"/>
            </a:endParaRPr>
          </a:p>
        </p:txBody>
      </p:sp>
      <p:sp>
        <p:nvSpPr>
          <p:cNvPr id="1027" name="Text Box 3"/>
          <p:cNvSpPr txBox="1">
            <a:spLocks noChangeArrowheads="1"/>
          </p:cNvSpPr>
          <p:nvPr/>
        </p:nvSpPr>
        <p:spPr bwMode="auto">
          <a:xfrm>
            <a:off x="5719763" y="6457950"/>
            <a:ext cx="32766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lnSpc>
                <a:spcPct val="90000"/>
              </a:lnSpc>
              <a:spcBef>
                <a:spcPct val="20000"/>
              </a:spcBef>
              <a:defRPr sz="2800">
                <a:solidFill>
                  <a:schemeClr val="tx1"/>
                </a:solidFill>
                <a:latin typeface="Arial" panose="020B0604020202020204" pitchFamily="34" charset="0"/>
                <a:ea typeface="宋体" panose="02010600030101010101" pitchFamily="2" charset="-122"/>
              </a:defRPr>
            </a:lvl2pPr>
            <a:lvl3pPr marL="11430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3pPr>
            <a:lvl4pPr marL="16002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4pPr>
            <a:lvl5pPr marL="20574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5pPr>
            <a:lvl6pPr marL="25146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6pPr>
            <a:lvl7pPr marL="29718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7pPr>
            <a:lvl8pPr marL="34290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8pPr>
            <a:lvl9pPr marL="38862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9pPr>
          </a:lstStyle>
          <a:p>
            <a:pPr marL="0" marR="0" lvl="0" indent="0" algn="r" defTabSz="914400" rtl="0" eaLnBrk="1" fontAlgn="base" latinLnBrk="0" hangingPunct="1">
              <a:lnSpc>
                <a:spcPct val="100000"/>
              </a:lnSpc>
              <a:spcBef>
                <a:spcPct val="50000"/>
              </a:spcBef>
              <a:spcAft>
                <a:spcPct val="0"/>
              </a:spcAft>
              <a:buClrTx/>
              <a:buSzTx/>
              <a:buFontTx/>
              <a:buNone/>
              <a:defRPr/>
            </a:pPr>
            <a:r>
              <a:rPr kumimoji="0" lang="zh-CN" altLang="en-US" sz="1600" b="1" i="0" u="none" strike="noStrike" kern="1200" cap="none" spc="0" normalizeH="0" baseline="0" noProof="0">
                <a:ln>
                  <a:noFill/>
                </a:ln>
                <a:solidFill>
                  <a:srgbClr val="FF33CC"/>
                </a:solidFill>
                <a:effectLst/>
                <a:uLnTx/>
                <a:uFillTx/>
                <a:latin typeface="宋体" panose="02010600030101010101" pitchFamily="2" charset="-122"/>
                <a:ea typeface="宋体" panose="02010600030101010101" pitchFamily="2" charset="-122"/>
                <a:cs typeface="+mn-cs"/>
              </a:rPr>
              <a:t>南师大扬子中学高二物理组</a:t>
            </a:r>
            <a:endParaRPr kumimoji="0" lang="zh-CN" altLang="en-US" sz="1600" b="1" i="0" u="none" strike="noStrike" kern="1200" cap="none" spc="0" normalizeH="0" baseline="0" noProof="0">
              <a:ln>
                <a:noFill/>
              </a:ln>
              <a:solidFill>
                <a:srgbClr val="FF33CC"/>
              </a:solidFill>
              <a:effectLst/>
              <a:uLnTx/>
              <a:uFillTx/>
              <a:latin typeface="宋体" panose="02010600030101010101" pitchFamily="2" charset="-122"/>
              <a:ea typeface="宋体" panose="02010600030101010101" pitchFamily="2" charset="-122"/>
              <a:cs typeface="+mn-cs"/>
            </a:endParaRPr>
          </a:p>
        </p:txBody>
      </p:sp>
      <p:sp>
        <p:nvSpPr>
          <p:cNvPr id="1028" name="Line 4"/>
          <p:cNvSpPr/>
          <p:nvPr userDrawn="1"/>
        </p:nvSpPr>
        <p:spPr>
          <a:xfrm>
            <a:off x="468313" y="533400"/>
            <a:ext cx="8207375" cy="0"/>
          </a:xfrm>
          <a:prstGeom prst="line">
            <a:avLst/>
          </a:prstGeom>
          <a:ln w="28575" cap="flat" cmpd="sng">
            <a:solidFill>
              <a:srgbClr val="FF00FF"/>
            </a:solidFill>
            <a:prstDash val="solid"/>
            <a:headEnd type="none" w="med" len="med"/>
            <a:tailEnd type="none" w="med" len="med"/>
          </a:ln>
        </p:spPr>
      </p:sp>
      <p:grpSp>
        <p:nvGrpSpPr>
          <p:cNvPr id="1029" name="Group 5"/>
          <p:cNvGrpSpPr/>
          <p:nvPr userDrawn="1"/>
        </p:nvGrpSpPr>
        <p:grpSpPr>
          <a:xfrm>
            <a:off x="276225" y="127000"/>
            <a:ext cx="700088" cy="544513"/>
            <a:chOff x="80" y="51"/>
            <a:chExt cx="726" cy="565"/>
          </a:xfrm>
        </p:grpSpPr>
        <p:sp>
          <p:nvSpPr>
            <p:cNvPr id="1030" name="Rectangle 6"/>
            <p:cNvSpPr>
              <a:spLocks noChangeArrowheads="1"/>
            </p:cNvSpPr>
            <p:nvPr/>
          </p:nvSpPr>
          <p:spPr bwMode="ltGray">
            <a:xfrm>
              <a:off x="263" y="51"/>
              <a:ext cx="277" cy="30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lnSpc>
                  <a:spcPct val="90000"/>
                </a:lnSpc>
                <a:spcBef>
                  <a:spcPct val="20000"/>
                </a:spcBef>
                <a:defRPr sz="2800">
                  <a:solidFill>
                    <a:schemeClr val="tx1"/>
                  </a:solidFill>
                  <a:latin typeface="Arial" panose="020B0604020202020204" pitchFamily="34" charset="0"/>
                  <a:ea typeface="宋体" panose="02010600030101010101" pitchFamily="2" charset="-122"/>
                </a:defRPr>
              </a:lvl2pPr>
              <a:lvl3pPr marL="11430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3pPr>
              <a:lvl4pPr marL="16002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4pPr>
              <a:lvl5pPr marL="20574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5pPr>
              <a:lvl6pPr marL="25146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6pPr>
              <a:lvl7pPr marL="29718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7pPr>
              <a:lvl8pPr marL="34290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8pPr>
              <a:lvl9pPr marL="38862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zh-CN" sz="2400" b="0" i="0" u="none" strike="noStrike" kern="1200" cap="none" spc="0" normalizeH="0" baseline="0" noProof="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1031" name="Rectangle 7"/>
            <p:cNvSpPr>
              <a:spLocks noChangeArrowheads="1"/>
            </p:cNvSpPr>
            <p:nvPr/>
          </p:nvSpPr>
          <p:spPr bwMode="ltGray">
            <a:xfrm>
              <a:off x="505" y="51"/>
              <a:ext cx="206" cy="300"/>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lnSpc>
                  <a:spcPct val="90000"/>
                </a:lnSpc>
                <a:spcBef>
                  <a:spcPct val="20000"/>
                </a:spcBef>
                <a:defRPr sz="2800">
                  <a:solidFill>
                    <a:schemeClr val="tx1"/>
                  </a:solidFill>
                  <a:latin typeface="Arial" panose="020B0604020202020204" pitchFamily="34" charset="0"/>
                  <a:ea typeface="宋体" panose="02010600030101010101" pitchFamily="2" charset="-122"/>
                </a:defRPr>
              </a:lvl2pPr>
              <a:lvl3pPr marL="11430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3pPr>
              <a:lvl4pPr marL="16002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4pPr>
              <a:lvl5pPr marL="20574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5pPr>
              <a:lvl6pPr marL="25146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6pPr>
              <a:lvl7pPr marL="29718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7pPr>
              <a:lvl8pPr marL="34290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8pPr>
              <a:lvl9pPr marL="38862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zh-CN" sz="2400" b="0" i="0" u="none" strike="noStrike" kern="1200" cap="none" spc="0" normalizeH="0" baseline="0" noProof="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1032" name="Rectangle 8"/>
            <p:cNvSpPr>
              <a:spLocks noChangeArrowheads="1"/>
            </p:cNvSpPr>
            <p:nvPr/>
          </p:nvSpPr>
          <p:spPr bwMode="ltGray">
            <a:xfrm>
              <a:off x="342" y="316"/>
              <a:ext cx="265" cy="3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lnSpc>
                  <a:spcPct val="90000"/>
                </a:lnSpc>
                <a:spcBef>
                  <a:spcPct val="20000"/>
                </a:spcBef>
                <a:defRPr sz="2800">
                  <a:solidFill>
                    <a:schemeClr val="tx1"/>
                  </a:solidFill>
                  <a:latin typeface="Arial" panose="020B0604020202020204" pitchFamily="34" charset="0"/>
                  <a:ea typeface="宋体" panose="02010600030101010101" pitchFamily="2" charset="-122"/>
                </a:defRPr>
              </a:lvl2pPr>
              <a:lvl3pPr marL="11430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3pPr>
              <a:lvl4pPr marL="16002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4pPr>
              <a:lvl5pPr marL="20574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5pPr>
              <a:lvl6pPr marL="25146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6pPr>
              <a:lvl7pPr marL="29718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7pPr>
              <a:lvl8pPr marL="34290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8pPr>
              <a:lvl9pPr marL="38862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zh-CN" sz="2400" b="0" i="0" u="none" strike="noStrike" kern="1200" cap="none" spc="0" normalizeH="0" baseline="0" noProof="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1033" name="Rectangle 9"/>
            <p:cNvSpPr>
              <a:spLocks noChangeArrowheads="1"/>
            </p:cNvSpPr>
            <p:nvPr/>
          </p:nvSpPr>
          <p:spPr bwMode="ltGray">
            <a:xfrm>
              <a:off x="574" y="316"/>
              <a:ext cx="232" cy="300"/>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lnSpc>
                  <a:spcPct val="90000"/>
                </a:lnSpc>
                <a:spcBef>
                  <a:spcPct val="20000"/>
                </a:spcBef>
                <a:defRPr sz="2800">
                  <a:solidFill>
                    <a:schemeClr val="tx1"/>
                  </a:solidFill>
                  <a:latin typeface="Arial" panose="020B0604020202020204" pitchFamily="34" charset="0"/>
                  <a:ea typeface="宋体" panose="02010600030101010101" pitchFamily="2" charset="-122"/>
                </a:defRPr>
              </a:lvl2pPr>
              <a:lvl3pPr marL="11430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3pPr>
              <a:lvl4pPr marL="16002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4pPr>
              <a:lvl5pPr marL="20574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5pPr>
              <a:lvl6pPr marL="25146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6pPr>
              <a:lvl7pPr marL="29718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7pPr>
              <a:lvl8pPr marL="34290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8pPr>
              <a:lvl9pPr marL="38862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zh-CN" sz="2400" b="0" i="0" u="none" strike="noStrike" kern="1200" cap="none" spc="0" normalizeH="0" baseline="0" noProof="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1034" name="Rectangle 10"/>
            <p:cNvSpPr>
              <a:spLocks noChangeArrowheads="1"/>
            </p:cNvSpPr>
            <p:nvPr/>
          </p:nvSpPr>
          <p:spPr bwMode="ltGray">
            <a:xfrm>
              <a:off x="80" y="272"/>
              <a:ext cx="352" cy="26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lnSpc>
                  <a:spcPct val="90000"/>
                </a:lnSpc>
                <a:spcBef>
                  <a:spcPct val="20000"/>
                </a:spcBef>
                <a:defRPr sz="2800">
                  <a:solidFill>
                    <a:schemeClr val="tx1"/>
                  </a:solidFill>
                  <a:latin typeface="Arial" panose="020B0604020202020204" pitchFamily="34" charset="0"/>
                  <a:ea typeface="宋体" panose="02010600030101010101" pitchFamily="2" charset="-122"/>
                </a:defRPr>
              </a:lvl2pPr>
              <a:lvl3pPr marL="11430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3pPr>
              <a:lvl4pPr marL="16002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4pPr>
              <a:lvl5pPr marL="2057400" indent="-228600">
                <a:lnSpc>
                  <a:spcPct val="90000"/>
                </a:lnSpc>
                <a:spcBef>
                  <a:spcPct val="20000"/>
                </a:spcBef>
                <a:defRPr sz="2800">
                  <a:solidFill>
                    <a:schemeClr val="tx1"/>
                  </a:solidFill>
                  <a:latin typeface="Arial" panose="020B0604020202020204" pitchFamily="34" charset="0"/>
                  <a:ea typeface="宋体" panose="02010600030101010101" pitchFamily="2" charset="-122"/>
                </a:defRPr>
              </a:lvl5pPr>
              <a:lvl6pPr marL="25146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6pPr>
              <a:lvl7pPr marL="29718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7pPr>
              <a:lvl8pPr marL="34290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8pPr>
              <a:lvl9pPr marL="3886200" indent="-228600" eaLnBrk="0" fontAlgn="base" hangingPunct="0">
                <a:lnSpc>
                  <a:spcPct val="90000"/>
                </a:lnSpc>
                <a:spcBef>
                  <a:spcPct val="20000"/>
                </a:spcBef>
                <a:spcAft>
                  <a:spcPct val="0"/>
                </a:spcAft>
                <a:defRPr sz="28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zh-CN" sz="2400" b="0" i="0" u="none" strike="noStrike" kern="1200" cap="none" spc="0" normalizeH="0" baseline="0" noProof="0">
                <a:ln>
                  <a:noFill/>
                </a:ln>
                <a:solidFill>
                  <a:schemeClr val="tx1"/>
                </a:solidFill>
                <a:effectLst/>
                <a:uLnTx/>
                <a:uFillTx/>
                <a:latin typeface="Tahoma" panose="020B0604030504040204" pitchFamily="34" charset="0"/>
                <a:ea typeface="宋体" panose="02010600030101010101" pitchFamily="2" charset="-122"/>
                <a:cs typeface="+mn-cs"/>
              </a:endParaRPr>
            </a:p>
          </p:txBody>
        </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audio" Target="../media/audio1.wav"/></Relationships>
</file>

<file path=ppt/slides/_rels/slide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slide" Target="slide16.xml"/><Relationship Id="rId3" Type="http://schemas.openxmlformats.org/officeDocument/2006/relationships/slide" Target="slide6.xml"/><Relationship Id="rId2" Type="http://schemas.openxmlformats.org/officeDocument/2006/relationships/slide" Target="slide3.xml"/><Relationship Id="rId1" Type="http://schemas.openxmlformats.org/officeDocument/2006/relationships/slide" Target="slide11.xml"/></Relationships>
</file>

<file path=ppt/slides/_rels/slide3.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4.jpeg"/><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wmf"/><Relationship Id="rId1" Type="http://schemas.openxmlformats.org/officeDocument/2006/relationships/slide" Target="slide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3.wav"/><Relationship Id="rId1" Type="http://schemas.openxmlformats.org/officeDocument/2006/relationships/audio" Target="../media/audio2.wav"/></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audio" Target="../media/audio4.wav"/></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hyperlink" Target="&#24067;&#26391;&#36816;&#21160;&#27169;&#25311;&#65292;brownianmotion,withopengl_&#26631;&#28165;.mp4" TargetMode="Externa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wmf"/><Relationship Id="rId1" Type="http://schemas.openxmlformats.org/officeDocument/2006/relationships/slide" Target="slide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audio" Target="../media/audio5.wav"/></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5.wmf"/><Relationship Id="rId2" Type="http://schemas.openxmlformats.org/officeDocument/2006/relationships/slide" Target="slide2.xml"/><Relationship Id="rId1" Type="http://schemas.openxmlformats.org/officeDocument/2006/relationships/hyperlink" Target="&#20998;&#23376;&#28909;&#36816;&#21160;/&#24067;&#37070;&#36816;&#21160;&#23637;&#31034;.swf"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wmf"/><Relationship Id="rId1" Type="http://schemas.openxmlformats.org/officeDocument/2006/relationships/slide" Target="slide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wmf"/><Relationship Id="rId1" Type="http://schemas.openxmlformats.org/officeDocument/2006/relationships/slide" Target="slide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audio" Target="../media/audio6.wav"/></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078" name="WordArt 30"/>
          <p:cNvSpPr>
            <a:spLocks noChangeArrowheads="1" noChangeShapeType="1" noTextEdit="1"/>
          </p:cNvSpPr>
          <p:nvPr/>
        </p:nvSpPr>
        <p:spPr bwMode="auto">
          <a:xfrm>
            <a:off x="1116013" y="2133600"/>
            <a:ext cx="7099300" cy="1871663"/>
          </a:xfrm>
          <a:prstGeom prst="rect">
            <a:avLst/>
          </a:prstGeom>
        </p:spPr>
        <p:txBody>
          <a:bodyPr wrap="none" numCol="1" fromWordArt="1">
            <a:prstTxWarp prst="textPlain">
              <a:avLst>
                <a:gd name="adj" fmla="val 50000"/>
              </a:avLst>
            </a:prstTxWarp>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altLang="zh-CN" sz="8000" b="0" i="0" u="none" strike="noStrike" kern="10" cap="none" spc="0" normalizeH="0" baseline="0" noProof="0" dirty="0">
                <a:ln w="9525">
                  <a:solidFill>
                    <a:srgbClr val="00FF00"/>
                  </a:solidFill>
                  <a:round/>
                </a:ln>
                <a:solidFill>
                  <a:srgbClr val="FF0000"/>
                </a:solidFill>
                <a:effectLst/>
                <a:uLnTx/>
                <a:uFillTx/>
                <a:latin typeface="华文行楷" panose="02010800040101010101" pitchFamily="2" charset="-122"/>
                <a:ea typeface="华文行楷" panose="02010800040101010101" pitchFamily="2" charset="-122"/>
                <a:cs typeface="+mn-cs"/>
              </a:rPr>
              <a:t>7.2</a:t>
            </a:r>
            <a:r>
              <a:rPr kumimoji="0" lang="zh-CN" altLang="en-US" sz="8000" b="0" i="0" u="none" strike="noStrike" kern="10" cap="none" spc="0" normalizeH="0" baseline="0" noProof="0" dirty="0">
                <a:ln w="9525">
                  <a:solidFill>
                    <a:srgbClr val="00FF00"/>
                  </a:solidFill>
                  <a:round/>
                </a:ln>
                <a:solidFill>
                  <a:srgbClr val="FF0000"/>
                </a:solidFill>
                <a:effectLst/>
                <a:uLnTx/>
                <a:uFillTx/>
                <a:latin typeface="华文行楷" panose="02010800040101010101" pitchFamily="2" charset="-122"/>
                <a:ea typeface="华文行楷" panose="02010800040101010101" pitchFamily="2" charset="-122"/>
                <a:cs typeface="+mn-cs"/>
              </a:rPr>
              <a:t>分子的热运动</a:t>
            </a:r>
            <a:endParaRPr kumimoji="0" lang="zh-CN" altLang="en-US" sz="8000" b="0" i="0" u="none" strike="noStrike" kern="10" cap="none" spc="0" normalizeH="0" baseline="0" noProof="0" dirty="0">
              <a:ln w="9525">
                <a:solidFill>
                  <a:srgbClr val="00FF00"/>
                </a:solidFill>
                <a:round/>
              </a:ln>
              <a:solidFill>
                <a:srgbClr val="FF0000"/>
              </a:solidFill>
              <a:effectLst/>
              <a:uLnTx/>
              <a:uFillTx/>
              <a:latin typeface="华文行楷" panose="02010800040101010101" pitchFamily="2" charset="-122"/>
              <a:ea typeface="华文行楷" panose="0201080004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afterEffect">
                                  <p:stCondLst>
                                    <p:cond delay="0"/>
                                  </p:stCondLst>
                                  <p:childTnLst>
                                    <p:set>
                                      <p:cBhvr>
                                        <p:cTn id="6" dur="1" fill="hold">
                                          <p:stCondLst>
                                            <p:cond delay="499"/>
                                          </p:stCondLst>
                                        </p:cTn>
                                        <p:tgtEl>
                                          <p:spTgt spid="2078"/>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1" name="wave6.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074" name="Text Box 2"/>
          <p:cNvSpPr txBox="1"/>
          <p:nvPr/>
        </p:nvSpPr>
        <p:spPr>
          <a:xfrm>
            <a:off x="350838" y="2646363"/>
            <a:ext cx="7543800" cy="522287"/>
          </a:xfrm>
          <a:prstGeom prst="rect">
            <a:avLst/>
          </a:prstGeom>
          <a:noFill/>
          <a:ln w="9525">
            <a:noFill/>
          </a:ln>
        </p:spPr>
        <p:txBody>
          <a:bodyPr>
            <a:spAutoFit/>
          </a:bodyPr>
          <a:p>
            <a:pPr eaLnBrk="1" hangingPunct="1">
              <a:spcBef>
                <a:spcPct val="50000"/>
              </a:spcBef>
            </a:pPr>
            <a:r>
              <a:rPr lang="en-US" altLang="zh-CN" b="1" dirty="0">
                <a:solidFill>
                  <a:srgbClr val="FF0000"/>
                </a:solidFill>
                <a:latin typeface="华文细黑" panose="02010600040101010101" pitchFamily="2" charset="-122"/>
                <a:ea typeface="华文细黑" panose="02010600040101010101" pitchFamily="2" charset="-122"/>
              </a:rPr>
              <a:t>2</a:t>
            </a:r>
            <a:r>
              <a:rPr lang="zh-CN" altLang="en-US" b="1" dirty="0">
                <a:solidFill>
                  <a:srgbClr val="FF0000"/>
                </a:solidFill>
                <a:latin typeface="华文细黑" panose="02010600040101010101" pitchFamily="2" charset="-122"/>
                <a:ea typeface="华文细黑" panose="02010600040101010101" pitchFamily="2" charset="-122"/>
              </a:rPr>
              <a:t>、什么是布朗运动？布朗运动是分子运动吗？</a:t>
            </a:r>
            <a:endParaRPr lang="zh-CN" altLang="en-US" b="1" dirty="0">
              <a:solidFill>
                <a:srgbClr val="FF0000"/>
              </a:solidFill>
              <a:latin typeface="华文细黑" panose="02010600040101010101" pitchFamily="2" charset="-122"/>
              <a:ea typeface="华文细黑" panose="02010600040101010101" pitchFamily="2" charset="-122"/>
            </a:endParaRPr>
          </a:p>
        </p:txBody>
      </p:sp>
      <p:sp>
        <p:nvSpPr>
          <p:cNvPr id="3075" name="Text Box 3">
            <a:hlinkClick r:id="rId1" action="ppaction://hlinksldjump"/>
          </p:cNvPr>
          <p:cNvSpPr txBox="1"/>
          <p:nvPr/>
        </p:nvSpPr>
        <p:spPr>
          <a:xfrm>
            <a:off x="252413" y="4540250"/>
            <a:ext cx="7902575" cy="523875"/>
          </a:xfrm>
          <a:prstGeom prst="rect">
            <a:avLst/>
          </a:prstGeom>
          <a:noFill/>
          <a:ln w="9525">
            <a:noFill/>
          </a:ln>
        </p:spPr>
        <p:txBody>
          <a:bodyPr>
            <a:spAutoFit/>
          </a:bodyPr>
          <a:p>
            <a:pPr eaLnBrk="1" hangingPunct="1">
              <a:spcBef>
                <a:spcPct val="50000"/>
              </a:spcBef>
            </a:pPr>
            <a:r>
              <a:rPr lang="en-US" altLang="zh-CN" b="1" dirty="0">
                <a:solidFill>
                  <a:srgbClr val="FF0000"/>
                </a:solidFill>
                <a:latin typeface="华文细黑" panose="02010600040101010101" pitchFamily="2" charset="-122"/>
                <a:ea typeface="华文细黑" panose="02010600040101010101" pitchFamily="2" charset="-122"/>
              </a:rPr>
              <a:t>3</a:t>
            </a:r>
            <a:r>
              <a:rPr lang="zh-CN" altLang="en-US" b="1" dirty="0">
                <a:solidFill>
                  <a:srgbClr val="FF0000"/>
                </a:solidFill>
                <a:latin typeface="华文细黑" panose="02010600040101010101" pitchFamily="2" charset="-122"/>
                <a:ea typeface="华文细黑" panose="02010600040101010101" pitchFamily="2" charset="-122"/>
              </a:rPr>
              <a:t>、布朗运动与哪些因素直接相关？</a:t>
            </a:r>
            <a:endParaRPr lang="zh-CN" altLang="en-US" b="1" dirty="0">
              <a:solidFill>
                <a:srgbClr val="FF0000"/>
              </a:solidFill>
              <a:latin typeface="华文细黑" panose="02010600040101010101" pitchFamily="2" charset="-122"/>
              <a:ea typeface="华文细黑" panose="02010600040101010101" pitchFamily="2" charset="-122"/>
            </a:endParaRPr>
          </a:p>
        </p:txBody>
      </p:sp>
      <p:sp>
        <p:nvSpPr>
          <p:cNvPr id="3076" name="Text Box 6"/>
          <p:cNvSpPr txBox="1"/>
          <p:nvPr/>
        </p:nvSpPr>
        <p:spPr>
          <a:xfrm>
            <a:off x="0" y="5591175"/>
            <a:ext cx="9144000" cy="519113"/>
          </a:xfrm>
          <a:prstGeom prst="rect">
            <a:avLst/>
          </a:prstGeom>
          <a:noFill/>
          <a:ln w="9525">
            <a:noFill/>
          </a:ln>
        </p:spPr>
        <p:txBody>
          <a:bodyPr>
            <a:spAutoFit/>
          </a:bodyPr>
          <a:p>
            <a:pPr eaLnBrk="1" hangingPunct="1">
              <a:spcBef>
                <a:spcPct val="50000"/>
              </a:spcBef>
            </a:pPr>
            <a:r>
              <a:rPr lang="en-US" altLang="zh-CN" b="1" dirty="0">
                <a:solidFill>
                  <a:srgbClr val="FF0000"/>
                </a:solidFill>
                <a:latin typeface="华文细黑" panose="02010600040101010101" pitchFamily="2" charset="-122"/>
                <a:ea typeface="华文细黑" panose="02010600040101010101" pitchFamily="2" charset="-122"/>
              </a:rPr>
              <a:t>    4</a:t>
            </a:r>
            <a:r>
              <a:rPr lang="zh-CN" altLang="en-US" b="1" dirty="0">
                <a:solidFill>
                  <a:srgbClr val="FF0000"/>
                </a:solidFill>
                <a:latin typeface="华文细黑" panose="02010600040101010101" pitchFamily="2" charset="-122"/>
                <a:ea typeface="华文细黑" panose="02010600040101010101" pitchFamily="2" charset="-122"/>
              </a:rPr>
              <a:t>、什么是热运动？ </a:t>
            </a:r>
            <a:endParaRPr lang="zh-CN" altLang="en-US" b="1" dirty="0">
              <a:solidFill>
                <a:srgbClr val="FF0000"/>
              </a:solidFill>
              <a:latin typeface="华文细黑" panose="02010600040101010101" pitchFamily="2" charset="-122"/>
              <a:ea typeface="华文细黑" panose="02010600040101010101" pitchFamily="2" charset="-122"/>
            </a:endParaRPr>
          </a:p>
        </p:txBody>
      </p:sp>
      <p:sp>
        <p:nvSpPr>
          <p:cNvPr id="3077" name="矩形 1"/>
          <p:cNvSpPr/>
          <p:nvPr/>
        </p:nvSpPr>
        <p:spPr>
          <a:xfrm>
            <a:off x="339725" y="115888"/>
            <a:ext cx="4494213" cy="523875"/>
          </a:xfrm>
          <a:prstGeom prst="rect">
            <a:avLst/>
          </a:prstGeom>
          <a:noFill/>
          <a:ln w="9525">
            <a:noFill/>
          </a:ln>
        </p:spPr>
        <p:txBody>
          <a:bodyPr wrap="none">
            <a:spAutoFit/>
          </a:bodyPr>
          <a:p>
            <a:pPr eaLnBrk="1" hangingPunct="1">
              <a:spcBef>
                <a:spcPct val="50000"/>
              </a:spcBef>
            </a:pPr>
            <a:r>
              <a:rPr lang="zh-CN" altLang="en-US" b="1" dirty="0">
                <a:solidFill>
                  <a:srgbClr val="FF0066"/>
                </a:solidFill>
                <a:latin typeface="华文细黑" panose="02010600040101010101" pitchFamily="2" charset="-122"/>
                <a:ea typeface="华文细黑" panose="02010600040101010101" pitchFamily="2" charset="-122"/>
              </a:rPr>
              <a:t>阅读课文，思考下列问题：</a:t>
            </a:r>
            <a:endParaRPr lang="zh-CN" altLang="en-US" b="1" dirty="0">
              <a:solidFill>
                <a:srgbClr val="FF0066"/>
              </a:solidFill>
              <a:latin typeface="华文细黑" panose="02010600040101010101" pitchFamily="2" charset="-122"/>
              <a:ea typeface="华文细黑" panose="02010600040101010101" pitchFamily="2" charset="-122"/>
            </a:endParaRPr>
          </a:p>
        </p:txBody>
      </p:sp>
      <p:sp>
        <p:nvSpPr>
          <p:cNvPr id="3078" name="矩形 2">
            <a:hlinkClick r:id="rId2" action="ppaction://hlinksldjump"/>
          </p:cNvPr>
          <p:cNvSpPr/>
          <p:nvPr/>
        </p:nvSpPr>
        <p:spPr>
          <a:xfrm>
            <a:off x="331788" y="747713"/>
            <a:ext cx="8553450" cy="522287"/>
          </a:xfrm>
          <a:prstGeom prst="rect">
            <a:avLst/>
          </a:prstGeom>
          <a:noFill/>
          <a:ln w="9525">
            <a:noFill/>
          </a:ln>
        </p:spPr>
        <p:txBody>
          <a:bodyPr>
            <a:spAutoFit/>
          </a:bodyPr>
          <a:p>
            <a:pPr eaLnBrk="1" hangingPunct="1">
              <a:spcBef>
                <a:spcPct val="50000"/>
              </a:spcBef>
            </a:pPr>
            <a:r>
              <a:rPr lang="en-US" altLang="zh-CN" b="1" dirty="0">
                <a:solidFill>
                  <a:srgbClr val="FF0000"/>
                </a:solidFill>
                <a:latin typeface="华文细黑" panose="02010600040101010101" pitchFamily="2" charset="-122"/>
                <a:ea typeface="华文细黑" panose="02010600040101010101" pitchFamily="2" charset="-122"/>
              </a:rPr>
              <a:t>1</a:t>
            </a:r>
            <a:r>
              <a:rPr lang="zh-CN" altLang="en-US" b="1" dirty="0">
                <a:solidFill>
                  <a:srgbClr val="FF0000"/>
                </a:solidFill>
                <a:latin typeface="华文细黑" panose="02010600040101010101" pitchFamily="2" charset="-122"/>
                <a:ea typeface="华文细黑" panose="02010600040101010101" pitchFamily="2" charset="-122"/>
              </a:rPr>
              <a:t>、什么是扩散现象？</a:t>
            </a:r>
            <a:endParaRPr lang="zh-CN" altLang="en-US" b="1" dirty="0">
              <a:solidFill>
                <a:srgbClr val="FF0000"/>
              </a:solidFill>
              <a:latin typeface="华文细黑" panose="02010600040101010101" pitchFamily="2" charset="-122"/>
              <a:ea typeface="华文细黑" panose="02010600040101010101" pitchFamily="2" charset="-122"/>
            </a:endParaRPr>
          </a:p>
        </p:txBody>
      </p:sp>
      <p:sp>
        <p:nvSpPr>
          <p:cNvPr id="4" name="矩形 3">
            <a:hlinkClick r:id="rId2" action="ppaction://hlinksldjump"/>
          </p:cNvPr>
          <p:cNvSpPr/>
          <p:nvPr/>
        </p:nvSpPr>
        <p:spPr>
          <a:xfrm>
            <a:off x="331788" y="1260475"/>
            <a:ext cx="8272462" cy="1385888"/>
          </a:xfrm>
          <a:prstGeom prst="rect">
            <a:avLst/>
          </a:prstGeom>
          <a:noFill/>
          <a:ln w="9525">
            <a:noFill/>
          </a:ln>
        </p:spPr>
        <p:txBody>
          <a:bodyPr>
            <a:spAutoFit/>
          </a:bodyPr>
          <a:p>
            <a:pPr eaLnBrk="1" hangingPunct="1">
              <a:spcBef>
                <a:spcPct val="20000"/>
              </a:spcBef>
            </a:pPr>
            <a:r>
              <a:rPr lang="zh-CN" altLang="en-US" b="1" dirty="0">
                <a:latin typeface="黑体" panose="02010609060101010101" pitchFamily="2" charset="-122"/>
                <a:ea typeface="黑体" panose="02010609060101010101" pitchFamily="2" charset="-122"/>
              </a:rPr>
              <a:t>所谓扩散现象，指的是不同物质相互接触时，可以彼此进入对方中去的现象</a:t>
            </a:r>
            <a:r>
              <a:rPr lang="en-US" altLang="zh-CN" b="1" dirty="0">
                <a:latin typeface="黑体" panose="02010609060101010101" pitchFamily="2" charset="-122"/>
                <a:ea typeface="黑体" panose="02010609060101010101" pitchFamily="2" charset="-122"/>
              </a:rPr>
              <a:t>.</a:t>
            </a:r>
            <a:r>
              <a:rPr lang="zh-CN" altLang="en-US" b="1" dirty="0">
                <a:latin typeface="黑体" panose="02010609060101010101" pitchFamily="2" charset="-122"/>
                <a:ea typeface="黑体" panose="02010609060101010101" pitchFamily="2" charset="-122"/>
              </a:rPr>
              <a:t>说明分子在不停地做无规则运动，说明分子间有间隙</a:t>
            </a:r>
            <a:endParaRPr lang="en-US" altLang="zh-CN" b="1" dirty="0">
              <a:latin typeface="黑体" panose="02010609060101010101" pitchFamily="2" charset="-122"/>
              <a:ea typeface="黑体" panose="02010609060101010101" pitchFamily="2" charset="-122"/>
            </a:endParaRPr>
          </a:p>
        </p:txBody>
      </p:sp>
      <p:sp>
        <p:nvSpPr>
          <p:cNvPr id="5" name="矩形 4">
            <a:hlinkClick r:id="rId3" action="ppaction://hlinksldjump"/>
          </p:cNvPr>
          <p:cNvSpPr/>
          <p:nvPr/>
        </p:nvSpPr>
        <p:spPr>
          <a:xfrm>
            <a:off x="230188" y="3168650"/>
            <a:ext cx="8229600" cy="1385888"/>
          </a:xfrm>
          <a:prstGeom prst="rect">
            <a:avLst/>
          </a:prstGeom>
          <a:noFill/>
          <a:ln w="9525">
            <a:noFill/>
          </a:ln>
        </p:spPr>
        <p:txBody>
          <a:bodyPr>
            <a:spAutoFit/>
          </a:bodyPr>
          <a:p>
            <a:r>
              <a:rPr lang="zh-CN" altLang="en-US" b="1" dirty="0">
                <a:latin typeface="黑体" panose="02010609060101010101" pitchFamily="2" charset="-122"/>
                <a:ea typeface="黑体" panose="02010609060101010101" pitchFamily="2" charset="-122"/>
              </a:rPr>
              <a:t>布朗运动是悬浮在液体</a:t>
            </a:r>
            <a:r>
              <a:rPr lang="en-US" altLang="zh-CN" b="1" dirty="0">
                <a:latin typeface="黑体" panose="02010609060101010101" pitchFamily="2" charset="-122"/>
                <a:ea typeface="黑体" panose="02010609060101010101" pitchFamily="2" charset="-122"/>
              </a:rPr>
              <a:t>(</a:t>
            </a:r>
            <a:r>
              <a:rPr lang="zh-CN" altLang="en-US" b="1" dirty="0">
                <a:latin typeface="黑体" panose="02010609060101010101" pitchFamily="2" charset="-122"/>
                <a:ea typeface="黑体" panose="02010609060101010101" pitchFamily="2" charset="-122"/>
              </a:rPr>
              <a:t>气体）中的固体微粒永不停息的无规则运动；反映了液体分子永不停息无规则运动</a:t>
            </a:r>
            <a:endParaRPr lang="zh-CN" altLang="en-US" dirty="0">
              <a:latin typeface="Arial" panose="020B0604020202020204" pitchFamily="34" charset="0"/>
            </a:endParaRPr>
          </a:p>
        </p:txBody>
      </p:sp>
      <p:sp>
        <p:nvSpPr>
          <p:cNvPr id="10" name="矩形 9"/>
          <p:cNvSpPr/>
          <p:nvPr/>
        </p:nvSpPr>
        <p:spPr>
          <a:xfrm>
            <a:off x="1763713" y="5064125"/>
            <a:ext cx="4824412" cy="523875"/>
          </a:xfrm>
          <a:prstGeom prst="rect">
            <a:avLst/>
          </a:prstGeom>
          <a:noFill/>
          <a:ln w="9525">
            <a:noFill/>
          </a:ln>
        </p:spPr>
        <p:txBody>
          <a:bodyPr>
            <a:spAutoFit/>
          </a:bodyPr>
          <a:p>
            <a:r>
              <a:rPr lang="zh-CN" altLang="en-US" b="1" dirty="0">
                <a:latin typeface="Arial" panose="020B0604020202020204" pitchFamily="34" charset="0"/>
              </a:rPr>
              <a:t>颗粒大小、液体温度</a:t>
            </a:r>
            <a:endParaRPr lang="zh-CN" altLang="en-US" b="1" dirty="0">
              <a:latin typeface="Arial" panose="020B0604020202020204" pitchFamily="34" charset="0"/>
            </a:endParaRPr>
          </a:p>
        </p:txBody>
      </p:sp>
      <p:sp>
        <p:nvSpPr>
          <p:cNvPr id="6" name="矩形 5">
            <a:hlinkClick r:id="rId4" action="ppaction://hlinksldjump"/>
          </p:cNvPr>
          <p:cNvSpPr/>
          <p:nvPr/>
        </p:nvSpPr>
        <p:spPr>
          <a:xfrm>
            <a:off x="3498850" y="5632450"/>
            <a:ext cx="4572000" cy="954088"/>
          </a:xfrm>
          <a:prstGeom prst="rect">
            <a:avLst/>
          </a:prstGeom>
          <a:noFill/>
          <a:ln w="9525">
            <a:noFill/>
          </a:ln>
        </p:spPr>
        <p:txBody>
          <a:bodyPr>
            <a:spAutoFit/>
          </a:bodyPr>
          <a:p>
            <a:pPr eaLnBrk="1" hangingPunct="1">
              <a:spcBef>
                <a:spcPct val="50000"/>
              </a:spcBef>
            </a:pPr>
            <a:r>
              <a:rPr lang="zh-CN" altLang="en-US" b="1" dirty="0">
                <a:latin typeface="黑体" panose="02010609060101010101" pitchFamily="2" charset="-122"/>
                <a:ea typeface="黑体" panose="02010609060101010101" pitchFamily="2" charset="-122"/>
              </a:rPr>
              <a:t>物理学中分子永不停息的无规则运动称为</a:t>
            </a:r>
            <a:r>
              <a:rPr lang="zh-CN" altLang="en-US" b="1" dirty="0">
                <a:solidFill>
                  <a:srgbClr val="FF0066"/>
                </a:solidFill>
                <a:latin typeface="黑体" panose="02010609060101010101" pitchFamily="2" charset="-122"/>
                <a:ea typeface="黑体" panose="02010609060101010101" pitchFamily="2" charset="-122"/>
              </a:rPr>
              <a:t>热运动</a:t>
            </a:r>
            <a:endParaRPr lang="zh-CN" altLang="en-US" b="1" dirty="0">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66562" name="Rectangle 2"/>
          <p:cNvSpPr/>
          <p:nvPr>
            <p:ph idx="1" hasCustomPrompt="1"/>
          </p:nvPr>
        </p:nvSpPr>
        <p:spPr>
          <a:xfrm>
            <a:off x="395288" y="836613"/>
            <a:ext cx="3779837" cy="503237"/>
          </a:xfrm>
          <a:solidFill>
            <a:srgbClr val="FFFFFF"/>
          </a:solidFill>
          <a:ln>
            <a:solidFill>
              <a:schemeClr val="bg1"/>
            </a:solidFill>
            <a:miter/>
          </a:ln>
        </p:spPr>
        <p:txBody>
          <a:bodyPr/>
          <a:p>
            <a:pPr eaLnBrk="1" hangingPunct="1">
              <a:lnSpc>
                <a:spcPct val="90000"/>
              </a:lnSpc>
              <a:buNone/>
            </a:pPr>
            <a:r>
              <a:rPr lang="en-US" altLang="zh-CN" sz="2800" dirty="0"/>
              <a:t>1</a:t>
            </a:r>
            <a:r>
              <a:rPr lang="zh-CN" altLang="en-US" sz="2800" dirty="0"/>
              <a:t>、打开香水瓶后   </a:t>
            </a:r>
            <a:endParaRPr lang="zh-CN" altLang="en-US" sz="2800" dirty="0"/>
          </a:p>
        </p:txBody>
      </p:sp>
      <p:pic>
        <p:nvPicPr>
          <p:cNvPr id="66563" name="Picture 3" descr="分子扩散"/>
          <p:cNvPicPr>
            <a:picLocks noChangeAspect="1"/>
          </p:cNvPicPr>
          <p:nvPr/>
        </p:nvPicPr>
        <p:blipFill>
          <a:blip r:embed="rId1"/>
          <a:stretch>
            <a:fillRect/>
          </a:stretch>
        </p:blipFill>
        <p:spPr>
          <a:xfrm>
            <a:off x="395288" y="1773238"/>
            <a:ext cx="3059112" cy="4248150"/>
          </a:xfrm>
          <a:prstGeom prst="rect">
            <a:avLst/>
          </a:prstGeom>
          <a:noFill/>
          <a:ln w="9525">
            <a:noFill/>
          </a:ln>
        </p:spPr>
      </p:pic>
      <p:grpSp>
        <p:nvGrpSpPr>
          <p:cNvPr id="66564" name="Group 4"/>
          <p:cNvGrpSpPr/>
          <p:nvPr/>
        </p:nvGrpSpPr>
        <p:grpSpPr>
          <a:xfrm>
            <a:off x="3960813" y="1773238"/>
            <a:ext cx="1584325" cy="4254500"/>
            <a:chOff x="0" y="1389"/>
            <a:chExt cx="998" cy="2680"/>
          </a:xfrm>
        </p:grpSpPr>
        <p:pic>
          <p:nvPicPr>
            <p:cNvPr id="4108" name="Picture 5" descr="硫酸铜溶液扩散（十天后）"/>
            <p:cNvPicPr>
              <a:picLocks noChangeAspect="1"/>
            </p:cNvPicPr>
            <p:nvPr/>
          </p:nvPicPr>
          <p:blipFill>
            <a:blip r:embed="rId2"/>
            <a:stretch>
              <a:fillRect/>
            </a:stretch>
          </p:blipFill>
          <p:spPr>
            <a:xfrm>
              <a:off x="0" y="1389"/>
              <a:ext cx="998" cy="2400"/>
            </a:xfrm>
            <a:prstGeom prst="rect">
              <a:avLst/>
            </a:prstGeom>
            <a:noFill/>
            <a:ln w="9525">
              <a:noFill/>
            </a:ln>
          </p:spPr>
        </p:pic>
        <p:sp>
          <p:nvSpPr>
            <p:cNvPr id="4109" name="Text Box 6"/>
            <p:cNvSpPr txBox="1"/>
            <p:nvPr/>
          </p:nvSpPr>
          <p:spPr>
            <a:xfrm>
              <a:off x="249" y="3838"/>
              <a:ext cx="544" cy="231"/>
            </a:xfrm>
            <a:prstGeom prst="rect">
              <a:avLst/>
            </a:prstGeom>
            <a:noFill/>
            <a:ln w="9525">
              <a:noFill/>
            </a:ln>
          </p:spPr>
          <p:txBody>
            <a:bodyPr>
              <a:spAutoFit/>
            </a:bodyPr>
            <a:p>
              <a:pPr eaLnBrk="1" hangingPunct="1">
                <a:spcBef>
                  <a:spcPct val="50000"/>
                </a:spcBef>
              </a:pPr>
              <a:r>
                <a:rPr lang="zh-CN" altLang="en-US" sz="1800" dirty="0">
                  <a:latin typeface="Arial" panose="020B0604020202020204" pitchFamily="34" charset="0"/>
                </a:rPr>
                <a:t>十天</a:t>
              </a:r>
              <a:endParaRPr lang="zh-CN" altLang="en-US" sz="1800" dirty="0">
                <a:latin typeface="Arial" panose="020B0604020202020204" pitchFamily="34" charset="0"/>
              </a:endParaRPr>
            </a:p>
          </p:txBody>
        </p:sp>
      </p:grpSp>
      <p:grpSp>
        <p:nvGrpSpPr>
          <p:cNvPr id="66567" name="Group 7"/>
          <p:cNvGrpSpPr/>
          <p:nvPr/>
        </p:nvGrpSpPr>
        <p:grpSpPr>
          <a:xfrm>
            <a:off x="5580063" y="1773238"/>
            <a:ext cx="1763712" cy="4254500"/>
            <a:chOff x="1020" y="1389"/>
            <a:chExt cx="1111" cy="2680"/>
          </a:xfrm>
        </p:grpSpPr>
        <p:pic>
          <p:nvPicPr>
            <p:cNvPr id="4106" name="Picture 8" descr="硫酸铜溶液扩散（二十天后）"/>
            <p:cNvPicPr>
              <a:picLocks noChangeAspect="1"/>
            </p:cNvPicPr>
            <p:nvPr/>
          </p:nvPicPr>
          <p:blipFill>
            <a:blip r:embed="rId3"/>
            <a:stretch>
              <a:fillRect/>
            </a:stretch>
          </p:blipFill>
          <p:spPr>
            <a:xfrm>
              <a:off x="1020" y="1389"/>
              <a:ext cx="1111" cy="2400"/>
            </a:xfrm>
            <a:prstGeom prst="rect">
              <a:avLst/>
            </a:prstGeom>
            <a:noFill/>
            <a:ln w="9525">
              <a:noFill/>
            </a:ln>
          </p:spPr>
        </p:pic>
        <p:sp>
          <p:nvSpPr>
            <p:cNvPr id="4107" name="Text Box 9"/>
            <p:cNvSpPr txBox="1"/>
            <p:nvPr/>
          </p:nvSpPr>
          <p:spPr>
            <a:xfrm>
              <a:off x="1247" y="3838"/>
              <a:ext cx="726" cy="231"/>
            </a:xfrm>
            <a:prstGeom prst="rect">
              <a:avLst/>
            </a:prstGeom>
            <a:noFill/>
            <a:ln w="9525">
              <a:noFill/>
            </a:ln>
          </p:spPr>
          <p:txBody>
            <a:bodyPr>
              <a:spAutoFit/>
            </a:bodyPr>
            <a:p>
              <a:pPr eaLnBrk="1" hangingPunct="1">
                <a:spcBef>
                  <a:spcPct val="50000"/>
                </a:spcBef>
              </a:pPr>
              <a:r>
                <a:rPr lang="zh-CN" altLang="en-US" sz="1800" dirty="0">
                  <a:latin typeface="Arial" panose="020B0604020202020204" pitchFamily="34" charset="0"/>
                </a:rPr>
                <a:t>二十天</a:t>
              </a:r>
              <a:endParaRPr lang="zh-CN" altLang="en-US" sz="1800" dirty="0">
                <a:latin typeface="Arial" panose="020B0604020202020204" pitchFamily="34" charset="0"/>
              </a:endParaRPr>
            </a:p>
          </p:txBody>
        </p:sp>
      </p:grpSp>
      <p:grpSp>
        <p:nvGrpSpPr>
          <p:cNvPr id="66570" name="Group 10"/>
          <p:cNvGrpSpPr/>
          <p:nvPr/>
        </p:nvGrpSpPr>
        <p:grpSpPr>
          <a:xfrm>
            <a:off x="7380288" y="1773238"/>
            <a:ext cx="1584325" cy="4254500"/>
            <a:chOff x="2154" y="1389"/>
            <a:chExt cx="998" cy="2680"/>
          </a:xfrm>
        </p:grpSpPr>
        <p:pic>
          <p:nvPicPr>
            <p:cNvPr id="4104" name="Picture 11" descr="硫酸铜溶液扩散（三十天后）"/>
            <p:cNvPicPr>
              <a:picLocks noChangeAspect="1"/>
            </p:cNvPicPr>
            <p:nvPr/>
          </p:nvPicPr>
          <p:blipFill>
            <a:blip r:embed="rId4"/>
            <a:stretch>
              <a:fillRect/>
            </a:stretch>
          </p:blipFill>
          <p:spPr>
            <a:xfrm>
              <a:off x="2154" y="1389"/>
              <a:ext cx="998" cy="2400"/>
            </a:xfrm>
            <a:prstGeom prst="rect">
              <a:avLst/>
            </a:prstGeom>
            <a:noFill/>
            <a:ln w="9525">
              <a:noFill/>
            </a:ln>
          </p:spPr>
        </p:pic>
        <p:sp>
          <p:nvSpPr>
            <p:cNvPr id="4105" name="Text Box 12"/>
            <p:cNvSpPr txBox="1"/>
            <p:nvPr/>
          </p:nvSpPr>
          <p:spPr>
            <a:xfrm>
              <a:off x="2381" y="3838"/>
              <a:ext cx="681" cy="231"/>
            </a:xfrm>
            <a:prstGeom prst="rect">
              <a:avLst/>
            </a:prstGeom>
            <a:noFill/>
            <a:ln w="9525">
              <a:noFill/>
            </a:ln>
          </p:spPr>
          <p:txBody>
            <a:bodyPr>
              <a:spAutoFit/>
            </a:bodyPr>
            <a:p>
              <a:pPr eaLnBrk="1" hangingPunct="1">
                <a:spcBef>
                  <a:spcPct val="50000"/>
                </a:spcBef>
              </a:pPr>
              <a:r>
                <a:rPr lang="zh-CN" altLang="en-US" sz="1800" dirty="0">
                  <a:latin typeface="Arial" panose="020B0604020202020204" pitchFamily="34" charset="0"/>
                </a:rPr>
                <a:t>三十天</a:t>
              </a:r>
              <a:endParaRPr lang="zh-CN" altLang="en-US" sz="1800" dirty="0">
                <a:latin typeface="Arial" panose="020B0604020202020204" pitchFamily="34" charset="0"/>
              </a:endParaRPr>
            </a:p>
          </p:txBody>
        </p:sp>
      </p:grpSp>
      <p:sp>
        <p:nvSpPr>
          <p:cNvPr id="66573" name="Text Box 13"/>
          <p:cNvSpPr txBox="1"/>
          <p:nvPr/>
        </p:nvSpPr>
        <p:spPr>
          <a:xfrm>
            <a:off x="4211638" y="765175"/>
            <a:ext cx="4572000" cy="1117600"/>
          </a:xfrm>
          <a:prstGeom prst="rect">
            <a:avLst/>
          </a:prstGeom>
          <a:noFill/>
          <a:ln w="9525">
            <a:noFill/>
          </a:ln>
        </p:spPr>
        <p:txBody>
          <a:bodyPr>
            <a:spAutoFit/>
          </a:bodyPr>
          <a:p>
            <a:pPr eaLnBrk="1" hangingPunct="1">
              <a:lnSpc>
                <a:spcPct val="90000"/>
              </a:lnSpc>
              <a:spcBef>
                <a:spcPct val="20000"/>
              </a:spcBef>
            </a:pPr>
            <a:r>
              <a:rPr lang="en-US" altLang="zh-CN" dirty="0">
                <a:latin typeface="Arial" panose="020B0604020202020204" pitchFamily="34" charset="0"/>
              </a:rPr>
              <a:t>2</a:t>
            </a:r>
            <a:r>
              <a:rPr lang="zh-CN" altLang="en-US" dirty="0">
                <a:latin typeface="Arial" panose="020B0604020202020204" pitchFamily="34" charset="0"/>
              </a:rPr>
              <a:t>、硫酸铜和水的扩散</a:t>
            </a:r>
            <a:endParaRPr lang="zh-CN" altLang="en-US" dirty="0">
              <a:latin typeface="Arial" panose="020B0604020202020204" pitchFamily="34" charset="0"/>
            </a:endParaRPr>
          </a:p>
          <a:p>
            <a:pPr eaLnBrk="1" hangingPunct="1">
              <a:spcBef>
                <a:spcPct val="50000"/>
              </a:spcBef>
            </a:pPr>
            <a:endParaRPr lang="en-US" altLang="zh-CN" dirty="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6562">
                                            <p:txEl>
                                              <p:charRg st="0" end="12"/>
                                            </p:txEl>
                                          </p:spTgt>
                                        </p:tgtEl>
                                        <p:attrNameLst>
                                          <p:attrName>style.visibility</p:attrName>
                                        </p:attrNameLst>
                                      </p:cBhvr>
                                      <p:to>
                                        <p:strVal val="visible"/>
                                      </p:to>
                                    </p:set>
                                    <p:animEffect transition="in" filter="fade">
                                      <p:cBhvr>
                                        <p:cTn id="7" dur="2000"/>
                                        <p:tgtEl>
                                          <p:spTgt spid="66562">
                                            <p:txEl>
                                              <p:charRg st="0" end="1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66563"/>
                                        </p:tgtEl>
                                        <p:attrNameLst>
                                          <p:attrName>style.visibility</p:attrName>
                                        </p:attrNameLst>
                                      </p:cBhvr>
                                      <p:to>
                                        <p:strVal val="visible"/>
                                      </p:to>
                                    </p:set>
                                    <p:anim calcmode="lin" valueType="num">
                                      <p:cBhvr additive="base">
                                        <p:cTn id="12" dur="500" fill="hold"/>
                                        <p:tgtEl>
                                          <p:spTgt spid="66563"/>
                                        </p:tgtEl>
                                        <p:attrNameLst>
                                          <p:attrName>ppt_x</p:attrName>
                                        </p:attrNameLst>
                                      </p:cBhvr>
                                      <p:tavLst>
                                        <p:tav tm="0">
                                          <p:val>
                                            <p:strVal val="#ppt_x"/>
                                          </p:val>
                                        </p:tav>
                                        <p:tav tm="100000">
                                          <p:val>
                                            <p:strVal val="#ppt_x"/>
                                          </p:val>
                                        </p:tav>
                                      </p:tavLst>
                                    </p:anim>
                                    <p:anim calcmode="lin" valueType="num">
                                      <p:cBhvr additive="base">
                                        <p:cTn id="13" dur="500" fill="hold"/>
                                        <p:tgtEl>
                                          <p:spTgt spid="6656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6573"/>
                                        </p:tgtEl>
                                        <p:attrNameLst>
                                          <p:attrName>style.visibility</p:attrName>
                                        </p:attrNameLst>
                                      </p:cBhvr>
                                      <p:to>
                                        <p:strVal val="visible"/>
                                      </p:to>
                                    </p:set>
                                    <p:anim calcmode="lin" valueType="num">
                                      <p:cBhvr additive="base">
                                        <p:cTn id="18" dur="500" fill="hold"/>
                                        <p:tgtEl>
                                          <p:spTgt spid="66573"/>
                                        </p:tgtEl>
                                        <p:attrNameLst>
                                          <p:attrName>ppt_x</p:attrName>
                                        </p:attrNameLst>
                                      </p:cBhvr>
                                      <p:tavLst>
                                        <p:tav tm="0">
                                          <p:val>
                                            <p:strVal val="#ppt_x"/>
                                          </p:val>
                                        </p:tav>
                                        <p:tav tm="100000">
                                          <p:val>
                                            <p:strVal val="#ppt_x"/>
                                          </p:val>
                                        </p:tav>
                                      </p:tavLst>
                                    </p:anim>
                                    <p:anim calcmode="lin" valueType="num">
                                      <p:cBhvr additive="base">
                                        <p:cTn id="19" dur="500" fill="hold"/>
                                        <p:tgtEl>
                                          <p:spTgt spid="6657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66564"/>
                                        </p:tgtEl>
                                        <p:attrNameLst>
                                          <p:attrName>style.visibility</p:attrName>
                                        </p:attrNameLst>
                                      </p:cBhvr>
                                      <p:to>
                                        <p:strVal val="visible"/>
                                      </p:to>
                                    </p:set>
                                    <p:anim calcmode="lin" valueType="num">
                                      <p:cBhvr additive="base">
                                        <p:cTn id="24" dur="500" fill="hold"/>
                                        <p:tgtEl>
                                          <p:spTgt spid="66564"/>
                                        </p:tgtEl>
                                        <p:attrNameLst>
                                          <p:attrName>ppt_x</p:attrName>
                                        </p:attrNameLst>
                                      </p:cBhvr>
                                      <p:tavLst>
                                        <p:tav tm="0">
                                          <p:val>
                                            <p:strVal val="#ppt_x"/>
                                          </p:val>
                                        </p:tav>
                                        <p:tav tm="100000">
                                          <p:val>
                                            <p:strVal val="#ppt_x"/>
                                          </p:val>
                                        </p:tav>
                                      </p:tavLst>
                                    </p:anim>
                                    <p:anim calcmode="lin" valueType="num">
                                      <p:cBhvr additive="base">
                                        <p:cTn id="25" dur="500" fill="hold"/>
                                        <p:tgtEl>
                                          <p:spTgt spid="66564"/>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66567"/>
                                        </p:tgtEl>
                                        <p:attrNameLst>
                                          <p:attrName>style.visibility</p:attrName>
                                        </p:attrNameLst>
                                      </p:cBhvr>
                                      <p:to>
                                        <p:strVal val="visible"/>
                                      </p:to>
                                    </p:set>
                                    <p:anim calcmode="lin" valueType="num">
                                      <p:cBhvr additive="base">
                                        <p:cTn id="30" dur="500" fill="hold"/>
                                        <p:tgtEl>
                                          <p:spTgt spid="66567"/>
                                        </p:tgtEl>
                                        <p:attrNameLst>
                                          <p:attrName>ppt_x</p:attrName>
                                        </p:attrNameLst>
                                      </p:cBhvr>
                                      <p:tavLst>
                                        <p:tav tm="0">
                                          <p:val>
                                            <p:strVal val="#ppt_x"/>
                                          </p:val>
                                        </p:tav>
                                        <p:tav tm="100000">
                                          <p:val>
                                            <p:strVal val="#ppt_x"/>
                                          </p:val>
                                        </p:tav>
                                      </p:tavLst>
                                    </p:anim>
                                    <p:anim calcmode="lin" valueType="num">
                                      <p:cBhvr additive="base">
                                        <p:cTn id="31" dur="500" fill="hold"/>
                                        <p:tgtEl>
                                          <p:spTgt spid="66567"/>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66570"/>
                                        </p:tgtEl>
                                        <p:attrNameLst>
                                          <p:attrName>style.visibility</p:attrName>
                                        </p:attrNameLst>
                                      </p:cBhvr>
                                      <p:to>
                                        <p:strVal val="visible"/>
                                      </p:to>
                                    </p:set>
                                    <p:anim calcmode="lin" valueType="num">
                                      <p:cBhvr additive="base">
                                        <p:cTn id="36" dur="500" fill="hold"/>
                                        <p:tgtEl>
                                          <p:spTgt spid="66570"/>
                                        </p:tgtEl>
                                        <p:attrNameLst>
                                          <p:attrName>ppt_x</p:attrName>
                                        </p:attrNameLst>
                                      </p:cBhvr>
                                      <p:tavLst>
                                        <p:tav tm="0">
                                          <p:val>
                                            <p:strVal val="#ppt_x"/>
                                          </p:val>
                                        </p:tav>
                                        <p:tav tm="100000">
                                          <p:val>
                                            <p:strVal val="#ppt_x"/>
                                          </p:val>
                                        </p:tav>
                                      </p:tavLst>
                                    </p:anim>
                                    <p:anim calcmode="lin" valueType="num">
                                      <p:cBhvr additive="base">
                                        <p:cTn id="37" dur="500" fill="hold"/>
                                        <p:tgtEl>
                                          <p:spTgt spid="665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73"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pSp>
        <p:nvGrpSpPr>
          <p:cNvPr id="67586" name="Group 2"/>
          <p:cNvGrpSpPr/>
          <p:nvPr/>
        </p:nvGrpSpPr>
        <p:grpSpPr>
          <a:xfrm>
            <a:off x="827088" y="1463675"/>
            <a:ext cx="2286000" cy="3822700"/>
            <a:chOff x="793" y="922"/>
            <a:chExt cx="1440" cy="2408"/>
          </a:xfrm>
        </p:grpSpPr>
        <p:sp>
          <p:nvSpPr>
            <p:cNvPr id="5136" name="AutoShape 3"/>
            <p:cNvSpPr/>
            <p:nvPr/>
          </p:nvSpPr>
          <p:spPr>
            <a:xfrm>
              <a:off x="857" y="1056"/>
              <a:ext cx="1344" cy="765"/>
            </a:xfrm>
            <a:prstGeom prst="cube">
              <a:avLst>
                <a:gd name="adj" fmla="val 25000"/>
              </a:avLst>
            </a:prstGeom>
            <a:solidFill>
              <a:srgbClr val="969696"/>
            </a:solidFill>
            <a:ln w="9525">
              <a:noFill/>
            </a:ln>
          </p:spPr>
          <p:txBody>
            <a:bodyPr wrap="none" anchor="ctr" anchorCtr="0"/>
            <a:p>
              <a:pPr algn="ctr" eaLnBrk="1" hangingPunct="1"/>
              <a:r>
                <a:rPr lang="zh-CN" altLang="en-US" sz="3200" b="1" dirty="0">
                  <a:solidFill>
                    <a:schemeClr val="bg1"/>
                  </a:solidFill>
                  <a:latin typeface="Comic Sans MS" panose="030F0702030302020204" pitchFamily="66" charset="0"/>
                </a:rPr>
                <a:t>铅块</a:t>
              </a:r>
              <a:endParaRPr lang="zh-CN" altLang="en-US" sz="3200" b="1" dirty="0">
                <a:solidFill>
                  <a:schemeClr val="bg1"/>
                </a:solidFill>
                <a:latin typeface="Comic Sans MS" panose="030F0702030302020204" pitchFamily="66" charset="0"/>
              </a:endParaRPr>
            </a:p>
          </p:txBody>
        </p:sp>
        <p:sp>
          <p:nvSpPr>
            <p:cNvPr id="5137" name="AutoShape 4"/>
            <p:cNvSpPr/>
            <p:nvPr/>
          </p:nvSpPr>
          <p:spPr>
            <a:xfrm>
              <a:off x="857" y="2112"/>
              <a:ext cx="1296" cy="765"/>
            </a:xfrm>
            <a:prstGeom prst="cube">
              <a:avLst>
                <a:gd name="adj" fmla="val 25000"/>
              </a:avLst>
            </a:prstGeom>
            <a:solidFill>
              <a:srgbClr val="FFCC00"/>
            </a:solidFill>
            <a:ln w="9525">
              <a:noFill/>
            </a:ln>
          </p:spPr>
          <p:txBody>
            <a:bodyPr wrap="none" anchor="ctr" anchorCtr="0"/>
            <a:p>
              <a:pPr algn="ctr" eaLnBrk="1" hangingPunct="1"/>
              <a:r>
                <a:rPr lang="zh-CN" altLang="en-US" sz="3200" b="1" dirty="0">
                  <a:solidFill>
                    <a:schemeClr val="tx2"/>
                  </a:solidFill>
                  <a:latin typeface="Comic Sans MS" panose="030F0702030302020204" pitchFamily="66" charset="0"/>
                </a:rPr>
                <a:t>金块</a:t>
              </a:r>
              <a:endParaRPr lang="zh-CN" altLang="en-US" sz="3200" b="1" dirty="0">
                <a:solidFill>
                  <a:schemeClr val="tx2"/>
                </a:solidFill>
                <a:latin typeface="Comic Sans MS" panose="030F0702030302020204" pitchFamily="66" charset="0"/>
              </a:endParaRPr>
            </a:p>
          </p:txBody>
        </p:sp>
        <p:sp>
          <p:nvSpPr>
            <p:cNvPr id="5138" name="Text Box 5"/>
            <p:cNvSpPr txBox="1"/>
            <p:nvPr/>
          </p:nvSpPr>
          <p:spPr>
            <a:xfrm>
              <a:off x="793" y="922"/>
              <a:ext cx="1440" cy="2408"/>
            </a:xfrm>
            <a:prstGeom prst="rect">
              <a:avLst/>
            </a:prstGeom>
            <a:noFill/>
            <a:ln w="9525" cap="flat" cmpd="sng">
              <a:solidFill>
                <a:srgbClr val="0000FF"/>
              </a:solidFill>
              <a:prstDash val="solid"/>
              <a:miter/>
              <a:headEnd type="none" w="med" len="med"/>
              <a:tailEnd type="none" w="med" len="med"/>
            </a:ln>
          </p:spPr>
          <p:txBody>
            <a:bodyPr>
              <a:spAutoFit/>
            </a:bodyPr>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r>
                <a:rPr lang="en-US" altLang="zh-CN" sz="3200" b="1" dirty="0">
                  <a:solidFill>
                    <a:srgbClr val="231094"/>
                  </a:solidFill>
                  <a:latin typeface="Comic Sans MS" panose="030F0702030302020204" pitchFamily="66" charset="0"/>
                </a:rPr>
                <a:t>    </a:t>
              </a:r>
              <a:endParaRPr lang="en-US" altLang="zh-CN" sz="3200" b="1" dirty="0">
                <a:solidFill>
                  <a:srgbClr val="231094"/>
                </a:solidFill>
                <a:latin typeface="Comic Sans MS" panose="030F0702030302020204" pitchFamily="66" charset="0"/>
              </a:endParaRPr>
            </a:p>
            <a:p>
              <a:pPr eaLnBrk="1" hangingPunct="1"/>
              <a:r>
                <a:rPr lang="en-US" altLang="zh-CN" sz="3200" b="1" dirty="0">
                  <a:solidFill>
                    <a:srgbClr val="231094"/>
                  </a:solidFill>
                  <a:latin typeface="Comic Sans MS" panose="030F0702030302020204" pitchFamily="66" charset="0"/>
                </a:rPr>
                <a:t>  </a:t>
              </a:r>
              <a:r>
                <a:rPr lang="zh-CN" altLang="en-US" sz="3200" b="1" dirty="0">
                  <a:solidFill>
                    <a:srgbClr val="231094"/>
                  </a:solidFill>
                  <a:latin typeface="Comic Sans MS" panose="030F0702030302020204" pitchFamily="66" charset="0"/>
                </a:rPr>
                <a:t>实验前</a:t>
              </a:r>
              <a:endParaRPr lang="zh-CN" altLang="en-US" sz="3200" b="1" dirty="0">
                <a:solidFill>
                  <a:srgbClr val="231094"/>
                </a:solidFill>
                <a:latin typeface="Comic Sans MS" panose="030F0702030302020204" pitchFamily="66" charset="0"/>
              </a:endParaRPr>
            </a:p>
          </p:txBody>
        </p:sp>
      </p:grpSp>
      <p:grpSp>
        <p:nvGrpSpPr>
          <p:cNvPr id="67590" name="Group 6"/>
          <p:cNvGrpSpPr/>
          <p:nvPr/>
        </p:nvGrpSpPr>
        <p:grpSpPr>
          <a:xfrm>
            <a:off x="3492500" y="1471613"/>
            <a:ext cx="2286000" cy="3822700"/>
            <a:chOff x="2320" y="927"/>
            <a:chExt cx="1440" cy="2408"/>
          </a:xfrm>
        </p:grpSpPr>
        <p:sp>
          <p:nvSpPr>
            <p:cNvPr id="5133" name="AutoShape 7"/>
            <p:cNvSpPr/>
            <p:nvPr/>
          </p:nvSpPr>
          <p:spPr>
            <a:xfrm>
              <a:off x="2393" y="1872"/>
              <a:ext cx="1344" cy="765"/>
            </a:xfrm>
            <a:prstGeom prst="cube">
              <a:avLst>
                <a:gd name="adj" fmla="val 25000"/>
              </a:avLst>
            </a:prstGeom>
            <a:solidFill>
              <a:srgbClr val="FFCC00"/>
            </a:solidFill>
            <a:ln w="9525">
              <a:noFill/>
            </a:ln>
          </p:spPr>
          <p:txBody>
            <a:bodyPr wrap="none" anchor="ctr" anchorCtr="0"/>
            <a:p>
              <a:pPr algn="ctr" eaLnBrk="1" hangingPunct="1"/>
              <a:r>
                <a:rPr lang="zh-CN" altLang="en-US" sz="3200" b="1" dirty="0">
                  <a:solidFill>
                    <a:schemeClr val="tx2"/>
                  </a:solidFill>
                  <a:latin typeface="Comic Sans MS" panose="030F0702030302020204" pitchFamily="66" charset="0"/>
                </a:rPr>
                <a:t>金块</a:t>
              </a:r>
              <a:endParaRPr lang="zh-CN" altLang="en-US" sz="3200" b="1" dirty="0">
                <a:solidFill>
                  <a:schemeClr val="tx2"/>
                </a:solidFill>
                <a:latin typeface="Comic Sans MS" panose="030F0702030302020204" pitchFamily="66" charset="0"/>
              </a:endParaRPr>
            </a:p>
          </p:txBody>
        </p:sp>
        <p:sp>
          <p:nvSpPr>
            <p:cNvPr id="5134" name="AutoShape 8"/>
            <p:cNvSpPr/>
            <p:nvPr/>
          </p:nvSpPr>
          <p:spPr>
            <a:xfrm>
              <a:off x="2393" y="1296"/>
              <a:ext cx="1344" cy="765"/>
            </a:xfrm>
            <a:prstGeom prst="cube">
              <a:avLst>
                <a:gd name="adj" fmla="val 25000"/>
              </a:avLst>
            </a:prstGeom>
            <a:solidFill>
              <a:srgbClr val="969696"/>
            </a:solidFill>
            <a:ln w="9525">
              <a:noFill/>
            </a:ln>
          </p:spPr>
          <p:txBody>
            <a:bodyPr wrap="none" anchor="ctr" anchorCtr="0"/>
            <a:p>
              <a:pPr algn="ctr" eaLnBrk="1" hangingPunct="1"/>
              <a:r>
                <a:rPr lang="zh-CN" altLang="en-US" sz="3200" b="1" dirty="0">
                  <a:solidFill>
                    <a:schemeClr val="bg1"/>
                  </a:solidFill>
                  <a:latin typeface="Comic Sans MS" panose="030F0702030302020204" pitchFamily="66" charset="0"/>
                </a:rPr>
                <a:t>铅块</a:t>
              </a:r>
              <a:endParaRPr lang="zh-CN" altLang="en-US" sz="3200" b="1" dirty="0">
                <a:solidFill>
                  <a:schemeClr val="bg1"/>
                </a:solidFill>
                <a:latin typeface="Comic Sans MS" panose="030F0702030302020204" pitchFamily="66" charset="0"/>
              </a:endParaRPr>
            </a:p>
          </p:txBody>
        </p:sp>
        <p:sp>
          <p:nvSpPr>
            <p:cNvPr id="5135" name="Text Box 9"/>
            <p:cNvSpPr txBox="1"/>
            <p:nvPr/>
          </p:nvSpPr>
          <p:spPr>
            <a:xfrm>
              <a:off x="2320" y="927"/>
              <a:ext cx="1440" cy="2408"/>
            </a:xfrm>
            <a:prstGeom prst="rect">
              <a:avLst/>
            </a:prstGeom>
            <a:noFill/>
            <a:ln w="9525" cap="flat" cmpd="sng">
              <a:solidFill>
                <a:srgbClr val="0000FF"/>
              </a:solidFill>
              <a:prstDash val="solid"/>
              <a:miter/>
              <a:headEnd type="none" w="med" len="med"/>
              <a:tailEnd type="none" w="med" len="med"/>
            </a:ln>
          </p:spPr>
          <p:txBody>
            <a:bodyPr>
              <a:spAutoFit/>
            </a:bodyPr>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3200" b="1" dirty="0">
                <a:solidFill>
                  <a:srgbClr val="231094"/>
                </a:solidFill>
                <a:latin typeface="Comic Sans MS" panose="030F0702030302020204" pitchFamily="66" charset="0"/>
              </a:endParaRPr>
            </a:p>
            <a:p>
              <a:pPr eaLnBrk="1" hangingPunct="1"/>
              <a:r>
                <a:rPr lang="zh-CN" altLang="en-US" sz="3200" b="1" dirty="0">
                  <a:solidFill>
                    <a:srgbClr val="231094"/>
                  </a:solidFill>
                  <a:latin typeface="Comic Sans MS" panose="030F0702030302020204" pitchFamily="66" charset="0"/>
                </a:rPr>
                <a:t>叠放在一起</a:t>
              </a:r>
              <a:endParaRPr lang="zh-CN" altLang="en-US" sz="3200" b="1" dirty="0">
                <a:solidFill>
                  <a:srgbClr val="231094"/>
                </a:solidFill>
                <a:latin typeface="Comic Sans MS" panose="030F0702030302020204" pitchFamily="66" charset="0"/>
              </a:endParaRPr>
            </a:p>
          </p:txBody>
        </p:sp>
      </p:grpSp>
      <p:grpSp>
        <p:nvGrpSpPr>
          <p:cNvPr id="67594" name="Group 10"/>
          <p:cNvGrpSpPr/>
          <p:nvPr/>
        </p:nvGrpSpPr>
        <p:grpSpPr>
          <a:xfrm>
            <a:off x="6156325" y="1477963"/>
            <a:ext cx="2438400" cy="3822700"/>
            <a:chOff x="3878" y="1026"/>
            <a:chExt cx="1536" cy="2408"/>
          </a:xfrm>
        </p:grpSpPr>
        <p:sp>
          <p:nvSpPr>
            <p:cNvPr id="5128" name="AutoShape 11"/>
            <p:cNvSpPr/>
            <p:nvPr/>
          </p:nvSpPr>
          <p:spPr>
            <a:xfrm>
              <a:off x="3977" y="1872"/>
              <a:ext cx="1344" cy="765"/>
            </a:xfrm>
            <a:prstGeom prst="cube">
              <a:avLst>
                <a:gd name="adj" fmla="val 25000"/>
              </a:avLst>
            </a:prstGeom>
            <a:solidFill>
              <a:srgbClr val="FFCC00"/>
            </a:solidFill>
            <a:ln w="9525">
              <a:noFill/>
            </a:ln>
          </p:spPr>
          <p:txBody>
            <a:bodyPr wrap="none" anchor="ctr" anchorCtr="0"/>
            <a:p>
              <a:pPr algn="ctr" eaLnBrk="1" hangingPunct="1"/>
              <a:r>
                <a:rPr lang="zh-CN" altLang="en-US" sz="3200" b="1" dirty="0">
                  <a:solidFill>
                    <a:schemeClr val="tx2"/>
                  </a:solidFill>
                  <a:latin typeface="Comic Sans MS" panose="030F0702030302020204" pitchFamily="66" charset="0"/>
                </a:rPr>
                <a:t>金块</a:t>
              </a:r>
              <a:endParaRPr lang="zh-CN" altLang="en-US" sz="3200" b="1" dirty="0">
                <a:solidFill>
                  <a:schemeClr val="tx2"/>
                </a:solidFill>
                <a:latin typeface="Comic Sans MS" panose="030F0702030302020204" pitchFamily="66" charset="0"/>
              </a:endParaRPr>
            </a:p>
          </p:txBody>
        </p:sp>
        <p:sp>
          <p:nvSpPr>
            <p:cNvPr id="5129" name="AutoShape 12"/>
            <p:cNvSpPr/>
            <p:nvPr/>
          </p:nvSpPr>
          <p:spPr>
            <a:xfrm>
              <a:off x="3977" y="1392"/>
              <a:ext cx="1344" cy="765"/>
            </a:xfrm>
            <a:prstGeom prst="cube">
              <a:avLst>
                <a:gd name="adj" fmla="val 25000"/>
              </a:avLst>
            </a:prstGeom>
            <a:solidFill>
              <a:srgbClr val="969696"/>
            </a:solidFill>
            <a:ln w="9525">
              <a:noFill/>
            </a:ln>
          </p:spPr>
          <p:txBody>
            <a:bodyPr wrap="none" anchor="ctr" anchorCtr="0"/>
            <a:p>
              <a:pPr algn="ctr" eaLnBrk="1" hangingPunct="1"/>
              <a:r>
                <a:rPr lang="zh-CN" altLang="en-US" sz="3200" b="1" dirty="0">
                  <a:solidFill>
                    <a:schemeClr val="bg1"/>
                  </a:solidFill>
                  <a:latin typeface="Comic Sans MS" panose="030F0702030302020204" pitchFamily="66" charset="0"/>
                </a:rPr>
                <a:t>铅块</a:t>
              </a:r>
              <a:endParaRPr lang="zh-CN" altLang="en-US" sz="3200" b="1" dirty="0">
                <a:solidFill>
                  <a:schemeClr val="bg1"/>
                </a:solidFill>
                <a:latin typeface="Comic Sans MS" panose="030F0702030302020204" pitchFamily="66" charset="0"/>
              </a:endParaRPr>
            </a:p>
          </p:txBody>
        </p:sp>
        <p:sp>
          <p:nvSpPr>
            <p:cNvPr id="5130" name="Rectangle 13"/>
            <p:cNvSpPr/>
            <p:nvPr/>
          </p:nvSpPr>
          <p:spPr>
            <a:xfrm>
              <a:off x="3977" y="2016"/>
              <a:ext cx="1152" cy="288"/>
            </a:xfrm>
            <a:prstGeom prst="rect">
              <a:avLst/>
            </a:prstGeom>
            <a:gradFill rotWithShape="0">
              <a:gsLst>
                <a:gs pos="0">
                  <a:srgbClr val="969696"/>
                </a:gs>
                <a:gs pos="100000">
                  <a:srgbClr val="FFCC00"/>
                </a:gs>
              </a:gsLst>
              <a:lin ang="5400000" scaled="1"/>
              <a:tileRect/>
            </a:gradFill>
            <a:ln w="9525">
              <a:noFill/>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5131" name="AutoShape 14"/>
            <p:cNvSpPr/>
            <p:nvPr/>
          </p:nvSpPr>
          <p:spPr>
            <a:xfrm>
              <a:off x="5129" y="1920"/>
              <a:ext cx="192" cy="528"/>
            </a:xfrm>
            <a:prstGeom prst="parallelogram">
              <a:avLst>
                <a:gd name="adj" fmla="val 0"/>
              </a:avLst>
            </a:prstGeom>
            <a:gradFill rotWithShape="0">
              <a:gsLst>
                <a:gs pos="0">
                  <a:srgbClr val="808080"/>
                </a:gs>
                <a:gs pos="100000">
                  <a:srgbClr val="ECA900"/>
                </a:gs>
              </a:gsLst>
              <a:lin ang="5400000" scaled="1"/>
              <a:tileRect/>
            </a:gradFill>
            <a:ln w="9525">
              <a:noFill/>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5132" name="Text Box 15"/>
            <p:cNvSpPr txBox="1"/>
            <p:nvPr/>
          </p:nvSpPr>
          <p:spPr>
            <a:xfrm>
              <a:off x="3878" y="1026"/>
              <a:ext cx="1536" cy="2408"/>
            </a:xfrm>
            <a:prstGeom prst="rect">
              <a:avLst/>
            </a:prstGeom>
            <a:noFill/>
            <a:ln w="9525" cap="flat" cmpd="sng">
              <a:solidFill>
                <a:srgbClr val="0000FF"/>
              </a:solidFill>
              <a:prstDash val="solid"/>
              <a:miter/>
              <a:headEnd type="none" w="med" len="med"/>
              <a:tailEnd type="none" w="med" len="med"/>
            </a:ln>
          </p:spPr>
          <p:txBody>
            <a:bodyPr>
              <a:spAutoFit/>
            </a:bodyPr>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1800" dirty="0">
                <a:latin typeface="Comic Sans MS" panose="030F0702030302020204" pitchFamily="66" charset="0"/>
              </a:endParaRPr>
            </a:p>
            <a:p>
              <a:pPr eaLnBrk="1" hangingPunct="1"/>
              <a:endParaRPr lang="en-US" altLang="zh-CN" sz="3200" b="1" dirty="0">
                <a:solidFill>
                  <a:srgbClr val="231094"/>
                </a:solidFill>
                <a:latin typeface="Comic Sans MS" panose="030F0702030302020204" pitchFamily="66" charset="0"/>
              </a:endParaRPr>
            </a:p>
            <a:p>
              <a:pPr eaLnBrk="1" hangingPunct="1"/>
              <a:r>
                <a:rPr lang="en-US" altLang="zh-CN" sz="3200" b="1" dirty="0">
                  <a:solidFill>
                    <a:srgbClr val="231094"/>
                  </a:solidFill>
                  <a:latin typeface="Comic Sans MS" panose="030F0702030302020204" pitchFamily="66" charset="0"/>
                </a:rPr>
                <a:t>   </a:t>
              </a:r>
              <a:r>
                <a:rPr lang="zh-CN" altLang="en-US" sz="3200" b="1" dirty="0">
                  <a:solidFill>
                    <a:srgbClr val="231094"/>
                  </a:solidFill>
                  <a:latin typeface="Comic Sans MS" panose="030F0702030302020204" pitchFamily="66" charset="0"/>
                </a:rPr>
                <a:t>五年后</a:t>
              </a:r>
              <a:endParaRPr lang="zh-CN" altLang="en-US" sz="3200" b="1" dirty="0">
                <a:solidFill>
                  <a:srgbClr val="231094"/>
                </a:solidFill>
                <a:latin typeface="Comic Sans MS" panose="030F0702030302020204" pitchFamily="66" charset="0"/>
              </a:endParaRPr>
            </a:p>
          </p:txBody>
        </p:sp>
      </p:grpSp>
      <p:sp>
        <p:nvSpPr>
          <p:cNvPr id="67600" name="AutoShape 16"/>
          <p:cNvSpPr/>
          <p:nvPr/>
        </p:nvSpPr>
        <p:spPr>
          <a:xfrm>
            <a:off x="6877050" y="3925888"/>
            <a:ext cx="2449513" cy="1223962"/>
          </a:xfrm>
          <a:prstGeom prst="cloudCallout">
            <a:avLst>
              <a:gd name="adj1" fmla="val -43907"/>
              <a:gd name="adj2" fmla="val -83981"/>
            </a:avLst>
          </a:prstGeom>
          <a:solidFill>
            <a:srgbClr val="48EAF2"/>
          </a:solidFill>
          <a:ln w="9525">
            <a:noFill/>
          </a:ln>
        </p:spPr>
        <p:txBody>
          <a:bodyPr/>
          <a:p>
            <a:pPr algn="ctr" eaLnBrk="1" hangingPunct="1"/>
            <a:r>
              <a:rPr lang="zh-CN" altLang="en-US" b="1" dirty="0">
                <a:latin typeface="Comic Sans MS" panose="030F0702030302020204" pitchFamily="66" charset="0"/>
              </a:rPr>
              <a:t>彼此扩散一毫米</a:t>
            </a:r>
            <a:endParaRPr lang="zh-CN" altLang="en-US" b="1" dirty="0">
              <a:latin typeface="Comic Sans MS" panose="030F0702030302020204" pitchFamily="66" charset="0"/>
            </a:endParaRPr>
          </a:p>
        </p:txBody>
      </p:sp>
      <p:sp>
        <p:nvSpPr>
          <p:cNvPr id="67601" name="Text Box 17"/>
          <p:cNvSpPr txBox="1"/>
          <p:nvPr/>
        </p:nvSpPr>
        <p:spPr>
          <a:xfrm>
            <a:off x="576263" y="549275"/>
            <a:ext cx="5435600" cy="519113"/>
          </a:xfrm>
          <a:prstGeom prst="rect">
            <a:avLst/>
          </a:prstGeom>
          <a:noFill/>
          <a:ln w="9525">
            <a:noFill/>
          </a:ln>
        </p:spPr>
        <p:txBody>
          <a:bodyPr>
            <a:spAutoFit/>
          </a:bodyPr>
          <a:p>
            <a:pPr eaLnBrk="1" hangingPunct="1">
              <a:spcBef>
                <a:spcPct val="50000"/>
              </a:spcBef>
            </a:pPr>
            <a:r>
              <a:rPr lang="zh-CN" altLang="en-US" b="1" dirty="0">
                <a:latin typeface="Times New Roman" panose="02020603050405020304" pitchFamily="18" charset="0"/>
              </a:rPr>
              <a:t>固体之间可以发生扩散现象吗？</a:t>
            </a:r>
            <a:endParaRPr lang="zh-CN" altLang="en-US" b="1" dirty="0">
              <a:latin typeface="Times New Roman" panose="02020603050405020304" pitchFamily="18" charset="0"/>
            </a:endParaRPr>
          </a:p>
        </p:txBody>
      </p:sp>
      <p:sp>
        <p:nvSpPr>
          <p:cNvPr id="67602" name="Text Box 18"/>
          <p:cNvSpPr txBox="1">
            <a:spLocks noChangeArrowheads="1"/>
          </p:cNvSpPr>
          <p:nvPr/>
        </p:nvSpPr>
        <p:spPr bwMode="auto">
          <a:xfrm>
            <a:off x="539750" y="5589588"/>
            <a:ext cx="83058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eaLnBrk="1" hangingPunct="1">
              <a:spcBef>
                <a:spcPct val="50000"/>
              </a:spcBef>
              <a:buClrTx/>
              <a:buSzTx/>
              <a:buFontTx/>
              <a:buNone/>
              <a:defRPr/>
            </a:pPr>
            <a:r>
              <a:rPr kumimoji="1" lang="zh-CN" altLang="en-US" sz="2400" b="1" kern="1200" cap="none" spc="0" normalizeH="0" baseline="0" noProof="0">
                <a:solidFill>
                  <a:schemeClr val="hlink"/>
                </a:solidFill>
                <a:effectLst>
                  <a:outerShdw blurRad="38100" dist="38100" dir="2700000" algn="tl">
                    <a:srgbClr val="C0C0C0"/>
                  </a:outerShdw>
                </a:effectLst>
                <a:latin typeface="Arial" panose="020B0604020202020204" pitchFamily="34" charset="0"/>
                <a:ea typeface="宋体" panose="02010600030101010101" pitchFamily="2" charset="-122"/>
                <a:cs typeface="+mn-cs"/>
              </a:rPr>
              <a:t>固体之间</a:t>
            </a:r>
            <a:r>
              <a:rPr kumimoji="1" lang="zh-CN" altLang="en-US" sz="2400" b="1" kern="1200" cap="none" spc="0" normalizeH="0" baseline="0" noProof="0">
                <a:effectLst>
                  <a:outerShdw blurRad="38100" dist="38100" dir="2700000" algn="tl">
                    <a:srgbClr val="C0C0C0"/>
                  </a:outerShdw>
                </a:effectLst>
                <a:latin typeface="Arial" panose="020B0604020202020204" pitchFamily="34" charset="0"/>
                <a:ea typeface="宋体" panose="02010600030101010101" pitchFamily="2" charset="-122"/>
                <a:cs typeface="+mn-cs"/>
              </a:rPr>
              <a:t>可以发生扩散现象。</a:t>
            </a:r>
            <a:endParaRPr kumimoji="1" lang="zh-CN" altLang="en-US" sz="2400" b="1" kern="1200" cap="none" spc="0" normalizeH="0" baseline="0" noProof="0">
              <a:effectLst>
                <a:outerShdw blurRad="38100" dist="38100" dir="2700000" algn="tl">
                  <a:srgbClr val="C0C0C0"/>
                </a:outerShdw>
              </a:effectLst>
              <a:latin typeface="Arial" panose="020B0604020202020204" pitchFamily="34" charset="0"/>
              <a:ea typeface="宋体" panose="02010600030101010101" pitchFamily="2" charset="-122"/>
              <a:cs typeface="+mn-cs"/>
            </a:endParaRPr>
          </a:p>
          <a:p>
            <a:pPr marR="0" defTabSz="914400" eaLnBrk="1" hangingPunct="1">
              <a:spcBef>
                <a:spcPct val="50000"/>
              </a:spcBef>
              <a:buClrTx/>
              <a:buSzTx/>
              <a:buFontTx/>
              <a:buNone/>
              <a:defRPr/>
            </a:pPr>
            <a:endParaRPr kumimoji="1" lang="en-US" altLang="zh-CN" b="1" kern="1200" cap="none" spc="0" normalizeH="0" baseline="0" noProof="0">
              <a:latin typeface="Times New Roman" panose="02020603050405020304" pitchFamily="18"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7601"/>
                                        </p:tgtEl>
                                        <p:attrNameLst>
                                          <p:attrName>style.visibility</p:attrName>
                                        </p:attrNameLst>
                                      </p:cBhvr>
                                      <p:to>
                                        <p:strVal val="visible"/>
                                      </p:to>
                                    </p:set>
                                    <p:anim calcmode="lin" valueType="num">
                                      <p:cBhvr additive="base">
                                        <p:cTn id="7" dur="500" fill="hold"/>
                                        <p:tgtEl>
                                          <p:spTgt spid="67601"/>
                                        </p:tgtEl>
                                        <p:attrNameLst>
                                          <p:attrName>ppt_x</p:attrName>
                                        </p:attrNameLst>
                                      </p:cBhvr>
                                      <p:tavLst>
                                        <p:tav tm="0">
                                          <p:val>
                                            <p:strVal val="#ppt_x"/>
                                          </p:val>
                                        </p:tav>
                                        <p:tav tm="100000">
                                          <p:val>
                                            <p:strVal val="#ppt_x"/>
                                          </p:val>
                                        </p:tav>
                                      </p:tavLst>
                                    </p:anim>
                                    <p:anim calcmode="lin" valueType="num">
                                      <p:cBhvr additive="base">
                                        <p:cTn id="8" dur="500" fill="hold"/>
                                        <p:tgtEl>
                                          <p:spTgt spid="6760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7586"/>
                                        </p:tgtEl>
                                        <p:attrNameLst>
                                          <p:attrName>style.visibility</p:attrName>
                                        </p:attrNameLst>
                                      </p:cBhvr>
                                      <p:to>
                                        <p:strVal val="visible"/>
                                      </p:to>
                                    </p:set>
                                    <p:anim calcmode="lin" valueType="num">
                                      <p:cBhvr additive="base">
                                        <p:cTn id="13" dur="500" fill="hold"/>
                                        <p:tgtEl>
                                          <p:spTgt spid="67586"/>
                                        </p:tgtEl>
                                        <p:attrNameLst>
                                          <p:attrName>ppt_x</p:attrName>
                                        </p:attrNameLst>
                                      </p:cBhvr>
                                      <p:tavLst>
                                        <p:tav tm="0">
                                          <p:val>
                                            <p:strVal val="#ppt_x"/>
                                          </p:val>
                                        </p:tav>
                                        <p:tav tm="100000">
                                          <p:val>
                                            <p:strVal val="#ppt_x"/>
                                          </p:val>
                                        </p:tav>
                                      </p:tavLst>
                                    </p:anim>
                                    <p:anim calcmode="lin" valueType="num">
                                      <p:cBhvr additive="base">
                                        <p:cTn id="14" dur="500" fill="hold"/>
                                        <p:tgtEl>
                                          <p:spTgt spid="6758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7590"/>
                                        </p:tgtEl>
                                        <p:attrNameLst>
                                          <p:attrName>style.visibility</p:attrName>
                                        </p:attrNameLst>
                                      </p:cBhvr>
                                      <p:to>
                                        <p:strVal val="visible"/>
                                      </p:to>
                                    </p:set>
                                    <p:anim calcmode="lin" valueType="num">
                                      <p:cBhvr additive="base">
                                        <p:cTn id="19" dur="500" fill="hold"/>
                                        <p:tgtEl>
                                          <p:spTgt spid="67590"/>
                                        </p:tgtEl>
                                        <p:attrNameLst>
                                          <p:attrName>ppt_x</p:attrName>
                                        </p:attrNameLst>
                                      </p:cBhvr>
                                      <p:tavLst>
                                        <p:tav tm="0">
                                          <p:val>
                                            <p:strVal val="#ppt_x"/>
                                          </p:val>
                                        </p:tav>
                                        <p:tav tm="100000">
                                          <p:val>
                                            <p:strVal val="#ppt_x"/>
                                          </p:val>
                                        </p:tav>
                                      </p:tavLst>
                                    </p:anim>
                                    <p:anim calcmode="lin" valueType="num">
                                      <p:cBhvr additive="base">
                                        <p:cTn id="20" dur="500" fill="hold"/>
                                        <p:tgtEl>
                                          <p:spTgt spid="6759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7594"/>
                                        </p:tgtEl>
                                        <p:attrNameLst>
                                          <p:attrName>style.visibility</p:attrName>
                                        </p:attrNameLst>
                                      </p:cBhvr>
                                      <p:to>
                                        <p:strVal val="visible"/>
                                      </p:to>
                                    </p:set>
                                    <p:anim calcmode="lin" valueType="num">
                                      <p:cBhvr additive="base">
                                        <p:cTn id="25" dur="500" fill="hold"/>
                                        <p:tgtEl>
                                          <p:spTgt spid="67594"/>
                                        </p:tgtEl>
                                        <p:attrNameLst>
                                          <p:attrName>ppt_x</p:attrName>
                                        </p:attrNameLst>
                                      </p:cBhvr>
                                      <p:tavLst>
                                        <p:tav tm="0">
                                          <p:val>
                                            <p:strVal val="#ppt_x"/>
                                          </p:val>
                                        </p:tav>
                                        <p:tav tm="100000">
                                          <p:val>
                                            <p:strVal val="#ppt_x"/>
                                          </p:val>
                                        </p:tav>
                                      </p:tavLst>
                                    </p:anim>
                                    <p:anim calcmode="lin" valueType="num">
                                      <p:cBhvr additive="base">
                                        <p:cTn id="26" dur="500" fill="hold"/>
                                        <p:tgtEl>
                                          <p:spTgt spid="6759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7600"/>
                                        </p:tgtEl>
                                        <p:attrNameLst>
                                          <p:attrName>style.visibility</p:attrName>
                                        </p:attrNameLst>
                                      </p:cBhvr>
                                      <p:to>
                                        <p:strVal val="visible"/>
                                      </p:to>
                                    </p:set>
                                    <p:anim calcmode="lin" valueType="num">
                                      <p:cBhvr additive="base">
                                        <p:cTn id="31" dur="500" fill="hold"/>
                                        <p:tgtEl>
                                          <p:spTgt spid="67600"/>
                                        </p:tgtEl>
                                        <p:attrNameLst>
                                          <p:attrName>ppt_x</p:attrName>
                                        </p:attrNameLst>
                                      </p:cBhvr>
                                      <p:tavLst>
                                        <p:tav tm="0">
                                          <p:val>
                                            <p:strVal val="#ppt_x"/>
                                          </p:val>
                                        </p:tav>
                                        <p:tav tm="100000">
                                          <p:val>
                                            <p:strVal val="#ppt_x"/>
                                          </p:val>
                                        </p:tav>
                                      </p:tavLst>
                                    </p:anim>
                                    <p:anim calcmode="lin" valueType="num">
                                      <p:cBhvr additive="base">
                                        <p:cTn id="32" dur="500" fill="hold"/>
                                        <p:tgtEl>
                                          <p:spTgt spid="6760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7602"/>
                                        </p:tgtEl>
                                        <p:attrNameLst>
                                          <p:attrName>style.visibility</p:attrName>
                                        </p:attrNameLst>
                                      </p:cBhvr>
                                      <p:to>
                                        <p:strVal val="visible"/>
                                      </p:to>
                                    </p:set>
                                    <p:anim calcmode="lin" valueType="num">
                                      <p:cBhvr additive="base">
                                        <p:cTn id="37" dur="500" fill="hold"/>
                                        <p:tgtEl>
                                          <p:spTgt spid="67602"/>
                                        </p:tgtEl>
                                        <p:attrNameLst>
                                          <p:attrName>ppt_x</p:attrName>
                                        </p:attrNameLst>
                                      </p:cBhvr>
                                      <p:tavLst>
                                        <p:tav tm="0">
                                          <p:val>
                                            <p:strVal val="#ppt_x"/>
                                          </p:val>
                                        </p:tav>
                                        <p:tav tm="100000">
                                          <p:val>
                                            <p:strVal val="#ppt_x"/>
                                          </p:val>
                                        </p:tav>
                                      </p:tavLst>
                                    </p:anim>
                                    <p:anim calcmode="lin" valueType="num">
                                      <p:cBhvr additive="base">
                                        <p:cTn id="38" dur="500" fill="hold"/>
                                        <p:tgtEl>
                                          <p:spTgt spid="676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600" grpId="0" animBg="1"/>
      <p:bldP spid="67601" grpId="0"/>
      <p:bldP spid="67602"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54274" name="Rectangle 2"/>
          <p:cNvSpPr>
            <a:spLocks noChangeArrowheads="1"/>
          </p:cNvSpPr>
          <p:nvPr/>
        </p:nvSpPr>
        <p:spPr bwMode="auto">
          <a:xfrm>
            <a:off x="179388" y="692150"/>
            <a:ext cx="3816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3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黑体" panose="02010609060101010101" pitchFamily="2" charset="-122"/>
                <a:cs typeface="+mn-cs"/>
              </a:rPr>
              <a:t>一：扩散现象</a:t>
            </a:r>
            <a:endParaRPr kumimoji="1" lang="zh-CN" altLang="en-US" sz="3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黑体" panose="02010609060101010101" pitchFamily="2" charset="-122"/>
              <a:cs typeface="+mn-cs"/>
            </a:endParaRPr>
          </a:p>
        </p:txBody>
      </p:sp>
      <p:sp>
        <p:nvSpPr>
          <p:cNvPr id="54275" name="Text Box 3"/>
          <p:cNvSpPr txBox="1">
            <a:spLocks noChangeArrowheads="1"/>
          </p:cNvSpPr>
          <p:nvPr/>
        </p:nvSpPr>
        <p:spPr bwMode="auto">
          <a:xfrm>
            <a:off x="539750" y="1341438"/>
            <a:ext cx="828198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eaLnBrk="1" hangingPunct="1">
              <a:buClrTx/>
              <a:buSzTx/>
              <a:buFontTx/>
              <a:buNone/>
              <a:defRPr/>
            </a:pPr>
            <a:r>
              <a:rPr kumimoji="1" lang="en-US" altLang="zh-CN" b="1" kern="1200" cap="none" spc="0" normalizeH="0" baseline="0" noProof="0" dirty="0">
                <a:effectLst>
                  <a:outerShdw blurRad="38100" dist="38100" dir="2700000" algn="tl">
                    <a:srgbClr val="C0C0C0"/>
                  </a:outerShdw>
                </a:effectLst>
                <a:latin typeface="黑体" panose="02010609060101010101" pitchFamily="2" charset="-122"/>
                <a:ea typeface="黑体" panose="02010609060101010101" pitchFamily="2" charset="-122"/>
                <a:cs typeface="+mn-cs"/>
              </a:rPr>
              <a:t>1.</a:t>
            </a:r>
            <a:r>
              <a:rPr kumimoji="1" lang="zh-CN" altLang="en-US" b="1" kern="1200" cap="none" spc="0" normalizeH="0" baseline="0" noProof="0" dirty="0">
                <a:effectLst>
                  <a:outerShdw blurRad="38100" dist="38100" dir="2700000" algn="tl">
                    <a:srgbClr val="C0C0C0"/>
                  </a:outerShdw>
                </a:effectLst>
                <a:latin typeface="黑体" panose="02010609060101010101" pitchFamily="2" charset="-122"/>
                <a:ea typeface="黑体" panose="02010609060101010101" pitchFamily="2" charset="-122"/>
                <a:cs typeface="+mn-cs"/>
              </a:rPr>
              <a:t>定义：不同物质相互接触时彼此进入对方的现象叫做</a:t>
            </a:r>
            <a:r>
              <a:rPr kumimoji="1" lang="zh-CN" altLang="en-US" b="1" kern="1200" cap="none" spc="0" normalizeH="0" baseline="0" noProof="0" dirty="0">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cs typeface="+mn-cs"/>
              </a:rPr>
              <a:t>扩散</a:t>
            </a:r>
            <a:endParaRPr kumimoji="1" lang="zh-CN" altLang="en-US" b="1" kern="1200" cap="none" spc="0" normalizeH="0" baseline="0" noProof="0" dirty="0">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cs typeface="+mn-cs"/>
            </a:endParaRPr>
          </a:p>
        </p:txBody>
      </p:sp>
      <p:sp>
        <p:nvSpPr>
          <p:cNvPr id="54280" name="Rectangle 8"/>
          <p:cNvSpPr/>
          <p:nvPr/>
        </p:nvSpPr>
        <p:spPr>
          <a:xfrm>
            <a:off x="611188" y="2349500"/>
            <a:ext cx="6551612" cy="519113"/>
          </a:xfrm>
          <a:prstGeom prst="rect">
            <a:avLst/>
          </a:prstGeom>
          <a:noFill/>
          <a:ln w="9525">
            <a:noFill/>
          </a:ln>
        </p:spPr>
        <p:txBody>
          <a:bodyPr>
            <a:spAutoFit/>
          </a:bodyPr>
          <a:p>
            <a:r>
              <a:rPr lang="en-US" altLang="zh-CN" b="1" dirty="0">
                <a:solidFill>
                  <a:schemeClr val="tx2"/>
                </a:solidFill>
                <a:latin typeface="黑体" panose="02010609060101010101" pitchFamily="2" charset="-122"/>
                <a:ea typeface="黑体" panose="02010609060101010101" pitchFamily="2" charset="-122"/>
              </a:rPr>
              <a:t>2.</a:t>
            </a:r>
            <a:r>
              <a:rPr lang="zh-CN" altLang="en-US" b="1" dirty="0">
                <a:solidFill>
                  <a:schemeClr val="tx2"/>
                </a:solidFill>
                <a:latin typeface="黑体" panose="02010609060101010101" pitchFamily="2" charset="-122"/>
                <a:ea typeface="黑体" panose="02010609060101010101" pitchFamily="2" charset="-122"/>
              </a:rPr>
              <a:t>原因：物质分子的无规则运动</a:t>
            </a:r>
            <a:endParaRPr lang="zh-CN" altLang="en-US" b="1" dirty="0">
              <a:solidFill>
                <a:schemeClr val="tx2"/>
              </a:solidFill>
              <a:latin typeface="黑体" panose="02010609060101010101" pitchFamily="2" charset="-122"/>
              <a:ea typeface="黑体" panose="02010609060101010101" pitchFamily="2" charset="-122"/>
            </a:endParaRPr>
          </a:p>
        </p:txBody>
      </p:sp>
      <p:sp>
        <p:nvSpPr>
          <p:cNvPr id="54284" name="Rectangle 12"/>
          <p:cNvSpPr>
            <a:spLocks noChangeArrowheads="1"/>
          </p:cNvSpPr>
          <p:nvPr/>
        </p:nvSpPr>
        <p:spPr bwMode="auto">
          <a:xfrm>
            <a:off x="395288" y="3068638"/>
            <a:ext cx="74183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2800" b="1" i="0" u="none" strike="noStrike" kern="1200" cap="none" spc="0" normalizeH="0" baseline="0" noProof="0">
                <a:ln>
                  <a:noFill/>
                </a:ln>
                <a:solidFill>
                  <a:srgbClr val="FF0000"/>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rPr>
              <a:t>    </a:t>
            </a:r>
            <a:r>
              <a:rPr kumimoji="1" lang="zh-CN" altLang="en-US" sz="2800" b="1" i="0" u="none" strike="noStrike" kern="1200" cap="none" spc="0" normalizeH="0" baseline="0" noProof="0">
                <a:ln>
                  <a:noFill/>
                </a:ln>
                <a:solidFill>
                  <a:srgbClr val="FF0000"/>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rPr>
              <a:t>扩散现象在气体、液体、固体都能发生．</a:t>
            </a:r>
            <a:endParaRPr kumimoji="1" lang="zh-CN" altLang="en-US" sz="2800" b="1" i="0" u="none" strike="noStrike" kern="1200" cap="none" spc="0" normalizeH="0" baseline="0" noProof="0">
              <a:ln>
                <a:noFill/>
              </a:ln>
              <a:solidFill>
                <a:srgbClr val="FF0000"/>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endParaRPr>
          </a:p>
        </p:txBody>
      </p:sp>
      <p:sp>
        <p:nvSpPr>
          <p:cNvPr id="54285" name="Rectangle 13"/>
          <p:cNvSpPr>
            <a:spLocks noChangeArrowheads="1"/>
          </p:cNvSpPr>
          <p:nvPr/>
        </p:nvSpPr>
        <p:spPr bwMode="auto">
          <a:xfrm>
            <a:off x="468313" y="3644900"/>
            <a:ext cx="75612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28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2" charset="-122"/>
                <a:cs typeface="+mn-cs"/>
              </a:rPr>
              <a:t>3. </a:t>
            </a:r>
            <a:r>
              <a:rPr kumimoji="1" lang="zh-CN" altLang="en-US" sz="28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2" charset="-122"/>
                <a:cs typeface="+mn-cs"/>
              </a:rPr>
              <a:t>温度越高，扩散现象越明显</a:t>
            </a:r>
            <a:endParaRPr kumimoji="1" lang="zh-CN" altLang="en-US" sz="28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2" charset="-122"/>
              <a:cs typeface="+mn-cs"/>
            </a:endParaRPr>
          </a:p>
        </p:txBody>
      </p:sp>
      <p:sp>
        <p:nvSpPr>
          <p:cNvPr id="54289" name="Rectangle 17"/>
          <p:cNvSpPr>
            <a:spLocks noChangeArrowheads="1"/>
          </p:cNvSpPr>
          <p:nvPr/>
        </p:nvSpPr>
        <p:spPr bwMode="auto">
          <a:xfrm>
            <a:off x="539750" y="4292600"/>
            <a:ext cx="286543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rPr>
              <a:t>4.</a:t>
            </a:r>
            <a:r>
              <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rPr>
              <a:t>扩散现象说明 </a:t>
            </a:r>
            <a:endPar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endParaRPr>
          </a:p>
        </p:txBody>
      </p:sp>
      <p:sp>
        <p:nvSpPr>
          <p:cNvPr id="54290" name="Rectangle 18"/>
          <p:cNvSpPr>
            <a:spLocks noChangeArrowheads="1"/>
          </p:cNvSpPr>
          <p:nvPr/>
        </p:nvSpPr>
        <p:spPr bwMode="auto">
          <a:xfrm>
            <a:off x="539750" y="4868863"/>
            <a:ext cx="785018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2800" b="1" i="0" u="none" strike="noStrike" kern="1200" cap="none" spc="0" normalizeH="0" baseline="0" noProof="0" dirty="0">
                <a:ln>
                  <a:noFill/>
                </a:ln>
                <a:solidFill>
                  <a:schemeClr val="tx1"/>
                </a:solidFill>
                <a:effectLst/>
                <a:uLnTx/>
                <a:uFillTx/>
                <a:latin typeface="黑体" panose="02010609060101010101" pitchFamily="2" charset="-122"/>
                <a:ea typeface="黑体" panose="02010609060101010101" pitchFamily="2" charset="-122"/>
                <a:cs typeface="+mn-cs"/>
              </a:rPr>
              <a:t> </a:t>
            </a:r>
            <a:r>
              <a:rPr kumimoji="1" lang="zh-CN" altLang="en-US" sz="2800" b="1" i="0" u="none" strike="noStrike" kern="1200" cap="none" spc="0" normalizeH="0" baseline="0" noProof="0" dirty="0">
                <a:ln>
                  <a:noFill/>
                </a:ln>
                <a:solidFill>
                  <a:schemeClr val="tx1"/>
                </a:solidFill>
                <a:effectLst/>
                <a:uLnTx/>
                <a:uFillTx/>
                <a:latin typeface="黑体" panose="02010609060101010101" pitchFamily="2" charset="-122"/>
                <a:ea typeface="黑体" panose="02010609060101010101" pitchFamily="2" charset="-122"/>
                <a:cs typeface="+mn-cs"/>
              </a:rPr>
              <a:t>（</a:t>
            </a:r>
            <a:r>
              <a:rPr kumimoji="1" lang="en-US" altLang="zh-CN" sz="2800" b="1" i="0" u="none" strike="noStrike" kern="1200" cap="none" spc="0" normalizeH="0" baseline="0" noProof="0" dirty="0">
                <a:ln>
                  <a:noFill/>
                </a:ln>
                <a:solidFill>
                  <a:schemeClr val="tx1"/>
                </a:solidFill>
                <a:effectLst/>
                <a:uLnTx/>
                <a:uFillTx/>
                <a:latin typeface="黑体" panose="02010609060101010101" pitchFamily="2" charset="-122"/>
                <a:ea typeface="黑体" panose="02010609060101010101" pitchFamily="2" charset="-122"/>
                <a:cs typeface="+mn-cs"/>
              </a:rPr>
              <a:t>1</a:t>
            </a:r>
            <a:r>
              <a:rPr kumimoji="1" lang="zh-CN" altLang="en-US" sz="2800" b="1" i="0" u="none" strike="noStrike" kern="1200" cap="none" spc="0" normalizeH="0" baseline="0" noProof="0" dirty="0">
                <a:ln>
                  <a:noFill/>
                </a:ln>
                <a:solidFill>
                  <a:schemeClr val="tx1"/>
                </a:solidFill>
                <a:effectLst/>
                <a:uLnTx/>
                <a:uFillTx/>
                <a:latin typeface="黑体" panose="02010609060101010101" pitchFamily="2" charset="-122"/>
                <a:ea typeface="黑体" panose="02010609060101010101" pitchFamily="2" charset="-122"/>
                <a:cs typeface="+mn-cs"/>
              </a:rPr>
              <a:t>）</a:t>
            </a:r>
            <a:r>
              <a:rPr kumimoji="1"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直接</a:t>
            </a:r>
            <a:r>
              <a:rPr kumimoji="1" lang="zh-CN" altLang="en-US" sz="2800" b="1" i="0" u="none" strike="noStrike" kern="1200" cap="none" spc="0" normalizeH="0" baseline="0" noProof="0" dirty="0">
                <a:ln>
                  <a:noFill/>
                </a:ln>
                <a:solidFill>
                  <a:schemeClr val="tx1"/>
                </a:solidFill>
                <a:effectLst/>
                <a:uLnTx/>
                <a:uFillTx/>
                <a:latin typeface="黑体" panose="02010609060101010101" pitchFamily="2" charset="-122"/>
                <a:ea typeface="黑体" panose="02010609060101010101" pitchFamily="2" charset="-122"/>
                <a:cs typeface="+mn-cs"/>
              </a:rPr>
              <a:t>说明了组成物体的分子总是不停地做无规则运动</a:t>
            </a:r>
            <a:endPar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endParaRPr>
          </a:p>
        </p:txBody>
      </p:sp>
      <p:sp>
        <p:nvSpPr>
          <p:cNvPr id="54291" name="Rectangle 19"/>
          <p:cNvSpPr/>
          <p:nvPr/>
        </p:nvSpPr>
        <p:spPr>
          <a:xfrm>
            <a:off x="539750" y="6021388"/>
            <a:ext cx="6624638" cy="528637"/>
          </a:xfrm>
          <a:prstGeom prst="rect">
            <a:avLst/>
          </a:prstGeom>
          <a:noFill/>
          <a:ln w="9525" cap="flat" cmpd="sng">
            <a:solidFill>
              <a:schemeClr val="bg1"/>
            </a:solidFill>
            <a:prstDash val="solid"/>
            <a:miter/>
            <a:headEnd type="none" w="med" len="med"/>
            <a:tailEnd type="none" w="med" len="med"/>
          </a:ln>
        </p:spPr>
        <p:txBody>
          <a:bodyPr anchor="ctr" anchorCtr="0">
            <a:spAutoFit/>
          </a:bodyPr>
          <a:p>
            <a:pPr eaLnBrk="1" hangingPunct="1"/>
            <a:r>
              <a:rPr lang="en-US" altLang="zh-CN" b="1" dirty="0">
                <a:latin typeface="黑体" panose="02010609060101010101" pitchFamily="2" charset="-122"/>
                <a:ea typeface="黑体" panose="02010609060101010101" pitchFamily="2" charset="-122"/>
              </a:rPr>
              <a:t> </a:t>
            </a:r>
            <a:r>
              <a:rPr lang="zh-CN" altLang="en-US" b="1" dirty="0">
                <a:latin typeface="黑体" panose="02010609060101010101" pitchFamily="2" charset="-122"/>
                <a:ea typeface="黑体" panose="02010609060101010101" pitchFamily="2" charset="-122"/>
              </a:rPr>
              <a:t>（</a:t>
            </a:r>
            <a:r>
              <a:rPr lang="en-US" altLang="zh-CN" b="1" dirty="0">
                <a:latin typeface="黑体" panose="02010609060101010101" pitchFamily="2" charset="-122"/>
                <a:ea typeface="黑体" panose="02010609060101010101" pitchFamily="2" charset="-122"/>
              </a:rPr>
              <a:t>2</a:t>
            </a:r>
            <a:r>
              <a:rPr lang="zh-CN" altLang="en-US" b="1" dirty="0">
                <a:latin typeface="黑体" panose="02010609060101010101" pitchFamily="2" charset="-122"/>
                <a:ea typeface="黑体" panose="02010609060101010101" pitchFamily="2" charset="-122"/>
              </a:rPr>
              <a:t>）分子间有间隙</a:t>
            </a:r>
            <a:endParaRPr lang="zh-CN" altLang="en-US" b="1" dirty="0">
              <a:latin typeface="黑体" panose="02010609060101010101" pitchFamily="2" charset="-122"/>
              <a:ea typeface="黑体" panose="02010609060101010101" pitchFamily="2" charset="-122"/>
            </a:endParaRPr>
          </a:p>
        </p:txBody>
      </p:sp>
      <p:pic>
        <p:nvPicPr>
          <p:cNvPr id="6154" name="Picture 10" descr="C:\Program Files\Microsoft Office\MEDIA\CAGCAT10\j0217698.wmf">
            <a:hlinkClick r:id="rId1" action="ppaction://hlinksldjump"/>
          </p:cNvPr>
          <p:cNvPicPr>
            <a:picLocks noChangeAspect="1"/>
          </p:cNvPicPr>
          <p:nvPr/>
        </p:nvPicPr>
        <p:blipFill>
          <a:blip r:embed="rId2"/>
          <a:stretch>
            <a:fillRect/>
          </a:stretch>
        </p:blipFill>
        <p:spPr>
          <a:xfrm>
            <a:off x="7735888" y="5707063"/>
            <a:ext cx="823912" cy="79692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427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54280"/>
                                        </p:tgtEl>
                                        <p:attrNameLst>
                                          <p:attrName>style.visibility</p:attrName>
                                        </p:attrNameLst>
                                      </p:cBhvr>
                                      <p:to>
                                        <p:strVal val="visible"/>
                                      </p:to>
                                    </p:set>
                                    <p:animEffect transition="in" filter="dissolve">
                                      <p:cBhvr>
                                        <p:cTn id="11" dur="500"/>
                                        <p:tgtEl>
                                          <p:spTgt spid="54280"/>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5428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499"/>
                                          </p:stCondLst>
                                        </p:cTn>
                                        <p:tgtEl>
                                          <p:spTgt spid="54285"/>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54289"/>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499"/>
                                          </p:stCondLst>
                                        </p:cTn>
                                        <p:tgtEl>
                                          <p:spTgt spid="54290"/>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54291"/>
                                        </p:tgtEl>
                                        <p:attrNameLst>
                                          <p:attrName>style.visibility</p:attrName>
                                        </p:attrNameLst>
                                      </p:cBhvr>
                                      <p:to>
                                        <p:strVal val="visible"/>
                                      </p:to>
                                    </p:set>
                                    <p:animEffect transition="in" filter="box(in)">
                                      <p:cBhvr>
                                        <p:cTn id="32" dur="500"/>
                                        <p:tgtEl>
                                          <p:spTgt spid="54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p:bldP spid="54280" grpId="0"/>
      <p:bldP spid="54284" grpId="0"/>
      <p:bldP spid="54285" grpId="0"/>
      <p:bldP spid="54289" grpId="0"/>
      <p:bldP spid="54290" grpId="0"/>
      <p:bldP spid="54291"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48130" name="Picture 2" descr="1110t006"/>
          <p:cNvPicPr>
            <a:picLocks noChangeAspect="1"/>
          </p:cNvPicPr>
          <p:nvPr/>
        </p:nvPicPr>
        <p:blipFill>
          <a:blip r:embed="rId1">
            <a:clrChange>
              <a:clrFrom>
                <a:srgbClr val="FFFFFF"/>
              </a:clrFrom>
              <a:clrTo>
                <a:srgbClr val="FFFFFF">
                  <a:alpha val="0"/>
                </a:srgbClr>
              </a:clrTo>
            </a:clrChange>
          </a:blip>
          <a:stretch>
            <a:fillRect/>
          </a:stretch>
        </p:blipFill>
        <p:spPr>
          <a:xfrm>
            <a:off x="323850" y="2205038"/>
            <a:ext cx="2095500" cy="3276600"/>
          </a:xfrm>
          <a:prstGeom prst="rect">
            <a:avLst/>
          </a:prstGeom>
          <a:noFill/>
          <a:ln w="9525">
            <a:noFill/>
          </a:ln>
        </p:spPr>
      </p:pic>
      <p:sp>
        <p:nvSpPr>
          <p:cNvPr id="48131" name="Text Box 3"/>
          <p:cNvSpPr txBox="1">
            <a:spLocks noChangeArrowheads="1"/>
          </p:cNvSpPr>
          <p:nvPr/>
        </p:nvSpPr>
        <p:spPr bwMode="auto">
          <a:xfrm>
            <a:off x="401638" y="115888"/>
            <a:ext cx="40338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eaLnBrk="1" hangingPunct="1">
              <a:buClrTx/>
              <a:buSzTx/>
              <a:buFontTx/>
              <a:buNone/>
              <a:defRPr/>
            </a:pPr>
            <a:r>
              <a:rPr kumimoji="1" lang="zh-CN" altLang="en-US" sz="3600" b="1" kern="1200" cap="none" spc="0" normalizeH="0" baseline="0" noProof="0" dirty="0">
                <a:solidFill>
                  <a:srgbClr val="FF0000"/>
                </a:solidFill>
                <a:effectLst>
                  <a:outerShdw blurRad="38100" dist="38100" dir="2700000" algn="tl">
                    <a:srgbClr val="C0C0C0"/>
                  </a:outerShdw>
                </a:effectLst>
                <a:latin typeface="Arial" panose="020B0604020202020204" pitchFamily="34" charset="0"/>
                <a:ea typeface="黑体" panose="02010609060101010101" pitchFamily="2" charset="-122"/>
                <a:cs typeface="+mn-cs"/>
              </a:rPr>
              <a:t>二、布朗运动</a:t>
            </a:r>
            <a:endParaRPr kumimoji="1" lang="zh-CN" altLang="en-US" sz="3600" b="1" kern="1200" cap="none" spc="0" normalizeH="0" baseline="0" noProof="0" dirty="0">
              <a:solidFill>
                <a:srgbClr val="FF0000"/>
              </a:solidFill>
              <a:effectLst>
                <a:outerShdw blurRad="38100" dist="38100" dir="2700000" algn="tl">
                  <a:srgbClr val="C0C0C0"/>
                </a:outerShdw>
              </a:effectLst>
              <a:latin typeface="Arial" panose="020B0604020202020204" pitchFamily="34" charset="0"/>
              <a:ea typeface="黑体" panose="02010609060101010101" pitchFamily="2" charset="-122"/>
              <a:cs typeface="+mn-cs"/>
            </a:endParaRPr>
          </a:p>
        </p:txBody>
      </p:sp>
      <p:sp>
        <p:nvSpPr>
          <p:cNvPr id="48132" name="Rectangle 4"/>
          <p:cNvSpPr/>
          <p:nvPr/>
        </p:nvSpPr>
        <p:spPr>
          <a:xfrm>
            <a:off x="2627313" y="908050"/>
            <a:ext cx="6265862" cy="3935413"/>
          </a:xfrm>
          <a:prstGeom prst="rect">
            <a:avLst/>
          </a:prstGeom>
          <a:noFill/>
          <a:ln w="9525">
            <a:noFill/>
          </a:ln>
        </p:spPr>
        <p:txBody>
          <a:bodyPr>
            <a:spAutoFit/>
          </a:bodyPr>
          <a:p>
            <a:r>
              <a:rPr lang="en-US" altLang="zh-CN" dirty="0">
                <a:solidFill>
                  <a:schemeClr val="folHlink"/>
                </a:solidFill>
                <a:latin typeface="Arial" panose="020B0604020202020204" pitchFamily="34" charset="0"/>
              </a:rPr>
              <a:t>       </a:t>
            </a:r>
            <a:r>
              <a:rPr lang="zh-CN" altLang="en-US" b="1" dirty="0">
                <a:latin typeface="华文细黑" panose="02010600040101010101" pitchFamily="2" charset="-122"/>
                <a:ea typeface="华文细黑" panose="02010600040101010101" pitchFamily="2" charset="-122"/>
              </a:rPr>
              <a:t>布朗是英国的一位植物学家。</a:t>
            </a:r>
            <a:r>
              <a:rPr lang="en-US" altLang="zh-CN" b="1" dirty="0">
                <a:latin typeface="华文细黑" panose="02010600040101010101" pitchFamily="2" charset="-122"/>
                <a:ea typeface="华文细黑" panose="02010600040101010101" pitchFamily="2" charset="-122"/>
              </a:rPr>
              <a:t>1827</a:t>
            </a:r>
            <a:r>
              <a:rPr lang="zh-CN" altLang="en-US" b="1" dirty="0">
                <a:latin typeface="华文细黑" panose="02010600040101010101" pitchFamily="2" charset="-122"/>
                <a:ea typeface="华文细黑" panose="02010600040101010101" pitchFamily="2" charset="-122"/>
              </a:rPr>
              <a:t>年，布朗</a:t>
            </a:r>
            <a:r>
              <a:rPr lang="zh-CN" altLang="en-US" b="1" dirty="0">
                <a:solidFill>
                  <a:srgbClr val="FF0000"/>
                </a:solidFill>
                <a:latin typeface="华文细黑" panose="02010600040101010101" pitchFamily="2" charset="-122"/>
                <a:ea typeface="华文细黑" panose="02010600040101010101" pitchFamily="2" charset="-122"/>
              </a:rPr>
              <a:t>用显微镜观察</a:t>
            </a:r>
            <a:r>
              <a:rPr lang="zh-CN" altLang="en-US" b="1" dirty="0">
                <a:latin typeface="华文细黑" panose="02010600040101010101" pitchFamily="2" charset="-122"/>
                <a:ea typeface="华文细黑" panose="02010600040101010101" pitchFamily="2" charset="-122"/>
              </a:rPr>
              <a:t>植物的花粉微粒悬浮在静止水面上的形态时，却惊奇地发现这些花粉微粒在不停地作无规则运动。布朗经过反复观察后，写下了这样的一段文字：</a:t>
            </a:r>
            <a:r>
              <a:rPr lang="zh-CN" altLang="en-US" b="1" dirty="0">
                <a:latin typeface="Arial" panose="020B0604020202020204" pitchFamily="34" charset="0"/>
                <a:ea typeface="华文细黑" panose="02010600040101010101" pitchFamily="2" charset="-122"/>
              </a:rPr>
              <a:t>“</a:t>
            </a:r>
            <a:r>
              <a:rPr lang="zh-CN" altLang="en-US" b="1" dirty="0">
                <a:latin typeface="华文细黑" panose="02010600040101010101" pitchFamily="2" charset="-122"/>
                <a:ea typeface="华文细黑" panose="02010600040101010101" pitchFamily="2" charset="-122"/>
              </a:rPr>
              <a:t>我确信这种运动不是由于液体的流动所引起，也不是由于液体的逐渐蒸发所引起，而是属于粒子本身的运动。</a:t>
            </a:r>
            <a:r>
              <a:rPr lang="zh-CN" altLang="en-US" b="1" dirty="0">
                <a:latin typeface="Arial" panose="020B0604020202020204" pitchFamily="34" charset="0"/>
                <a:ea typeface="华文细黑" panose="02010600040101010101" pitchFamily="2" charset="-122"/>
              </a:rPr>
              <a:t>”</a:t>
            </a:r>
            <a:r>
              <a:rPr lang="zh-CN" altLang="en-US" dirty="0">
                <a:solidFill>
                  <a:schemeClr val="folHlink"/>
                </a:solidFill>
                <a:latin typeface="Arial" panose="020B0604020202020204" pitchFamily="34" charset="0"/>
              </a:rPr>
              <a:t> </a:t>
            </a:r>
            <a:endParaRPr lang="zh-CN" altLang="en-US" dirty="0">
              <a:solidFill>
                <a:schemeClr val="folHlink"/>
              </a:solidFill>
              <a:latin typeface="Arial" panose="020B0604020202020204" pitchFamily="34" charset="0"/>
            </a:endParaRPr>
          </a:p>
        </p:txBody>
      </p:sp>
      <p:sp>
        <p:nvSpPr>
          <p:cNvPr id="7173" name="Rectangle 4"/>
          <p:cNvSpPr/>
          <p:nvPr/>
        </p:nvSpPr>
        <p:spPr>
          <a:xfrm>
            <a:off x="323850" y="5661025"/>
            <a:ext cx="8610600" cy="860425"/>
          </a:xfrm>
          <a:prstGeom prst="rect">
            <a:avLst/>
          </a:prstGeom>
          <a:noFill/>
          <a:ln w="9525">
            <a:noFill/>
          </a:ln>
        </p:spPr>
        <p:txBody>
          <a:bodyPr>
            <a:spAutoFit/>
          </a:bodyPr>
          <a:p>
            <a:pPr eaLnBrk="1" hangingPunct="1">
              <a:lnSpc>
                <a:spcPct val="90000"/>
              </a:lnSpc>
              <a:spcBef>
                <a:spcPct val="20000"/>
              </a:spcBef>
            </a:pPr>
            <a:r>
              <a:rPr lang="zh-CN" altLang="en-US" b="1" dirty="0">
                <a:latin typeface="黑体" panose="02010609060101010101" pitchFamily="2" charset="-122"/>
                <a:ea typeface="黑体" panose="02010609060101010101" pitchFamily="2" charset="-122"/>
              </a:rPr>
              <a:t>布朗运动：悬浮在液体</a:t>
            </a:r>
            <a:r>
              <a:rPr lang="en-US" altLang="zh-CN" b="1" dirty="0">
                <a:latin typeface="黑体" panose="02010609060101010101" pitchFamily="2" charset="-122"/>
                <a:ea typeface="黑体" panose="02010609060101010101" pitchFamily="2" charset="-122"/>
              </a:rPr>
              <a:t>(</a:t>
            </a:r>
            <a:r>
              <a:rPr lang="zh-CN" altLang="en-US" b="1" dirty="0">
                <a:latin typeface="黑体" panose="02010609060101010101" pitchFamily="2" charset="-122"/>
                <a:ea typeface="黑体" panose="02010609060101010101" pitchFamily="2" charset="-122"/>
              </a:rPr>
              <a:t>气体）中的固体微粒永不停息的无规则运动叫做</a:t>
            </a:r>
            <a:r>
              <a:rPr lang="zh-CN" altLang="en-US" b="1" dirty="0">
                <a:solidFill>
                  <a:srgbClr val="FF6600"/>
                </a:solidFill>
                <a:latin typeface="黑体" panose="02010609060101010101" pitchFamily="2" charset="-122"/>
                <a:ea typeface="黑体" panose="02010609060101010101" pitchFamily="2" charset="-122"/>
              </a:rPr>
              <a:t>布朗运动</a:t>
            </a:r>
            <a:r>
              <a:rPr lang="zh-CN" altLang="en-US" b="1" dirty="0">
                <a:latin typeface="黑体" panose="02010609060101010101" pitchFamily="2" charset="-122"/>
                <a:ea typeface="黑体" panose="02010609060101010101" pitchFamily="2" charset="-122"/>
              </a:rPr>
              <a:t>．</a:t>
            </a:r>
            <a:endParaRPr lang="zh-CN" altLang="en-US" b="1" dirty="0">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8130"/>
                                        </p:tgtEl>
                                        <p:attrNameLst>
                                          <p:attrName>style.visibility</p:attrName>
                                        </p:attrNameLst>
                                      </p:cBhvr>
                                      <p:to>
                                        <p:strVal val="visible"/>
                                      </p:to>
                                    </p:set>
                                    <p:anim calcmode="lin" valueType="num">
                                      <p:cBhvr additive="base">
                                        <p:cTn id="7" dur="500" fill="hold"/>
                                        <p:tgtEl>
                                          <p:spTgt spid="48130"/>
                                        </p:tgtEl>
                                        <p:attrNameLst>
                                          <p:attrName>ppt_x</p:attrName>
                                        </p:attrNameLst>
                                      </p:cBhvr>
                                      <p:tavLst>
                                        <p:tav tm="0">
                                          <p:val>
                                            <p:strVal val="0-#ppt_w/2"/>
                                          </p:val>
                                        </p:tav>
                                        <p:tav tm="100000">
                                          <p:val>
                                            <p:strVal val="#ppt_x"/>
                                          </p:val>
                                        </p:tav>
                                      </p:tavLst>
                                    </p:anim>
                                    <p:anim calcmode="lin" valueType="num">
                                      <p:cBhvr additive="base">
                                        <p:cTn id="8" dur="500" fill="hold"/>
                                        <p:tgtEl>
                                          <p:spTgt spid="4813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481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2"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6147" name="Oval 3"/>
          <p:cNvSpPr/>
          <p:nvPr/>
        </p:nvSpPr>
        <p:spPr>
          <a:xfrm>
            <a:off x="1738313" y="2133600"/>
            <a:ext cx="247650" cy="228600"/>
          </a:xfrm>
          <a:prstGeom prst="ellipse">
            <a:avLst/>
          </a:prstGeom>
          <a:solidFill>
            <a:srgbClr val="FF3399"/>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48" name="Oval 4"/>
          <p:cNvSpPr/>
          <p:nvPr/>
        </p:nvSpPr>
        <p:spPr>
          <a:xfrm>
            <a:off x="2316163" y="32766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49" name="Oval 5"/>
          <p:cNvSpPr/>
          <p:nvPr/>
        </p:nvSpPr>
        <p:spPr>
          <a:xfrm>
            <a:off x="2316163" y="9906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50" name="Oval 6"/>
          <p:cNvSpPr/>
          <p:nvPr/>
        </p:nvSpPr>
        <p:spPr>
          <a:xfrm>
            <a:off x="912813" y="44958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51" name="Oval 7"/>
          <p:cNvSpPr/>
          <p:nvPr/>
        </p:nvSpPr>
        <p:spPr>
          <a:xfrm>
            <a:off x="2068513" y="56388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52" name="Oval 8"/>
          <p:cNvSpPr/>
          <p:nvPr/>
        </p:nvSpPr>
        <p:spPr>
          <a:xfrm>
            <a:off x="747713" y="1600200"/>
            <a:ext cx="247650" cy="228600"/>
          </a:xfrm>
          <a:prstGeom prst="ellipse">
            <a:avLst/>
          </a:prstGeom>
          <a:solidFill>
            <a:srgbClr val="FF3399"/>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53" name="Line 9"/>
          <p:cNvSpPr/>
          <p:nvPr/>
        </p:nvSpPr>
        <p:spPr>
          <a:xfrm>
            <a:off x="912813" y="1676400"/>
            <a:ext cx="908050" cy="533400"/>
          </a:xfrm>
          <a:prstGeom prst="line">
            <a:avLst/>
          </a:prstGeom>
          <a:ln w="28575" cap="flat" cmpd="sng">
            <a:solidFill>
              <a:srgbClr val="000099"/>
            </a:solidFill>
            <a:prstDash val="solid"/>
            <a:headEnd type="none" w="med" len="med"/>
            <a:tailEnd type="none" w="med" len="med"/>
          </a:ln>
        </p:spPr>
      </p:sp>
      <p:sp>
        <p:nvSpPr>
          <p:cNvPr id="6154" name="Oval 10"/>
          <p:cNvSpPr/>
          <p:nvPr/>
        </p:nvSpPr>
        <p:spPr>
          <a:xfrm>
            <a:off x="4763" y="35052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55" name="Oval 11"/>
          <p:cNvSpPr/>
          <p:nvPr/>
        </p:nvSpPr>
        <p:spPr>
          <a:xfrm>
            <a:off x="1573213" y="33528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56" name="Oval 12"/>
          <p:cNvSpPr/>
          <p:nvPr/>
        </p:nvSpPr>
        <p:spPr>
          <a:xfrm>
            <a:off x="3554413" y="30480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57" name="Oval 13"/>
          <p:cNvSpPr/>
          <p:nvPr/>
        </p:nvSpPr>
        <p:spPr>
          <a:xfrm>
            <a:off x="912813" y="35052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58" name="Oval 14"/>
          <p:cNvSpPr/>
          <p:nvPr/>
        </p:nvSpPr>
        <p:spPr>
          <a:xfrm>
            <a:off x="1820863" y="914400"/>
            <a:ext cx="247650" cy="228600"/>
          </a:xfrm>
          <a:prstGeom prst="ellipse">
            <a:avLst/>
          </a:prstGeom>
          <a:solidFill>
            <a:srgbClr val="FF3399"/>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59" name="Line 15"/>
          <p:cNvSpPr/>
          <p:nvPr/>
        </p:nvSpPr>
        <p:spPr>
          <a:xfrm flipV="1">
            <a:off x="912813" y="990600"/>
            <a:ext cx="1073150" cy="685800"/>
          </a:xfrm>
          <a:prstGeom prst="line">
            <a:avLst/>
          </a:prstGeom>
          <a:ln w="28575" cap="flat" cmpd="sng">
            <a:solidFill>
              <a:srgbClr val="000099"/>
            </a:solidFill>
            <a:prstDash val="solid"/>
            <a:headEnd type="none" w="med" len="med"/>
            <a:tailEnd type="none" w="med" len="med"/>
          </a:ln>
        </p:spPr>
      </p:sp>
      <p:sp>
        <p:nvSpPr>
          <p:cNvPr id="6160" name="Oval 16"/>
          <p:cNvSpPr/>
          <p:nvPr/>
        </p:nvSpPr>
        <p:spPr>
          <a:xfrm>
            <a:off x="2894013" y="24384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61" name="Oval 17"/>
          <p:cNvSpPr/>
          <p:nvPr/>
        </p:nvSpPr>
        <p:spPr>
          <a:xfrm>
            <a:off x="2316163" y="60198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62" name="Oval 18"/>
          <p:cNvSpPr/>
          <p:nvPr/>
        </p:nvSpPr>
        <p:spPr>
          <a:xfrm>
            <a:off x="3224213" y="26670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63" name="Oval 19"/>
          <p:cNvSpPr/>
          <p:nvPr/>
        </p:nvSpPr>
        <p:spPr>
          <a:xfrm>
            <a:off x="3224213" y="43434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64" name="Oval 20"/>
          <p:cNvSpPr/>
          <p:nvPr/>
        </p:nvSpPr>
        <p:spPr>
          <a:xfrm>
            <a:off x="87313" y="4114800"/>
            <a:ext cx="247650" cy="228600"/>
          </a:xfrm>
          <a:prstGeom prst="ellipse">
            <a:avLst/>
          </a:prstGeom>
          <a:solidFill>
            <a:srgbClr val="FF3399"/>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65" name="Line 21"/>
          <p:cNvSpPr/>
          <p:nvPr/>
        </p:nvSpPr>
        <p:spPr>
          <a:xfrm flipH="1">
            <a:off x="169863" y="990600"/>
            <a:ext cx="1733550" cy="3276600"/>
          </a:xfrm>
          <a:prstGeom prst="line">
            <a:avLst/>
          </a:prstGeom>
          <a:ln w="28575" cap="flat" cmpd="sng">
            <a:solidFill>
              <a:srgbClr val="000099"/>
            </a:solidFill>
            <a:prstDash val="solid"/>
            <a:headEnd type="none" w="med" len="med"/>
            <a:tailEnd type="none" w="med" len="med"/>
          </a:ln>
        </p:spPr>
      </p:sp>
      <p:sp>
        <p:nvSpPr>
          <p:cNvPr id="6166" name="Oval 22"/>
          <p:cNvSpPr/>
          <p:nvPr/>
        </p:nvSpPr>
        <p:spPr>
          <a:xfrm>
            <a:off x="2151063" y="41910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67" name="Oval 23"/>
          <p:cNvSpPr/>
          <p:nvPr/>
        </p:nvSpPr>
        <p:spPr>
          <a:xfrm>
            <a:off x="1655763" y="52578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68" name="Oval 24"/>
          <p:cNvSpPr/>
          <p:nvPr/>
        </p:nvSpPr>
        <p:spPr>
          <a:xfrm>
            <a:off x="2728913" y="14478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69" name="Oval 25"/>
          <p:cNvSpPr/>
          <p:nvPr/>
        </p:nvSpPr>
        <p:spPr>
          <a:xfrm>
            <a:off x="1903413" y="36576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70" name="Oval 26"/>
          <p:cNvSpPr/>
          <p:nvPr/>
        </p:nvSpPr>
        <p:spPr>
          <a:xfrm>
            <a:off x="2976563" y="3733800"/>
            <a:ext cx="247650" cy="228600"/>
          </a:xfrm>
          <a:prstGeom prst="ellipse">
            <a:avLst/>
          </a:prstGeom>
          <a:solidFill>
            <a:srgbClr val="FF3399"/>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71" name="Line 27"/>
          <p:cNvSpPr/>
          <p:nvPr/>
        </p:nvSpPr>
        <p:spPr>
          <a:xfrm flipV="1">
            <a:off x="252413" y="3810000"/>
            <a:ext cx="2889250" cy="457200"/>
          </a:xfrm>
          <a:prstGeom prst="line">
            <a:avLst/>
          </a:prstGeom>
          <a:ln w="28575" cap="flat" cmpd="sng">
            <a:solidFill>
              <a:srgbClr val="000099"/>
            </a:solidFill>
            <a:prstDash val="solid"/>
            <a:headEnd type="none" w="med" len="med"/>
            <a:tailEnd type="none" w="med" len="med"/>
          </a:ln>
        </p:spPr>
      </p:sp>
      <p:sp>
        <p:nvSpPr>
          <p:cNvPr id="6172" name="Oval 28"/>
          <p:cNvSpPr/>
          <p:nvPr/>
        </p:nvSpPr>
        <p:spPr>
          <a:xfrm>
            <a:off x="3802063" y="11430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73" name="Oval 29"/>
          <p:cNvSpPr/>
          <p:nvPr/>
        </p:nvSpPr>
        <p:spPr>
          <a:xfrm>
            <a:off x="4049713" y="4114800"/>
            <a:ext cx="247650" cy="3048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74" name="Oval 30"/>
          <p:cNvSpPr/>
          <p:nvPr/>
        </p:nvSpPr>
        <p:spPr>
          <a:xfrm>
            <a:off x="4627563" y="35814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75" name="Oval 31"/>
          <p:cNvSpPr/>
          <p:nvPr/>
        </p:nvSpPr>
        <p:spPr>
          <a:xfrm>
            <a:off x="2894013" y="5791200"/>
            <a:ext cx="247650" cy="228600"/>
          </a:xfrm>
          <a:prstGeom prst="ellipse">
            <a:avLst/>
          </a:prstGeom>
          <a:solidFill>
            <a:srgbClr val="FF3399"/>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76" name="Line 32"/>
          <p:cNvSpPr/>
          <p:nvPr/>
        </p:nvSpPr>
        <p:spPr>
          <a:xfrm flipH="1">
            <a:off x="2976563" y="3810000"/>
            <a:ext cx="165100" cy="2057400"/>
          </a:xfrm>
          <a:prstGeom prst="line">
            <a:avLst/>
          </a:prstGeom>
          <a:ln w="28575" cap="flat" cmpd="sng">
            <a:solidFill>
              <a:srgbClr val="000099"/>
            </a:solidFill>
            <a:prstDash val="solid"/>
            <a:headEnd type="none" w="med" len="med"/>
            <a:tailEnd type="none" w="med" len="med"/>
          </a:ln>
        </p:spPr>
      </p:sp>
      <p:sp>
        <p:nvSpPr>
          <p:cNvPr id="6177" name="Oval 33"/>
          <p:cNvSpPr/>
          <p:nvPr/>
        </p:nvSpPr>
        <p:spPr>
          <a:xfrm>
            <a:off x="3884613" y="22860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78" name="Oval 34"/>
          <p:cNvSpPr/>
          <p:nvPr/>
        </p:nvSpPr>
        <p:spPr>
          <a:xfrm>
            <a:off x="1325563" y="46482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79" name="Oval 35"/>
          <p:cNvSpPr/>
          <p:nvPr/>
        </p:nvSpPr>
        <p:spPr>
          <a:xfrm>
            <a:off x="1077913" y="53340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algn="ctr" eaLnBrk="1" hangingPunct="1"/>
            <a:endParaRPr lang="zh-CN" altLang="zh-CN" sz="2400" dirty="0">
              <a:latin typeface="Times New Roman" panose="02020603050405020304" pitchFamily="18" charset="0"/>
            </a:endParaRPr>
          </a:p>
        </p:txBody>
      </p:sp>
      <p:sp>
        <p:nvSpPr>
          <p:cNvPr id="6180" name="Oval 36"/>
          <p:cNvSpPr/>
          <p:nvPr/>
        </p:nvSpPr>
        <p:spPr>
          <a:xfrm>
            <a:off x="252413" y="2743200"/>
            <a:ext cx="247650" cy="228600"/>
          </a:xfrm>
          <a:prstGeom prst="ellipse">
            <a:avLst/>
          </a:prstGeom>
          <a:solidFill>
            <a:srgbClr val="FF3399"/>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81" name="Line 37"/>
          <p:cNvSpPr/>
          <p:nvPr/>
        </p:nvSpPr>
        <p:spPr>
          <a:xfrm>
            <a:off x="417513" y="2971800"/>
            <a:ext cx="2641600" cy="2895600"/>
          </a:xfrm>
          <a:prstGeom prst="line">
            <a:avLst/>
          </a:prstGeom>
          <a:ln w="28575" cap="flat" cmpd="sng">
            <a:solidFill>
              <a:srgbClr val="000099"/>
            </a:solidFill>
            <a:prstDash val="solid"/>
            <a:headEnd type="none" w="med" len="med"/>
            <a:tailEnd type="none" w="med" len="med"/>
          </a:ln>
        </p:spPr>
      </p:sp>
      <p:sp>
        <p:nvSpPr>
          <p:cNvPr id="6182" name="Oval 38"/>
          <p:cNvSpPr/>
          <p:nvPr/>
        </p:nvSpPr>
        <p:spPr>
          <a:xfrm>
            <a:off x="2646363" y="18288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83" name="Oval 39"/>
          <p:cNvSpPr/>
          <p:nvPr/>
        </p:nvSpPr>
        <p:spPr>
          <a:xfrm>
            <a:off x="3471863" y="38100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84" name="Oval 40"/>
          <p:cNvSpPr/>
          <p:nvPr/>
        </p:nvSpPr>
        <p:spPr>
          <a:xfrm>
            <a:off x="3554413" y="54864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85" name="Oval 41"/>
          <p:cNvSpPr/>
          <p:nvPr/>
        </p:nvSpPr>
        <p:spPr>
          <a:xfrm>
            <a:off x="3471863" y="17526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86" name="Oval 42"/>
          <p:cNvSpPr/>
          <p:nvPr/>
        </p:nvSpPr>
        <p:spPr>
          <a:xfrm>
            <a:off x="1243013" y="2590800"/>
            <a:ext cx="247650" cy="228600"/>
          </a:xfrm>
          <a:prstGeom prst="ellipse">
            <a:avLst/>
          </a:prstGeom>
          <a:solidFill>
            <a:srgbClr val="FF3399"/>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87" name="Line 43"/>
          <p:cNvSpPr/>
          <p:nvPr/>
        </p:nvSpPr>
        <p:spPr>
          <a:xfrm flipV="1">
            <a:off x="417513" y="2743200"/>
            <a:ext cx="990600" cy="76200"/>
          </a:xfrm>
          <a:prstGeom prst="line">
            <a:avLst/>
          </a:prstGeom>
          <a:ln w="28575" cap="flat" cmpd="sng">
            <a:solidFill>
              <a:srgbClr val="000099"/>
            </a:solidFill>
            <a:prstDash val="solid"/>
            <a:headEnd type="none" w="med" len="med"/>
            <a:tailEnd type="none" w="med" len="med"/>
          </a:ln>
        </p:spPr>
      </p:sp>
      <p:sp>
        <p:nvSpPr>
          <p:cNvPr id="6188" name="Oval 44"/>
          <p:cNvSpPr/>
          <p:nvPr/>
        </p:nvSpPr>
        <p:spPr>
          <a:xfrm>
            <a:off x="995363" y="8382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89" name="Oval 45"/>
          <p:cNvSpPr/>
          <p:nvPr/>
        </p:nvSpPr>
        <p:spPr>
          <a:xfrm>
            <a:off x="169863" y="22860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90" name="Oval 46"/>
          <p:cNvSpPr/>
          <p:nvPr/>
        </p:nvSpPr>
        <p:spPr>
          <a:xfrm>
            <a:off x="4763" y="50292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91" name="Oval 47"/>
          <p:cNvSpPr/>
          <p:nvPr/>
        </p:nvSpPr>
        <p:spPr>
          <a:xfrm>
            <a:off x="2398713" y="2743200"/>
            <a:ext cx="247650" cy="2286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92" name="Oval 48"/>
          <p:cNvSpPr/>
          <p:nvPr/>
        </p:nvSpPr>
        <p:spPr>
          <a:xfrm>
            <a:off x="747713" y="5715000"/>
            <a:ext cx="247650" cy="228600"/>
          </a:xfrm>
          <a:prstGeom prst="ellipse">
            <a:avLst/>
          </a:prstGeom>
          <a:solidFill>
            <a:srgbClr val="FF3399"/>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93" name="Line 49"/>
          <p:cNvSpPr/>
          <p:nvPr/>
        </p:nvSpPr>
        <p:spPr>
          <a:xfrm flipH="1">
            <a:off x="912813" y="2743200"/>
            <a:ext cx="412750" cy="3048000"/>
          </a:xfrm>
          <a:prstGeom prst="line">
            <a:avLst/>
          </a:prstGeom>
          <a:ln w="28575" cap="flat" cmpd="sng">
            <a:solidFill>
              <a:srgbClr val="000099"/>
            </a:solidFill>
            <a:prstDash val="solid"/>
            <a:headEnd type="none" w="med" len="med"/>
            <a:tailEnd type="none" w="med" len="med"/>
          </a:ln>
        </p:spPr>
      </p:sp>
      <p:sp>
        <p:nvSpPr>
          <p:cNvPr id="6194" name="Oval 50"/>
          <p:cNvSpPr/>
          <p:nvPr/>
        </p:nvSpPr>
        <p:spPr>
          <a:xfrm>
            <a:off x="8837613" y="26670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95" name="Oval 51"/>
          <p:cNvSpPr/>
          <p:nvPr/>
        </p:nvSpPr>
        <p:spPr>
          <a:xfrm>
            <a:off x="6526213" y="19812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96" name="Oval 52"/>
          <p:cNvSpPr/>
          <p:nvPr/>
        </p:nvSpPr>
        <p:spPr>
          <a:xfrm>
            <a:off x="7929563" y="51054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97" name="Oval 53"/>
          <p:cNvSpPr/>
          <p:nvPr/>
        </p:nvSpPr>
        <p:spPr>
          <a:xfrm>
            <a:off x="5865813" y="2895600"/>
            <a:ext cx="165100" cy="152400"/>
          </a:xfrm>
          <a:prstGeom prst="ellipse">
            <a:avLst/>
          </a:prstGeom>
          <a:solidFill>
            <a:srgbClr val="FF66FF"/>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198" name="Line 54"/>
          <p:cNvSpPr/>
          <p:nvPr/>
        </p:nvSpPr>
        <p:spPr>
          <a:xfrm>
            <a:off x="6030913" y="2971800"/>
            <a:ext cx="2393950" cy="2057400"/>
          </a:xfrm>
          <a:prstGeom prst="line">
            <a:avLst/>
          </a:prstGeom>
          <a:ln w="28575" cap="flat" cmpd="sng">
            <a:solidFill>
              <a:schemeClr val="tx1"/>
            </a:solidFill>
            <a:prstDash val="solid"/>
            <a:headEnd type="none" w="med" len="med"/>
            <a:tailEnd type="none" w="med" len="med"/>
          </a:ln>
        </p:spPr>
      </p:sp>
      <p:sp>
        <p:nvSpPr>
          <p:cNvPr id="6199" name="Oval 55"/>
          <p:cNvSpPr/>
          <p:nvPr/>
        </p:nvSpPr>
        <p:spPr>
          <a:xfrm>
            <a:off x="6773863" y="53340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00" name="Oval 56"/>
          <p:cNvSpPr/>
          <p:nvPr/>
        </p:nvSpPr>
        <p:spPr>
          <a:xfrm>
            <a:off x="7764463" y="20574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01" name="Oval 57"/>
          <p:cNvSpPr/>
          <p:nvPr/>
        </p:nvSpPr>
        <p:spPr>
          <a:xfrm>
            <a:off x="6113463" y="52578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02" name="Oval 58"/>
          <p:cNvSpPr/>
          <p:nvPr/>
        </p:nvSpPr>
        <p:spPr>
          <a:xfrm>
            <a:off x="5205413" y="4419600"/>
            <a:ext cx="165100" cy="152400"/>
          </a:xfrm>
          <a:prstGeom prst="ellipse">
            <a:avLst/>
          </a:prstGeom>
          <a:solidFill>
            <a:srgbClr val="FF66FF"/>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03" name="Line 59"/>
          <p:cNvSpPr/>
          <p:nvPr/>
        </p:nvSpPr>
        <p:spPr>
          <a:xfrm flipH="1">
            <a:off x="5287963" y="2971800"/>
            <a:ext cx="660400" cy="1524000"/>
          </a:xfrm>
          <a:prstGeom prst="line">
            <a:avLst/>
          </a:prstGeom>
          <a:ln w="28575" cap="flat" cmpd="sng">
            <a:solidFill>
              <a:schemeClr val="tx1"/>
            </a:solidFill>
            <a:prstDash val="solid"/>
            <a:headEnd type="none" w="med" len="med"/>
            <a:tailEnd type="none" w="med" len="med"/>
          </a:ln>
        </p:spPr>
      </p:sp>
      <p:sp>
        <p:nvSpPr>
          <p:cNvPr id="6204" name="Oval 60"/>
          <p:cNvSpPr/>
          <p:nvPr/>
        </p:nvSpPr>
        <p:spPr>
          <a:xfrm>
            <a:off x="8755063" y="39624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05" name="Oval 61"/>
          <p:cNvSpPr/>
          <p:nvPr/>
        </p:nvSpPr>
        <p:spPr>
          <a:xfrm>
            <a:off x="7186613" y="48006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06" name="Oval 62"/>
          <p:cNvSpPr/>
          <p:nvPr/>
        </p:nvSpPr>
        <p:spPr>
          <a:xfrm>
            <a:off x="4379913" y="52578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07" name="Oval 63"/>
          <p:cNvSpPr/>
          <p:nvPr/>
        </p:nvSpPr>
        <p:spPr>
          <a:xfrm>
            <a:off x="8259763" y="37338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08" name="Oval 64"/>
          <p:cNvSpPr/>
          <p:nvPr/>
        </p:nvSpPr>
        <p:spPr>
          <a:xfrm>
            <a:off x="4627563" y="2743200"/>
            <a:ext cx="165100" cy="152400"/>
          </a:xfrm>
          <a:prstGeom prst="ellipse">
            <a:avLst/>
          </a:prstGeom>
          <a:solidFill>
            <a:srgbClr val="FF66FF"/>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09" name="Line 65"/>
          <p:cNvSpPr/>
          <p:nvPr/>
        </p:nvSpPr>
        <p:spPr>
          <a:xfrm>
            <a:off x="4710113" y="2895600"/>
            <a:ext cx="577850" cy="1600200"/>
          </a:xfrm>
          <a:prstGeom prst="line">
            <a:avLst/>
          </a:prstGeom>
          <a:ln w="28575" cap="flat" cmpd="sng">
            <a:solidFill>
              <a:schemeClr val="tx1"/>
            </a:solidFill>
            <a:prstDash val="solid"/>
            <a:headEnd type="none" w="med" len="med"/>
            <a:tailEnd type="none" w="med" len="med"/>
          </a:ln>
        </p:spPr>
      </p:sp>
      <p:sp>
        <p:nvSpPr>
          <p:cNvPr id="6210" name="Oval 66"/>
          <p:cNvSpPr/>
          <p:nvPr/>
        </p:nvSpPr>
        <p:spPr>
          <a:xfrm>
            <a:off x="7104063" y="21336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11" name="Oval 67"/>
          <p:cNvSpPr/>
          <p:nvPr/>
        </p:nvSpPr>
        <p:spPr>
          <a:xfrm>
            <a:off x="6361113" y="38862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12" name="Oval 68"/>
          <p:cNvSpPr/>
          <p:nvPr/>
        </p:nvSpPr>
        <p:spPr>
          <a:xfrm>
            <a:off x="3636963" y="48768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13" name="Oval 69"/>
          <p:cNvSpPr/>
          <p:nvPr/>
        </p:nvSpPr>
        <p:spPr>
          <a:xfrm>
            <a:off x="5865813" y="3733800"/>
            <a:ext cx="165100" cy="152400"/>
          </a:xfrm>
          <a:prstGeom prst="ellipse">
            <a:avLst/>
          </a:prstGeom>
          <a:solidFill>
            <a:srgbClr val="FF66FF"/>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14" name="Line 70"/>
          <p:cNvSpPr/>
          <p:nvPr/>
        </p:nvSpPr>
        <p:spPr>
          <a:xfrm>
            <a:off x="4710113" y="2819400"/>
            <a:ext cx="1238250" cy="990600"/>
          </a:xfrm>
          <a:prstGeom prst="line">
            <a:avLst/>
          </a:prstGeom>
          <a:ln w="28575" cap="flat" cmpd="sng">
            <a:solidFill>
              <a:schemeClr val="tx1"/>
            </a:solidFill>
            <a:prstDash val="solid"/>
            <a:headEnd type="none" w="med" len="med"/>
            <a:tailEnd type="none" w="med" len="med"/>
          </a:ln>
        </p:spPr>
      </p:sp>
      <p:sp>
        <p:nvSpPr>
          <p:cNvPr id="6215" name="Oval 71"/>
          <p:cNvSpPr/>
          <p:nvPr/>
        </p:nvSpPr>
        <p:spPr>
          <a:xfrm>
            <a:off x="7021513" y="51816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16" name="Oval 72"/>
          <p:cNvSpPr/>
          <p:nvPr/>
        </p:nvSpPr>
        <p:spPr>
          <a:xfrm>
            <a:off x="8672513" y="36576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17" name="Oval 73"/>
          <p:cNvSpPr/>
          <p:nvPr/>
        </p:nvSpPr>
        <p:spPr>
          <a:xfrm>
            <a:off x="6443663" y="45720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18" name="Oval 74"/>
          <p:cNvSpPr/>
          <p:nvPr/>
        </p:nvSpPr>
        <p:spPr>
          <a:xfrm>
            <a:off x="7929563" y="29718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19" name="Oval 75"/>
          <p:cNvSpPr/>
          <p:nvPr/>
        </p:nvSpPr>
        <p:spPr>
          <a:xfrm>
            <a:off x="8507413" y="2133600"/>
            <a:ext cx="165100" cy="152400"/>
          </a:xfrm>
          <a:prstGeom prst="ellipse">
            <a:avLst/>
          </a:prstGeom>
          <a:solidFill>
            <a:srgbClr val="FF66FF"/>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20" name="Line 76"/>
          <p:cNvSpPr/>
          <p:nvPr/>
        </p:nvSpPr>
        <p:spPr>
          <a:xfrm flipV="1">
            <a:off x="6030913" y="2209800"/>
            <a:ext cx="2476500" cy="1524000"/>
          </a:xfrm>
          <a:prstGeom prst="line">
            <a:avLst/>
          </a:prstGeom>
          <a:ln w="28575" cap="flat" cmpd="sng">
            <a:solidFill>
              <a:schemeClr val="tx1"/>
            </a:solidFill>
            <a:prstDash val="solid"/>
            <a:headEnd type="none" w="med" len="med"/>
            <a:tailEnd type="none" w="med" len="med"/>
          </a:ln>
        </p:spPr>
      </p:sp>
      <p:sp>
        <p:nvSpPr>
          <p:cNvPr id="6221" name="Oval 77"/>
          <p:cNvSpPr/>
          <p:nvPr/>
        </p:nvSpPr>
        <p:spPr>
          <a:xfrm>
            <a:off x="4132263" y="35052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22" name="Oval 78"/>
          <p:cNvSpPr/>
          <p:nvPr/>
        </p:nvSpPr>
        <p:spPr>
          <a:xfrm>
            <a:off x="5618163" y="19812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23" name="Oval 79"/>
          <p:cNvSpPr/>
          <p:nvPr/>
        </p:nvSpPr>
        <p:spPr>
          <a:xfrm>
            <a:off x="7764463" y="48006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24" name="Oval 80"/>
          <p:cNvSpPr/>
          <p:nvPr/>
        </p:nvSpPr>
        <p:spPr>
          <a:xfrm>
            <a:off x="8920163" y="33528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25" name="Oval 81"/>
          <p:cNvSpPr/>
          <p:nvPr/>
        </p:nvSpPr>
        <p:spPr>
          <a:xfrm>
            <a:off x="6856413" y="4572000"/>
            <a:ext cx="165100" cy="152400"/>
          </a:xfrm>
          <a:prstGeom prst="ellipse">
            <a:avLst/>
          </a:prstGeom>
          <a:solidFill>
            <a:srgbClr val="FF66FF"/>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26" name="Line 82"/>
          <p:cNvSpPr/>
          <p:nvPr/>
        </p:nvSpPr>
        <p:spPr>
          <a:xfrm flipH="1">
            <a:off x="6938963" y="2286000"/>
            <a:ext cx="1568450" cy="2362200"/>
          </a:xfrm>
          <a:prstGeom prst="line">
            <a:avLst/>
          </a:prstGeom>
          <a:ln w="28575" cap="flat" cmpd="sng">
            <a:solidFill>
              <a:schemeClr val="tx1"/>
            </a:solidFill>
            <a:prstDash val="solid"/>
            <a:headEnd type="none" w="med" len="med"/>
            <a:tailEnd type="none" w="med" len="med"/>
          </a:ln>
        </p:spPr>
      </p:sp>
      <p:sp>
        <p:nvSpPr>
          <p:cNvPr id="6227" name="Oval 83"/>
          <p:cNvSpPr/>
          <p:nvPr/>
        </p:nvSpPr>
        <p:spPr>
          <a:xfrm>
            <a:off x="7351713" y="55626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28" name="Oval 84"/>
          <p:cNvSpPr/>
          <p:nvPr/>
        </p:nvSpPr>
        <p:spPr>
          <a:xfrm>
            <a:off x="8920163" y="22860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29" name="Oval 85"/>
          <p:cNvSpPr/>
          <p:nvPr/>
        </p:nvSpPr>
        <p:spPr>
          <a:xfrm>
            <a:off x="6030913" y="44196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30" name="Oval 86"/>
          <p:cNvSpPr/>
          <p:nvPr/>
        </p:nvSpPr>
        <p:spPr>
          <a:xfrm>
            <a:off x="4627563" y="2286000"/>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31" name="Oval 87"/>
          <p:cNvSpPr/>
          <p:nvPr/>
        </p:nvSpPr>
        <p:spPr>
          <a:xfrm>
            <a:off x="8920163" y="4572000"/>
            <a:ext cx="165100" cy="152400"/>
          </a:xfrm>
          <a:prstGeom prst="ellipse">
            <a:avLst/>
          </a:prstGeom>
          <a:solidFill>
            <a:srgbClr val="FF66FF"/>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32" name="Line 88"/>
          <p:cNvSpPr/>
          <p:nvPr/>
        </p:nvSpPr>
        <p:spPr>
          <a:xfrm>
            <a:off x="6938963" y="4648200"/>
            <a:ext cx="1981200" cy="0"/>
          </a:xfrm>
          <a:prstGeom prst="line">
            <a:avLst/>
          </a:prstGeom>
          <a:ln w="28575" cap="flat" cmpd="sng">
            <a:solidFill>
              <a:schemeClr val="tx1"/>
            </a:solidFill>
            <a:prstDash val="solid"/>
            <a:headEnd type="none" w="med" len="med"/>
            <a:tailEnd type="none" w="med" len="med"/>
          </a:ln>
        </p:spPr>
      </p:sp>
      <p:sp>
        <p:nvSpPr>
          <p:cNvPr id="6233" name="Oval 89"/>
          <p:cNvSpPr/>
          <p:nvPr/>
        </p:nvSpPr>
        <p:spPr>
          <a:xfrm>
            <a:off x="8342313" y="4953000"/>
            <a:ext cx="165100" cy="152400"/>
          </a:xfrm>
          <a:prstGeom prst="ellipse">
            <a:avLst/>
          </a:prstGeom>
          <a:solidFill>
            <a:srgbClr val="FF66FF"/>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34" name="Oval 90"/>
          <p:cNvSpPr/>
          <p:nvPr/>
        </p:nvSpPr>
        <p:spPr>
          <a:xfrm>
            <a:off x="7972425" y="4149725"/>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35" name="Oval 91"/>
          <p:cNvSpPr/>
          <p:nvPr/>
        </p:nvSpPr>
        <p:spPr>
          <a:xfrm>
            <a:off x="7192963" y="2708275"/>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36" name="Oval 92"/>
          <p:cNvSpPr/>
          <p:nvPr/>
        </p:nvSpPr>
        <p:spPr>
          <a:xfrm>
            <a:off x="6646863" y="4221163"/>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37" name="Oval 93"/>
          <p:cNvSpPr/>
          <p:nvPr/>
        </p:nvSpPr>
        <p:spPr>
          <a:xfrm>
            <a:off x="5554663" y="4941888"/>
            <a:ext cx="165100" cy="152400"/>
          </a:xfrm>
          <a:prstGeom prst="ellipse">
            <a:avLst/>
          </a:prstGeom>
          <a:solidFill>
            <a:srgbClr val="3333CC"/>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38" name="Oval 94"/>
          <p:cNvSpPr/>
          <p:nvPr/>
        </p:nvSpPr>
        <p:spPr>
          <a:xfrm>
            <a:off x="6959600" y="5373688"/>
            <a:ext cx="165100" cy="152400"/>
          </a:xfrm>
          <a:prstGeom prst="ellipse">
            <a:avLst/>
          </a:prstGeom>
          <a:solidFill>
            <a:srgbClr val="FF66FF"/>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6239" name="Line 95"/>
          <p:cNvSpPr/>
          <p:nvPr/>
        </p:nvSpPr>
        <p:spPr>
          <a:xfrm flipV="1">
            <a:off x="7037388" y="4652963"/>
            <a:ext cx="1949450" cy="792162"/>
          </a:xfrm>
          <a:prstGeom prst="line">
            <a:avLst/>
          </a:prstGeom>
          <a:ln w="28575" cap="flat" cmpd="sng">
            <a:solidFill>
              <a:schemeClr val="tx1"/>
            </a:solidFill>
            <a:prstDash val="solid"/>
            <a:headEnd type="none" w="med" len="med"/>
            <a:tailEnd type="none" w="med" len="med"/>
          </a:ln>
        </p:spPr>
      </p:sp>
      <p:sp>
        <p:nvSpPr>
          <p:cNvPr id="6240" name="Text Box 96"/>
          <p:cNvSpPr txBox="1"/>
          <p:nvPr/>
        </p:nvSpPr>
        <p:spPr>
          <a:xfrm>
            <a:off x="3348038" y="4076700"/>
            <a:ext cx="5283200" cy="2363788"/>
          </a:xfrm>
          <a:prstGeom prst="rect">
            <a:avLst/>
          </a:prstGeom>
          <a:solidFill>
            <a:schemeClr val="bg1"/>
          </a:solidFill>
          <a:ln w="76200" cap="flat" cmpd="tri">
            <a:solidFill>
              <a:schemeClr val="accent2"/>
            </a:solidFill>
            <a:prstDash val="solid"/>
            <a:miter/>
            <a:headEnd type="none" w="med" len="med"/>
            <a:tailEnd type="none" w="med" len="med"/>
          </a:ln>
        </p:spPr>
        <p:txBody>
          <a:bodyPr>
            <a:spAutoFit/>
          </a:bodyPr>
          <a:p>
            <a:pPr eaLnBrk="1" hangingPunct="1">
              <a:spcBef>
                <a:spcPct val="50000"/>
              </a:spcBef>
            </a:pPr>
            <a:r>
              <a:rPr lang="en-US" altLang="zh-CN" sz="4000" dirty="0">
                <a:latin typeface="Times New Roman" panose="02020603050405020304" pitchFamily="18" charset="0"/>
              </a:rPr>
              <a:t>     </a:t>
            </a:r>
            <a:r>
              <a:rPr lang="zh-CN" altLang="en-US" sz="4800" b="1" dirty="0">
                <a:solidFill>
                  <a:schemeClr val="accent2"/>
                </a:solidFill>
                <a:latin typeface="Times New Roman" panose="02020603050405020304" pitchFamily="18" charset="0"/>
                <a:ea typeface="隶书" panose="02010509060101010101" pitchFamily="49" charset="-122"/>
              </a:rPr>
              <a:t>图中的连线是不是花粉微粒运动的实际路线？</a:t>
            </a:r>
            <a:endParaRPr lang="zh-CN" altLang="en-US" sz="4800" b="1" dirty="0">
              <a:solidFill>
                <a:schemeClr val="accent2"/>
              </a:solidFill>
              <a:latin typeface="Times New Roman" panose="02020603050405020304" pitchFamily="18" charset="0"/>
              <a:ea typeface="隶书" panose="02010509060101010101" pitchFamily="49" charset="-122"/>
            </a:endParaRPr>
          </a:p>
        </p:txBody>
      </p:sp>
      <p:sp>
        <p:nvSpPr>
          <p:cNvPr id="8288" name="WordArt 97"/>
          <p:cNvSpPr>
            <a:spLocks noTextEdit="1"/>
          </p:cNvSpPr>
          <p:nvPr/>
        </p:nvSpPr>
        <p:spPr>
          <a:xfrm>
            <a:off x="7162800" y="5943600"/>
            <a:ext cx="1584325" cy="628650"/>
          </a:xfrm>
          <a:prstGeom prst="rect">
            <a:avLst/>
          </a:prstGeom>
        </p:spPr>
        <p:txBody>
          <a:bodyPr wrap="none" fromWordArt="1">
            <a:prstTxWarp prst="textPlain">
              <a:avLst>
                <a:gd name="adj" fmla="val 50000"/>
              </a:avLst>
            </a:prstTxWarp>
            <a:normAutofit/>
          </a:bodyPr>
          <a:p>
            <a:pPr algn="ctr"/>
            <a:r>
              <a:rPr lang="zh-CN" altLang="en-US" sz="3600" b="1">
                <a:ln w="9525" cap="flat" cmpd="sng">
                  <a:solidFill>
                    <a:schemeClr val="bg1"/>
                  </a:solidFill>
                  <a:prstDash val="solid"/>
                  <a:headEnd type="none" w="med" len="med"/>
                  <a:tailEnd type="none" w="med" len="med"/>
                </a:ln>
                <a:solidFill>
                  <a:srgbClr val="FF0000"/>
                </a:solidFill>
                <a:latin typeface="华文行楷" panose="02010800040101010101" pitchFamily="2" charset="-122"/>
                <a:ea typeface="华文行楷" panose="02010800040101010101" pitchFamily="2" charset="-122"/>
              </a:rPr>
              <a:t>不是</a:t>
            </a:r>
            <a:endParaRPr lang="zh-CN" altLang="en-US" sz="3600" b="1">
              <a:ln w="9525" cap="flat" cmpd="sng">
                <a:solidFill>
                  <a:schemeClr val="bg1"/>
                </a:solidFill>
                <a:prstDash val="solid"/>
                <a:headEnd type="none" w="med" len="med"/>
                <a:tailEnd type="none" w="med" len="med"/>
              </a:ln>
              <a:solidFill>
                <a:srgbClr val="FF0000"/>
              </a:solidFill>
              <a:latin typeface="华文行楷" panose="02010800040101010101" pitchFamily="2" charset="-122"/>
              <a:ea typeface="华文行楷" panose="02010800040101010101" pitchFamily="2" charset="-122"/>
            </a:endParaRPr>
          </a:p>
        </p:txBody>
      </p:sp>
      <p:sp>
        <p:nvSpPr>
          <p:cNvPr id="6242" name="AutoShape 98"/>
          <p:cNvSpPr/>
          <p:nvPr/>
        </p:nvSpPr>
        <p:spPr>
          <a:xfrm>
            <a:off x="4932363" y="6524625"/>
            <a:ext cx="381000" cy="73025"/>
          </a:xfrm>
          <a:prstGeom prst="actionButtonForwardNext">
            <a:avLst/>
          </a:prstGeom>
          <a:solidFill>
            <a:srgbClr val="FF00FF"/>
          </a:solidFill>
          <a:ln w="9525" cap="flat" cmpd="sng">
            <a:solidFill>
              <a:srgbClr val="00FF00"/>
            </a:solidFill>
            <a:prstDash val="solid"/>
            <a:miter/>
            <a:headEnd type="none" w="med" len="med"/>
            <a:tailEnd type="none" w="med" len="med"/>
          </a:ln>
        </p:spPr>
        <p:txBody>
          <a:bodyPr wrap="none" anchor="ctr" anchorCtr="0"/>
          <a:p>
            <a:pPr algn="ctr" eaLnBrk="1" hangingPunct="1"/>
            <a:r>
              <a:rPr lang="en-US" altLang="zh-CN" sz="1800" dirty="0">
                <a:latin typeface="Arial" panose="020B0604020202020204" pitchFamily="34" charset="0"/>
              </a:rPr>
              <a:t>4</a:t>
            </a:r>
            <a:endParaRPr lang="en-US" altLang="zh-CN" sz="1800" dirty="0">
              <a:latin typeface="Arial" panose="020B0604020202020204" pitchFamily="34" charset="0"/>
            </a:endParaRPr>
          </a:p>
        </p:txBody>
      </p:sp>
      <p:sp>
        <p:nvSpPr>
          <p:cNvPr id="8290" name="Rectangle 5" descr="水滴"/>
          <p:cNvSpPr/>
          <p:nvPr/>
        </p:nvSpPr>
        <p:spPr>
          <a:xfrm>
            <a:off x="201613" y="84138"/>
            <a:ext cx="5435600" cy="647700"/>
          </a:xfrm>
          <a:prstGeom prst="rect">
            <a:avLst/>
          </a:prstGeom>
          <a:noFill/>
          <a:ln w="9525">
            <a:noFill/>
          </a:ln>
        </p:spPr>
        <p:txBody>
          <a:bodyPr/>
          <a:p>
            <a:pPr eaLnBrk="1" hangingPunct="1"/>
            <a:r>
              <a:rPr lang="zh-CN" altLang="en-US" b="1" dirty="0">
                <a:solidFill>
                  <a:srgbClr val="CC0066"/>
                </a:solidFill>
                <a:latin typeface="Arial" panose="020B0604020202020204" pitchFamily="34" charset="0"/>
                <a:ea typeface="华文彩云" panose="02010800040101010101" pitchFamily="2" charset="-122"/>
              </a:rPr>
              <a:t>追踪一个微粒的运动</a:t>
            </a:r>
            <a:endParaRPr lang="zh-CN" altLang="en-US" b="1" dirty="0">
              <a:solidFill>
                <a:srgbClr val="CC0066"/>
              </a:solidFill>
              <a:latin typeface="Arial" panose="020B0604020202020204" pitchFamily="34" charset="0"/>
              <a:ea typeface="华文彩云" panose="02010800040101010101" pitchFamily="2" charset="-122"/>
            </a:endParaRPr>
          </a:p>
        </p:txBody>
      </p:sp>
      <p:sp>
        <p:nvSpPr>
          <p:cNvPr id="100" name="Rectangle 6"/>
          <p:cNvSpPr>
            <a:spLocks noChangeArrowheads="1"/>
          </p:cNvSpPr>
          <p:nvPr/>
        </p:nvSpPr>
        <p:spPr bwMode="auto">
          <a:xfrm>
            <a:off x="3700463" y="44450"/>
            <a:ext cx="5321300" cy="946150"/>
          </a:xfrm>
          <a:prstGeom prst="rect">
            <a:avLst/>
          </a:prstGeom>
          <a:solidFill>
            <a:schemeClr val="accent6">
              <a:lumMod val="20000"/>
              <a:lumOff val="80000"/>
            </a:schemeClr>
          </a:solidFill>
          <a:ln>
            <a:noFill/>
          </a:ln>
          <a:effectLst/>
        </p:spPr>
        <p:txBody>
          <a:bodyPr>
            <a:spAutoFit/>
          </a:bodyPr>
          <a:lstStyle>
            <a:lvl1pPr>
              <a:defRPr sz="2800">
                <a:solidFill>
                  <a:schemeClr val="tx1"/>
                </a:solidFill>
                <a:latin typeface="Arial" panose="020B0604020202020204" pitchFamily="34" charset="0"/>
                <a:ea typeface="宋体" panose="02010600030101010101" pitchFamily="2" charset="-122"/>
              </a:defRPr>
            </a:lvl1pPr>
            <a:lvl2pPr marL="742950" indent="-285750">
              <a:defRPr sz="2800">
                <a:solidFill>
                  <a:schemeClr val="tx1"/>
                </a:solidFill>
                <a:latin typeface="Arial" panose="020B0604020202020204" pitchFamily="34" charset="0"/>
                <a:ea typeface="宋体" panose="02010600030101010101" pitchFamily="2" charset="-122"/>
              </a:defRPr>
            </a:lvl2pPr>
            <a:lvl3pPr marL="1143000" indent="-228600">
              <a:defRPr sz="2800">
                <a:solidFill>
                  <a:schemeClr val="tx1"/>
                </a:solidFill>
                <a:latin typeface="Arial" panose="020B0604020202020204" pitchFamily="34" charset="0"/>
                <a:ea typeface="宋体" panose="02010600030101010101" pitchFamily="2" charset="-122"/>
              </a:defRPr>
            </a:lvl3pPr>
            <a:lvl4pPr marL="1600200" indent="-228600">
              <a:defRPr sz="2800">
                <a:solidFill>
                  <a:schemeClr val="tx1"/>
                </a:solidFill>
                <a:latin typeface="Arial" panose="020B0604020202020204" pitchFamily="34" charset="0"/>
                <a:ea typeface="宋体" panose="02010600030101010101" pitchFamily="2" charset="-122"/>
              </a:defRPr>
            </a:lvl4pPr>
            <a:lvl5pPr marL="2057400" indent="-228600">
              <a:defRPr sz="28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defRPr/>
            </a:pPr>
            <a:r>
              <a:rPr kumimoji="0" lang="zh-CN" altLang="en-US" sz="2800" b="1" i="0" u="none" strike="noStrike" kern="1200" cap="none" spc="0" normalizeH="0" baseline="0" noProof="0" dirty="0" smtClean="0">
                <a:ln>
                  <a:noFill/>
                </a:ln>
                <a:solidFill>
                  <a:srgbClr val="000099"/>
                </a:solidFill>
                <a:effectLst/>
                <a:uLnTx/>
                <a:uFillTx/>
                <a:latin typeface="华文细黑" panose="02010600040101010101" pitchFamily="2" charset="-122"/>
                <a:ea typeface="华文细黑" panose="02010600040101010101" pitchFamily="2" charset="-122"/>
                <a:cs typeface="+mn-cs"/>
              </a:rPr>
              <a:t>将每隔</a:t>
            </a:r>
            <a:r>
              <a:rPr kumimoji="0" lang="en-US" altLang="zh-CN" sz="2800" b="1" i="0" u="none" strike="noStrike" kern="1200" cap="none" spc="0" normalizeH="0" baseline="0" noProof="0" dirty="0" smtClean="0">
                <a:ln>
                  <a:noFill/>
                </a:ln>
                <a:solidFill>
                  <a:srgbClr val="000099"/>
                </a:solidFill>
                <a:effectLst/>
                <a:uLnTx/>
                <a:uFillTx/>
                <a:latin typeface="华文细黑" panose="02010600040101010101" pitchFamily="2" charset="-122"/>
                <a:ea typeface="华文细黑" panose="02010600040101010101" pitchFamily="2" charset="-122"/>
                <a:cs typeface="+mn-cs"/>
              </a:rPr>
              <a:t>30s</a:t>
            </a:r>
            <a:r>
              <a:rPr kumimoji="0" lang="zh-CN" altLang="en-US" sz="2800" b="1" i="0" u="none" strike="noStrike" kern="1200" cap="none" spc="0" normalizeH="0" baseline="0" noProof="0" dirty="0" smtClean="0">
                <a:ln>
                  <a:noFill/>
                </a:ln>
                <a:solidFill>
                  <a:srgbClr val="000099"/>
                </a:solidFill>
                <a:effectLst/>
                <a:uLnTx/>
                <a:uFillTx/>
                <a:latin typeface="华文细黑" panose="02010600040101010101" pitchFamily="2" charset="-122"/>
                <a:ea typeface="华文细黑" panose="02010600040101010101" pitchFamily="2" charset="-122"/>
                <a:cs typeface="+mn-cs"/>
              </a:rPr>
              <a:t>观察到的微粒的位置，用直线把他们依次连接起来。</a:t>
            </a:r>
            <a:endParaRPr kumimoji="0" lang="zh-CN" altLang="en-US" sz="2800" b="1" i="0" u="none" strike="noStrike" kern="1200" cap="none" spc="0" normalizeH="0" baseline="0" noProof="0" dirty="0" smtClean="0">
              <a:ln>
                <a:noFill/>
              </a:ln>
              <a:solidFill>
                <a:srgbClr val="000099"/>
              </a:solidFill>
              <a:effectLst/>
              <a:uLnTx/>
              <a:uFillTx/>
              <a:latin typeface="华文细黑" panose="02010600040101010101" pitchFamily="2" charset="-122"/>
              <a:ea typeface="华文细黑" panose="0201060004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6147"/>
                                        </p:tgtEl>
                                        <p:attrNameLst>
                                          <p:attrName>style.visibility</p:attrName>
                                        </p:attrNameLst>
                                      </p:cBhvr>
                                      <p:to>
                                        <p:strVal val="visible"/>
                                      </p:to>
                                    </p:set>
                                  </p:childTnLst>
                                </p:cTn>
                              </p:par>
                            </p:childTnLst>
                          </p:cTn>
                        </p:par>
                        <p:par>
                          <p:cTn id="7" fill="hold">
                            <p:stCondLst>
                              <p:cond delay="500"/>
                            </p:stCondLst>
                            <p:childTnLst>
                              <p:par>
                                <p:cTn id="8" presetID="11" presetClass="entr" presetSubtype="0" fill="hold" nodeType="afterEffect">
                                  <p:stCondLst>
                                    <p:cond delay="0"/>
                                  </p:stCondLst>
                                  <p:childTnLst>
                                    <p:set>
                                      <p:cBhvr>
                                        <p:cTn id="9" dur="75">
                                          <p:stCondLst>
                                            <p:cond delay="0"/>
                                          </p:stCondLst>
                                        </p:cTn>
                                        <p:tgtEl>
                                          <p:spTgt spid="6148"/>
                                        </p:tgtEl>
                                        <p:attrNameLst>
                                          <p:attrName>style.visibility</p:attrName>
                                        </p:attrNameLst>
                                      </p:cBhvr>
                                      <p:to>
                                        <p:strVal val="visible"/>
                                      </p:to>
                                    </p:set>
                                  </p:childTnLst>
                                </p:cTn>
                              </p:par>
                            </p:childTnLst>
                          </p:cTn>
                        </p:par>
                        <p:par>
                          <p:cTn id="10" fill="hold">
                            <p:stCondLst>
                              <p:cond delay="1000"/>
                            </p:stCondLst>
                            <p:childTnLst>
                              <p:par>
                                <p:cTn id="11" presetID="11" presetClass="entr" presetSubtype="0" fill="hold" nodeType="afterEffect">
                                  <p:stCondLst>
                                    <p:cond delay="0"/>
                                  </p:stCondLst>
                                  <p:childTnLst>
                                    <p:set>
                                      <p:cBhvr>
                                        <p:cTn id="12" dur="75">
                                          <p:stCondLst>
                                            <p:cond delay="0"/>
                                          </p:stCondLst>
                                        </p:cTn>
                                        <p:tgtEl>
                                          <p:spTgt spid="6149"/>
                                        </p:tgtEl>
                                        <p:attrNameLst>
                                          <p:attrName>style.visibility</p:attrName>
                                        </p:attrNameLst>
                                      </p:cBhvr>
                                      <p:to>
                                        <p:strVal val="visible"/>
                                      </p:to>
                                    </p:set>
                                  </p:childTnLst>
                                </p:cTn>
                              </p:par>
                            </p:childTnLst>
                          </p:cTn>
                        </p:par>
                        <p:par>
                          <p:cTn id="13" fill="hold">
                            <p:stCondLst>
                              <p:cond delay="1500"/>
                            </p:stCondLst>
                            <p:childTnLst>
                              <p:par>
                                <p:cTn id="14" presetID="11" presetClass="entr" presetSubtype="0" fill="hold" nodeType="afterEffect">
                                  <p:stCondLst>
                                    <p:cond delay="0"/>
                                  </p:stCondLst>
                                  <p:childTnLst>
                                    <p:set>
                                      <p:cBhvr>
                                        <p:cTn id="15" dur="75">
                                          <p:stCondLst>
                                            <p:cond delay="0"/>
                                          </p:stCondLst>
                                        </p:cTn>
                                        <p:tgtEl>
                                          <p:spTgt spid="6150"/>
                                        </p:tgtEl>
                                        <p:attrNameLst>
                                          <p:attrName>style.visibility</p:attrName>
                                        </p:attrNameLst>
                                      </p:cBhvr>
                                      <p:to>
                                        <p:strVal val="visible"/>
                                      </p:to>
                                    </p:set>
                                  </p:childTnLst>
                                </p:cTn>
                              </p:par>
                            </p:childTnLst>
                          </p:cTn>
                        </p:par>
                        <p:par>
                          <p:cTn id="16" fill="hold">
                            <p:stCondLst>
                              <p:cond delay="2000"/>
                            </p:stCondLst>
                            <p:childTnLst>
                              <p:par>
                                <p:cTn id="17" presetID="11" presetClass="entr" presetSubtype="0" fill="hold" nodeType="afterEffect">
                                  <p:stCondLst>
                                    <p:cond delay="0"/>
                                  </p:stCondLst>
                                  <p:childTnLst>
                                    <p:set>
                                      <p:cBhvr>
                                        <p:cTn id="18" dur="75">
                                          <p:stCondLst>
                                            <p:cond delay="0"/>
                                          </p:stCondLst>
                                        </p:cTn>
                                        <p:tgtEl>
                                          <p:spTgt spid="6151"/>
                                        </p:tgtEl>
                                        <p:attrNameLst>
                                          <p:attrName>style.visibility</p:attrName>
                                        </p:attrNameLst>
                                      </p:cBhvr>
                                      <p:to>
                                        <p:strVal val="visible"/>
                                      </p:to>
                                    </p:set>
                                  </p:childTnLst>
                                </p:cTn>
                              </p:par>
                            </p:childTnLst>
                          </p:cTn>
                        </p:par>
                        <p:par>
                          <p:cTn id="19" fill="hold">
                            <p:stCondLst>
                              <p:cond delay="2500"/>
                            </p:stCondLst>
                            <p:childTnLst>
                              <p:par>
                                <p:cTn id="20" presetID="1" presetClass="entr" presetSubtype="0" fill="hold" nodeType="afterEffect">
                                  <p:stCondLst>
                                    <p:cond delay="0"/>
                                  </p:stCondLst>
                                  <p:childTnLst>
                                    <p:set>
                                      <p:cBhvr>
                                        <p:cTn id="21" dur="1" fill="hold">
                                          <p:stCondLst>
                                            <p:cond delay="499"/>
                                          </p:stCondLst>
                                        </p:cTn>
                                        <p:tgtEl>
                                          <p:spTgt spid="6152"/>
                                        </p:tgtEl>
                                        <p:attrNameLst>
                                          <p:attrName>style.visibility</p:attrName>
                                        </p:attrNameLst>
                                      </p:cBhvr>
                                      <p:to>
                                        <p:strVal val="visible"/>
                                      </p:to>
                                    </p:set>
                                  </p:childTnLst>
                                </p:cTn>
                              </p:par>
                            </p:childTnLst>
                          </p:cTn>
                        </p:par>
                        <p:par>
                          <p:cTn id="22" fill="hold">
                            <p:stCondLst>
                              <p:cond delay="3000"/>
                            </p:stCondLst>
                            <p:childTnLst>
                              <p:par>
                                <p:cTn id="23" presetID="16" presetClass="entr" presetSubtype="42" fill="hold" nodeType="afterEffect">
                                  <p:stCondLst>
                                    <p:cond delay="0"/>
                                  </p:stCondLst>
                                  <p:childTnLst>
                                    <p:set>
                                      <p:cBhvr>
                                        <p:cTn id="24" dur="1" fill="hold">
                                          <p:stCondLst>
                                            <p:cond delay="0"/>
                                          </p:stCondLst>
                                        </p:cTn>
                                        <p:tgtEl>
                                          <p:spTgt spid="6153"/>
                                        </p:tgtEl>
                                        <p:attrNameLst>
                                          <p:attrName>style.visibility</p:attrName>
                                        </p:attrNameLst>
                                      </p:cBhvr>
                                      <p:to>
                                        <p:strVal val="visible"/>
                                      </p:to>
                                    </p:set>
                                    <p:animEffect transition="in" filter="barn(outHorizontal)">
                                      <p:cBhvr>
                                        <p:cTn id="25" dur="500"/>
                                        <p:tgtEl>
                                          <p:spTgt spid="6153"/>
                                        </p:tgtEl>
                                      </p:cBhvr>
                                    </p:animEffect>
                                  </p:childTnLst>
                                  <p:subTnLst>
                                    <p:audio>
                                      <p:cMediaNode>
                                        <p:cTn display="0" masterRel="sameClick">
                                          <p:stCondLst>
                                            <p:cond evt="begin" delay="0">
                                              <p:tn val="23"/>
                                            </p:cond>
                                          </p:stCondLst>
                                          <p:endCondLst>
                                            <p:cond evt="onStopAudio" delay="0">
                                              <p:tgtEl>
                                                <p:sldTgt/>
                                              </p:tgtEl>
                                            </p:cond>
                                          </p:endCondLst>
                                        </p:cTn>
                                        <p:tgtEl>
                                          <p:sndTgt r:embed="rId1" name="金属声默认.wav"/>
                                        </p:tgtEl>
                                      </p:cMediaNode>
                                    </p:audio>
                                  </p:subTnLst>
                                </p:cTn>
                              </p:par>
                            </p:childTnLst>
                          </p:cTn>
                        </p:par>
                        <p:par>
                          <p:cTn id="26" fill="hold">
                            <p:stCondLst>
                              <p:cond delay="3500"/>
                            </p:stCondLst>
                            <p:childTnLst>
                              <p:par>
                                <p:cTn id="27" presetID="11" presetClass="entr" presetSubtype="0" fill="hold" nodeType="afterEffect">
                                  <p:stCondLst>
                                    <p:cond delay="0"/>
                                  </p:stCondLst>
                                  <p:childTnLst>
                                    <p:set>
                                      <p:cBhvr>
                                        <p:cTn id="28" dur="75">
                                          <p:stCondLst>
                                            <p:cond delay="0"/>
                                          </p:stCondLst>
                                        </p:cTn>
                                        <p:tgtEl>
                                          <p:spTgt spid="6154"/>
                                        </p:tgtEl>
                                        <p:attrNameLst>
                                          <p:attrName>style.visibility</p:attrName>
                                        </p:attrNameLst>
                                      </p:cBhvr>
                                      <p:to>
                                        <p:strVal val="visible"/>
                                      </p:to>
                                    </p:set>
                                  </p:childTnLst>
                                </p:cTn>
                              </p:par>
                            </p:childTnLst>
                          </p:cTn>
                        </p:par>
                        <p:par>
                          <p:cTn id="29" fill="hold">
                            <p:stCondLst>
                              <p:cond delay="4000"/>
                            </p:stCondLst>
                            <p:childTnLst>
                              <p:par>
                                <p:cTn id="30" presetID="11" presetClass="entr" presetSubtype="0" fill="hold" nodeType="afterEffect">
                                  <p:stCondLst>
                                    <p:cond delay="0"/>
                                  </p:stCondLst>
                                  <p:childTnLst>
                                    <p:set>
                                      <p:cBhvr>
                                        <p:cTn id="31" dur="75">
                                          <p:stCondLst>
                                            <p:cond delay="0"/>
                                          </p:stCondLst>
                                        </p:cTn>
                                        <p:tgtEl>
                                          <p:spTgt spid="6155"/>
                                        </p:tgtEl>
                                        <p:attrNameLst>
                                          <p:attrName>style.visibility</p:attrName>
                                        </p:attrNameLst>
                                      </p:cBhvr>
                                      <p:to>
                                        <p:strVal val="visible"/>
                                      </p:to>
                                    </p:set>
                                  </p:childTnLst>
                                </p:cTn>
                              </p:par>
                            </p:childTnLst>
                          </p:cTn>
                        </p:par>
                        <p:par>
                          <p:cTn id="32" fill="hold">
                            <p:stCondLst>
                              <p:cond delay="4500"/>
                            </p:stCondLst>
                            <p:childTnLst>
                              <p:par>
                                <p:cTn id="33" presetID="11" presetClass="entr" presetSubtype="0" fill="hold" nodeType="afterEffect">
                                  <p:stCondLst>
                                    <p:cond delay="0"/>
                                  </p:stCondLst>
                                  <p:childTnLst>
                                    <p:set>
                                      <p:cBhvr>
                                        <p:cTn id="34" dur="75">
                                          <p:stCondLst>
                                            <p:cond delay="0"/>
                                          </p:stCondLst>
                                        </p:cTn>
                                        <p:tgtEl>
                                          <p:spTgt spid="6156"/>
                                        </p:tgtEl>
                                        <p:attrNameLst>
                                          <p:attrName>style.visibility</p:attrName>
                                        </p:attrNameLst>
                                      </p:cBhvr>
                                      <p:to>
                                        <p:strVal val="visible"/>
                                      </p:to>
                                    </p:set>
                                  </p:childTnLst>
                                </p:cTn>
                              </p:par>
                            </p:childTnLst>
                          </p:cTn>
                        </p:par>
                        <p:par>
                          <p:cTn id="35" fill="hold">
                            <p:stCondLst>
                              <p:cond delay="5000"/>
                            </p:stCondLst>
                            <p:childTnLst>
                              <p:par>
                                <p:cTn id="36" presetID="11" presetClass="entr" presetSubtype="0" fill="hold" nodeType="afterEffect">
                                  <p:stCondLst>
                                    <p:cond delay="0"/>
                                  </p:stCondLst>
                                  <p:childTnLst>
                                    <p:set>
                                      <p:cBhvr>
                                        <p:cTn id="37" dur="75">
                                          <p:stCondLst>
                                            <p:cond delay="0"/>
                                          </p:stCondLst>
                                        </p:cTn>
                                        <p:tgtEl>
                                          <p:spTgt spid="6157"/>
                                        </p:tgtEl>
                                        <p:attrNameLst>
                                          <p:attrName>style.visibility</p:attrName>
                                        </p:attrNameLst>
                                      </p:cBhvr>
                                      <p:to>
                                        <p:strVal val="visible"/>
                                      </p:to>
                                    </p:set>
                                  </p:childTnLst>
                                </p:cTn>
                              </p:par>
                            </p:childTnLst>
                          </p:cTn>
                        </p:par>
                        <p:par>
                          <p:cTn id="38" fill="hold">
                            <p:stCondLst>
                              <p:cond delay="5500"/>
                            </p:stCondLst>
                            <p:childTnLst>
                              <p:par>
                                <p:cTn id="39" presetID="1" presetClass="entr" presetSubtype="0" fill="hold" nodeType="afterEffect">
                                  <p:stCondLst>
                                    <p:cond delay="0"/>
                                  </p:stCondLst>
                                  <p:childTnLst>
                                    <p:set>
                                      <p:cBhvr>
                                        <p:cTn id="40" dur="1" fill="hold">
                                          <p:stCondLst>
                                            <p:cond delay="499"/>
                                          </p:stCondLst>
                                        </p:cTn>
                                        <p:tgtEl>
                                          <p:spTgt spid="6158"/>
                                        </p:tgtEl>
                                        <p:attrNameLst>
                                          <p:attrName>style.visibility</p:attrName>
                                        </p:attrNameLst>
                                      </p:cBhvr>
                                      <p:to>
                                        <p:strVal val="visible"/>
                                      </p:to>
                                    </p:set>
                                  </p:childTnLst>
                                </p:cTn>
                              </p:par>
                            </p:childTnLst>
                          </p:cTn>
                        </p:par>
                        <p:par>
                          <p:cTn id="41" fill="hold">
                            <p:stCondLst>
                              <p:cond delay="6000"/>
                            </p:stCondLst>
                            <p:childTnLst>
                              <p:par>
                                <p:cTn id="42" presetID="16" presetClass="entr" presetSubtype="42" fill="hold" nodeType="afterEffect">
                                  <p:stCondLst>
                                    <p:cond delay="0"/>
                                  </p:stCondLst>
                                  <p:childTnLst>
                                    <p:set>
                                      <p:cBhvr>
                                        <p:cTn id="43" dur="1" fill="hold">
                                          <p:stCondLst>
                                            <p:cond delay="0"/>
                                          </p:stCondLst>
                                        </p:cTn>
                                        <p:tgtEl>
                                          <p:spTgt spid="6159"/>
                                        </p:tgtEl>
                                        <p:attrNameLst>
                                          <p:attrName>style.visibility</p:attrName>
                                        </p:attrNameLst>
                                      </p:cBhvr>
                                      <p:to>
                                        <p:strVal val="visible"/>
                                      </p:to>
                                    </p:set>
                                    <p:animEffect transition="in" filter="barn(outHorizontal)">
                                      <p:cBhvr>
                                        <p:cTn id="44" dur="500"/>
                                        <p:tgtEl>
                                          <p:spTgt spid="6159"/>
                                        </p:tgtEl>
                                      </p:cBhvr>
                                    </p:animEffect>
                                  </p:childTnLst>
                                  <p:subTnLst>
                                    <p:audio>
                                      <p:cMediaNode>
                                        <p:cTn display="0" masterRel="sameClick">
                                          <p:stCondLst>
                                            <p:cond evt="begin" delay="0">
                                              <p:tn val="42"/>
                                            </p:cond>
                                          </p:stCondLst>
                                          <p:endCondLst>
                                            <p:cond evt="onStopAudio" delay="0">
                                              <p:tgtEl>
                                                <p:sldTgt/>
                                              </p:tgtEl>
                                            </p:cond>
                                          </p:endCondLst>
                                        </p:cTn>
                                        <p:tgtEl>
                                          <p:sndTgt r:embed="rId1" name="金属声默认.wav"/>
                                        </p:tgtEl>
                                      </p:cMediaNode>
                                    </p:audio>
                                  </p:subTnLst>
                                </p:cTn>
                              </p:par>
                            </p:childTnLst>
                          </p:cTn>
                        </p:par>
                        <p:par>
                          <p:cTn id="45" fill="hold">
                            <p:stCondLst>
                              <p:cond delay="6500"/>
                            </p:stCondLst>
                            <p:childTnLst>
                              <p:par>
                                <p:cTn id="46" presetID="11" presetClass="entr" presetSubtype="0" fill="hold" nodeType="afterEffect">
                                  <p:stCondLst>
                                    <p:cond delay="0"/>
                                  </p:stCondLst>
                                  <p:childTnLst>
                                    <p:set>
                                      <p:cBhvr>
                                        <p:cTn id="47" dur="75">
                                          <p:stCondLst>
                                            <p:cond delay="0"/>
                                          </p:stCondLst>
                                        </p:cTn>
                                        <p:tgtEl>
                                          <p:spTgt spid="6160"/>
                                        </p:tgtEl>
                                        <p:attrNameLst>
                                          <p:attrName>style.visibility</p:attrName>
                                        </p:attrNameLst>
                                      </p:cBhvr>
                                      <p:to>
                                        <p:strVal val="visible"/>
                                      </p:to>
                                    </p:set>
                                  </p:childTnLst>
                                </p:cTn>
                              </p:par>
                            </p:childTnLst>
                          </p:cTn>
                        </p:par>
                        <p:par>
                          <p:cTn id="48" fill="hold">
                            <p:stCondLst>
                              <p:cond delay="7000"/>
                            </p:stCondLst>
                            <p:childTnLst>
                              <p:par>
                                <p:cTn id="49" presetID="11" presetClass="entr" presetSubtype="0" fill="hold" nodeType="afterEffect">
                                  <p:stCondLst>
                                    <p:cond delay="0"/>
                                  </p:stCondLst>
                                  <p:childTnLst>
                                    <p:set>
                                      <p:cBhvr>
                                        <p:cTn id="50" dur="75">
                                          <p:stCondLst>
                                            <p:cond delay="0"/>
                                          </p:stCondLst>
                                        </p:cTn>
                                        <p:tgtEl>
                                          <p:spTgt spid="6161"/>
                                        </p:tgtEl>
                                        <p:attrNameLst>
                                          <p:attrName>style.visibility</p:attrName>
                                        </p:attrNameLst>
                                      </p:cBhvr>
                                      <p:to>
                                        <p:strVal val="visible"/>
                                      </p:to>
                                    </p:set>
                                  </p:childTnLst>
                                </p:cTn>
                              </p:par>
                            </p:childTnLst>
                          </p:cTn>
                        </p:par>
                        <p:par>
                          <p:cTn id="51" fill="hold">
                            <p:stCondLst>
                              <p:cond delay="7500"/>
                            </p:stCondLst>
                            <p:childTnLst>
                              <p:par>
                                <p:cTn id="52" presetID="11" presetClass="entr" presetSubtype="0" fill="hold" nodeType="afterEffect">
                                  <p:stCondLst>
                                    <p:cond delay="0"/>
                                  </p:stCondLst>
                                  <p:childTnLst>
                                    <p:set>
                                      <p:cBhvr>
                                        <p:cTn id="53" dur="75">
                                          <p:stCondLst>
                                            <p:cond delay="0"/>
                                          </p:stCondLst>
                                        </p:cTn>
                                        <p:tgtEl>
                                          <p:spTgt spid="6162"/>
                                        </p:tgtEl>
                                        <p:attrNameLst>
                                          <p:attrName>style.visibility</p:attrName>
                                        </p:attrNameLst>
                                      </p:cBhvr>
                                      <p:to>
                                        <p:strVal val="visible"/>
                                      </p:to>
                                    </p:set>
                                  </p:childTnLst>
                                </p:cTn>
                              </p:par>
                            </p:childTnLst>
                          </p:cTn>
                        </p:par>
                        <p:par>
                          <p:cTn id="54" fill="hold">
                            <p:stCondLst>
                              <p:cond delay="8000"/>
                            </p:stCondLst>
                            <p:childTnLst>
                              <p:par>
                                <p:cTn id="55" presetID="11" presetClass="entr" presetSubtype="0" fill="hold" nodeType="afterEffect">
                                  <p:stCondLst>
                                    <p:cond delay="0"/>
                                  </p:stCondLst>
                                  <p:childTnLst>
                                    <p:set>
                                      <p:cBhvr>
                                        <p:cTn id="56" dur="75">
                                          <p:stCondLst>
                                            <p:cond delay="0"/>
                                          </p:stCondLst>
                                        </p:cTn>
                                        <p:tgtEl>
                                          <p:spTgt spid="6163"/>
                                        </p:tgtEl>
                                        <p:attrNameLst>
                                          <p:attrName>style.visibility</p:attrName>
                                        </p:attrNameLst>
                                      </p:cBhvr>
                                      <p:to>
                                        <p:strVal val="visible"/>
                                      </p:to>
                                    </p:set>
                                  </p:childTnLst>
                                </p:cTn>
                              </p:par>
                            </p:childTnLst>
                          </p:cTn>
                        </p:par>
                        <p:par>
                          <p:cTn id="57" fill="hold">
                            <p:stCondLst>
                              <p:cond delay="8500"/>
                            </p:stCondLst>
                            <p:childTnLst>
                              <p:par>
                                <p:cTn id="58" presetID="11" presetClass="entr" presetSubtype="0" fill="hold" nodeType="afterEffect">
                                  <p:stCondLst>
                                    <p:cond delay="0"/>
                                  </p:stCondLst>
                                  <p:childTnLst>
                                    <p:set>
                                      <p:cBhvr>
                                        <p:cTn id="59" dur="75">
                                          <p:stCondLst>
                                            <p:cond delay="0"/>
                                          </p:stCondLst>
                                        </p:cTn>
                                        <p:tgtEl>
                                          <p:spTgt spid="6166"/>
                                        </p:tgtEl>
                                        <p:attrNameLst>
                                          <p:attrName>style.visibility</p:attrName>
                                        </p:attrNameLst>
                                      </p:cBhvr>
                                      <p:to>
                                        <p:strVal val="visible"/>
                                      </p:to>
                                    </p:set>
                                  </p:childTnLst>
                                </p:cTn>
                              </p:par>
                            </p:childTnLst>
                          </p:cTn>
                        </p:par>
                        <p:par>
                          <p:cTn id="60" fill="hold">
                            <p:stCondLst>
                              <p:cond delay="9000"/>
                            </p:stCondLst>
                            <p:childTnLst>
                              <p:par>
                                <p:cTn id="61" presetID="16" presetClass="entr" presetSubtype="42" fill="hold" nodeType="afterEffect">
                                  <p:stCondLst>
                                    <p:cond delay="0"/>
                                  </p:stCondLst>
                                  <p:childTnLst>
                                    <p:set>
                                      <p:cBhvr>
                                        <p:cTn id="62" dur="1" fill="hold">
                                          <p:stCondLst>
                                            <p:cond delay="0"/>
                                          </p:stCondLst>
                                        </p:cTn>
                                        <p:tgtEl>
                                          <p:spTgt spid="6165"/>
                                        </p:tgtEl>
                                        <p:attrNameLst>
                                          <p:attrName>style.visibility</p:attrName>
                                        </p:attrNameLst>
                                      </p:cBhvr>
                                      <p:to>
                                        <p:strVal val="visible"/>
                                      </p:to>
                                    </p:set>
                                    <p:animEffect transition="in" filter="barn(outHorizontal)">
                                      <p:cBhvr>
                                        <p:cTn id="63" dur="500"/>
                                        <p:tgtEl>
                                          <p:spTgt spid="6165"/>
                                        </p:tgtEl>
                                      </p:cBhvr>
                                    </p:animEffect>
                                  </p:childTnLst>
                                  <p:subTnLst>
                                    <p:audio>
                                      <p:cMediaNode>
                                        <p:cTn display="0" masterRel="sameClick">
                                          <p:stCondLst>
                                            <p:cond evt="begin" delay="0">
                                              <p:tn val="61"/>
                                            </p:cond>
                                          </p:stCondLst>
                                          <p:endCondLst>
                                            <p:cond evt="onStopAudio" delay="0">
                                              <p:tgtEl>
                                                <p:sldTgt/>
                                              </p:tgtEl>
                                            </p:cond>
                                          </p:endCondLst>
                                        </p:cTn>
                                        <p:tgtEl>
                                          <p:sndTgt r:embed="rId1" name="金属声默认.wav"/>
                                        </p:tgtEl>
                                      </p:cMediaNode>
                                    </p:audio>
                                  </p:subTnLst>
                                </p:cTn>
                              </p:par>
                            </p:childTnLst>
                          </p:cTn>
                        </p:par>
                        <p:par>
                          <p:cTn id="64" fill="hold">
                            <p:stCondLst>
                              <p:cond delay="9500"/>
                            </p:stCondLst>
                            <p:childTnLst>
                              <p:par>
                                <p:cTn id="65" presetID="1" presetClass="entr" presetSubtype="0" fill="hold" nodeType="afterEffect">
                                  <p:stCondLst>
                                    <p:cond delay="0"/>
                                  </p:stCondLst>
                                  <p:childTnLst>
                                    <p:set>
                                      <p:cBhvr>
                                        <p:cTn id="66" dur="1" fill="hold">
                                          <p:stCondLst>
                                            <p:cond delay="499"/>
                                          </p:stCondLst>
                                        </p:cTn>
                                        <p:tgtEl>
                                          <p:spTgt spid="6164"/>
                                        </p:tgtEl>
                                        <p:attrNameLst>
                                          <p:attrName>style.visibility</p:attrName>
                                        </p:attrNameLst>
                                      </p:cBhvr>
                                      <p:to>
                                        <p:strVal val="visible"/>
                                      </p:to>
                                    </p:set>
                                  </p:childTnLst>
                                </p:cTn>
                              </p:par>
                            </p:childTnLst>
                          </p:cTn>
                        </p:par>
                        <p:par>
                          <p:cTn id="67" fill="hold">
                            <p:stCondLst>
                              <p:cond delay="10000"/>
                            </p:stCondLst>
                            <p:childTnLst>
                              <p:par>
                                <p:cTn id="68" presetID="11" presetClass="entr" presetSubtype="0" fill="hold" nodeType="afterEffect">
                                  <p:stCondLst>
                                    <p:cond delay="0"/>
                                  </p:stCondLst>
                                  <p:childTnLst>
                                    <p:set>
                                      <p:cBhvr>
                                        <p:cTn id="69" dur="75">
                                          <p:stCondLst>
                                            <p:cond delay="0"/>
                                          </p:stCondLst>
                                        </p:cTn>
                                        <p:tgtEl>
                                          <p:spTgt spid="6167"/>
                                        </p:tgtEl>
                                        <p:attrNameLst>
                                          <p:attrName>style.visibility</p:attrName>
                                        </p:attrNameLst>
                                      </p:cBhvr>
                                      <p:to>
                                        <p:strVal val="visible"/>
                                      </p:to>
                                    </p:set>
                                  </p:childTnLst>
                                </p:cTn>
                              </p:par>
                            </p:childTnLst>
                          </p:cTn>
                        </p:par>
                        <p:par>
                          <p:cTn id="70" fill="hold">
                            <p:stCondLst>
                              <p:cond delay="10500"/>
                            </p:stCondLst>
                            <p:childTnLst>
                              <p:par>
                                <p:cTn id="71" presetID="11" presetClass="entr" presetSubtype="0" fill="hold" nodeType="afterEffect">
                                  <p:stCondLst>
                                    <p:cond delay="0"/>
                                  </p:stCondLst>
                                  <p:childTnLst>
                                    <p:set>
                                      <p:cBhvr>
                                        <p:cTn id="72" dur="75">
                                          <p:stCondLst>
                                            <p:cond delay="0"/>
                                          </p:stCondLst>
                                        </p:cTn>
                                        <p:tgtEl>
                                          <p:spTgt spid="6168"/>
                                        </p:tgtEl>
                                        <p:attrNameLst>
                                          <p:attrName>style.visibility</p:attrName>
                                        </p:attrNameLst>
                                      </p:cBhvr>
                                      <p:to>
                                        <p:strVal val="visible"/>
                                      </p:to>
                                    </p:set>
                                  </p:childTnLst>
                                </p:cTn>
                              </p:par>
                            </p:childTnLst>
                          </p:cTn>
                        </p:par>
                        <p:par>
                          <p:cTn id="73" fill="hold">
                            <p:stCondLst>
                              <p:cond delay="11000"/>
                            </p:stCondLst>
                            <p:childTnLst>
                              <p:par>
                                <p:cTn id="74" presetID="11" presetClass="entr" presetSubtype="0" fill="hold" nodeType="afterEffect">
                                  <p:stCondLst>
                                    <p:cond delay="0"/>
                                  </p:stCondLst>
                                  <p:childTnLst>
                                    <p:set>
                                      <p:cBhvr>
                                        <p:cTn id="75" dur="75">
                                          <p:stCondLst>
                                            <p:cond delay="0"/>
                                          </p:stCondLst>
                                        </p:cTn>
                                        <p:tgtEl>
                                          <p:spTgt spid="6169"/>
                                        </p:tgtEl>
                                        <p:attrNameLst>
                                          <p:attrName>style.visibility</p:attrName>
                                        </p:attrNameLst>
                                      </p:cBhvr>
                                      <p:to>
                                        <p:strVal val="visible"/>
                                      </p:to>
                                    </p:set>
                                  </p:childTnLst>
                                </p:cTn>
                              </p:par>
                            </p:childTnLst>
                          </p:cTn>
                        </p:par>
                        <p:par>
                          <p:cTn id="76" fill="hold">
                            <p:stCondLst>
                              <p:cond delay="11500"/>
                            </p:stCondLst>
                            <p:childTnLst>
                              <p:par>
                                <p:cTn id="77" presetID="1" presetClass="entr" presetSubtype="0" fill="hold" nodeType="afterEffect">
                                  <p:stCondLst>
                                    <p:cond delay="0"/>
                                  </p:stCondLst>
                                  <p:childTnLst>
                                    <p:set>
                                      <p:cBhvr>
                                        <p:cTn id="78" dur="1" fill="hold">
                                          <p:stCondLst>
                                            <p:cond delay="499"/>
                                          </p:stCondLst>
                                        </p:cTn>
                                        <p:tgtEl>
                                          <p:spTgt spid="6170"/>
                                        </p:tgtEl>
                                        <p:attrNameLst>
                                          <p:attrName>style.visibility</p:attrName>
                                        </p:attrNameLst>
                                      </p:cBhvr>
                                      <p:to>
                                        <p:strVal val="visible"/>
                                      </p:to>
                                    </p:set>
                                  </p:childTnLst>
                                </p:cTn>
                              </p:par>
                            </p:childTnLst>
                          </p:cTn>
                        </p:par>
                        <p:par>
                          <p:cTn id="79" fill="hold">
                            <p:stCondLst>
                              <p:cond delay="12000"/>
                            </p:stCondLst>
                            <p:childTnLst>
                              <p:par>
                                <p:cTn id="80" presetID="16" presetClass="entr" presetSubtype="42" fill="hold" nodeType="afterEffect">
                                  <p:stCondLst>
                                    <p:cond delay="0"/>
                                  </p:stCondLst>
                                  <p:childTnLst>
                                    <p:set>
                                      <p:cBhvr>
                                        <p:cTn id="81" dur="1" fill="hold">
                                          <p:stCondLst>
                                            <p:cond delay="0"/>
                                          </p:stCondLst>
                                        </p:cTn>
                                        <p:tgtEl>
                                          <p:spTgt spid="6171"/>
                                        </p:tgtEl>
                                        <p:attrNameLst>
                                          <p:attrName>style.visibility</p:attrName>
                                        </p:attrNameLst>
                                      </p:cBhvr>
                                      <p:to>
                                        <p:strVal val="visible"/>
                                      </p:to>
                                    </p:set>
                                    <p:animEffect transition="in" filter="barn(outHorizontal)">
                                      <p:cBhvr>
                                        <p:cTn id="82" dur="500"/>
                                        <p:tgtEl>
                                          <p:spTgt spid="6171"/>
                                        </p:tgtEl>
                                      </p:cBhvr>
                                    </p:animEffect>
                                  </p:childTnLst>
                                  <p:subTnLst>
                                    <p:audio>
                                      <p:cMediaNode>
                                        <p:cTn display="0" masterRel="sameClick">
                                          <p:stCondLst>
                                            <p:cond evt="begin" delay="0">
                                              <p:tn val="80"/>
                                            </p:cond>
                                          </p:stCondLst>
                                          <p:endCondLst>
                                            <p:cond evt="onStopAudio" delay="0">
                                              <p:tgtEl>
                                                <p:sldTgt/>
                                              </p:tgtEl>
                                            </p:cond>
                                          </p:endCondLst>
                                        </p:cTn>
                                        <p:tgtEl>
                                          <p:sndTgt r:embed="rId1" name="金属声默认.wav"/>
                                        </p:tgtEl>
                                      </p:cMediaNode>
                                    </p:audio>
                                  </p:subTnLst>
                                </p:cTn>
                              </p:par>
                            </p:childTnLst>
                          </p:cTn>
                        </p:par>
                        <p:par>
                          <p:cTn id="83" fill="hold">
                            <p:stCondLst>
                              <p:cond delay="12500"/>
                            </p:stCondLst>
                            <p:childTnLst>
                              <p:par>
                                <p:cTn id="84" presetID="11" presetClass="entr" presetSubtype="0" fill="hold" nodeType="afterEffect">
                                  <p:stCondLst>
                                    <p:cond delay="0"/>
                                  </p:stCondLst>
                                  <p:childTnLst>
                                    <p:set>
                                      <p:cBhvr>
                                        <p:cTn id="85" dur="75">
                                          <p:stCondLst>
                                            <p:cond delay="0"/>
                                          </p:stCondLst>
                                        </p:cTn>
                                        <p:tgtEl>
                                          <p:spTgt spid="6172"/>
                                        </p:tgtEl>
                                        <p:attrNameLst>
                                          <p:attrName>style.visibility</p:attrName>
                                        </p:attrNameLst>
                                      </p:cBhvr>
                                      <p:to>
                                        <p:strVal val="visible"/>
                                      </p:to>
                                    </p:set>
                                  </p:childTnLst>
                                </p:cTn>
                              </p:par>
                            </p:childTnLst>
                          </p:cTn>
                        </p:par>
                        <p:par>
                          <p:cTn id="86" fill="hold">
                            <p:stCondLst>
                              <p:cond delay="13000"/>
                            </p:stCondLst>
                            <p:childTnLst>
                              <p:par>
                                <p:cTn id="87" presetID="11" presetClass="entr" presetSubtype="0" fill="hold" nodeType="afterEffect">
                                  <p:stCondLst>
                                    <p:cond delay="0"/>
                                  </p:stCondLst>
                                  <p:childTnLst>
                                    <p:set>
                                      <p:cBhvr>
                                        <p:cTn id="88" dur="75">
                                          <p:stCondLst>
                                            <p:cond delay="0"/>
                                          </p:stCondLst>
                                        </p:cTn>
                                        <p:tgtEl>
                                          <p:spTgt spid="6173"/>
                                        </p:tgtEl>
                                        <p:attrNameLst>
                                          <p:attrName>style.visibility</p:attrName>
                                        </p:attrNameLst>
                                      </p:cBhvr>
                                      <p:to>
                                        <p:strVal val="visible"/>
                                      </p:to>
                                    </p:set>
                                  </p:childTnLst>
                                </p:cTn>
                              </p:par>
                            </p:childTnLst>
                          </p:cTn>
                        </p:par>
                        <p:par>
                          <p:cTn id="89" fill="hold">
                            <p:stCondLst>
                              <p:cond delay="13500"/>
                            </p:stCondLst>
                            <p:childTnLst>
                              <p:par>
                                <p:cTn id="90" presetID="11" presetClass="entr" presetSubtype="0" fill="hold" nodeType="afterEffect">
                                  <p:stCondLst>
                                    <p:cond delay="0"/>
                                  </p:stCondLst>
                                  <p:childTnLst>
                                    <p:set>
                                      <p:cBhvr>
                                        <p:cTn id="91" dur="75">
                                          <p:stCondLst>
                                            <p:cond delay="0"/>
                                          </p:stCondLst>
                                        </p:cTn>
                                        <p:tgtEl>
                                          <p:spTgt spid="6174"/>
                                        </p:tgtEl>
                                        <p:attrNameLst>
                                          <p:attrName>style.visibility</p:attrName>
                                        </p:attrNameLst>
                                      </p:cBhvr>
                                      <p:to>
                                        <p:strVal val="visible"/>
                                      </p:to>
                                    </p:set>
                                  </p:childTnLst>
                                </p:cTn>
                              </p:par>
                            </p:childTnLst>
                          </p:cTn>
                        </p:par>
                        <p:par>
                          <p:cTn id="92" fill="hold">
                            <p:stCondLst>
                              <p:cond delay="14000"/>
                            </p:stCondLst>
                            <p:childTnLst>
                              <p:par>
                                <p:cTn id="93" presetID="1" presetClass="entr" presetSubtype="0" fill="hold" nodeType="afterEffect">
                                  <p:stCondLst>
                                    <p:cond delay="0"/>
                                  </p:stCondLst>
                                  <p:childTnLst>
                                    <p:set>
                                      <p:cBhvr>
                                        <p:cTn id="94" dur="1" fill="hold">
                                          <p:stCondLst>
                                            <p:cond delay="499"/>
                                          </p:stCondLst>
                                        </p:cTn>
                                        <p:tgtEl>
                                          <p:spTgt spid="6175"/>
                                        </p:tgtEl>
                                        <p:attrNameLst>
                                          <p:attrName>style.visibility</p:attrName>
                                        </p:attrNameLst>
                                      </p:cBhvr>
                                      <p:to>
                                        <p:strVal val="visible"/>
                                      </p:to>
                                    </p:set>
                                  </p:childTnLst>
                                </p:cTn>
                              </p:par>
                            </p:childTnLst>
                          </p:cTn>
                        </p:par>
                        <p:par>
                          <p:cTn id="95" fill="hold">
                            <p:stCondLst>
                              <p:cond delay="14500"/>
                            </p:stCondLst>
                            <p:childTnLst>
                              <p:par>
                                <p:cTn id="96" presetID="16" presetClass="entr" presetSubtype="42" fill="hold" nodeType="afterEffect">
                                  <p:stCondLst>
                                    <p:cond delay="0"/>
                                  </p:stCondLst>
                                  <p:childTnLst>
                                    <p:set>
                                      <p:cBhvr>
                                        <p:cTn id="97" dur="1" fill="hold">
                                          <p:stCondLst>
                                            <p:cond delay="0"/>
                                          </p:stCondLst>
                                        </p:cTn>
                                        <p:tgtEl>
                                          <p:spTgt spid="6176"/>
                                        </p:tgtEl>
                                        <p:attrNameLst>
                                          <p:attrName>style.visibility</p:attrName>
                                        </p:attrNameLst>
                                      </p:cBhvr>
                                      <p:to>
                                        <p:strVal val="visible"/>
                                      </p:to>
                                    </p:set>
                                    <p:animEffect transition="in" filter="barn(outHorizontal)">
                                      <p:cBhvr>
                                        <p:cTn id="98" dur="500"/>
                                        <p:tgtEl>
                                          <p:spTgt spid="6176"/>
                                        </p:tgtEl>
                                      </p:cBhvr>
                                    </p:animEffect>
                                  </p:childTnLst>
                                  <p:subTnLst>
                                    <p:audio>
                                      <p:cMediaNode>
                                        <p:cTn display="0" masterRel="sameClick">
                                          <p:stCondLst>
                                            <p:cond evt="begin" delay="0">
                                              <p:tn val="96"/>
                                            </p:cond>
                                          </p:stCondLst>
                                          <p:endCondLst>
                                            <p:cond evt="onStopAudio" delay="0">
                                              <p:tgtEl>
                                                <p:sldTgt/>
                                              </p:tgtEl>
                                            </p:cond>
                                          </p:endCondLst>
                                        </p:cTn>
                                        <p:tgtEl>
                                          <p:sndTgt r:embed="rId1" name="金属声默认.wav"/>
                                        </p:tgtEl>
                                      </p:cMediaNode>
                                    </p:audio>
                                  </p:subTnLst>
                                </p:cTn>
                              </p:par>
                            </p:childTnLst>
                          </p:cTn>
                        </p:par>
                        <p:par>
                          <p:cTn id="99" fill="hold">
                            <p:stCondLst>
                              <p:cond delay="15000"/>
                            </p:stCondLst>
                            <p:childTnLst>
                              <p:par>
                                <p:cTn id="100" presetID="11" presetClass="entr" presetSubtype="0" fill="hold" nodeType="afterEffect">
                                  <p:stCondLst>
                                    <p:cond delay="0"/>
                                  </p:stCondLst>
                                  <p:childTnLst>
                                    <p:set>
                                      <p:cBhvr>
                                        <p:cTn id="101" dur="75">
                                          <p:stCondLst>
                                            <p:cond delay="0"/>
                                          </p:stCondLst>
                                        </p:cTn>
                                        <p:tgtEl>
                                          <p:spTgt spid="6177"/>
                                        </p:tgtEl>
                                        <p:attrNameLst>
                                          <p:attrName>style.visibility</p:attrName>
                                        </p:attrNameLst>
                                      </p:cBhvr>
                                      <p:to>
                                        <p:strVal val="visible"/>
                                      </p:to>
                                    </p:set>
                                  </p:childTnLst>
                                </p:cTn>
                              </p:par>
                            </p:childTnLst>
                          </p:cTn>
                        </p:par>
                        <p:par>
                          <p:cTn id="102" fill="hold">
                            <p:stCondLst>
                              <p:cond delay="15500"/>
                            </p:stCondLst>
                            <p:childTnLst>
                              <p:par>
                                <p:cTn id="103" presetID="11" presetClass="entr" presetSubtype="0" fill="hold" nodeType="afterEffect">
                                  <p:stCondLst>
                                    <p:cond delay="0"/>
                                  </p:stCondLst>
                                  <p:childTnLst>
                                    <p:set>
                                      <p:cBhvr>
                                        <p:cTn id="104" dur="75">
                                          <p:stCondLst>
                                            <p:cond delay="0"/>
                                          </p:stCondLst>
                                        </p:cTn>
                                        <p:tgtEl>
                                          <p:spTgt spid="6178"/>
                                        </p:tgtEl>
                                        <p:attrNameLst>
                                          <p:attrName>style.visibility</p:attrName>
                                        </p:attrNameLst>
                                      </p:cBhvr>
                                      <p:to>
                                        <p:strVal val="visible"/>
                                      </p:to>
                                    </p:set>
                                  </p:childTnLst>
                                </p:cTn>
                              </p:par>
                            </p:childTnLst>
                          </p:cTn>
                        </p:par>
                        <p:par>
                          <p:cTn id="105" fill="hold">
                            <p:stCondLst>
                              <p:cond delay="16000"/>
                            </p:stCondLst>
                            <p:childTnLst>
                              <p:par>
                                <p:cTn id="106" presetID="11" presetClass="entr" presetSubtype="0" fill="hold" grpId="0" nodeType="afterEffect">
                                  <p:stCondLst>
                                    <p:cond delay="0"/>
                                  </p:stCondLst>
                                  <p:childTnLst>
                                    <p:set>
                                      <p:cBhvr>
                                        <p:cTn id="107" dur="75">
                                          <p:stCondLst>
                                            <p:cond delay="0"/>
                                          </p:stCondLst>
                                        </p:cTn>
                                        <p:tgtEl>
                                          <p:spTgt spid="6179"/>
                                        </p:tgtEl>
                                        <p:attrNameLst>
                                          <p:attrName>style.visibility</p:attrName>
                                        </p:attrNameLst>
                                      </p:cBhvr>
                                      <p:to>
                                        <p:strVal val="visible"/>
                                      </p:to>
                                    </p:set>
                                  </p:childTnLst>
                                </p:cTn>
                              </p:par>
                            </p:childTnLst>
                          </p:cTn>
                        </p:par>
                        <p:par>
                          <p:cTn id="108" fill="hold">
                            <p:stCondLst>
                              <p:cond delay="16500"/>
                            </p:stCondLst>
                            <p:childTnLst>
                              <p:par>
                                <p:cTn id="109" presetID="16" presetClass="entr" presetSubtype="42" fill="hold" nodeType="afterEffect">
                                  <p:stCondLst>
                                    <p:cond delay="0"/>
                                  </p:stCondLst>
                                  <p:childTnLst>
                                    <p:set>
                                      <p:cBhvr>
                                        <p:cTn id="110" dur="1" fill="hold">
                                          <p:stCondLst>
                                            <p:cond delay="0"/>
                                          </p:stCondLst>
                                        </p:cTn>
                                        <p:tgtEl>
                                          <p:spTgt spid="6181"/>
                                        </p:tgtEl>
                                        <p:attrNameLst>
                                          <p:attrName>style.visibility</p:attrName>
                                        </p:attrNameLst>
                                      </p:cBhvr>
                                      <p:to>
                                        <p:strVal val="visible"/>
                                      </p:to>
                                    </p:set>
                                    <p:animEffect transition="in" filter="barn(outHorizontal)">
                                      <p:cBhvr>
                                        <p:cTn id="111" dur="500"/>
                                        <p:tgtEl>
                                          <p:spTgt spid="6181"/>
                                        </p:tgtEl>
                                      </p:cBhvr>
                                    </p:animEffect>
                                  </p:childTnLst>
                                  <p:subTnLst>
                                    <p:audio>
                                      <p:cMediaNode>
                                        <p:cTn display="0" masterRel="sameClick">
                                          <p:stCondLst>
                                            <p:cond evt="begin" delay="0">
                                              <p:tn val="109"/>
                                            </p:cond>
                                          </p:stCondLst>
                                          <p:endCondLst>
                                            <p:cond evt="onStopAudio" delay="0">
                                              <p:tgtEl>
                                                <p:sldTgt/>
                                              </p:tgtEl>
                                            </p:cond>
                                          </p:endCondLst>
                                        </p:cTn>
                                        <p:tgtEl>
                                          <p:sndTgt r:embed="rId1" name="金属声默认.wav"/>
                                        </p:tgtEl>
                                      </p:cMediaNode>
                                    </p:audio>
                                  </p:subTnLst>
                                </p:cTn>
                              </p:par>
                            </p:childTnLst>
                          </p:cTn>
                        </p:par>
                        <p:par>
                          <p:cTn id="112" fill="hold">
                            <p:stCondLst>
                              <p:cond delay="17000"/>
                            </p:stCondLst>
                            <p:childTnLst>
                              <p:par>
                                <p:cTn id="113" presetID="1" presetClass="entr" presetSubtype="0" fill="hold" nodeType="afterEffect">
                                  <p:stCondLst>
                                    <p:cond delay="0"/>
                                  </p:stCondLst>
                                  <p:childTnLst>
                                    <p:set>
                                      <p:cBhvr>
                                        <p:cTn id="114" dur="1" fill="hold">
                                          <p:stCondLst>
                                            <p:cond delay="499"/>
                                          </p:stCondLst>
                                        </p:cTn>
                                        <p:tgtEl>
                                          <p:spTgt spid="6180"/>
                                        </p:tgtEl>
                                        <p:attrNameLst>
                                          <p:attrName>style.visibility</p:attrName>
                                        </p:attrNameLst>
                                      </p:cBhvr>
                                      <p:to>
                                        <p:strVal val="visible"/>
                                      </p:to>
                                    </p:set>
                                  </p:childTnLst>
                                </p:cTn>
                              </p:par>
                            </p:childTnLst>
                          </p:cTn>
                        </p:par>
                        <p:par>
                          <p:cTn id="115" fill="hold">
                            <p:stCondLst>
                              <p:cond delay="17500"/>
                            </p:stCondLst>
                            <p:childTnLst>
                              <p:par>
                                <p:cTn id="116" presetID="11" presetClass="entr" presetSubtype="0" fill="hold" nodeType="afterEffect">
                                  <p:stCondLst>
                                    <p:cond delay="0"/>
                                  </p:stCondLst>
                                  <p:childTnLst>
                                    <p:set>
                                      <p:cBhvr>
                                        <p:cTn id="117" dur="75">
                                          <p:stCondLst>
                                            <p:cond delay="0"/>
                                          </p:stCondLst>
                                        </p:cTn>
                                        <p:tgtEl>
                                          <p:spTgt spid="6182"/>
                                        </p:tgtEl>
                                        <p:attrNameLst>
                                          <p:attrName>style.visibility</p:attrName>
                                        </p:attrNameLst>
                                      </p:cBhvr>
                                      <p:to>
                                        <p:strVal val="visible"/>
                                      </p:to>
                                    </p:set>
                                  </p:childTnLst>
                                </p:cTn>
                              </p:par>
                            </p:childTnLst>
                          </p:cTn>
                        </p:par>
                        <p:par>
                          <p:cTn id="118" fill="hold">
                            <p:stCondLst>
                              <p:cond delay="18000"/>
                            </p:stCondLst>
                            <p:childTnLst>
                              <p:par>
                                <p:cTn id="119" presetID="11" presetClass="entr" presetSubtype="0" fill="hold" nodeType="afterEffect">
                                  <p:stCondLst>
                                    <p:cond delay="0"/>
                                  </p:stCondLst>
                                  <p:childTnLst>
                                    <p:set>
                                      <p:cBhvr>
                                        <p:cTn id="120" dur="75">
                                          <p:stCondLst>
                                            <p:cond delay="0"/>
                                          </p:stCondLst>
                                        </p:cTn>
                                        <p:tgtEl>
                                          <p:spTgt spid="6183"/>
                                        </p:tgtEl>
                                        <p:attrNameLst>
                                          <p:attrName>style.visibility</p:attrName>
                                        </p:attrNameLst>
                                      </p:cBhvr>
                                      <p:to>
                                        <p:strVal val="visible"/>
                                      </p:to>
                                    </p:set>
                                  </p:childTnLst>
                                </p:cTn>
                              </p:par>
                            </p:childTnLst>
                          </p:cTn>
                        </p:par>
                        <p:par>
                          <p:cTn id="121" fill="hold">
                            <p:stCondLst>
                              <p:cond delay="18500"/>
                            </p:stCondLst>
                            <p:childTnLst>
                              <p:par>
                                <p:cTn id="122" presetID="11" presetClass="entr" presetSubtype="0" fill="hold" nodeType="afterEffect">
                                  <p:stCondLst>
                                    <p:cond delay="0"/>
                                  </p:stCondLst>
                                  <p:childTnLst>
                                    <p:set>
                                      <p:cBhvr>
                                        <p:cTn id="123" dur="75">
                                          <p:stCondLst>
                                            <p:cond delay="0"/>
                                          </p:stCondLst>
                                        </p:cTn>
                                        <p:tgtEl>
                                          <p:spTgt spid="6184"/>
                                        </p:tgtEl>
                                        <p:attrNameLst>
                                          <p:attrName>style.visibility</p:attrName>
                                        </p:attrNameLst>
                                      </p:cBhvr>
                                      <p:to>
                                        <p:strVal val="visible"/>
                                      </p:to>
                                    </p:set>
                                  </p:childTnLst>
                                </p:cTn>
                              </p:par>
                            </p:childTnLst>
                          </p:cTn>
                        </p:par>
                        <p:par>
                          <p:cTn id="124" fill="hold">
                            <p:stCondLst>
                              <p:cond delay="19000"/>
                            </p:stCondLst>
                            <p:childTnLst>
                              <p:par>
                                <p:cTn id="125" presetID="11" presetClass="entr" presetSubtype="0" fill="hold" nodeType="afterEffect">
                                  <p:stCondLst>
                                    <p:cond delay="0"/>
                                  </p:stCondLst>
                                  <p:childTnLst>
                                    <p:set>
                                      <p:cBhvr>
                                        <p:cTn id="126" dur="75">
                                          <p:stCondLst>
                                            <p:cond delay="0"/>
                                          </p:stCondLst>
                                        </p:cTn>
                                        <p:tgtEl>
                                          <p:spTgt spid="6185"/>
                                        </p:tgtEl>
                                        <p:attrNameLst>
                                          <p:attrName>style.visibility</p:attrName>
                                        </p:attrNameLst>
                                      </p:cBhvr>
                                      <p:to>
                                        <p:strVal val="visible"/>
                                      </p:to>
                                    </p:set>
                                  </p:childTnLst>
                                </p:cTn>
                              </p:par>
                            </p:childTnLst>
                          </p:cTn>
                        </p:par>
                        <p:par>
                          <p:cTn id="127" fill="hold">
                            <p:stCondLst>
                              <p:cond delay="19500"/>
                            </p:stCondLst>
                            <p:childTnLst>
                              <p:par>
                                <p:cTn id="128" presetID="1" presetClass="entr" presetSubtype="0" fill="hold" nodeType="afterEffect">
                                  <p:stCondLst>
                                    <p:cond delay="0"/>
                                  </p:stCondLst>
                                  <p:childTnLst>
                                    <p:set>
                                      <p:cBhvr>
                                        <p:cTn id="129" dur="1" fill="hold">
                                          <p:stCondLst>
                                            <p:cond delay="499"/>
                                          </p:stCondLst>
                                        </p:cTn>
                                        <p:tgtEl>
                                          <p:spTgt spid="6186"/>
                                        </p:tgtEl>
                                        <p:attrNameLst>
                                          <p:attrName>style.visibility</p:attrName>
                                        </p:attrNameLst>
                                      </p:cBhvr>
                                      <p:to>
                                        <p:strVal val="visible"/>
                                      </p:to>
                                    </p:set>
                                  </p:childTnLst>
                                </p:cTn>
                              </p:par>
                            </p:childTnLst>
                          </p:cTn>
                        </p:par>
                        <p:par>
                          <p:cTn id="130" fill="hold">
                            <p:stCondLst>
                              <p:cond delay="20000"/>
                            </p:stCondLst>
                            <p:childTnLst>
                              <p:par>
                                <p:cTn id="131" presetID="16" presetClass="entr" presetSubtype="42" fill="hold" nodeType="afterEffect">
                                  <p:stCondLst>
                                    <p:cond delay="0"/>
                                  </p:stCondLst>
                                  <p:childTnLst>
                                    <p:set>
                                      <p:cBhvr>
                                        <p:cTn id="132" dur="1" fill="hold">
                                          <p:stCondLst>
                                            <p:cond delay="0"/>
                                          </p:stCondLst>
                                        </p:cTn>
                                        <p:tgtEl>
                                          <p:spTgt spid="6187"/>
                                        </p:tgtEl>
                                        <p:attrNameLst>
                                          <p:attrName>style.visibility</p:attrName>
                                        </p:attrNameLst>
                                      </p:cBhvr>
                                      <p:to>
                                        <p:strVal val="visible"/>
                                      </p:to>
                                    </p:set>
                                    <p:animEffect transition="in" filter="barn(outHorizontal)">
                                      <p:cBhvr>
                                        <p:cTn id="133" dur="500"/>
                                        <p:tgtEl>
                                          <p:spTgt spid="6187"/>
                                        </p:tgtEl>
                                      </p:cBhvr>
                                    </p:animEffect>
                                  </p:childTnLst>
                                  <p:subTnLst>
                                    <p:audio>
                                      <p:cMediaNode>
                                        <p:cTn display="0" masterRel="sameClick">
                                          <p:stCondLst>
                                            <p:cond evt="begin" delay="0">
                                              <p:tn val="131"/>
                                            </p:cond>
                                          </p:stCondLst>
                                          <p:endCondLst>
                                            <p:cond evt="onStopAudio" delay="0">
                                              <p:tgtEl>
                                                <p:sldTgt/>
                                              </p:tgtEl>
                                            </p:cond>
                                          </p:endCondLst>
                                        </p:cTn>
                                        <p:tgtEl>
                                          <p:sndTgt r:embed="rId1" name="金属声默认.wav"/>
                                        </p:tgtEl>
                                      </p:cMediaNode>
                                    </p:audio>
                                  </p:subTnLst>
                                </p:cTn>
                              </p:par>
                            </p:childTnLst>
                          </p:cTn>
                        </p:par>
                        <p:par>
                          <p:cTn id="134" fill="hold">
                            <p:stCondLst>
                              <p:cond delay="20500"/>
                            </p:stCondLst>
                            <p:childTnLst>
                              <p:par>
                                <p:cTn id="135" presetID="11" presetClass="entr" presetSubtype="0" fill="hold" nodeType="afterEffect">
                                  <p:stCondLst>
                                    <p:cond delay="0"/>
                                  </p:stCondLst>
                                  <p:childTnLst>
                                    <p:set>
                                      <p:cBhvr>
                                        <p:cTn id="136" dur="75">
                                          <p:stCondLst>
                                            <p:cond delay="0"/>
                                          </p:stCondLst>
                                        </p:cTn>
                                        <p:tgtEl>
                                          <p:spTgt spid="6188"/>
                                        </p:tgtEl>
                                        <p:attrNameLst>
                                          <p:attrName>style.visibility</p:attrName>
                                        </p:attrNameLst>
                                      </p:cBhvr>
                                      <p:to>
                                        <p:strVal val="visible"/>
                                      </p:to>
                                    </p:set>
                                  </p:childTnLst>
                                </p:cTn>
                              </p:par>
                            </p:childTnLst>
                          </p:cTn>
                        </p:par>
                        <p:par>
                          <p:cTn id="137" fill="hold">
                            <p:stCondLst>
                              <p:cond delay="21000"/>
                            </p:stCondLst>
                            <p:childTnLst>
                              <p:par>
                                <p:cTn id="138" presetID="11" presetClass="entr" presetSubtype="0" fill="hold" nodeType="afterEffect">
                                  <p:stCondLst>
                                    <p:cond delay="0"/>
                                  </p:stCondLst>
                                  <p:childTnLst>
                                    <p:set>
                                      <p:cBhvr>
                                        <p:cTn id="139" dur="75">
                                          <p:stCondLst>
                                            <p:cond delay="0"/>
                                          </p:stCondLst>
                                        </p:cTn>
                                        <p:tgtEl>
                                          <p:spTgt spid="6189"/>
                                        </p:tgtEl>
                                        <p:attrNameLst>
                                          <p:attrName>style.visibility</p:attrName>
                                        </p:attrNameLst>
                                      </p:cBhvr>
                                      <p:to>
                                        <p:strVal val="visible"/>
                                      </p:to>
                                    </p:set>
                                  </p:childTnLst>
                                </p:cTn>
                              </p:par>
                            </p:childTnLst>
                          </p:cTn>
                        </p:par>
                        <p:par>
                          <p:cTn id="140" fill="hold">
                            <p:stCondLst>
                              <p:cond delay="21500"/>
                            </p:stCondLst>
                            <p:childTnLst>
                              <p:par>
                                <p:cTn id="141" presetID="11" presetClass="entr" presetSubtype="0" fill="hold" nodeType="afterEffect">
                                  <p:stCondLst>
                                    <p:cond delay="0"/>
                                  </p:stCondLst>
                                  <p:childTnLst>
                                    <p:set>
                                      <p:cBhvr>
                                        <p:cTn id="142" dur="75">
                                          <p:stCondLst>
                                            <p:cond delay="0"/>
                                          </p:stCondLst>
                                        </p:cTn>
                                        <p:tgtEl>
                                          <p:spTgt spid="6190"/>
                                        </p:tgtEl>
                                        <p:attrNameLst>
                                          <p:attrName>style.visibility</p:attrName>
                                        </p:attrNameLst>
                                      </p:cBhvr>
                                      <p:to>
                                        <p:strVal val="visible"/>
                                      </p:to>
                                    </p:set>
                                  </p:childTnLst>
                                </p:cTn>
                              </p:par>
                            </p:childTnLst>
                          </p:cTn>
                        </p:par>
                        <p:par>
                          <p:cTn id="143" fill="hold">
                            <p:stCondLst>
                              <p:cond delay="22000"/>
                            </p:stCondLst>
                            <p:childTnLst>
                              <p:par>
                                <p:cTn id="144" presetID="11" presetClass="entr" presetSubtype="0" fill="hold" nodeType="afterEffect">
                                  <p:stCondLst>
                                    <p:cond delay="0"/>
                                  </p:stCondLst>
                                  <p:childTnLst>
                                    <p:set>
                                      <p:cBhvr>
                                        <p:cTn id="145" dur="75">
                                          <p:stCondLst>
                                            <p:cond delay="0"/>
                                          </p:stCondLst>
                                        </p:cTn>
                                        <p:tgtEl>
                                          <p:spTgt spid="6191"/>
                                        </p:tgtEl>
                                        <p:attrNameLst>
                                          <p:attrName>style.visibility</p:attrName>
                                        </p:attrNameLst>
                                      </p:cBhvr>
                                      <p:to>
                                        <p:strVal val="visible"/>
                                      </p:to>
                                    </p:set>
                                  </p:childTnLst>
                                </p:cTn>
                              </p:par>
                            </p:childTnLst>
                          </p:cTn>
                        </p:par>
                        <p:par>
                          <p:cTn id="146" fill="hold">
                            <p:stCondLst>
                              <p:cond delay="22500"/>
                            </p:stCondLst>
                            <p:childTnLst>
                              <p:par>
                                <p:cTn id="147" presetID="1" presetClass="entr" presetSubtype="0" fill="hold" nodeType="afterEffect">
                                  <p:stCondLst>
                                    <p:cond delay="0"/>
                                  </p:stCondLst>
                                  <p:childTnLst>
                                    <p:set>
                                      <p:cBhvr>
                                        <p:cTn id="148" dur="1" fill="hold">
                                          <p:stCondLst>
                                            <p:cond delay="499"/>
                                          </p:stCondLst>
                                        </p:cTn>
                                        <p:tgtEl>
                                          <p:spTgt spid="6192"/>
                                        </p:tgtEl>
                                        <p:attrNameLst>
                                          <p:attrName>style.visibility</p:attrName>
                                        </p:attrNameLst>
                                      </p:cBhvr>
                                      <p:to>
                                        <p:strVal val="visible"/>
                                      </p:to>
                                    </p:set>
                                  </p:childTnLst>
                                </p:cTn>
                              </p:par>
                            </p:childTnLst>
                          </p:cTn>
                        </p:par>
                        <p:par>
                          <p:cTn id="149" fill="hold">
                            <p:stCondLst>
                              <p:cond delay="23000"/>
                            </p:stCondLst>
                            <p:childTnLst>
                              <p:par>
                                <p:cTn id="150" presetID="16" presetClass="entr" presetSubtype="42" fill="hold" nodeType="afterEffect">
                                  <p:stCondLst>
                                    <p:cond delay="0"/>
                                  </p:stCondLst>
                                  <p:childTnLst>
                                    <p:set>
                                      <p:cBhvr>
                                        <p:cTn id="151" dur="1" fill="hold">
                                          <p:stCondLst>
                                            <p:cond delay="0"/>
                                          </p:stCondLst>
                                        </p:cTn>
                                        <p:tgtEl>
                                          <p:spTgt spid="6193"/>
                                        </p:tgtEl>
                                        <p:attrNameLst>
                                          <p:attrName>style.visibility</p:attrName>
                                        </p:attrNameLst>
                                      </p:cBhvr>
                                      <p:to>
                                        <p:strVal val="visible"/>
                                      </p:to>
                                    </p:set>
                                    <p:animEffect transition="in" filter="barn(outHorizontal)">
                                      <p:cBhvr>
                                        <p:cTn id="152" dur="500"/>
                                        <p:tgtEl>
                                          <p:spTgt spid="6193"/>
                                        </p:tgtEl>
                                      </p:cBhvr>
                                    </p:animEffect>
                                  </p:childTnLst>
                                  <p:subTnLst>
                                    <p:audio>
                                      <p:cMediaNode>
                                        <p:cTn display="0" masterRel="sameClick">
                                          <p:stCondLst>
                                            <p:cond evt="begin" delay="0">
                                              <p:tn val="150"/>
                                            </p:cond>
                                          </p:stCondLst>
                                          <p:endCondLst>
                                            <p:cond evt="onStopAudio" delay="0">
                                              <p:tgtEl>
                                                <p:sldTgt/>
                                              </p:tgtEl>
                                            </p:cond>
                                          </p:endCondLst>
                                        </p:cTn>
                                        <p:tgtEl>
                                          <p:sndTgt r:embed="rId1" name="金属声默认.wav"/>
                                        </p:tgtEl>
                                      </p:cMediaNode>
                                    </p:audio>
                                  </p:subTnLst>
                                </p:cTn>
                              </p:par>
                            </p:childTnLst>
                          </p:cTn>
                        </p:par>
                        <p:par>
                          <p:cTn id="153" fill="hold">
                            <p:stCondLst>
                              <p:cond delay="23500"/>
                            </p:stCondLst>
                            <p:childTnLst>
                              <p:par>
                                <p:cTn id="154" presetID="1" presetClass="entr" presetSubtype="0" fill="hold" nodeType="afterEffect">
                                  <p:stCondLst>
                                    <p:cond delay="0"/>
                                  </p:stCondLst>
                                  <p:childTnLst>
                                    <p:set>
                                      <p:cBhvr>
                                        <p:cTn id="155" dur="1" fill="hold">
                                          <p:stCondLst>
                                            <p:cond delay="499"/>
                                          </p:stCondLst>
                                        </p:cTn>
                                        <p:tgtEl>
                                          <p:spTgt spid="6233"/>
                                        </p:tgtEl>
                                        <p:attrNameLst>
                                          <p:attrName>style.visibility</p:attrName>
                                        </p:attrNameLst>
                                      </p:cBhvr>
                                      <p:to>
                                        <p:strVal val="visible"/>
                                      </p:to>
                                    </p:set>
                                  </p:childTnLst>
                                </p:cTn>
                              </p:par>
                            </p:childTnLst>
                          </p:cTn>
                        </p:par>
                        <p:par>
                          <p:cTn id="156" fill="hold">
                            <p:stCondLst>
                              <p:cond delay="24000"/>
                            </p:stCondLst>
                            <p:childTnLst>
                              <p:par>
                                <p:cTn id="157" presetID="11" presetClass="entr" presetSubtype="0" fill="hold" nodeType="afterEffect">
                                  <p:stCondLst>
                                    <p:cond delay="0"/>
                                  </p:stCondLst>
                                  <p:childTnLst>
                                    <p:set>
                                      <p:cBhvr>
                                        <p:cTn id="158" dur="75">
                                          <p:stCondLst>
                                            <p:cond delay="0"/>
                                          </p:stCondLst>
                                        </p:cTn>
                                        <p:tgtEl>
                                          <p:spTgt spid="6194"/>
                                        </p:tgtEl>
                                        <p:attrNameLst>
                                          <p:attrName>style.visibility</p:attrName>
                                        </p:attrNameLst>
                                      </p:cBhvr>
                                      <p:to>
                                        <p:strVal val="visible"/>
                                      </p:to>
                                    </p:set>
                                  </p:childTnLst>
                                </p:cTn>
                              </p:par>
                            </p:childTnLst>
                          </p:cTn>
                        </p:par>
                        <p:par>
                          <p:cTn id="159" fill="hold">
                            <p:stCondLst>
                              <p:cond delay="24500"/>
                            </p:stCondLst>
                            <p:childTnLst>
                              <p:par>
                                <p:cTn id="160" presetID="11" presetClass="entr" presetSubtype="0" fill="hold" nodeType="afterEffect">
                                  <p:stCondLst>
                                    <p:cond delay="0"/>
                                  </p:stCondLst>
                                  <p:childTnLst>
                                    <p:set>
                                      <p:cBhvr>
                                        <p:cTn id="161" dur="75">
                                          <p:stCondLst>
                                            <p:cond delay="0"/>
                                          </p:stCondLst>
                                        </p:cTn>
                                        <p:tgtEl>
                                          <p:spTgt spid="6195"/>
                                        </p:tgtEl>
                                        <p:attrNameLst>
                                          <p:attrName>style.visibility</p:attrName>
                                        </p:attrNameLst>
                                      </p:cBhvr>
                                      <p:to>
                                        <p:strVal val="visible"/>
                                      </p:to>
                                    </p:set>
                                  </p:childTnLst>
                                </p:cTn>
                              </p:par>
                            </p:childTnLst>
                          </p:cTn>
                        </p:par>
                        <p:par>
                          <p:cTn id="162" fill="hold">
                            <p:stCondLst>
                              <p:cond delay="25000"/>
                            </p:stCondLst>
                            <p:childTnLst>
                              <p:par>
                                <p:cTn id="163" presetID="11" presetClass="entr" presetSubtype="0" fill="hold" nodeType="afterEffect">
                                  <p:stCondLst>
                                    <p:cond delay="0"/>
                                  </p:stCondLst>
                                  <p:childTnLst>
                                    <p:set>
                                      <p:cBhvr>
                                        <p:cTn id="164" dur="75">
                                          <p:stCondLst>
                                            <p:cond delay="0"/>
                                          </p:stCondLst>
                                        </p:cTn>
                                        <p:tgtEl>
                                          <p:spTgt spid="6196"/>
                                        </p:tgtEl>
                                        <p:attrNameLst>
                                          <p:attrName>style.visibility</p:attrName>
                                        </p:attrNameLst>
                                      </p:cBhvr>
                                      <p:to>
                                        <p:strVal val="visible"/>
                                      </p:to>
                                    </p:set>
                                  </p:childTnLst>
                                </p:cTn>
                              </p:par>
                            </p:childTnLst>
                          </p:cTn>
                        </p:par>
                        <p:par>
                          <p:cTn id="165" fill="hold">
                            <p:stCondLst>
                              <p:cond delay="25500"/>
                            </p:stCondLst>
                            <p:childTnLst>
                              <p:par>
                                <p:cTn id="166" presetID="1" presetClass="entr" presetSubtype="0" fill="hold" nodeType="afterEffect">
                                  <p:stCondLst>
                                    <p:cond delay="0"/>
                                  </p:stCondLst>
                                  <p:childTnLst>
                                    <p:set>
                                      <p:cBhvr>
                                        <p:cTn id="167" dur="1" fill="hold">
                                          <p:stCondLst>
                                            <p:cond delay="499"/>
                                          </p:stCondLst>
                                        </p:cTn>
                                        <p:tgtEl>
                                          <p:spTgt spid="6197"/>
                                        </p:tgtEl>
                                        <p:attrNameLst>
                                          <p:attrName>style.visibility</p:attrName>
                                        </p:attrNameLst>
                                      </p:cBhvr>
                                      <p:to>
                                        <p:strVal val="visible"/>
                                      </p:to>
                                    </p:set>
                                  </p:childTnLst>
                                </p:cTn>
                              </p:par>
                            </p:childTnLst>
                          </p:cTn>
                        </p:par>
                        <p:par>
                          <p:cTn id="168" fill="hold">
                            <p:stCondLst>
                              <p:cond delay="26000"/>
                            </p:stCondLst>
                            <p:childTnLst>
                              <p:par>
                                <p:cTn id="169" presetID="1" presetClass="entr" presetSubtype="0" fill="hold" nodeType="afterEffect">
                                  <p:stCondLst>
                                    <p:cond delay="0"/>
                                  </p:stCondLst>
                                  <p:childTnLst>
                                    <p:set>
                                      <p:cBhvr>
                                        <p:cTn id="170" dur="1" fill="hold">
                                          <p:stCondLst>
                                            <p:cond delay="499"/>
                                          </p:stCondLst>
                                        </p:cTn>
                                        <p:tgtEl>
                                          <p:spTgt spid="6198"/>
                                        </p:tgtEl>
                                        <p:attrNameLst>
                                          <p:attrName>style.visibility</p:attrName>
                                        </p:attrNameLst>
                                      </p:cBhvr>
                                      <p:to>
                                        <p:strVal val="visible"/>
                                      </p:to>
                                    </p:set>
                                  </p:childTnLst>
                                  <p:subTnLst>
                                    <p:audio>
                                      <p:cMediaNode>
                                        <p:cTn display="0" masterRel="sameClick">
                                          <p:stCondLst>
                                            <p:cond evt="begin" delay="0">
                                              <p:tn val="169"/>
                                            </p:cond>
                                          </p:stCondLst>
                                          <p:endCondLst>
                                            <p:cond evt="onStopAudio" delay="0">
                                              <p:tgtEl>
                                                <p:sldTgt/>
                                              </p:tgtEl>
                                            </p:cond>
                                          </p:endCondLst>
                                        </p:cTn>
                                        <p:tgtEl>
                                          <p:sndTgt r:embed="rId1" name="金属声默认.wav"/>
                                        </p:tgtEl>
                                      </p:cMediaNode>
                                    </p:audio>
                                  </p:subTnLst>
                                </p:cTn>
                              </p:par>
                            </p:childTnLst>
                          </p:cTn>
                        </p:par>
                        <p:par>
                          <p:cTn id="171" fill="hold">
                            <p:stCondLst>
                              <p:cond delay="26500"/>
                            </p:stCondLst>
                            <p:childTnLst>
                              <p:par>
                                <p:cTn id="172" presetID="11" presetClass="entr" presetSubtype="0" fill="hold" nodeType="afterEffect">
                                  <p:stCondLst>
                                    <p:cond delay="0"/>
                                  </p:stCondLst>
                                  <p:childTnLst>
                                    <p:set>
                                      <p:cBhvr>
                                        <p:cTn id="173" dur="75">
                                          <p:stCondLst>
                                            <p:cond delay="0"/>
                                          </p:stCondLst>
                                        </p:cTn>
                                        <p:tgtEl>
                                          <p:spTgt spid="6199"/>
                                        </p:tgtEl>
                                        <p:attrNameLst>
                                          <p:attrName>style.visibility</p:attrName>
                                        </p:attrNameLst>
                                      </p:cBhvr>
                                      <p:to>
                                        <p:strVal val="visible"/>
                                      </p:to>
                                    </p:set>
                                  </p:childTnLst>
                                </p:cTn>
                              </p:par>
                            </p:childTnLst>
                          </p:cTn>
                        </p:par>
                        <p:par>
                          <p:cTn id="174" fill="hold">
                            <p:stCondLst>
                              <p:cond delay="27000"/>
                            </p:stCondLst>
                            <p:childTnLst>
                              <p:par>
                                <p:cTn id="175" presetID="11" presetClass="entr" presetSubtype="0" fill="hold" nodeType="afterEffect">
                                  <p:stCondLst>
                                    <p:cond delay="0"/>
                                  </p:stCondLst>
                                  <p:childTnLst>
                                    <p:set>
                                      <p:cBhvr>
                                        <p:cTn id="176" dur="75">
                                          <p:stCondLst>
                                            <p:cond delay="0"/>
                                          </p:stCondLst>
                                        </p:cTn>
                                        <p:tgtEl>
                                          <p:spTgt spid="6200"/>
                                        </p:tgtEl>
                                        <p:attrNameLst>
                                          <p:attrName>style.visibility</p:attrName>
                                        </p:attrNameLst>
                                      </p:cBhvr>
                                      <p:to>
                                        <p:strVal val="visible"/>
                                      </p:to>
                                    </p:set>
                                  </p:childTnLst>
                                </p:cTn>
                              </p:par>
                            </p:childTnLst>
                          </p:cTn>
                        </p:par>
                        <p:par>
                          <p:cTn id="177" fill="hold">
                            <p:stCondLst>
                              <p:cond delay="27500"/>
                            </p:stCondLst>
                            <p:childTnLst>
                              <p:par>
                                <p:cTn id="178" presetID="11" presetClass="entr" presetSubtype="0" fill="hold" nodeType="afterEffect">
                                  <p:stCondLst>
                                    <p:cond delay="0"/>
                                  </p:stCondLst>
                                  <p:childTnLst>
                                    <p:set>
                                      <p:cBhvr>
                                        <p:cTn id="179" dur="75">
                                          <p:stCondLst>
                                            <p:cond delay="0"/>
                                          </p:stCondLst>
                                        </p:cTn>
                                        <p:tgtEl>
                                          <p:spTgt spid="6201"/>
                                        </p:tgtEl>
                                        <p:attrNameLst>
                                          <p:attrName>style.visibility</p:attrName>
                                        </p:attrNameLst>
                                      </p:cBhvr>
                                      <p:to>
                                        <p:strVal val="visible"/>
                                      </p:to>
                                    </p:set>
                                  </p:childTnLst>
                                </p:cTn>
                              </p:par>
                            </p:childTnLst>
                          </p:cTn>
                        </p:par>
                        <p:par>
                          <p:cTn id="180" fill="hold">
                            <p:stCondLst>
                              <p:cond delay="28000"/>
                            </p:stCondLst>
                            <p:childTnLst>
                              <p:par>
                                <p:cTn id="181" presetID="1" presetClass="entr" presetSubtype="0" fill="hold" nodeType="afterEffect">
                                  <p:stCondLst>
                                    <p:cond delay="0"/>
                                  </p:stCondLst>
                                  <p:childTnLst>
                                    <p:set>
                                      <p:cBhvr>
                                        <p:cTn id="182" dur="1" fill="hold">
                                          <p:stCondLst>
                                            <p:cond delay="499"/>
                                          </p:stCondLst>
                                        </p:cTn>
                                        <p:tgtEl>
                                          <p:spTgt spid="6202"/>
                                        </p:tgtEl>
                                        <p:attrNameLst>
                                          <p:attrName>style.visibility</p:attrName>
                                        </p:attrNameLst>
                                      </p:cBhvr>
                                      <p:to>
                                        <p:strVal val="visible"/>
                                      </p:to>
                                    </p:set>
                                  </p:childTnLst>
                                </p:cTn>
                              </p:par>
                            </p:childTnLst>
                          </p:cTn>
                        </p:par>
                        <p:par>
                          <p:cTn id="183" fill="hold">
                            <p:stCondLst>
                              <p:cond delay="28500"/>
                            </p:stCondLst>
                            <p:childTnLst>
                              <p:par>
                                <p:cTn id="184" presetID="1" presetClass="entr" presetSubtype="0" fill="hold" nodeType="afterEffect">
                                  <p:stCondLst>
                                    <p:cond delay="0"/>
                                  </p:stCondLst>
                                  <p:childTnLst>
                                    <p:set>
                                      <p:cBhvr>
                                        <p:cTn id="185" dur="1" fill="hold">
                                          <p:stCondLst>
                                            <p:cond delay="499"/>
                                          </p:stCondLst>
                                        </p:cTn>
                                        <p:tgtEl>
                                          <p:spTgt spid="6203"/>
                                        </p:tgtEl>
                                        <p:attrNameLst>
                                          <p:attrName>style.visibility</p:attrName>
                                        </p:attrNameLst>
                                      </p:cBhvr>
                                      <p:to>
                                        <p:strVal val="visible"/>
                                      </p:to>
                                    </p:set>
                                  </p:childTnLst>
                                  <p:subTnLst>
                                    <p:audio>
                                      <p:cMediaNode>
                                        <p:cTn display="0" masterRel="sameClick">
                                          <p:stCondLst>
                                            <p:cond evt="begin" delay="0">
                                              <p:tn val="184"/>
                                            </p:cond>
                                          </p:stCondLst>
                                          <p:endCondLst>
                                            <p:cond evt="onStopAudio" delay="0">
                                              <p:tgtEl>
                                                <p:sldTgt/>
                                              </p:tgtEl>
                                            </p:cond>
                                          </p:endCondLst>
                                        </p:cTn>
                                        <p:tgtEl>
                                          <p:sndTgt r:embed="rId1" name="金属声默认.wav"/>
                                        </p:tgtEl>
                                      </p:cMediaNode>
                                    </p:audio>
                                  </p:subTnLst>
                                </p:cTn>
                              </p:par>
                            </p:childTnLst>
                          </p:cTn>
                        </p:par>
                        <p:par>
                          <p:cTn id="186" fill="hold">
                            <p:stCondLst>
                              <p:cond delay="29000"/>
                            </p:stCondLst>
                            <p:childTnLst>
                              <p:par>
                                <p:cTn id="187" presetID="11" presetClass="entr" presetSubtype="0" fill="hold" nodeType="afterEffect">
                                  <p:stCondLst>
                                    <p:cond delay="0"/>
                                  </p:stCondLst>
                                  <p:childTnLst>
                                    <p:set>
                                      <p:cBhvr>
                                        <p:cTn id="188" dur="75">
                                          <p:stCondLst>
                                            <p:cond delay="0"/>
                                          </p:stCondLst>
                                        </p:cTn>
                                        <p:tgtEl>
                                          <p:spTgt spid="6205"/>
                                        </p:tgtEl>
                                        <p:attrNameLst>
                                          <p:attrName>style.visibility</p:attrName>
                                        </p:attrNameLst>
                                      </p:cBhvr>
                                      <p:to>
                                        <p:strVal val="visible"/>
                                      </p:to>
                                    </p:set>
                                  </p:childTnLst>
                                </p:cTn>
                              </p:par>
                            </p:childTnLst>
                          </p:cTn>
                        </p:par>
                        <p:par>
                          <p:cTn id="189" fill="hold">
                            <p:stCondLst>
                              <p:cond delay="29500"/>
                            </p:stCondLst>
                            <p:childTnLst>
                              <p:par>
                                <p:cTn id="190" presetID="11" presetClass="entr" presetSubtype="0" fill="hold" nodeType="afterEffect">
                                  <p:stCondLst>
                                    <p:cond delay="0"/>
                                  </p:stCondLst>
                                  <p:childTnLst>
                                    <p:set>
                                      <p:cBhvr>
                                        <p:cTn id="191" dur="75">
                                          <p:stCondLst>
                                            <p:cond delay="0"/>
                                          </p:stCondLst>
                                        </p:cTn>
                                        <p:tgtEl>
                                          <p:spTgt spid="6221"/>
                                        </p:tgtEl>
                                        <p:attrNameLst>
                                          <p:attrName>style.visibility</p:attrName>
                                        </p:attrNameLst>
                                      </p:cBhvr>
                                      <p:to>
                                        <p:strVal val="visible"/>
                                      </p:to>
                                    </p:set>
                                  </p:childTnLst>
                                </p:cTn>
                              </p:par>
                            </p:childTnLst>
                          </p:cTn>
                        </p:par>
                        <p:par>
                          <p:cTn id="192" fill="hold">
                            <p:stCondLst>
                              <p:cond delay="30000"/>
                            </p:stCondLst>
                            <p:childTnLst>
                              <p:par>
                                <p:cTn id="193" presetID="11" presetClass="entr" presetSubtype="0" fill="hold" nodeType="afterEffect">
                                  <p:stCondLst>
                                    <p:cond delay="0"/>
                                  </p:stCondLst>
                                  <p:childTnLst>
                                    <p:set>
                                      <p:cBhvr>
                                        <p:cTn id="194" dur="75">
                                          <p:stCondLst>
                                            <p:cond delay="0"/>
                                          </p:stCondLst>
                                        </p:cTn>
                                        <p:tgtEl>
                                          <p:spTgt spid="6222"/>
                                        </p:tgtEl>
                                        <p:attrNameLst>
                                          <p:attrName>style.visibility</p:attrName>
                                        </p:attrNameLst>
                                      </p:cBhvr>
                                      <p:to>
                                        <p:strVal val="visible"/>
                                      </p:to>
                                    </p:set>
                                  </p:childTnLst>
                                </p:cTn>
                              </p:par>
                            </p:childTnLst>
                          </p:cTn>
                        </p:par>
                        <p:par>
                          <p:cTn id="195" fill="hold">
                            <p:stCondLst>
                              <p:cond delay="30500"/>
                            </p:stCondLst>
                            <p:childTnLst>
                              <p:par>
                                <p:cTn id="196" presetID="11" presetClass="entr" presetSubtype="0" fill="hold" nodeType="afterEffect">
                                  <p:stCondLst>
                                    <p:cond delay="0"/>
                                  </p:stCondLst>
                                  <p:childTnLst>
                                    <p:set>
                                      <p:cBhvr>
                                        <p:cTn id="197" dur="75">
                                          <p:stCondLst>
                                            <p:cond delay="0"/>
                                          </p:stCondLst>
                                        </p:cTn>
                                        <p:tgtEl>
                                          <p:spTgt spid="6204"/>
                                        </p:tgtEl>
                                        <p:attrNameLst>
                                          <p:attrName>style.visibility</p:attrName>
                                        </p:attrNameLst>
                                      </p:cBhvr>
                                      <p:to>
                                        <p:strVal val="visible"/>
                                      </p:to>
                                    </p:set>
                                  </p:childTnLst>
                                </p:cTn>
                              </p:par>
                            </p:childTnLst>
                          </p:cTn>
                        </p:par>
                        <p:par>
                          <p:cTn id="198" fill="hold">
                            <p:stCondLst>
                              <p:cond delay="31000"/>
                            </p:stCondLst>
                            <p:childTnLst>
                              <p:par>
                                <p:cTn id="199" presetID="1" presetClass="entr" presetSubtype="0" fill="hold" nodeType="afterEffect">
                                  <p:stCondLst>
                                    <p:cond delay="0"/>
                                  </p:stCondLst>
                                  <p:childTnLst>
                                    <p:set>
                                      <p:cBhvr>
                                        <p:cTn id="200" dur="1" fill="hold">
                                          <p:stCondLst>
                                            <p:cond delay="499"/>
                                          </p:stCondLst>
                                        </p:cTn>
                                        <p:tgtEl>
                                          <p:spTgt spid="6208"/>
                                        </p:tgtEl>
                                        <p:attrNameLst>
                                          <p:attrName>style.visibility</p:attrName>
                                        </p:attrNameLst>
                                      </p:cBhvr>
                                      <p:to>
                                        <p:strVal val="visible"/>
                                      </p:to>
                                    </p:set>
                                  </p:childTnLst>
                                </p:cTn>
                              </p:par>
                            </p:childTnLst>
                          </p:cTn>
                        </p:par>
                        <p:par>
                          <p:cTn id="201" fill="hold">
                            <p:stCondLst>
                              <p:cond delay="31500"/>
                            </p:stCondLst>
                            <p:childTnLst>
                              <p:par>
                                <p:cTn id="202" presetID="1" presetClass="entr" presetSubtype="0" fill="hold" nodeType="afterEffect">
                                  <p:stCondLst>
                                    <p:cond delay="0"/>
                                  </p:stCondLst>
                                  <p:childTnLst>
                                    <p:set>
                                      <p:cBhvr>
                                        <p:cTn id="203" dur="1" fill="hold">
                                          <p:stCondLst>
                                            <p:cond delay="499"/>
                                          </p:stCondLst>
                                        </p:cTn>
                                        <p:tgtEl>
                                          <p:spTgt spid="6209"/>
                                        </p:tgtEl>
                                        <p:attrNameLst>
                                          <p:attrName>style.visibility</p:attrName>
                                        </p:attrNameLst>
                                      </p:cBhvr>
                                      <p:to>
                                        <p:strVal val="visible"/>
                                      </p:to>
                                    </p:set>
                                  </p:childTnLst>
                                  <p:subTnLst>
                                    <p:audio>
                                      <p:cMediaNode>
                                        <p:cTn display="0" masterRel="sameClick">
                                          <p:stCondLst>
                                            <p:cond evt="begin" delay="0">
                                              <p:tn val="202"/>
                                            </p:cond>
                                          </p:stCondLst>
                                          <p:endCondLst>
                                            <p:cond evt="onStopAudio" delay="0">
                                              <p:tgtEl>
                                                <p:sldTgt/>
                                              </p:tgtEl>
                                            </p:cond>
                                          </p:endCondLst>
                                        </p:cTn>
                                        <p:tgtEl>
                                          <p:sndTgt r:embed="rId1" name="金属声默认.wav"/>
                                        </p:tgtEl>
                                      </p:cMediaNode>
                                    </p:audio>
                                  </p:subTnLst>
                                </p:cTn>
                              </p:par>
                            </p:childTnLst>
                          </p:cTn>
                        </p:par>
                        <p:par>
                          <p:cTn id="204" fill="hold">
                            <p:stCondLst>
                              <p:cond delay="32000"/>
                            </p:stCondLst>
                            <p:childTnLst>
                              <p:par>
                                <p:cTn id="205" presetID="11" presetClass="entr" presetSubtype="0" fill="hold" nodeType="afterEffect">
                                  <p:stCondLst>
                                    <p:cond delay="0"/>
                                  </p:stCondLst>
                                  <p:childTnLst>
                                    <p:set>
                                      <p:cBhvr>
                                        <p:cTn id="206" dur="75">
                                          <p:stCondLst>
                                            <p:cond delay="0"/>
                                          </p:stCondLst>
                                        </p:cTn>
                                        <p:tgtEl>
                                          <p:spTgt spid="6206"/>
                                        </p:tgtEl>
                                        <p:attrNameLst>
                                          <p:attrName>style.visibility</p:attrName>
                                        </p:attrNameLst>
                                      </p:cBhvr>
                                      <p:to>
                                        <p:strVal val="visible"/>
                                      </p:to>
                                    </p:set>
                                  </p:childTnLst>
                                </p:cTn>
                              </p:par>
                            </p:childTnLst>
                          </p:cTn>
                        </p:par>
                        <p:par>
                          <p:cTn id="207" fill="hold">
                            <p:stCondLst>
                              <p:cond delay="32500"/>
                            </p:stCondLst>
                            <p:childTnLst>
                              <p:par>
                                <p:cTn id="208" presetID="11" presetClass="entr" presetSubtype="0" fill="hold" nodeType="afterEffect">
                                  <p:stCondLst>
                                    <p:cond delay="0"/>
                                  </p:stCondLst>
                                  <p:childTnLst>
                                    <p:set>
                                      <p:cBhvr>
                                        <p:cTn id="209" dur="75">
                                          <p:stCondLst>
                                            <p:cond delay="0"/>
                                          </p:stCondLst>
                                        </p:cTn>
                                        <p:tgtEl>
                                          <p:spTgt spid="6207"/>
                                        </p:tgtEl>
                                        <p:attrNameLst>
                                          <p:attrName>style.visibility</p:attrName>
                                        </p:attrNameLst>
                                      </p:cBhvr>
                                      <p:to>
                                        <p:strVal val="visible"/>
                                      </p:to>
                                    </p:set>
                                  </p:childTnLst>
                                </p:cTn>
                              </p:par>
                            </p:childTnLst>
                          </p:cTn>
                        </p:par>
                        <p:par>
                          <p:cTn id="210" fill="hold">
                            <p:stCondLst>
                              <p:cond delay="33000"/>
                            </p:stCondLst>
                            <p:childTnLst>
                              <p:par>
                                <p:cTn id="211" presetID="11" presetClass="entr" presetSubtype="0" fill="hold" nodeType="afterEffect">
                                  <p:stCondLst>
                                    <p:cond delay="0"/>
                                  </p:stCondLst>
                                  <p:childTnLst>
                                    <p:set>
                                      <p:cBhvr>
                                        <p:cTn id="212" dur="75">
                                          <p:stCondLst>
                                            <p:cond delay="0"/>
                                          </p:stCondLst>
                                        </p:cTn>
                                        <p:tgtEl>
                                          <p:spTgt spid="6210"/>
                                        </p:tgtEl>
                                        <p:attrNameLst>
                                          <p:attrName>style.visibility</p:attrName>
                                        </p:attrNameLst>
                                      </p:cBhvr>
                                      <p:to>
                                        <p:strVal val="visible"/>
                                      </p:to>
                                    </p:set>
                                  </p:childTnLst>
                                </p:cTn>
                              </p:par>
                            </p:childTnLst>
                          </p:cTn>
                        </p:par>
                        <p:par>
                          <p:cTn id="213" fill="hold">
                            <p:stCondLst>
                              <p:cond delay="33500"/>
                            </p:stCondLst>
                            <p:childTnLst>
                              <p:par>
                                <p:cTn id="214" presetID="11" presetClass="entr" presetSubtype="0" fill="hold" nodeType="afterEffect">
                                  <p:stCondLst>
                                    <p:cond delay="0"/>
                                  </p:stCondLst>
                                  <p:childTnLst>
                                    <p:set>
                                      <p:cBhvr>
                                        <p:cTn id="215" dur="75">
                                          <p:stCondLst>
                                            <p:cond delay="0"/>
                                          </p:stCondLst>
                                        </p:cTn>
                                        <p:tgtEl>
                                          <p:spTgt spid="6211"/>
                                        </p:tgtEl>
                                        <p:attrNameLst>
                                          <p:attrName>style.visibility</p:attrName>
                                        </p:attrNameLst>
                                      </p:cBhvr>
                                      <p:to>
                                        <p:strVal val="visible"/>
                                      </p:to>
                                    </p:set>
                                  </p:childTnLst>
                                </p:cTn>
                              </p:par>
                            </p:childTnLst>
                          </p:cTn>
                        </p:par>
                        <p:par>
                          <p:cTn id="216" fill="hold">
                            <p:stCondLst>
                              <p:cond delay="34000"/>
                            </p:stCondLst>
                            <p:childTnLst>
                              <p:par>
                                <p:cTn id="217" presetID="1" presetClass="entr" presetSubtype="0" fill="hold" nodeType="afterEffect">
                                  <p:stCondLst>
                                    <p:cond delay="0"/>
                                  </p:stCondLst>
                                  <p:childTnLst>
                                    <p:set>
                                      <p:cBhvr>
                                        <p:cTn id="218" dur="1" fill="hold">
                                          <p:stCondLst>
                                            <p:cond delay="499"/>
                                          </p:stCondLst>
                                        </p:cTn>
                                        <p:tgtEl>
                                          <p:spTgt spid="6213"/>
                                        </p:tgtEl>
                                        <p:attrNameLst>
                                          <p:attrName>style.visibility</p:attrName>
                                        </p:attrNameLst>
                                      </p:cBhvr>
                                      <p:to>
                                        <p:strVal val="visible"/>
                                      </p:to>
                                    </p:set>
                                  </p:childTnLst>
                                </p:cTn>
                              </p:par>
                            </p:childTnLst>
                          </p:cTn>
                        </p:par>
                        <p:par>
                          <p:cTn id="219" fill="hold">
                            <p:stCondLst>
                              <p:cond delay="34500"/>
                            </p:stCondLst>
                            <p:childTnLst>
                              <p:par>
                                <p:cTn id="220" presetID="1" presetClass="entr" presetSubtype="0" fill="hold" nodeType="afterEffect">
                                  <p:stCondLst>
                                    <p:cond delay="0"/>
                                  </p:stCondLst>
                                  <p:childTnLst>
                                    <p:set>
                                      <p:cBhvr>
                                        <p:cTn id="221" dur="1" fill="hold">
                                          <p:stCondLst>
                                            <p:cond delay="499"/>
                                          </p:stCondLst>
                                        </p:cTn>
                                        <p:tgtEl>
                                          <p:spTgt spid="6214"/>
                                        </p:tgtEl>
                                        <p:attrNameLst>
                                          <p:attrName>style.visibility</p:attrName>
                                        </p:attrNameLst>
                                      </p:cBhvr>
                                      <p:to>
                                        <p:strVal val="visible"/>
                                      </p:to>
                                    </p:set>
                                  </p:childTnLst>
                                  <p:subTnLst>
                                    <p:audio>
                                      <p:cMediaNode>
                                        <p:cTn display="0" masterRel="sameClick">
                                          <p:stCondLst>
                                            <p:cond evt="begin" delay="0">
                                              <p:tn val="220"/>
                                            </p:cond>
                                          </p:stCondLst>
                                          <p:endCondLst>
                                            <p:cond evt="onStopAudio" delay="0">
                                              <p:tgtEl>
                                                <p:sldTgt/>
                                              </p:tgtEl>
                                            </p:cond>
                                          </p:endCondLst>
                                        </p:cTn>
                                        <p:tgtEl>
                                          <p:sndTgt r:embed="rId1" name="金属声默认.wav"/>
                                        </p:tgtEl>
                                      </p:cMediaNode>
                                    </p:audio>
                                  </p:subTnLst>
                                </p:cTn>
                              </p:par>
                            </p:childTnLst>
                          </p:cTn>
                        </p:par>
                        <p:par>
                          <p:cTn id="222" fill="hold">
                            <p:stCondLst>
                              <p:cond delay="35000"/>
                            </p:stCondLst>
                            <p:childTnLst>
                              <p:par>
                                <p:cTn id="223" presetID="11" presetClass="entr" presetSubtype="0" fill="hold" nodeType="afterEffect">
                                  <p:stCondLst>
                                    <p:cond delay="0"/>
                                  </p:stCondLst>
                                  <p:childTnLst>
                                    <p:set>
                                      <p:cBhvr>
                                        <p:cTn id="224" dur="75">
                                          <p:stCondLst>
                                            <p:cond delay="0"/>
                                          </p:stCondLst>
                                        </p:cTn>
                                        <p:tgtEl>
                                          <p:spTgt spid="6212"/>
                                        </p:tgtEl>
                                        <p:attrNameLst>
                                          <p:attrName>style.visibility</p:attrName>
                                        </p:attrNameLst>
                                      </p:cBhvr>
                                      <p:to>
                                        <p:strVal val="visible"/>
                                      </p:to>
                                    </p:set>
                                  </p:childTnLst>
                                </p:cTn>
                              </p:par>
                            </p:childTnLst>
                          </p:cTn>
                        </p:par>
                        <p:par>
                          <p:cTn id="225" fill="hold">
                            <p:stCondLst>
                              <p:cond delay="35500"/>
                            </p:stCondLst>
                            <p:childTnLst>
                              <p:par>
                                <p:cTn id="226" presetID="11" presetClass="entr" presetSubtype="0" fill="hold" nodeType="afterEffect">
                                  <p:stCondLst>
                                    <p:cond delay="0"/>
                                  </p:stCondLst>
                                  <p:childTnLst>
                                    <p:set>
                                      <p:cBhvr>
                                        <p:cTn id="227" dur="75">
                                          <p:stCondLst>
                                            <p:cond delay="0"/>
                                          </p:stCondLst>
                                        </p:cTn>
                                        <p:tgtEl>
                                          <p:spTgt spid="6215"/>
                                        </p:tgtEl>
                                        <p:attrNameLst>
                                          <p:attrName>style.visibility</p:attrName>
                                        </p:attrNameLst>
                                      </p:cBhvr>
                                      <p:to>
                                        <p:strVal val="visible"/>
                                      </p:to>
                                    </p:set>
                                  </p:childTnLst>
                                </p:cTn>
                              </p:par>
                            </p:childTnLst>
                          </p:cTn>
                        </p:par>
                        <p:par>
                          <p:cTn id="228" fill="hold">
                            <p:stCondLst>
                              <p:cond delay="36000"/>
                            </p:stCondLst>
                            <p:childTnLst>
                              <p:par>
                                <p:cTn id="229" presetID="11" presetClass="entr" presetSubtype="0" fill="hold" nodeType="afterEffect">
                                  <p:stCondLst>
                                    <p:cond delay="0"/>
                                  </p:stCondLst>
                                  <p:childTnLst>
                                    <p:set>
                                      <p:cBhvr>
                                        <p:cTn id="230" dur="75">
                                          <p:stCondLst>
                                            <p:cond delay="0"/>
                                          </p:stCondLst>
                                        </p:cTn>
                                        <p:tgtEl>
                                          <p:spTgt spid="6216"/>
                                        </p:tgtEl>
                                        <p:attrNameLst>
                                          <p:attrName>style.visibility</p:attrName>
                                        </p:attrNameLst>
                                      </p:cBhvr>
                                      <p:to>
                                        <p:strVal val="visible"/>
                                      </p:to>
                                    </p:set>
                                  </p:childTnLst>
                                </p:cTn>
                              </p:par>
                            </p:childTnLst>
                          </p:cTn>
                        </p:par>
                        <p:par>
                          <p:cTn id="231" fill="hold">
                            <p:stCondLst>
                              <p:cond delay="36500"/>
                            </p:stCondLst>
                            <p:childTnLst>
                              <p:par>
                                <p:cTn id="232" presetID="1" presetClass="entr" presetSubtype="0" fill="hold" nodeType="afterEffect">
                                  <p:stCondLst>
                                    <p:cond delay="0"/>
                                  </p:stCondLst>
                                  <p:childTnLst>
                                    <p:set>
                                      <p:cBhvr>
                                        <p:cTn id="233" dur="1" fill="hold">
                                          <p:stCondLst>
                                            <p:cond delay="499"/>
                                          </p:stCondLst>
                                        </p:cTn>
                                        <p:tgtEl>
                                          <p:spTgt spid="6219"/>
                                        </p:tgtEl>
                                        <p:attrNameLst>
                                          <p:attrName>style.visibility</p:attrName>
                                        </p:attrNameLst>
                                      </p:cBhvr>
                                      <p:to>
                                        <p:strVal val="visible"/>
                                      </p:to>
                                    </p:set>
                                  </p:childTnLst>
                                </p:cTn>
                              </p:par>
                            </p:childTnLst>
                          </p:cTn>
                        </p:par>
                        <p:par>
                          <p:cTn id="234" fill="hold">
                            <p:stCondLst>
                              <p:cond delay="37000"/>
                            </p:stCondLst>
                            <p:childTnLst>
                              <p:par>
                                <p:cTn id="235" presetID="1" presetClass="entr" presetSubtype="0" fill="hold" nodeType="afterEffect">
                                  <p:stCondLst>
                                    <p:cond delay="0"/>
                                  </p:stCondLst>
                                  <p:childTnLst>
                                    <p:set>
                                      <p:cBhvr>
                                        <p:cTn id="236" dur="1" fill="hold">
                                          <p:stCondLst>
                                            <p:cond delay="499"/>
                                          </p:stCondLst>
                                        </p:cTn>
                                        <p:tgtEl>
                                          <p:spTgt spid="6220"/>
                                        </p:tgtEl>
                                        <p:attrNameLst>
                                          <p:attrName>style.visibility</p:attrName>
                                        </p:attrNameLst>
                                      </p:cBhvr>
                                      <p:to>
                                        <p:strVal val="visible"/>
                                      </p:to>
                                    </p:set>
                                  </p:childTnLst>
                                  <p:subTnLst>
                                    <p:audio>
                                      <p:cMediaNode>
                                        <p:cTn display="0" masterRel="sameClick">
                                          <p:stCondLst>
                                            <p:cond evt="begin" delay="0">
                                              <p:tn val="235"/>
                                            </p:cond>
                                          </p:stCondLst>
                                          <p:endCondLst>
                                            <p:cond evt="onStopAudio" delay="0">
                                              <p:tgtEl>
                                                <p:sldTgt/>
                                              </p:tgtEl>
                                            </p:cond>
                                          </p:endCondLst>
                                        </p:cTn>
                                        <p:tgtEl>
                                          <p:sndTgt r:embed="rId1" name="金属声默认.wav"/>
                                        </p:tgtEl>
                                      </p:cMediaNode>
                                    </p:audio>
                                  </p:subTnLst>
                                </p:cTn>
                              </p:par>
                            </p:childTnLst>
                          </p:cTn>
                        </p:par>
                        <p:par>
                          <p:cTn id="237" fill="hold">
                            <p:stCondLst>
                              <p:cond delay="37500"/>
                            </p:stCondLst>
                            <p:childTnLst>
                              <p:par>
                                <p:cTn id="238" presetID="11" presetClass="entr" presetSubtype="0" fill="hold" nodeType="afterEffect">
                                  <p:stCondLst>
                                    <p:cond delay="0"/>
                                  </p:stCondLst>
                                  <p:childTnLst>
                                    <p:set>
                                      <p:cBhvr>
                                        <p:cTn id="239" dur="75">
                                          <p:stCondLst>
                                            <p:cond delay="0"/>
                                          </p:stCondLst>
                                        </p:cTn>
                                        <p:tgtEl>
                                          <p:spTgt spid="6223"/>
                                        </p:tgtEl>
                                        <p:attrNameLst>
                                          <p:attrName>style.visibility</p:attrName>
                                        </p:attrNameLst>
                                      </p:cBhvr>
                                      <p:to>
                                        <p:strVal val="visible"/>
                                      </p:to>
                                    </p:set>
                                  </p:childTnLst>
                                </p:cTn>
                              </p:par>
                            </p:childTnLst>
                          </p:cTn>
                        </p:par>
                        <p:par>
                          <p:cTn id="240" fill="hold">
                            <p:stCondLst>
                              <p:cond delay="38000"/>
                            </p:stCondLst>
                            <p:childTnLst>
                              <p:par>
                                <p:cTn id="241" presetID="11" presetClass="entr" presetSubtype="0" fill="hold" nodeType="afterEffect">
                                  <p:stCondLst>
                                    <p:cond delay="0"/>
                                  </p:stCondLst>
                                  <p:childTnLst>
                                    <p:set>
                                      <p:cBhvr>
                                        <p:cTn id="242" dur="75">
                                          <p:stCondLst>
                                            <p:cond delay="0"/>
                                          </p:stCondLst>
                                        </p:cTn>
                                        <p:tgtEl>
                                          <p:spTgt spid="6217"/>
                                        </p:tgtEl>
                                        <p:attrNameLst>
                                          <p:attrName>style.visibility</p:attrName>
                                        </p:attrNameLst>
                                      </p:cBhvr>
                                      <p:to>
                                        <p:strVal val="visible"/>
                                      </p:to>
                                    </p:set>
                                  </p:childTnLst>
                                </p:cTn>
                              </p:par>
                            </p:childTnLst>
                          </p:cTn>
                        </p:par>
                        <p:par>
                          <p:cTn id="243" fill="hold">
                            <p:stCondLst>
                              <p:cond delay="38500"/>
                            </p:stCondLst>
                            <p:childTnLst>
                              <p:par>
                                <p:cTn id="244" presetID="11" presetClass="entr" presetSubtype="0" fill="hold" nodeType="afterEffect">
                                  <p:stCondLst>
                                    <p:cond delay="0"/>
                                  </p:stCondLst>
                                  <p:childTnLst>
                                    <p:set>
                                      <p:cBhvr>
                                        <p:cTn id="245" dur="75">
                                          <p:stCondLst>
                                            <p:cond delay="0"/>
                                          </p:stCondLst>
                                        </p:cTn>
                                        <p:tgtEl>
                                          <p:spTgt spid="6224"/>
                                        </p:tgtEl>
                                        <p:attrNameLst>
                                          <p:attrName>style.visibility</p:attrName>
                                        </p:attrNameLst>
                                      </p:cBhvr>
                                      <p:to>
                                        <p:strVal val="visible"/>
                                      </p:to>
                                    </p:set>
                                  </p:childTnLst>
                                </p:cTn>
                              </p:par>
                            </p:childTnLst>
                          </p:cTn>
                        </p:par>
                        <p:par>
                          <p:cTn id="246" fill="hold">
                            <p:stCondLst>
                              <p:cond delay="39000"/>
                            </p:stCondLst>
                            <p:childTnLst>
                              <p:par>
                                <p:cTn id="247" presetID="11" presetClass="entr" presetSubtype="0" fill="hold" nodeType="afterEffect">
                                  <p:stCondLst>
                                    <p:cond delay="0"/>
                                  </p:stCondLst>
                                  <p:childTnLst>
                                    <p:set>
                                      <p:cBhvr>
                                        <p:cTn id="248" dur="75">
                                          <p:stCondLst>
                                            <p:cond delay="0"/>
                                          </p:stCondLst>
                                        </p:cTn>
                                        <p:tgtEl>
                                          <p:spTgt spid="6227"/>
                                        </p:tgtEl>
                                        <p:attrNameLst>
                                          <p:attrName>style.visibility</p:attrName>
                                        </p:attrNameLst>
                                      </p:cBhvr>
                                      <p:to>
                                        <p:strVal val="visible"/>
                                      </p:to>
                                    </p:set>
                                  </p:childTnLst>
                                </p:cTn>
                              </p:par>
                            </p:childTnLst>
                          </p:cTn>
                        </p:par>
                        <p:par>
                          <p:cTn id="249" fill="hold">
                            <p:stCondLst>
                              <p:cond delay="39500"/>
                            </p:stCondLst>
                            <p:childTnLst>
                              <p:par>
                                <p:cTn id="250" presetID="1" presetClass="entr" presetSubtype="0" fill="hold" nodeType="afterEffect">
                                  <p:stCondLst>
                                    <p:cond delay="0"/>
                                  </p:stCondLst>
                                  <p:childTnLst>
                                    <p:set>
                                      <p:cBhvr>
                                        <p:cTn id="251" dur="1" fill="hold">
                                          <p:stCondLst>
                                            <p:cond delay="499"/>
                                          </p:stCondLst>
                                        </p:cTn>
                                        <p:tgtEl>
                                          <p:spTgt spid="6225"/>
                                        </p:tgtEl>
                                        <p:attrNameLst>
                                          <p:attrName>style.visibility</p:attrName>
                                        </p:attrNameLst>
                                      </p:cBhvr>
                                      <p:to>
                                        <p:strVal val="visible"/>
                                      </p:to>
                                    </p:set>
                                  </p:childTnLst>
                                </p:cTn>
                              </p:par>
                            </p:childTnLst>
                          </p:cTn>
                        </p:par>
                        <p:par>
                          <p:cTn id="252" fill="hold">
                            <p:stCondLst>
                              <p:cond delay="40000"/>
                            </p:stCondLst>
                            <p:childTnLst>
                              <p:par>
                                <p:cTn id="253" presetID="1" presetClass="entr" presetSubtype="0" fill="hold" nodeType="afterEffect">
                                  <p:stCondLst>
                                    <p:cond delay="0"/>
                                  </p:stCondLst>
                                  <p:childTnLst>
                                    <p:set>
                                      <p:cBhvr>
                                        <p:cTn id="254" dur="1" fill="hold">
                                          <p:stCondLst>
                                            <p:cond delay="499"/>
                                          </p:stCondLst>
                                        </p:cTn>
                                        <p:tgtEl>
                                          <p:spTgt spid="6226"/>
                                        </p:tgtEl>
                                        <p:attrNameLst>
                                          <p:attrName>style.visibility</p:attrName>
                                        </p:attrNameLst>
                                      </p:cBhvr>
                                      <p:to>
                                        <p:strVal val="visible"/>
                                      </p:to>
                                    </p:set>
                                  </p:childTnLst>
                                  <p:subTnLst>
                                    <p:audio>
                                      <p:cMediaNode>
                                        <p:cTn display="0" masterRel="sameClick">
                                          <p:stCondLst>
                                            <p:cond evt="begin" delay="0">
                                              <p:tn val="253"/>
                                            </p:cond>
                                          </p:stCondLst>
                                          <p:endCondLst>
                                            <p:cond evt="onStopAudio" delay="0">
                                              <p:tgtEl>
                                                <p:sldTgt/>
                                              </p:tgtEl>
                                            </p:cond>
                                          </p:endCondLst>
                                        </p:cTn>
                                        <p:tgtEl>
                                          <p:sndTgt r:embed="rId1" name="金属声默认.wav"/>
                                        </p:tgtEl>
                                      </p:cMediaNode>
                                    </p:audio>
                                  </p:subTnLst>
                                </p:cTn>
                              </p:par>
                            </p:childTnLst>
                          </p:cTn>
                        </p:par>
                        <p:par>
                          <p:cTn id="255" fill="hold">
                            <p:stCondLst>
                              <p:cond delay="40500"/>
                            </p:stCondLst>
                            <p:childTnLst>
                              <p:par>
                                <p:cTn id="256" presetID="11" presetClass="entr" presetSubtype="0" fill="hold" nodeType="afterEffect">
                                  <p:stCondLst>
                                    <p:cond delay="0"/>
                                  </p:stCondLst>
                                  <p:childTnLst>
                                    <p:set>
                                      <p:cBhvr>
                                        <p:cTn id="257" dur="75">
                                          <p:stCondLst>
                                            <p:cond delay="0"/>
                                          </p:stCondLst>
                                        </p:cTn>
                                        <p:tgtEl>
                                          <p:spTgt spid="6218"/>
                                        </p:tgtEl>
                                        <p:attrNameLst>
                                          <p:attrName>style.visibility</p:attrName>
                                        </p:attrNameLst>
                                      </p:cBhvr>
                                      <p:to>
                                        <p:strVal val="visible"/>
                                      </p:to>
                                    </p:set>
                                  </p:childTnLst>
                                </p:cTn>
                              </p:par>
                            </p:childTnLst>
                          </p:cTn>
                        </p:par>
                        <p:par>
                          <p:cTn id="258" fill="hold">
                            <p:stCondLst>
                              <p:cond delay="41000"/>
                            </p:stCondLst>
                            <p:childTnLst>
                              <p:par>
                                <p:cTn id="259" presetID="11" presetClass="entr" presetSubtype="0" fill="hold" nodeType="afterEffect">
                                  <p:stCondLst>
                                    <p:cond delay="0"/>
                                  </p:stCondLst>
                                  <p:childTnLst>
                                    <p:set>
                                      <p:cBhvr>
                                        <p:cTn id="260" dur="75">
                                          <p:stCondLst>
                                            <p:cond delay="0"/>
                                          </p:stCondLst>
                                        </p:cTn>
                                        <p:tgtEl>
                                          <p:spTgt spid="6228"/>
                                        </p:tgtEl>
                                        <p:attrNameLst>
                                          <p:attrName>style.visibility</p:attrName>
                                        </p:attrNameLst>
                                      </p:cBhvr>
                                      <p:to>
                                        <p:strVal val="visible"/>
                                      </p:to>
                                    </p:set>
                                  </p:childTnLst>
                                </p:cTn>
                              </p:par>
                            </p:childTnLst>
                          </p:cTn>
                        </p:par>
                        <p:par>
                          <p:cTn id="261" fill="hold">
                            <p:stCondLst>
                              <p:cond delay="41500"/>
                            </p:stCondLst>
                            <p:childTnLst>
                              <p:par>
                                <p:cTn id="262" presetID="11" presetClass="entr" presetSubtype="0" fill="hold" nodeType="afterEffect">
                                  <p:stCondLst>
                                    <p:cond delay="0"/>
                                  </p:stCondLst>
                                  <p:childTnLst>
                                    <p:set>
                                      <p:cBhvr>
                                        <p:cTn id="263" dur="75">
                                          <p:stCondLst>
                                            <p:cond delay="0"/>
                                          </p:stCondLst>
                                        </p:cTn>
                                        <p:tgtEl>
                                          <p:spTgt spid="6229"/>
                                        </p:tgtEl>
                                        <p:attrNameLst>
                                          <p:attrName>style.visibility</p:attrName>
                                        </p:attrNameLst>
                                      </p:cBhvr>
                                      <p:to>
                                        <p:strVal val="visible"/>
                                      </p:to>
                                    </p:set>
                                  </p:childTnLst>
                                </p:cTn>
                              </p:par>
                            </p:childTnLst>
                          </p:cTn>
                        </p:par>
                        <p:par>
                          <p:cTn id="264" fill="hold">
                            <p:stCondLst>
                              <p:cond delay="42000"/>
                            </p:stCondLst>
                            <p:childTnLst>
                              <p:par>
                                <p:cTn id="265" presetID="11" presetClass="entr" presetSubtype="0" fill="hold" nodeType="afterEffect">
                                  <p:stCondLst>
                                    <p:cond delay="0"/>
                                  </p:stCondLst>
                                  <p:childTnLst>
                                    <p:set>
                                      <p:cBhvr>
                                        <p:cTn id="266" dur="75">
                                          <p:stCondLst>
                                            <p:cond delay="0"/>
                                          </p:stCondLst>
                                        </p:cTn>
                                        <p:tgtEl>
                                          <p:spTgt spid="6230"/>
                                        </p:tgtEl>
                                        <p:attrNameLst>
                                          <p:attrName>style.visibility</p:attrName>
                                        </p:attrNameLst>
                                      </p:cBhvr>
                                      <p:to>
                                        <p:strVal val="visible"/>
                                      </p:to>
                                    </p:set>
                                  </p:childTnLst>
                                </p:cTn>
                              </p:par>
                            </p:childTnLst>
                          </p:cTn>
                        </p:par>
                        <p:par>
                          <p:cTn id="267" fill="hold">
                            <p:stCondLst>
                              <p:cond delay="42500"/>
                            </p:stCondLst>
                            <p:childTnLst>
                              <p:par>
                                <p:cTn id="268" presetID="1" presetClass="entr" presetSubtype="0" fill="hold" nodeType="afterEffect">
                                  <p:stCondLst>
                                    <p:cond delay="0"/>
                                  </p:stCondLst>
                                  <p:childTnLst>
                                    <p:set>
                                      <p:cBhvr>
                                        <p:cTn id="269" dur="1" fill="hold">
                                          <p:stCondLst>
                                            <p:cond delay="499"/>
                                          </p:stCondLst>
                                        </p:cTn>
                                        <p:tgtEl>
                                          <p:spTgt spid="6231"/>
                                        </p:tgtEl>
                                        <p:attrNameLst>
                                          <p:attrName>style.visibility</p:attrName>
                                        </p:attrNameLst>
                                      </p:cBhvr>
                                      <p:to>
                                        <p:strVal val="visible"/>
                                      </p:to>
                                    </p:set>
                                  </p:childTnLst>
                                </p:cTn>
                              </p:par>
                            </p:childTnLst>
                          </p:cTn>
                        </p:par>
                        <p:par>
                          <p:cTn id="270" fill="hold">
                            <p:stCondLst>
                              <p:cond delay="43000"/>
                            </p:stCondLst>
                            <p:childTnLst>
                              <p:par>
                                <p:cTn id="271" presetID="1" presetClass="entr" presetSubtype="0" fill="hold" nodeType="afterEffect">
                                  <p:stCondLst>
                                    <p:cond delay="0"/>
                                  </p:stCondLst>
                                  <p:childTnLst>
                                    <p:set>
                                      <p:cBhvr>
                                        <p:cTn id="272" dur="1" fill="hold">
                                          <p:stCondLst>
                                            <p:cond delay="499"/>
                                          </p:stCondLst>
                                        </p:cTn>
                                        <p:tgtEl>
                                          <p:spTgt spid="6232"/>
                                        </p:tgtEl>
                                        <p:attrNameLst>
                                          <p:attrName>style.visibility</p:attrName>
                                        </p:attrNameLst>
                                      </p:cBhvr>
                                      <p:to>
                                        <p:strVal val="visible"/>
                                      </p:to>
                                    </p:set>
                                  </p:childTnLst>
                                  <p:subTnLst>
                                    <p:audio>
                                      <p:cMediaNode>
                                        <p:cTn display="0" masterRel="sameClick">
                                          <p:stCondLst>
                                            <p:cond evt="begin" delay="0">
                                              <p:tn val="271"/>
                                            </p:cond>
                                          </p:stCondLst>
                                          <p:endCondLst>
                                            <p:cond evt="onStopAudio" delay="0">
                                              <p:tgtEl>
                                                <p:sldTgt/>
                                              </p:tgtEl>
                                            </p:cond>
                                          </p:endCondLst>
                                        </p:cTn>
                                        <p:tgtEl>
                                          <p:sndTgt r:embed="rId1" name="金属声默认.wav"/>
                                        </p:tgtEl>
                                      </p:cMediaNode>
                                    </p:audio>
                                  </p:subTnLst>
                                </p:cTn>
                              </p:par>
                            </p:childTnLst>
                          </p:cTn>
                        </p:par>
                        <p:par>
                          <p:cTn id="273" fill="hold">
                            <p:stCondLst>
                              <p:cond delay="43500"/>
                            </p:stCondLst>
                            <p:childTnLst>
                              <p:par>
                                <p:cTn id="274" presetID="11" presetClass="entr" presetSubtype="0" fill="hold" nodeType="afterEffect">
                                  <p:stCondLst>
                                    <p:cond delay="0"/>
                                  </p:stCondLst>
                                  <p:childTnLst>
                                    <p:set>
                                      <p:cBhvr>
                                        <p:cTn id="275" dur="75">
                                          <p:stCondLst>
                                            <p:cond delay="0"/>
                                          </p:stCondLst>
                                        </p:cTn>
                                        <p:tgtEl>
                                          <p:spTgt spid="6234"/>
                                        </p:tgtEl>
                                        <p:attrNameLst>
                                          <p:attrName>style.visibility</p:attrName>
                                        </p:attrNameLst>
                                      </p:cBhvr>
                                      <p:to>
                                        <p:strVal val="visible"/>
                                      </p:to>
                                    </p:set>
                                  </p:childTnLst>
                                </p:cTn>
                              </p:par>
                            </p:childTnLst>
                          </p:cTn>
                        </p:par>
                        <p:par>
                          <p:cTn id="276" fill="hold">
                            <p:stCondLst>
                              <p:cond delay="44000"/>
                            </p:stCondLst>
                            <p:childTnLst>
                              <p:par>
                                <p:cTn id="277" presetID="11" presetClass="entr" presetSubtype="0" fill="hold" nodeType="afterEffect">
                                  <p:stCondLst>
                                    <p:cond delay="0"/>
                                  </p:stCondLst>
                                  <p:childTnLst>
                                    <p:set>
                                      <p:cBhvr>
                                        <p:cTn id="278" dur="75">
                                          <p:stCondLst>
                                            <p:cond delay="0"/>
                                          </p:stCondLst>
                                        </p:cTn>
                                        <p:tgtEl>
                                          <p:spTgt spid="6235"/>
                                        </p:tgtEl>
                                        <p:attrNameLst>
                                          <p:attrName>style.visibility</p:attrName>
                                        </p:attrNameLst>
                                      </p:cBhvr>
                                      <p:to>
                                        <p:strVal val="visible"/>
                                      </p:to>
                                    </p:set>
                                  </p:childTnLst>
                                </p:cTn>
                              </p:par>
                            </p:childTnLst>
                          </p:cTn>
                        </p:par>
                        <p:par>
                          <p:cTn id="279" fill="hold">
                            <p:stCondLst>
                              <p:cond delay="44500"/>
                            </p:stCondLst>
                            <p:childTnLst>
                              <p:par>
                                <p:cTn id="280" presetID="11" presetClass="entr" presetSubtype="0" fill="hold" nodeType="afterEffect">
                                  <p:stCondLst>
                                    <p:cond delay="0"/>
                                  </p:stCondLst>
                                  <p:childTnLst>
                                    <p:set>
                                      <p:cBhvr>
                                        <p:cTn id="281" dur="75">
                                          <p:stCondLst>
                                            <p:cond delay="0"/>
                                          </p:stCondLst>
                                        </p:cTn>
                                        <p:tgtEl>
                                          <p:spTgt spid="6236"/>
                                        </p:tgtEl>
                                        <p:attrNameLst>
                                          <p:attrName>style.visibility</p:attrName>
                                        </p:attrNameLst>
                                      </p:cBhvr>
                                      <p:to>
                                        <p:strVal val="visible"/>
                                      </p:to>
                                    </p:set>
                                  </p:childTnLst>
                                </p:cTn>
                              </p:par>
                            </p:childTnLst>
                          </p:cTn>
                        </p:par>
                        <p:par>
                          <p:cTn id="282" fill="hold">
                            <p:stCondLst>
                              <p:cond delay="45000"/>
                            </p:stCondLst>
                            <p:childTnLst>
                              <p:par>
                                <p:cTn id="283" presetID="11" presetClass="entr" presetSubtype="0" fill="hold" nodeType="afterEffect">
                                  <p:stCondLst>
                                    <p:cond delay="0"/>
                                  </p:stCondLst>
                                  <p:childTnLst>
                                    <p:set>
                                      <p:cBhvr>
                                        <p:cTn id="284" dur="75">
                                          <p:stCondLst>
                                            <p:cond delay="0"/>
                                          </p:stCondLst>
                                        </p:cTn>
                                        <p:tgtEl>
                                          <p:spTgt spid="6237"/>
                                        </p:tgtEl>
                                        <p:attrNameLst>
                                          <p:attrName>style.visibility</p:attrName>
                                        </p:attrNameLst>
                                      </p:cBhvr>
                                      <p:to>
                                        <p:strVal val="visible"/>
                                      </p:to>
                                    </p:set>
                                  </p:childTnLst>
                                </p:cTn>
                              </p:par>
                            </p:childTnLst>
                          </p:cTn>
                        </p:par>
                        <p:par>
                          <p:cTn id="285" fill="hold">
                            <p:stCondLst>
                              <p:cond delay="45500"/>
                            </p:stCondLst>
                            <p:childTnLst>
                              <p:par>
                                <p:cTn id="286" presetID="1" presetClass="entr" presetSubtype="0" fill="hold" nodeType="afterEffect">
                                  <p:stCondLst>
                                    <p:cond delay="0"/>
                                  </p:stCondLst>
                                  <p:childTnLst>
                                    <p:set>
                                      <p:cBhvr>
                                        <p:cTn id="287" dur="1" fill="hold">
                                          <p:stCondLst>
                                            <p:cond delay="499"/>
                                          </p:stCondLst>
                                        </p:cTn>
                                        <p:tgtEl>
                                          <p:spTgt spid="6238"/>
                                        </p:tgtEl>
                                        <p:attrNameLst>
                                          <p:attrName>style.visibility</p:attrName>
                                        </p:attrNameLst>
                                      </p:cBhvr>
                                      <p:to>
                                        <p:strVal val="visible"/>
                                      </p:to>
                                    </p:set>
                                  </p:childTnLst>
                                </p:cTn>
                              </p:par>
                            </p:childTnLst>
                          </p:cTn>
                        </p:par>
                      </p:childTnLst>
                    </p:cTn>
                  </p:par>
                  <p:par>
                    <p:cTn id="288" fill="hold">
                      <p:stCondLst>
                        <p:cond delay="indefinite"/>
                      </p:stCondLst>
                      <p:childTnLst>
                        <p:par>
                          <p:cTn id="289" fill="hold">
                            <p:stCondLst>
                              <p:cond delay="0"/>
                            </p:stCondLst>
                            <p:childTnLst>
                              <p:par>
                                <p:cTn id="290" presetID="1" presetClass="entr" presetSubtype="0" fill="hold" nodeType="clickEffect">
                                  <p:stCondLst>
                                    <p:cond delay="0"/>
                                  </p:stCondLst>
                                  <p:childTnLst>
                                    <p:set>
                                      <p:cBhvr>
                                        <p:cTn id="291" dur="1" fill="hold">
                                          <p:stCondLst>
                                            <p:cond delay="499"/>
                                          </p:stCondLst>
                                        </p:cTn>
                                        <p:tgtEl>
                                          <p:spTgt spid="6239"/>
                                        </p:tgtEl>
                                        <p:attrNameLst>
                                          <p:attrName>style.visibility</p:attrName>
                                        </p:attrNameLst>
                                      </p:cBhvr>
                                      <p:to>
                                        <p:strVal val="visible"/>
                                      </p:to>
                                    </p:set>
                                  </p:childTnLst>
                                </p:cTn>
                              </p:par>
                            </p:childTnLst>
                          </p:cTn>
                        </p:par>
                      </p:childTnLst>
                    </p:cTn>
                  </p:par>
                  <p:par>
                    <p:cTn id="292" fill="hold">
                      <p:stCondLst>
                        <p:cond delay="indefinite"/>
                      </p:stCondLst>
                      <p:childTnLst>
                        <p:par>
                          <p:cTn id="293" fill="hold">
                            <p:stCondLst>
                              <p:cond delay="0"/>
                            </p:stCondLst>
                            <p:childTnLst>
                              <p:par>
                                <p:cTn id="294" presetID="4" presetClass="entr" presetSubtype="16" fill="hold" grpId="0" nodeType="clickEffect">
                                  <p:stCondLst>
                                    <p:cond delay="0"/>
                                  </p:stCondLst>
                                  <p:childTnLst>
                                    <p:set>
                                      <p:cBhvr>
                                        <p:cTn id="295" dur="1" fill="hold">
                                          <p:stCondLst>
                                            <p:cond delay="0"/>
                                          </p:stCondLst>
                                        </p:cTn>
                                        <p:tgtEl>
                                          <p:spTgt spid="6240"/>
                                        </p:tgtEl>
                                        <p:attrNameLst>
                                          <p:attrName>style.visibility</p:attrName>
                                        </p:attrNameLst>
                                      </p:cBhvr>
                                      <p:to>
                                        <p:strVal val="visible"/>
                                      </p:to>
                                    </p:set>
                                    <p:animEffect transition="in" filter="box(in)">
                                      <p:cBhvr>
                                        <p:cTn id="296" dur="500"/>
                                        <p:tgtEl>
                                          <p:spTgt spid="6240"/>
                                        </p:tgtEl>
                                      </p:cBhvr>
                                    </p:animEffect>
                                  </p:childTnLst>
                                  <p:subTnLst>
                                    <p:audio>
                                      <p:cMediaNode>
                                        <p:cTn display="0" masterRel="sameClick">
                                          <p:stCondLst>
                                            <p:cond evt="begin" delay="0">
                                              <p:tn val="294"/>
                                            </p:cond>
                                          </p:stCondLst>
                                          <p:endCondLst>
                                            <p:cond evt="onStopAudio" delay="0">
                                              <p:tgtEl>
                                                <p:sldTgt/>
                                              </p:tgtEl>
                                            </p:cond>
                                          </p:endCondLst>
                                        </p:cTn>
                                        <p:tgtEl>
                                          <p:sndTgt r:embed="rId2" name="type.wav"/>
                                        </p:tgtEl>
                                      </p:cMediaNode>
                                    </p:audio>
                                  </p:subTnLst>
                                </p:cTn>
                              </p:par>
                            </p:childTnLst>
                          </p:cTn>
                        </p:par>
                      </p:childTnLst>
                    </p:cTn>
                  </p:par>
                  <p:par>
                    <p:cTn id="297" fill="hold">
                      <p:stCondLst>
                        <p:cond delay="indefinite"/>
                      </p:stCondLst>
                      <p:childTnLst>
                        <p:par>
                          <p:cTn id="298" fill="hold">
                            <p:stCondLst>
                              <p:cond delay="0"/>
                            </p:stCondLst>
                            <p:childTnLst>
                              <p:par>
                                <p:cTn id="299" presetID="1" presetClass="entr" presetSubtype="0" fill="hold" nodeType="clickEffect">
                                  <p:stCondLst>
                                    <p:cond delay="0"/>
                                  </p:stCondLst>
                                  <p:childTnLst>
                                    <p:set>
                                      <p:cBhvr>
                                        <p:cTn id="300" dur="1" fill="hold">
                                          <p:stCondLst>
                                            <p:cond delay="499"/>
                                          </p:stCondLst>
                                        </p:cTn>
                                        <p:tgtEl>
                                          <p:spTgt spid="8288"/>
                                        </p:tgtEl>
                                        <p:attrNameLst>
                                          <p:attrName>style.visibility</p:attrName>
                                        </p:attrNameLst>
                                      </p:cBhvr>
                                      <p:to>
                                        <p:strVal val="visible"/>
                                      </p:to>
                                    </p:set>
                                  </p:childTnLst>
                                </p:cTn>
                              </p:par>
                            </p:childTnLst>
                          </p:cTn>
                        </p:par>
                      </p:childTnLst>
                    </p:cTn>
                  </p:par>
                  <p:par>
                    <p:cTn id="301" fill="hold">
                      <p:stCondLst>
                        <p:cond delay="indefinite"/>
                      </p:stCondLst>
                      <p:childTnLst>
                        <p:par>
                          <p:cTn id="302" fill="hold">
                            <p:stCondLst>
                              <p:cond delay="0"/>
                            </p:stCondLst>
                            <p:childTnLst>
                              <p:par>
                                <p:cTn id="303" presetID="2" presetClass="entr" presetSubtype="4" fill="hold" grpId="0" nodeType="clickEffect">
                                  <p:stCondLst>
                                    <p:cond delay="0"/>
                                  </p:stCondLst>
                                  <p:childTnLst>
                                    <p:set>
                                      <p:cBhvr>
                                        <p:cTn id="304" dur="1" fill="hold">
                                          <p:stCondLst>
                                            <p:cond delay="0"/>
                                          </p:stCondLst>
                                        </p:cTn>
                                        <p:tgtEl>
                                          <p:spTgt spid="6242"/>
                                        </p:tgtEl>
                                        <p:attrNameLst>
                                          <p:attrName>style.visibility</p:attrName>
                                        </p:attrNameLst>
                                      </p:cBhvr>
                                      <p:to>
                                        <p:strVal val="visible"/>
                                      </p:to>
                                    </p:set>
                                    <p:anim calcmode="lin" valueType="num">
                                      <p:cBhvr additive="base">
                                        <p:cTn id="305" dur="500" fill="hold"/>
                                        <p:tgtEl>
                                          <p:spTgt spid="6242"/>
                                        </p:tgtEl>
                                        <p:attrNameLst>
                                          <p:attrName>ppt_x</p:attrName>
                                        </p:attrNameLst>
                                      </p:cBhvr>
                                      <p:tavLst>
                                        <p:tav tm="0">
                                          <p:val>
                                            <p:strVal val="#ppt_x"/>
                                          </p:val>
                                        </p:tav>
                                        <p:tav tm="100000">
                                          <p:val>
                                            <p:strVal val="#ppt_x"/>
                                          </p:val>
                                        </p:tav>
                                      </p:tavLst>
                                    </p:anim>
                                    <p:anim calcmode="lin" valueType="num">
                                      <p:cBhvr additive="base">
                                        <p:cTn id="306" dur="500" fill="hold"/>
                                        <p:tgtEl>
                                          <p:spTgt spid="62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79" grpId="0" animBg="1"/>
      <p:bldP spid="6240" grpId="0" animBg="1"/>
      <p:bldP spid="6242"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9218" name="WordArt 2"/>
          <p:cNvSpPr>
            <a:spLocks noTextEdit="1"/>
          </p:cNvSpPr>
          <p:nvPr/>
        </p:nvSpPr>
        <p:spPr>
          <a:xfrm>
            <a:off x="395288" y="1196975"/>
            <a:ext cx="8191500" cy="2449513"/>
          </a:xfrm>
          <a:prstGeom prst="rect">
            <a:avLst/>
          </a:prstGeom>
        </p:spPr>
        <p:txBody>
          <a:bodyPr wrap="none" fromWordArt="1">
            <a:prstTxWarp prst="textPlain">
              <a:avLst>
                <a:gd name="adj" fmla="val 50000"/>
              </a:avLst>
            </a:prstTxWarp>
            <a:normAutofit/>
          </a:bodyPr>
          <a:p>
            <a:pPr algn="ctr"/>
            <a:r>
              <a:rPr lang="zh-CN" altLang="en-US" sz="3600" b="1">
                <a:ln w="9525" cap="flat" cmpd="sng">
                  <a:solidFill>
                    <a:schemeClr val="bg1"/>
                  </a:solidFill>
                  <a:prstDash val="solid"/>
                  <a:headEnd type="none" w="med" len="med"/>
                  <a:tailEnd type="none" w="med" len="med"/>
                </a:ln>
                <a:solidFill>
                  <a:schemeClr val="accent2"/>
                </a:solidFill>
                <a:latin typeface="华文新魏" panose="02010800040101010101" charset="-122"/>
                <a:ea typeface="华文新魏" panose="02010800040101010101" charset="-122"/>
              </a:rPr>
              <a:t>布朗运动</a:t>
            </a:r>
            <a:endParaRPr lang="zh-CN" altLang="en-US" sz="3600" b="1">
              <a:ln w="9525" cap="flat" cmpd="sng">
                <a:solidFill>
                  <a:schemeClr val="bg1"/>
                </a:solidFill>
                <a:prstDash val="solid"/>
                <a:headEnd type="none" w="med" len="med"/>
                <a:tailEnd type="none" w="med" len="med"/>
              </a:ln>
              <a:solidFill>
                <a:schemeClr val="accent2"/>
              </a:solidFill>
              <a:latin typeface="华文新魏" panose="02010800040101010101" charset="-122"/>
              <a:ea typeface="华文新魏" panose="02010800040101010101" charset="-122"/>
            </a:endParaRPr>
          </a:p>
          <a:p>
            <a:pPr algn="ctr"/>
            <a:r>
              <a:rPr lang="zh-CN" altLang="en-US" sz="3600" b="1">
                <a:ln w="9525" cap="flat" cmpd="sng">
                  <a:solidFill>
                    <a:schemeClr val="bg1"/>
                  </a:solidFill>
                  <a:prstDash val="solid"/>
                  <a:headEnd type="none" w="med" len="med"/>
                  <a:tailEnd type="none" w="med" len="med"/>
                </a:ln>
                <a:solidFill>
                  <a:schemeClr val="accent2"/>
                </a:solidFill>
                <a:latin typeface="华文新魏" panose="02010800040101010101" charset="-122"/>
                <a:ea typeface="华文新魏" panose="02010800040101010101" charset="-122"/>
              </a:rPr>
              <a:t>是怎样产生的</a:t>
            </a:r>
            <a:endParaRPr lang="zh-CN" altLang="en-US" sz="3600" b="1">
              <a:ln w="9525" cap="flat" cmpd="sng">
                <a:solidFill>
                  <a:schemeClr val="bg1"/>
                </a:solidFill>
                <a:prstDash val="solid"/>
                <a:headEnd type="none" w="med" len="med"/>
                <a:tailEnd type="none" w="med" len="med"/>
              </a:ln>
              <a:solidFill>
                <a:schemeClr val="accent2"/>
              </a:solidFill>
              <a:latin typeface="华文新魏" panose="02010800040101010101" charset="-122"/>
              <a:ea typeface="华文新魏" panose="02010800040101010101" charset="-122"/>
            </a:endParaRPr>
          </a:p>
        </p:txBody>
      </p:sp>
      <p:sp>
        <p:nvSpPr>
          <p:cNvPr id="9219" name="WordArt 3"/>
          <p:cNvSpPr>
            <a:spLocks noTextEdit="1"/>
          </p:cNvSpPr>
          <p:nvPr/>
        </p:nvSpPr>
        <p:spPr>
          <a:xfrm>
            <a:off x="3563938" y="4149725"/>
            <a:ext cx="1873250" cy="2160588"/>
          </a:xfrm>
          <a:prstGeom prst="rect">
            <a:avLst/>
          </a:prstGeom>
        </p:spPr>
        <p:txBody>
          <a:bodyPr wrap="none" fromWordArt="1">
            <a:prstTxWarp prst="textPlain">
              <a:avLst>
                <a:gd name="adj" fmla="val 50000"/>
              </a:avLst>
            </a:prstTxWarp>
            <a:normAutofit/>
          </a:bodyPr>
          <a:p>
            <a:pPr algn="ctr"/>
            <a:r>
              <a:rPr lang="zh-CN" altLang="en-US" sz="3600">
                <a:ln w="12700" cap="flat" cmpd="sng">
                  <a:solidFill>
                    <a:srgbClr val="EAEAEA"/>
                  </a:solidFill>
                  <a:prstDash val="solid"/>
                  <a:headEnd type="none" w="med" len="med"/>
                  <a:tailEnd type="none" w="med" len="med"/>
                </a:ln>
                <a:gradFill rotWithShape="1">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alpha val="79999"/>
                    </a:srgbClr>
                  </a:outerShdw>
                </a:effectLst>
                <a:latin typeface="宋体" panose="02010600030101010101" pitchFamily="2" charset="-122"/>
                <a:ea typeface="宋体" panose="02010600030101010101" pitchFamily="2" charset="-122"/>
              </a:rPr>
              <a:t>？</a:t>
            </a:r>
            <a:endParaRPr lang="zh-CN" altLang="en-US" sz="3600">
              <a:ln w="12700" cap="flat" cmpd="sng">
                <a:solidFill>
                  <a:srgbClr val="EAEAEA"/>
                </a:solidFill>
                <a:prstDash val="solid"/>
                <a:headEnd type="none" w="med" len="med"/>
                <a:tailEnd type="none" w="med" len="med"/>
              </a:ln>
              <a:gradFill rotWithShape="1">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alpha val="79999"/>
                  </a:srgbClr>
                </a:outerShdw>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9218"/>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1" name="Chord1.wav"/>
                                        </p:tgtEl>
                                      </p:cMediaNode>
                                    </p:audio>
                                  </p:sub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92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0242" name="Oval 2"/>
          <p:cNvSpPr/>
          <p:nvPr/>
        </p:nvSpPr>
        <p:spPr>
          <a:xfrm>
            <a:off x="3563938" y="2997200"/>
            <a:ext cx="2393950" cy="2209800"/>
          </a:xfrm>
          <a:prstGeom prst="ellipse">
            <a:avLst/>
          </a:prstGeom>
          <a:gradFill rotWithShape="1">
            <a:gsLst>
              <a:gs pos="0">
                <a:srgbClr val="FFF200">
                  <a:alpha val="100000"/>
                </a:srgbClr>
              </a:gs>
              <a:gs pos="45000">
                <a:srgbClr val="FF7A00">
                  <a:alpha val="100000"/>
                </a:srgbClr>
              </a:gs>
              <a:gs pos="70000">
                <a:srgbClr val="FF0300">
                  <a:alpha val="100000"/>
                </a:srgbClr>
              </a:gs>
              <a:gs pos="100000">
                <a:srgbClr val="4D0808">
                  <a:alpha val="100000"/>
                </a:srgbClr>
              </a:gs>
            </a:gsLst>
            <a:path path="shape">
              <a:fillToRect l="50000" t="50000" r="50000" b="50000"/>
            </a:path>
            <a:tileRect/>
          </a:gradFill>
          <a:ln w="9525">
            <a:noFill/>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nvGrpSpPr>
          <p:cNvPr id="8195" name="Group 3"/>
          <p:cNvGrpSpPr/>
          <p:nvPr/>
        </p:nvGrpSpPr>
        <p:grpSpPr>
          <a:xfrm>
            <a:off x="2555875" y="1412875"/>
            <a:ext cx="5408613" cy="4419600"/>
            <a:chOff x="1655" y="576"/>
            <a:chExt cx="3145" cy="2784"/>
          </a:xfrm>
        </p:grpSpPr>
        <p:grpSp>
          <p:nvGrpSpPr>
            <p:cNvPr id="10322" name="Group 4"/>
            <p:cNvGrpSpPr/>
            <p:nvPr/>
          </p:nvGrpSpPr>
          <p:grpSpPr>
            <a:xfrm>
              <a:off x="1776" y="912"/>
              <a:ext cx="2688" cy="2448"/>
              <a:chOff x="1776" y="912"/>
              <a:chExt cx="2688" cy="2448"/>
            </a:xfrm>
          </p:grpSpPr>
          <p:grpSp>
            <p:nvGrpSpPr>
              <p:cNvPr id="10329" name="Group 5"/>
              <p:cNvGrpSpPr/>
              <p:nvPr/>
            </p:nvGrpSpPr>
            <p:grpSpPr>
              <a:xfrm>
                <a:off x="1872" y="960"/>
                <a:ext cx="2352" cy="2160"/>
                <a:chOff x="1872" y="960"/>
                <a:chExt cx="2352" cy="2160"/>
              </a:xfrm>
            </p:grpSpPr>
            <p:sp>
              <p:nvSpPr>
                <p:cNvPr id="10362" name="Oval 6"/>
                <p:cNvSpPr/>
                <p:nvPr/>
              </p:nvSpPr>
              <p:spPr>
                <a:xfrm>
                  <a:off x="2592" y="2160"/>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nvGrpSpPr>
                <p:cNvPr id="10363" name="Group 7"/>
                <p:cNvGrpSpPr/>
                <p:nvPr/>
              </p:nvGrpSpPr>
              <p:grpSpPr>
                <a:xfrm>
                  <a:off x="1872" y="960"/>
                  <a:ext cx="2352" cy="2160"/>
                  <a:chOff x="1872" y="960"/>
                  <a:chExt cx="2352" cy="2160"/>
                </a:xfrm>
              </p:grpSpPr>
              <p:sp>
                <p:nvSpPr>
                  <p:cNvPr id="10364" name="Oval 8"/>
                  <p:cNvSpPr/>
                  <p:nvPr/>
                </p:nvSpPr>
                <p:spPr>
                  <a:xfrm>
                    <a:off x="3312" y="1968"/>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65" name="Oval 9"/>
                  <p:cNvSpPr/>
                  <p:nvPr/>
                </p:nvSpPr>
                <p:spPr>
                  <a:xfrm>
                    <a:off x="2544" y="1536"/>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nvGrpSpPr>
                  <p:cNvPr id="10366" name="Group 10"/>
                  <p:cNvGrpSpPr/>
                  <p:nvPr/>
                </p:nvGrpSpPr>
                <p:grpSpPr>
                  <a:xfrm>
                    <a:off x="1872" y="960"/>
                    <a:ext cx="2352" cy="2160"/>
                    <a:chOff x="1872" y="960"/>
                    <a:chExt cx="2352" cy="2160"/>
                  </a:xfrm>
                </p:grpSpPr>
                <p:sp>
                  <p:nvSpPr>
                    <p:cNvPr id="10367" name="Oval 11"/>
                    <p:cNvSpPr/>
                    <p:nvPr/>
                  </p:nvSpPr>
                  <p:spPr>
                    <a:xfrm>
                      <a:off x="3408" y="1440"/>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68" name="Oval 12"/>
                    <p:cNvSpPr/>
                    <p:nvPr/>
                  </p:nvSpPr>
                  <p:spPr>
                    <a:xfrm>
                      <a:off x="3792" y="2160"/>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69" name="Oval 13"/>
                    <p:cNvSpPr/>
                    <p:nvPr/>
                  </p:nvSpPr>
                  <p:spPr>
                    <a:xfrm>
                      <a:off x="3744" y="1392"/>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70" name="Oval 14"/>
                    <p:cNvSpPr/>
                    <p:nvPr/>
                  </p:nvSpPr>
                  <p:spPr>
                    <a:xfrm>
                      <a:off x="3744" y="1680"/>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71" name="Oval 15"/>
                    <p:cNvSpPr/>
                    <p:nvPr/>
                  </p:nvSpPr>
                  <p:spPr>
                    <a:xfrm>
                      <a:off x="3648" y="2400"/>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nvGrpSpPr>
                    <p:cNvPr id="10372" name="Group 16"/>
                    <p:cNvGrpSpPr/>
                    <p:nvPr/>
                  </p:nvGrpSpPr>
                  <p:grpSpPr>
                    <a:xfrm>
                      <a:off x="1872" y="960"/>
                      <a:ext cx="2352" cy="2160"/>
                      <a:chOff x="1872" y="960"/>
                      <a:chExt cx="2352" cy="2160"/>
                    </a:xfrm>
                  </p:grpSpPr>
                  <p:sp>
                    <p:nvSpPr>
                      <p:cNvPr id="10373" name="Oval 17"/>
                      <p:cNvSpPr/>
                      <p:nvPr/>
                    </p:nvSpPr>
                    <p:spPr>
                      <a:xfrm>
                        <a:off x="3120" y="2544"/>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74" name="Oval 18"/>
                      <p:cNvSpPr/>
                      <p:nvPr/>
                    </p:nvSpPr>
                    <p:spPr>
                      <a:xfrm>
                        <a:off x="3408" y="2592"/>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75" name="Oval 19"/>
                      <p:cNvSpPr/>
                      <p:nvPr/>
                    </p:nvSpPr>
                    <p:spPr>
                      <a:xfrm>
                        <a:off x="3264" y="2832"/>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76" name="Oval 20"/>
                      <p:cNvSpPr/>
                      <p:nvPr/>
                    </p:nvSpPr>
                    <p:spPr>
                      <a:xfrm>
                        <a:off x="3792" y="2592"/>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77" name="Oval 21"/>
                      <p:cNvSpPr/>
                      <p:nvPr/>
                    </p:nvSpPr>
                    <p:spPr>
                      <a:xfrm>
                        <a:off x="2976" y="2880"/>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78" name="Oval 22"/>
                      <p:cNvSpPr/>
                      <p:nvPr/>
                    </p:nvSpPr>
                    <p:spPr>
                      <a:xfrm>
                        <a:off x="3552" y="2976"/>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79" name="Oval 23"/>
                      <p:cNvSpPr/>
                      <p:nvPr/>
                    </p:nvSpPr>
                    <p:spPr>
                      <a:xfrm>
                        <a:off x="4080" y="1872"/>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nvGrpSpPr>
                      <p:cNvPr id="10380" name="Group 24"/>
                      <p:cNvGrpSpPr/>
                      <p:nvPr/>
                    </p:nvGrpSpPr>
                    <p:grpSpPr>
                      <a:xfrm>
                        <a:off x="1872" y="960"/>
                        <a:ext cx="1776" cy="2160"/>
                        <a:chOff x="1872" y="960"/>
                        <a:chExt cx="1776" cy="2160"/>
                      </a:xfrm>
                    </p:grpSpPr>
                    <p:sp>
                      <p:nvSpPr>
                        <p:cNvPr id="10381" name="Oval 25"/>
                        <p:cNvSpPr/>
                        <p:nvPr/>
                      </p:nvSpPr>
                      <p:spPr>
                        <a:xfrm>
                          <a:off x="3072" y="1248"/>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82" name="Oval 26"/>
                        <p:cNvSpPr/>
                        <p:nvPr/>
                      </p:nvSpPr>
                      <p:spPr>
                        <a:xfrm>
                          <a:off x="3504" y="1200"/>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nvGrpSpPr>
                        <p:cNvPr id="10383" name="Group 27"/>
                        <p:cNvGrpSpPr/>
                        <p:nvPr/>
                      </p:nvGrpSpPr>
                      <p:grpSpPr>
                        <a:xfrm>
                          <a:off x="1872" y="960"/>
                          <a:ext cx="1488" cy="2160"/>
                          <a:chOff x="1872" y="960"/>
                          <a:chExt cx="1488" cy="2160"/>
                        </a:xfrm>
                      </p:grpSpPr>
                      <p:sp>
                        <p:nvSpPr>
                          <p:cNvPr id="10384" name="Oval 28"/>
                          <p:cNvSpPr/>
                          <p:nvPr/>
                        </p:nvSpPr>
                        <p:spPr>
                          <a:xfrm>
                            <a:off x="2640" y="2784"/>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85" name="Oval 29"/>
                          <p:cNvSpPr/>
                          <p:nvPr/>
                        </p:nvSpPr>
                        <p:spPr>
                          <a:xfrm>
                            <a:off x="2064" y="2688"/>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86" name="Oval 30"/>
                          <p:cNvSpPr/>
                          <p:nvPr/>
                        </p:nvSpPr>
                        <p:spPr>
                          <a:xfrm>
                            <a:off x="2256" y="2448"/>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87" name="Oval 31"/>
                          <p:cNvSpPr/>
                          <p:nvPr/>
                        </p:nvSpPr>
                        <p:spPr>
                          <a:xfrm>
                            <a:off x="2400" y="2976"/>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88" name="Oval 32"/>
                          <p:cNvSpPr/>
                          <p:nvPr/>
                        </p:nvSpPr>
                        <p:spPr>
                          <a:xfrm>
                            <a:off x="1872" y="2016"/>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89" name="Oval 33"/>
                          <p:cNvSpPr/>
                          <p:nvPr/>
                        </p:nvSpPr>
                        <p:spPr>
                          <a:xfrm>
                            <a:off x="2160" y="2064"/>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nvGrpSpPr>
                          <p:cNvPr id="10390" name="Group 34"/>
                          <p:cNvGrpSpPr/>
                          <p:nvPr/>
                        </p:nvGrpSpPr>
                        <p:grpSpPr>
                          <a:xfrm>
                            <a:off x="1968" y="960"/>
                            <a:ext cx="1392" cy="912"/>
                            <a:chOff x="1968" y="960"/>
                            <a:chExt cx="1392" cy="912"/>
                          </a:xfrm>
                        </p:grpSpPr>
                        <p:sp>
                          <p:nvSpPr>
                            <p:cNvPr id="10391" name="Oval 35"/>
                            <p:cNvSpPr/>
                            <p:nvPr/>
                          </p:nvSpPr>
                          <p:spPr>
                            <a:xfrm>
                              <a:off x="2784" y="1056"/>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92" name="Oval 36"/>
                            <p:cNvSpPr/>
                            <p:nvPr/>
                          </p:nvSpPr>
                          <p:spPr>
                            <a:xfrm>
                              <a:off x="3216" y="960"/>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93" name="Oval 37"/>
                            <p:cNvSpPr/>
                            <p:nvPr/>
                          </p:nvSpPr>
                          <p:spPr>
                            <a:xfrm>
                              <a:off x="1968" y="1392"/>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94" name="Oval 38"/>
                            <p:cNvSpPr/>
                            <p:nvPr/>
                          </p:nvSpPr>
                          <p:spPr>
                            <a:xfrm>
                              <a:off x="2496" y="1248"/>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95" name="Oval 39"/>
                            <p:cNvSpPr/>
                            <p:nvPr/>
                          </p:nvSpPr>
                          <p:spPr>
                            <a:xfrm>
                              <a:off x="2112" y="1728"/>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96" name="Oval 40"/>
                            <p:cNvSpPr/>
                            <p:nvPr/>
                          </p:nvSpPr>
                          <p:spPr>
                            <a:xfrm>
                              <a:off x="2208" y="1152"/>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grpSp>
                </p:grpSp>
              </p:grpSp>
            </p:grpSp>
          </p:grpSp>
          <p:grpSp>
            <p:nvGrpSpPr>
              <p:cNvPr id="10330" name="Group 41"/>
              <p:cNvGrpSpPr/>
              <p:nvPr/>
            </p:nvGrpSpPr>
            <p:grpSpPr>
              <a:xfrm>
                <a:off x="1776" y="912"/>
                <a:ext cx="2688" cy="2448"/>
                <a:chOff x="1776" y="912"/>
                <a:chExt cx="2688" cy="2448"/>
              </a:xfrm>
            </p:grpSpPr>
            <p:sp>
              <p:nvSpPr>
                <p:cNvPr id="10331" name="Line 42"/>
                <p:cNvSpPr/>
                <p:nvPr/>
              </p:nvSpPr>
              <p:spPr>
                <a:xfrm>
                  <a:off x="2640" y="1632"/>
                  <a:ext cx="336" cy="144"/>
                </a:xfrm>
                <a:prstGeom prst="line">
                  <a:avLst/>
                </a:prstGeom>
                <a:ln w="57150" cap="flat" cmpd="sng">
                  <a:solidFill>
                    <a:schemeClr val="hlink"/>
                  </a:solidFill>
                  <a:prstDash val="solid"/>
                  <a:headEnd type="none" w="med" len="med"/>
                  <a:tailEnd type="triangle" w="med" len="med"/>
                </a:ln>
              </p:spPr>
            </p:sp>
            <p:sp>
              <p:nvSpPr>
                <p:cNvPr id="10332" name="Line 43"/>
                <p:cNvSpPr/>
                <p:nvPr/>
              </p:nvSpPr>
              <p:spPr>
                <a:xfrm flipH="1" flipV="1">
                  <a:off x="3264" y="1632"/>
                  <a:ext cx="96" cy="432"/>
                </a:xfrm>
                <a:prstGeom prst="line">
                  <a:avLst/>
                </a:prstGeom>
                <a:ln w="57150" cap="flat" cmpd="sng">
                  <a:solidFill>
                    <a:schemeClr val="hlink"/>
                  </a:solidFill>
                  <a:prstDash val="solid"/>
                  <a:headEnd type="none" w="med" len="med"/>
                  <a:tailEnd type="triangle" w="med" len="med"/>
                </a:ln>
              </p:spPr>
            </p:sp>
            <p:sp>
              <p:nvSpPr>
                <p:cNvPr id="10333" name="Line 44"/>
                <p:cNvSpPr/>
                <p:nvPr/>
              </p:nvSpPr>
              <p:spPr>
                <a:xfrm flipV="1">
                  <a:off x="2688" y="2016"/>
                  <a:ext cx="384" cy="192"/>
                </a:xfrm>
                <a:prstGeom prst="line">
                  <a:avLst/>
                </a:prstGeom>
                <a:ln w="57150" cap="flat" cmpd="sng">
                  <a:solidFill>
                    <a:schemeClr val="hlink"/>
                  </a:solidFill>
                  <a:prstDash val="solid"/>
                  <a:headEnd type="none" w="med" len="med"/>
                  <a:tailEnd type="triangle" w="med" len="med"/>
                </a:ln>
              </p:spPr>
            </p:sp>
            <p:sp>
              <p:nvSpPr>
                <p:cNvPr id="10334" name="Line 45"/>
                <p:cNvSpPr/>
                <p:nvPr/>
              </p:nvSpPr>
              <p:spPr>
                <a:xfrm>
                  <a:off x="2880" y="1152"/>
                  <a:ext cx="48" cy="336"/>
                </a:xfrm>
                <a:prstGeom prst="line">
                  <a:avLst/>
                </a:prstGeom>
                <a:ln w="57150" cap="flat" cmpd="sng">
                  <a:solidFill>
                    <a:schemeClr val="hlink"/>
                  </a:solidFill>
                  <a:prstDash val="solid"/>
                  <a:headEnd type="none" w="med" len="med"/>
                  <a:tailEnd type="triangle" w="med" len="med"/>
                </a:ln>
              </p:spPr>
            </p:sp>
            <p:sp>
              <p:nvSpPr>
                <p:cNvPr id="10335" name="Line 46"/>
                <p:cNvSpPr/>
                <p:nvPr/>
              </p:nvSpPr>
              <p:spPr>
                <a:xfrm flipH="1" flipV="1">
                  <a:off x="3600" y="2064"/>
                  <a:ext cx="288" cy="192"/>
                </a:xfrm>
                <a:prstGeom prst="line">
                  <a:avLst/>
                </a:prstGeom>
                <a:ln w="57150" cap="flat" cmpd="sng">
                  <a:solidFill>
                    <a:schemeClr val="hlink"/>
                  </a:solidFill>
                  <a:prstDash val="solid"/>
                  <a:headEnd type="none" w="med" len="med"/>
                  <a:tailEnd type="triangle" w="med" len="med"/>
                </a:ln>
              </p:spPr>
            </p:sp>
            <p:sp>
              <p:nvSpPr>
                <p:cNvPr id="10336" name="Line 47"/>
                <p:cNvSpPr/>
                <p:nvPr/>
              </p:nvSpPr>
              <p:spPr>
                <a:xfrm flipH="1" flipV="1">
                  <a:off x="3168" y="2160"/>
                  <a:ext cx="288" cy="432"/>
                </a:xfrm>
                <a:prstGeom prst="line">
                  <a:avLst/>
                </a:prstGeom>
                <a:ln w="57150" cap="flat" cmpd="sng">
                  <a:solidFill>
                    <a:schemeClr val="hlink"/>
                  </a:solidFill>
                  <a:prstDash val="solid"/>
                  <a:headEnd type="none" w="med" len="med"/>
                  <a:tailEnd type="triangle" w="med" len="med"/>
                </a:ln>
              </p:spPr>
            </p:sp>
            <p:sp>
              <p:nvSpPr>
                <p:cNvPr id="10337" name="Line 48"/>
                <p:cNvSpPr/>
                <p:nvPr/>
              </p:nvSpPr>
              <p:spPr>
                <a:xfrm flipH="1" flipV="1">
                  <a:off x="3408" y="2352"/>
                  <a:ext cx="336" cy="96"/>
                </a:xfrm>
                <a:prstGeom prst="line">
                  <a:avLst/>
                </a:prstGeom>
                <a:ln w="57150" cap="flat" cmpd="sng">
                  <a:solidFill>
                    <a:schemeClr val="hlink"/>
                  </a:solidFill>
                  <a:prstDash val="solid"/>
                  <a:headEnd type="none" w="med" len="med"/>
                  <a:tailEnd type="triangle" w="med" len="med"/>
                </a:ln>
              </p:spPr>
            </p:sp>
            <p:grpSp>
              <p:nvGrpSpPr>
                <p:cNvPr id="10338" name="Group 49"/>
                <p:cNvGrpSpPr/>
                <p:nvPr/>
              </p:nvGrpSpPr>
              <p:grpSpPr>
                <a:xfrm>
                  <a:off x="1776" y="912"/>
                  <a:ext cx="2688" cy="2448"/>
                  <a:chOff x="1776" y="912"/>
                  <a:chExt cx="2688" cy="2448"/>
                </a:xfrm>
              </p:grpSpPr>
              <p:sp>
                <p:nvSpPr>
                  <p:cNvPr id="10339" name="Line 50"/>
                  <p:cNvSpPr/>
                  <p:nvPr/>
                </p:nvSpPr>
                <p:spPr>
                  <a:xfrm flipV="1">
                    <a:off x="3168" y="1104"/>
                    <a:ext cx="384" cy="192"/>
                  </a:xfrm>
                  <a:prstGeom prst="line">
                    <a:avLst/>
                  </a:prstGeom>
                  <a:ln w="57150" cap="flat" cmpd="sng">
                    <a:solidFill>
                      <a:schemeClr val="hlink"/>
                    </a:solidFill>
                    <a:prstDash val="solid"/>
                    <a:headEnd type="none" w="med" len="med"/>
                    <a:tailEnd type="triangle" w="med" len="med"/>
                  </a:ln>
                </p:spPr>
              </p:sp>
              <p:sp>
                <p:nvSpPr>
                  <p:cNvPr id="10340" name="Line 51"/>
                  <p:cNvSpPr/>
                  <p:nvPr/>
                </p:nvSpPr>
                <p:spPr>
                  <a:xfrm flipH="1" flipV="1">
                    <a:off x="3024" y="912"/>
                    <a:ext cx="240" cy="144"/>
                  </a:xfrm>
                  <a:prstGeom prst="line">
                    <a:avLst/>
                  </a:prstGeom>
                  <a:ln w="57150" cap="flat" cmpd="sng">
                    <a:solidFill>
                      <a:schemeClr val="hlink"/>
                    </a:solidFill>
                    <a:prstDash val="solid"/>
                    <a:headEnd type="none" w="med" len="med"/>
                    <a:tailEnd type="triangle" w="med" len="med"/>
                  </a:ln>
                </p:spPr>
              </p:sp>
              <p:sp>
                <p:nvSpPr>
                  <p:cNvPr id="10341" name="Line 52"/>
                  <p:cNvSpPr/>
                  <p:nvPr/>
                </p:nvSpPr>
                <p:spPr>
                  <a:xfrm flipV="1">
                    <a:off x="3504" y="1248"/>
                    <a:ext cx="288" cy="288"/>
                  </a:xfrm>
                  <a:prstGeom prst="line">
                    <a:avLst/>
                  </a:prstGeom>
                  <a:ln w="57150" cap="flat" cmpd="sng">
                    <a:solidFill>
                      <a:schemeClr val="hlink"/>
                    </a:solidFill>
                    <a:prstDash val="solid"/>
                    <a:headEnd type="none" w="med" len="med"/>
                    <a:tailEnd type="triangle" w="med" len="med"/>
                  </a:ln>
                </p:spPr>
              </p:sp>
              <p:sp>
                <p:nvSpPr>
                  <p:cNvPr id="10342" name="Line 53"/>
                  <p:cNvSpPr/>
                  <p:nvPr/>
                </p:nvSpPr>
                <p:spPr>
                  <a:xfrm flipV="1">
                    <a:off x="3552" y="960"/>
                    <a:ext cx="144" cy="288"/>
                  </a:xfrm>
                  <a:prstGeom prst="line">
                    <a:avLst/>
                  </a:prstGeom>
                  <a:ln w="57150" cap="flat" cmpd="sng">
                    <a:solidFill>
                      <a:schemeClr val="hlink"/>
                    </a:solidFill>
                    <a:prstDash val="solid"/>
                    <a:headEnd type="none" w="med" len="med"/>
                    <a:tailEnd type="triangle" w="med" len="med"/>
                  </a:ln>
                </p:spPr>
              </p:sp>
              <p:sp>
                <p:nvSpPr>
                  <p:cNvPr id="10343" name="Line 54"/>
                  <p:cNvSpPr/>
                  <p:nvPr/>
                </p:nvSpPr>
                <p:spPr>
                  <a:xfrm flipH="1">
                    <a:off x="3552" y="1488"/>
                    <a:ext cx="288" cy="192"/>
                  </a:xfrm>
                  <a:prstGeom prst="line">
                    <a:avLst/>
                  </a:prstGeom>
                  <a:ln w="57150" cap="flat" cmpd="sng">
                    <a:solidFill>
                      <a:schemeClr val="hlink"/>
                    </a:solidFill>
                    <a:prstDash val="solid"/>
                    <a:headEnd type="none" w="med" len="med"/>
                    <a:tailEnd type="triangle" w="med" len="med"/>
                  </a:ln>
                </p:spPr>
              </p:sp>
              <p:sp>
                <p:nvSpPr>
                  <p:cNvPr id="10344" name="Line 55"/>
                  <p:cNvSpPr/>
                  <p:nvPr/>
                </p:nvSpPr>
                <p:spPr>
                  <a:xfrm>
                    <a:off x="3840" y="1728"/>
                    <a:ext cx="192" cy="384"/>
                  </a:xfrm>
                  <a:prstGeom prst="line">
                    <a:avLst/>
                  </a:prstGeom>
                  <a:ln w="57150" cap="flat" cmpd="sng">
                    <a:solidFill>
                      <a:schemeClr val="hlink"/>
                    </a:solidFill>
                    <a:prstDash val="solid"/>
                    <a:headEnd type="none" w="med" len="med"/>
                    <a:tailEnd type="triangle" w="med" len="med"/>
                  </a:ln>
                </p:spPr>
              </p:sp>
              <p:sp>
                <p:nvSpPr>
                  <p:cNvPr id="10345" name="Line 56"/>
                  <p:cNvSpPr/>
                  <p:nvPr/>
                </p:nvSpPr>
                <p:spPr>
                  <a:xfrm>
                    <a:off x="4224" y="1968"/>
                    <a:ext cx="240" cy="144"/>
                  </a:xfrm>
                  <a:prstGeom prst="line">
                    <a:avLst/>
                  </a:prstGeom>
                  <a:ln w="57150" cap="flat" cmpd="sng">
                    <a:solidFill>
                      <a:schemeClr val="hlink"/>
                    </a:solidFill>
                    <a:prstDash val="solid"/>
                    <a:headEnd type="none" w="med" len="med"/>
                    <a:tailEnd type="triangle" w="med" len="med"/>
                  </a:ln>
                </p:spPr>
              </p:sp>
              <p:sp>
                <p:nvSpPr>
                  <p:cNvPr id="10346" name="Line 57"/>
                  <p:cNvSpPr/>
                  <p:nvPr/>
                </p:nvSpPr>
                <p:spPr>
                  <a:xfrm flipV="1">
                    <a:off x="2160" y="2640"/>
                    <a:ext cx="384" cy="96"/>
                  </a:xfrm>
                  <a:prstGeom prst="line">
                    <a:avLst/>
                  </a:prstGeom>
                  <a:ln w="57150" cap="flat" cmpd="sng">
                    <a:solidFill>
                      <a:schemeClr val="hlink"/>
                    </a:solidFill>
                    <a:prstDash val="solid"/>
                    <a:headEnd type="none" w="med" len="med"/>
                    <a:tailEnd type="triangle" w="med" len="med"/>
                  </a:ln>
                </p:spPr>
              </p:sp>
              <p:sp>
                <p:nvSpPr>
                  <p:cNvPr id="10347" name="Line 58"/>
                  <p:cNvSpPr/>
                  <p:nvPr/>
                </p:nvSpPr>
                <p:spPr>
                  <a:xfrm flipV="1">
                    <a:off x="2736" y="2400"/>
                    <a:ext cx="48" cy="384"/>
                  </a:xfrm>
                  <a:prstGeom prst="line">
                    <a:avLst/>
                  </a:prstGeom>
                  <a:ln w="57150" cap="flat" cmpd="sng">
                    <a:solidFill>
                      <a:schemeClr val="hlink"/>
                    </a:solidFill>
                    <a:prstDash val="solid"/>
                    <a:headEnd type="none" w="med" len="med"/>
                    <a:tailEnd type="triangle" w="med" len="med"/>
                  </a:ln>
                </p:spPr>
              </p:sp>
              <p:sp>
                <p:nvSpPr>
                  <p:cNvPr id="10348" name="Line 59"/>
                  <p:cNvSpPr/>
                  <p:nvPr/>
                </p:nvSpPr>
                <p:spPr>
                  <a:xfrm flipH="1" flipV="1">
                    <a:off x="2304" y="2784"/>
                    <a:ext cx="192" cy="240"/>
                  </a:xfrm>
                  <a:prstGeom prst="line">
                    <a:avLst/>
                  </a:prstGeom>
                  <a:ln w="57150" cap="flat" cmpd="sng">
                    <a:solidFill>
                      <a:schemeClr val="hlink"/>
                    </a:solidFill>
                    <a:prstDash val="solid"/>
                    <a:headEnd type="none" w="med" len="med"/>
                    <a:tailEnd type="triangle" w="med" len="med"/>
                  </a:ln>
                </p:spPr>
              </p:sp>
              <p:sp>
                <p:nvSpPr>
                  <p:cNvPr id="10349" name="Line 60"/>
                  <p:cNvSpPr/>
                  <p:nvPr/>
                </p:nvSpPr>
                <p:spPr>
                  <a:xfrm flipH="1">
                    <a:off x="3168" y="2640"/>
                    <a:ext cx="48" cy="480"/>
                  </a:xfrm>
                  <a:prstGeom prst="line">
                    <a:avLst/>
                  </a:prstGeom>
                  <a:ln w="57150" cap="flat" cmpd="sng">
                    <a:solidFill>
                      <a:schemeClr val="hlink"/>
                    </a:solidFill>
                    <a:prstDash val="solid"/>
                    <a:headEnd type="none" w="med" len="med"/>
                    <a:tailEnd type="triangle" w="med" len="med"/>
                  </a:ln>
                </p:spPr>
              </p:sp>
              <p:sp>
                <p:nvSpPr>
                  <p:cNvPr id="10350" name="Line 61"/>
                  <p:cNvSpPr/>
                  <p:nvPr/>
                </p:nvSpPr>
                <p:spPr>
                  <a:xfrm flipH="1" flipV="1">
                    <a:off x="2928" y="2592"/>
                    <a:ext cx="144" cy="336"/>
                  </a:xfrm>
                  <a:prstGeom prst="line">
                    <a:avLst/>
                  </a:prstGeom>
                  <a:ln w="57150" cap="flat" cmpd="sng">
                    <a:solidFill>
                      <a:schemeClr val="hlink"/>
                    </a:solidFill>
                    <a:prstDash val="solid"/>
                    <a:headEnd type="none" w="med" len="med"/>
                    <a:tailEnd type="triangle" w="med" len="med"/>
                  </a:ln>
                </p:spPr>
              </p:sp>
              <p:sp>
                <p:nvSpPr>
                  <p:cNvPr id="10351" name="Line 62"/>
                  <p:cNvSpPr/>
                  <p:nvPr/>
                </p:nvSpPr>
                <p:spPr>
                  <a:xfrm>
                    <a:off x="3360" y="2880"/>
                    <a:ext cx="528" cy="0"/>
                  </a:xfrm>
                  <a:prstGeom prst="line">
                    <a:avLst/>
                  </a:prstGeom>
                  <a:ln w="57150" cap="flat" cmpd="sng">
                    <a:solidFill>
                      <a:schemeClr val="hlink"/>
                    </a:solidFill>
                    <a:prstDash val="solid"/>
                    <a:headEnd type="none" w="med" len="med"/>
                    <a:tailEnd type="triangle" w="med" len="med"/>
                  </a:ln>
                </p:spPr>
              </p:sp>
              <p:sp>
                <p:nvSpPr>
                  <p:cNvPr id="10352" name="Line 63"/>
                  <p:cNvSpPr/>
                  <p:nvPr/>
                </p:nvSpPr>
                <p:spPr>
                  <a:xfrm flipH="1">
                    <a:off x="3312" y="3072"/>
                    <a:ext cx="336" cy="288"/>
                  </a:xfrm>
                  <a:prstGeom prst="line">
                    <a:avLst/>
                  </a:prstGeom>
                  <a:ln w="57150" cap="flat" cmpd="sng">
                    <a:solidFill>
                      <a:schemeClr val="hlink"/>
                    </a:solidFill>
                    <a:prstDash val="solid"/>
                    <a:headEnd type="none" w="med" len="med"/>
                    <a:tailEnd type="triangle" w="med" len="med"/>
                  </a:ln>
                </p:spPr>
              </p:sp>
              <p:grpSp>
                <p:nvGrpSpPr>
                  <p:cNvPr id="10353" name="Group 64"/>
                  <p:cNvGrpSpPr/>
                  <p:nvPr/>
                </p:nvGrpSpPr>
                <p:grpSpPr>
                  <a:xfrm>
                    <a:off x="1776" y="960"/>
                    <a:ext cx="768" cy="1584"/>
                    <a:chOff x="1776" y="960"/>
                    <a:chExt cx="768" cy="1584"/>
                  </a:xfrm>
                </p:grpSpPr>
                <p:sp>
                  <p:nvSpPr>
                    <p:cNvPr id="10355" name="Line 65"/>
                    <p:cNvSpPr/>
                    <p:nvPr/>
                  </p:nvSpPr>
                  <p:spPr>
                    <a:xfrm>
                      <a:off x="2064" y="1488"/>
                      <a:ext cx="288" cy="144"/>
                    </a:xfrm>
                    <a:prstGeom prst="line">
                      <a:avLst/>
                    </a:prstGeom>
                    <a:ln w="57150" cap="flat" cmpd="sng">
                      <a:solidFill>
                        <a:schemeClr val="hlink"/>
                      </a:solidFill>
                      <a:prstDash val="solid"/>
                      <a:headEnd type="none" w="med" len="med"/>
                      <a:tailEnd type="triangle" w="med" len="med"/>
                    </a:ln>
                  </p:spPr>
                </p:sp>
                <p:sp>
                  <p:nvSpPr>
                    <p:cNvPr id="10356" name="Line 66"/>
                    <p:cNvSpPr/>
                    <p:nvPr/>
                  </p:nvSpPr>
                  <p:spPr>
                    <a:xfrm flipH="1">
                      <a:off x="2160" y="1344"/>
                      <a:ext cx="384" cy="0"/>
                    </a:xfrm>
                    <a:prstGeom prst="line">
                      <a:avLst/>
                    </a:prstGeom>
                    <a:ln w="57150" cap="flat" cmpd="sng">
                      <a:solidFill>
                        <a:schemeClr val="hlink"/>
                      </a:solidFill>
                      <a:prstDash val="solid"/>
                      <a:headEnd type="none" w="med" len="med"/>
                      <a:tailEnd type="triangle" w="med" len="med"/>
                    </a:ln>
                  </p:spPr>
                </p:sp>
                <p:sp>
                  <p:nvSpPr>
                    <p:cNvPr id="10357" name="Line 67"/>
                    <p:cNvSpPr/>
                    <p:nvPr/>
                  </p:nvSpPr>
                  <p:spPr>
                    <a:xfrm flipH="1">
                      <a:off x="1824" y="2064"/>
                      <a:ext cx="96" cy="432"/>
                    </a:xfrm>
                    <a:prstGeom prst="line">
                      <a:avLst/>
                    </a:prstGeom>
                    <a:ln w="57150" cap="flat" cmpd="sng">
                      <a:solidFill>
                        <a:schemeClr val="hlink"/>
                      </a:solidFill>
                      <a:prstDash val="solid"/>
                      <a:headEnd type="none" w="med" len="med"/>
                      <a:tailEnd type="triangle" w="med" len="med"/>
                    </a:ln>
                  </p:spPr>
                </p:sp>
                <p:sp>
                  <p:nvSpPr>
                    <p:cNvPr id="10358" name="Line 68"/>
                    <p:cNvSpPr/>
                    <p:nvPr/>
                  </p:nvSpPr>
                  <p:spPr>
                    <a:xfrm flipH="1">
                      <a:off x="1776" y="1776"/>
                      <a:ext cx="432" cy="144"/>
                    </a:xfrm>
                    <a:prstGeom prst="line">
                      <a:avLst/>
                    </a:prstGeom>
                    <a:ln w="57150" cap="flat" cmpd="sng">
                      <a:solidFill>
                        <a:schemeClr val="hlink"/>
                      </a:solidFill>
                      <a:prstDash val="solid"/>
                      <a:headEnd type="none" w="med" len="med"/>
                      <a:tailEnd type="triangle" w="med" len="med"/>
                    </a:ln>
                  </p:spPr>
                </p:sp>
                <p:sp>
                  <p:nvSpPr>
                    <p:cNvPr id="10359" name="Line 69"/>
                    <p:cNvSpPr/>
                    <p:nvPr/>
                  </p:nvSpPr>
                  <p:spPr>
                    <a:xfrm flipV="1">
                      <a:off x="2256" y="1968"/>
                      <a:ext cx="288" cy="144"/>
                    </a:xfrm>
                    <a:prstGeom prst="line">
                      <a:avLst/>
                    </a:prstGeom>
                    <a:ln w="57150" cap="flat" cmpd="sng">
                      <a:solidFill>
                        <a:schemeClr val="hlink"/>
                      </a:solidFill>
                      <a:prstDash val="solid"/>
                      <a:headEnd type="none" w="med" len="med"/>
                      <a:tailEnd type="triangle" w="med" len="med"/>
                    </a:ln>
                  </p:spPr>
                </p:sp>
                <p:sp>
                  <p:nvSpPr>
                    <p:cNvPr id="10360" name="Line 70"/>
                    <p:cNvSpPr/>
                    <p:nvPr/>
                  </p:nvSpPr>
                  <p:spPr>
                    <a:xfrm flipV="1">
                      <a:off x="2304" y="2160"/>
                      <a:ext cx="192" cy="384"/>
                    </a:xfrm>
                    <a:prstGeom prst="line">
                      <a:avLst/>
                    </a:prstGeom>
                    <a:ln w="57150" cap="flat" cmpd="sng">
                      <a:solidFill>
                        <a:schemeClr val="hlink"/>
                      </a:solidFill>
                      <a:prstDash val="solid"/>
                      <a:headEnd type="none" w="med" len="med"/>
                      <a:tailEnd type="triangle" w="med" len="med"/>
                    </a:ln>
                  </p:spPr>
                </p:sp>
                <p:sp>
                  <p:nvSpPr>
                    <p:cNvPr id="10361" name="Line 71"/>
                    <p:cNvSpPr/>
                    <p:nvPr/>
                  </p:nvSpPr>
                  <p:spPr>
                    <a:xfrm flipV="1">
                      <a:off x="2304" y="960"/>
                      <a:ext cx="240" cy="240"/>
                    </a:xfrm>
                    <a:prstGeom prst="line">
                      <a:avLst/>
                    </a:prstGeom>
                    <a:ln w="57150" cap="flat" cmpd="sng">
                      <a:solidFill>
                        <a:schemeClr val="hlink"/>
                      </a:solidFill>
                      <a:prstDash val="solid"/>
                      <a:headEnd type="none" w="med" len="med"/>
                      <a:tailEnd type="triangle" w="med" len="med"/>
                    </a:ln>
                  </p:spPr>
                </p:sp>
              </p:grpSp>
              <p:sp>
                <p:nvSpPr>
                  <p:cNvPr id="10354" name="Line 72"/>
                  <p:cNvSpPr/>
                  <p:nvPr/>
                </p:nvSpPr>
                <p:spPr>
                  <a:xfrm flipV="1">
                    <a:off x="3888" y="2496"/>
                    <a:ext cx="528" cy="192"/>
                  </a:xfrm>
                  <a:prstGeom prst="line">
                    <a:avLst/>
                  </a:prstGeom>
                  <a:ln w="57150" cap="flat" cmpd="sng">
                    <a:solidFill>
                      <a:schemeClr val="hlink"/>
                    </a:solidFill>
                    <a:prstDash val="solid"/>
                    <a:headEnd type="none" w="med" len="med"/>
                    <a:tailEnd type="triangle" w="med" len="med"/>
                  </a:ln>
                </p:spPr>
              </p:sp>
            </p:grpSp>
          </p:grpSp>
        </p:grpSp>
        <p:grpSp>
          <p:nvGrpSpPr>
            <p:cNvPr id="10323" name="Group 73"/>
            <p:cNvGrpSpPr/>
            <p:nvPr/>
          </p:nvGrpSpPr>
          <p:grpSpPr>
            <a:xfrm>
              <a:off x="1655" y="2160"/>
              <a:ext cx="816" cy="912"/>
              <a:chOff x="1152" y="2448"/>
              <a:chExt cx="816" cy="912"/>
            </a:xfrm>
          </p:grpSpPr>
          <p:sp>
            <p:nvSpPr>
              <p:cNvPr id="10327" name="AutoShape 74"/>
              <p:cNvSpPr/>
              <p:nvPr/>
            </p:nvSpPr>
            <p:spPr>
              <a:xfrm rot="-2333932">
                <a:off x="1152" y="2928"/>
                <a:ext cx="816" cy="432"/>
              </a:xfrm>
              <a:prstGeom prst="rightArrow">
                <a:avLst>
                  <a:gd name="adj1" fmla="val 45370"/>
                  <a:gd name="adj2" fmla="val 47222"/>
                </a:avLst>
              </a:prstGeom>
              <a:solidFill>
                <a:srgbClr val="FF99FF"/>
              </a:solidFill>
              <a:ln w="9525" cap="flat" cmpd="sng">
                <a:solidFill>
                  <a:schemeClr val="tx1"/>
                </a:solidFill>
                <a:prstDash val="solid"/>
                <a:miter/>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28" name="WordArt 75"/>
              <p:cNvSpPr>
                <a:spLocks noTextEdit="1"/>
              </p:cNvSpPr>
              <p:nvPr/>
            </p:nvSpPr>
            <p:spPr>
              <a:xfrm>
                <a:off x="1152" y="2448"/>
                <a:ext cx="288" cy="552"/>
              </a:xfrm>
              <a:prstGeom prst="rect">
                <a:avLst/>
              </a:prstGeom>
            </p:spPr>
            <p:txBody>
              <a:bodyPr wrap="none" fromWordArt="1">
                <a:prstTxWarp prst="textSlantUp">
                  <a:avLst>
                    <a:gd name="adj" fmla="val 0"/>
                  </a:avLst>
                </a:prstTxWarp>
                <a:normAutofit/>
              </a:bodyPr>
              <a:p>
                <a:pPr algn="ctr"/>
                <a:r>
                  <a:rPr lang="zh-CN" altLang="en-US" sz="3600" b="1">
                    <a:ln w="9525" cap="flat" cmpd="sng">
                      <a:solidFill>
                        <a:srgbClr val="000000"/>
                      </a:solidFill>
                      <a:prstDash val="solid"/>
                      <a:headEnd type="none" w="med" len="med"/>
                      <a:tailEnd type="none" w="med" len="med"/>
                    </a:ln>
                    <a:solidFill>
                      <a:srgbClr val="FF99FF"/>
                    </a:solidFill>
                    <a:latin typeface="宋体" panose="02010600030101010101" pitchFamily="2" charset="-122"/>
                    <a:ea typeface="宋体" panose="02010600030101010101" pitchFamily="2" charset="-122"/>
                  </a:rPr>
                  <a:t>I</a:t>
                </a:r>
                <a:endParaRPr lang="zh-CN" altLang="en-US" sz="3600" b="1">
                  <a:ln w="9525" cap="flat" cmpd="sng">
                    <a:solidFill>
                      <a:srgbClr val="000000"/>
                    </a:solidFill>
                    <a:prstDash val="solid"/>
                    <a:headEnd type="none" w="med" len="med"/>
                    <a:tailEnd type="none" w="med" len="med"/>
                  </a:ln>
                  <a:solidFill>
                    <a:srgbClr val="FF99FF"/>
                  </a:solidFill>
                  <a:latin typeface="宋体" panose="02010600030101010101" pitchFamily="2" charset="-122"/>
                  <a:ea typeface="宋体" panose="02010600030101010101" pitchFamily="2" charset="-122"/>
                </a:endParaRPr>
              </a:p>
            </p:txBody>
          </p:sp>
        </p:grpSp>
        <p:grpSp>
          <p:nvGrpSpPr>
            <p:cNvPr id="10324" name="Group 76"/>
            <p:cNvGrpSpPr/>
            <p:nvPr/>
          </p:nvGrpSpPr>
          <p:grpSpPr>
            <a:xfrm>
              <a:off x="3888" y="576"/>
              <a:ext cx="912" cy="672"/>
              <a:chOff x="3888" y="576"/>
              <a:chExt cx="912" cy="672"/>
            </a:xfrm>
          </p:grpSpPr>
          <p:sp>
            <p:nvSpPr>
              <p:cNvPr id="10325" name="AutoShape 77"/>
              <p:cNvSpPr/>
              <p:nvPr/>
            </p:nvSpPr>
            <p:spPr>
              <a:xfrm rot="-2333932">
                <a:off x="3984" y="816"/>
                <a:ext cx="816" cy="432"/>
              </a:xfrm>
              <a:prstGeom prst="rightArrow">
                <a:avLst>
                  <a:gd name="adj1" fmla="val 45370"/>
                  <a:gd name="adj2" fmla="val 47222"/>
                </a:avLst>
              </a:prstGeom>
              <a:solidFill>
                <a:srgbClr val="66FFCC"/>
              </a:solidFill>
              <a:ln w="9525" cap="flat" cmpd="sng">
                <a:solidFill>
                  <a:schemeClr val="tx1"/>
                </a:solidFill>
                <a:prstDash val="solid"/>
                <a:miter/>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26" name="WordArt 78"/>
              <p:cNvSpPr>
                <a:spLocks noTextEdit="1"/>
              </p:cNvSpPr>
              <p:nvPr/>
            </p:nvSpPr>
            <p:spPr>
              <a:xfrm>
                <a:off x="3888" y="576"/>
                <a:ext cx="336" cy="456"/>
              </a:xfrm>
              <a:prstGeom prst="rect">
                <a:avLst/>
              </a:prstGeom>
            </p:spPr>
            <p:txBody>
              <a:bodyPr wrap="none" fromWordArt="1">
                <a:prstTxWarp prst="textSlantUp">
                  <a:avLst>
                    <a:gd name="adj" fmla="val 0"/>
                  </a:avLst>
                </a:prstTxWarp>
                <a:normAutofit/>
              </a:bodyPr>
              <a:p>
                <a:pPr algn="ctr"/>
                <a:r>
                  <a:rPr lang="zh-CN" altLang="en-US" sz="3600" b="1">
                    <a:ln w="9525" cap="flat" cmpd="sng">
                      <a:solidFill>
                        <a:srgbClr val="CC99FF"/>
                      </a:solidFill>
                      <a:prstDash val="solid"/>
                      <a:headEnd type="none" w="med" len="med"/>
                      <a:tailEnd type="none" w="med" len="med"/>
                    </a:ln>
                    <a:solidFill>
                      <a:srgbClr val="66FFCC"/>
                    </a:solidFill>
                    <a:effectLst>
                      <a:outerShdw dist="53882" dir="2699999" algn="ctr" rotWithShape="0">
                        <a:srgbClr val="9999FF"/>
                      </a:outerShdw>
                    </a:effectLst>
                    <a:latin typeface="宋体" panose="02010600030101010101" pitchFamily="2" charset="-122"/>
                    <a:ea typeface="宋体" panose="02010600030101010101" pitchFamily="2" charset="-122"/>
                  </a:rPr>
                  <a:t>V</a:t>
                </a:r>
                <a:endParaRPr lang="zh-CN" altLang="en-US" sz="3600" b="1">
                  <a:ln w="9525" cap="flat" cmpd="sng">
                    <a:solidFill>
                      <a:srgbClr val="CC99FF"/>
                    </a:solidFill>
                    <a:prstDash val="solid"/>
                    <a:headEnd type="none" w="med" len="med"/>
                    <a:tailEnd type="none" w="med" len="med"/>
                  </a:ln>
                  <a:solidFill>
                    <a:srgbClr val="66FFCC"/>
                  </a:solidFill>
                  <a:effectLst>
                    <a:outerShdw dist="53882" dir="2699999" algn="ctr" rotWithShape="0">
                      <a:srgbClr val="9999FF"/>
                    </a:outerShdw>
                  </a:effectLst>
                  <a:latin typeface="宋体" panose="02010600030101010101" pitchFamily="2" charset="-122"/>
                  <a:ea typeface="宋体" panose="02010600030101010101" pitchFamily="2" charset="-122"/>
                </a:endParaRPr>
              </a:p>
            </p:txBody>
          </p:sp>
        </p:grpSp>
      </p:grpSp>
      <p:sp>
        <p:nvSpPr>
          <p:cNvPr id="10244" name="WordArt 79">
            <a:hlinkClick r:id="rId1" action="ppaction://hlinkfile"/>
          </p:cNvPr>
          <p:cNvSpPr>
            <a:spLocks noTextEdit="1"/>
          </p:cNvSpPr>
          <p:nvPr/>
        </p:nvSpPr>
        <p:spPr>
          <a:xfrm>
            <a:off x="900113" y="836613"/>
            <a:ext cx="7127875" cy="431800"/>
          </a:xfrm>
          <a:prstGeom prst="rect">
            <a:avLst/>
          </a:prstGeom>
        </p:spPr>
        <p:txBody>
          <a:bodyPr wrap="none" fromWordArt="1">
            <a:prstTxWarp prst="textPlain">
              <a:avLst>
                <a:gd name="adj" fmla="val 50000"/>
              </a:avLst>
            </a:prstTxWarp>
            <a:normAutofit/>
          </a:bodyPr>
          <a:p>
            <a:pPr algn="ctr"/>
            <a:r>
              <a:rPr lang="zh-CN" altLang="en-US" sz="3600">
                <a:ln w="9525" cap="flat" cmpd="sng">
                  <a:solidFill>
                    <a:schemeClr val="tx1"/>
                  </a:solidFill>
                  <a:prstDash val="solid"/>
                  <a:headEnd type="none" w="med" len="med"/>
                  <a:tailEnd type="none" w="med" len="med"/>
                </a:ln>
                <a:solidFill>
                  <a:srgbClr val="FF00FF"/>
                </a:solidFill>
                <a:latin typeface="黑体" panose="02010609060101010101" pitchFamily="2" charset="-122"/>
                <a:ea typeface="黑体" panose="02010609060101010101" pitchFamily="2" charset="-122"/>
              </a:rPr>
              <a:t>一颗微粒受到液体分子撞击的情景</a:t>
            </a:r>
            <a:endParaRPr lang="zh-CN" altLang="en-US" sz="3600">
              <a:ln w="9525" cap="flat" cmpd="sng">
                <a:solidFill>
                  <a:schemeClr val="tx1"/>
                </a:solidFill>
                <a:prstDash val="solid"/>
                <a:headEnd type="none" w="med" len="med"/>
                <a:tailEnd type="none" w="med" len="med"/>
              </a:ln>
              <a:solidFill>
                <a:srgbClr val="FF00FF"/>
              </a:solidFill>
              <a:latin typeface="黑体" panose="02010609060101010101" pitchFamily="2" charset="-122"/>
              <a:ea typeface="黑体" panose="02010609060101010101" pitchFamily="2" charset="-122"/>
            </a:endParaRPr>
          </a:p>
        </p:txBody>
      </p:sp>
      <p:grpSp>
        <p:nvGrpSpPr>
          <p:cNvPr id="8272" name="Group 80"/>
          <p:cNvGrpSpPr/>
          <p:nvPr/>
        </p:nvGrpSpPr>
        <p:grpSpPr>
          <a:xfrm>
            <a:off x="2627313" y="1517650"/>
            <a:ext cx="4573587" cy="5340350"/>
            <a:chOff x="1636" y="196"/>
            <a:chExt cx="2659" cy="3364"/>
          </a:xfrm>
        </p:grpSpPr>
        <p:grpSp>
          <p:nvGrpSpPr>
            <p:cNvPr id="10247" name="Group 81"/>
            <p:cNvGrpSpPr/>
            <p:nvPr/>
          </p:nvGrpSpPr>
          <p:grpSpPr>
            <a:xfrm rot="-5171165">
              <a:off x="1727" y="722"/>
              <a:ext cx="2688" cy="2448"/>
              <a:chOff x="1776" y="912"/>
              <a:chExt cx="2688" cy="2448"/>
            </a:xfrm>
          </p:grpSpPr>
          <p:grpSp>
            <p:nvGrpSpPr>
              <p:cNvPr id="10254" name="Group 82"/>
              <p:cNvGrpSpPr/>
              <p:nvPr/>
            </p:nvGrpSpPr>
            <p:grpSpPr>
              <a:xfrm>
                <a:off x="1872" y="960"/>
                <a:ext cx="2352" cy="2160"/>
                <a:chOff x="1872" y="960"/>
                <a:chExt cx="2352" cy="2160"/>
              </a:xfrm>
            </p:grpSpPr>
            <p:sp>
              <p:nvSpPr>
                <p:cNvPr id="10287" name="Oval 83"/>
                <p:cNvSpPr/>
                <p:nvPr/>
              </p:nvSpPr>
              <p:spPr>
                <a:xfrm>
                  <a:off x="2592" y="2160"/>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nvGrpSpPr>
                <p:cNvPr id="10288" name="Group 84"/>
                <p:cNvGrpSpPr/>
                <p:nvPr/>
              </p:nvGrpSpPr>
              <p:grpSpPr>
                <a:xfrm>
                  <a:off x="1872" y="960"/>
                  <a:ext cx="2352" cy="2160"/>
                  <a:chOff x="1872" y="960"/>
                  <a:chExt cx="2352" cy="2160"/>
                </a:xfrm>
              </p:grpSpPr>
              <p:sp>
                <p:nvSpPr>
                  <p:cNvPr id="10289" name="Oval 85"/>
                  <p:cNvSpPr/>
                  <p:nvPr/>
                </p:nvSpPr>
                <p:spPr>
                  <a:xfrm>
                    <a:off x="3312" y="1968"/>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290" name="Oval 86"/>
                  <p:cNvSpPr/>
                  <p:nvPr/>
                </p:nvSpPr>
                <p:spPr>
                  <a:xfrm>
                    <a:off x="2544" y="1536"/>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nvGrpSpPr>
                  <p:cNvPr id="10291" name="Group 87"/>
                  <p:cNvGrpSpPr/>
                  <p:nvPr/>
                </p:nvGrpSpPr>
                <p:grpSpPr>
                  <a:xfrm>
                    <a:off x="1872" y="960"/>
                    <a:ext cx="2352" cy="2160"/>
                    <a:chOff x="1872" y="960"/>
                    <a:chExt cx="2352" cy="2160"/>
                  </a:xfrm>
                </p:grpSpPr>
                <p:sp>
                  <p:nvSpPr>
                    <p:cNvPr id="10292" name="Oval 88"/>
                    <p:cNvSpPr/>
                    <p:nvPr/>
                  </p:nvSpPr>
                  <p:spPr>
                    <a:xfrm>
                      <a:off x="3408" y="1440"/>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293" name="Oval 89"/>
                    <p:cNvSpPr/>
                    <p:nvPr/>
                  </p:nvSpPr>
                  <p:spPr>
                    <a:xfrm>
                      <a:off x="3792" y="2160"/>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294" name="Oval 90"/>
                    <p:cNvSpPr/>
                    <p:nvPr/>
                  </p:nvSpPr>
                  <p:spPr>
                    <a:xfrm>
                      <a:off x="3744" y="1392"/>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295" name="Oval 91"/>
                    <p:cNvSpPr/>
                    <p:nvPr/>
                  </p:nvSpPr>
                  <p:spPr>
                    <a:xfrm>
                      <a:off x="3744" y="1680"/>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296" name="Oval 92"/>
                    <p:cNvSpPr/>
                    <p:nvPr/>
                  </p:nvSpPr>
                  <p:spPr>
                    <a:xfrm>
                      <a:off x="3648" y="2400"/>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nvGrpSpPr>
                    <p:cNvPr id="10297" name="Group 93"/>
                    <p:cNvGrpSpPr/>
                    <p:nvPr/>
                  </p:nvGrpSpPr>
                  <p:grpSpPr>
                    <a:xfrm>
                      <a:off x="1872" y="960"/>
                      <a:ext cx="2352" cy="2160"/>
                      <a:chOff x="1872" y="960"/>
                      <a:chExt cx="2352" cy="2160"/>
                    </a:xfrm>
                  </p:grpSpPr>
                  <p:sp>
                    <p:nvSpPr>
                      <p:cNvPr id="10298" name="Oval 94"/>
                      <p:cNvSpPr/>
                      <p:nvPr/>
                    </p:nvSpPr>
                    <p:spPr>
                      <a:xfrm>
                        <a:off x="3120" y="2544"/>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299" name="Oval 95"/>
                      <p:cNvSpPr/>
                      <p:nvPr/>
                    </p:nvSpPr>
                    <p:spPr>
                      <a:xfrm>
                        <a:off x="3408" y="2592"/>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00" name="Oval 96"/>
                      <p:cNvSpPr/>
                      <p:nvPr/>
                    </p:nvSpPr>
                    <p:spPr>
                      <a:xfrm>
                        <a:off x="3264" y="2832"/>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01" name="Oval 97"/>
                      <p:cNvSpPr/>
                      <p:nvPr/>
                    </p:nvSpPr>
                    <p:spPr>
                      <a:xfrm>
                        <a:off x="3792" y="2592"/>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02" name="Oval 98"/>
                      <p:cNvSpPr/>
                      <p:nvPr/>
                    </p:nvSpPr>
                    <p:spPr>
                      <a:xfrm>
                        <a:off x="2976" y="2880"/>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03" name="Oval 99"/>
                      <p:cNvSpPr/>
                      <p:nvPr/>
                    </p:nvSpPr>
                    <p:spPr>
                      <a:xfrm>
                        <a:off x="3552" y="2976"/>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04" name="Oval 100"/>
                      <p:cNvSpPr/>
                      <p:nvPr/>
                    </p:nvSpPr>
                    <p:spPr>
                      <a:xfrm>
                        <a:off x="4080" y="1872"/>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nvGrpSpPr>
                      <p:cNvPr id="10305" name="Group 101"/>
                      <p:cNvGrpSpPr/>
                      <p:nvPr/>
                    </p:nvGrpSpPr>
                    <p:grpSpPr>
                      <a:xfrm>
                        <a:off x="1872" y="960"/>
                        <a:ext cx="1776" cy="2160"/>
                        <a:chOff x="1872" y="960"/>
                        <a:chExt cx="1776" cy="2160"/>
                      </a:xfrm>
                    </p:grpSpPr>
                    <p:sp>
                      <p:nvSpPr>
                        <p:cNvPr id="10306" name="Oval 102"/>
                        <p:cNvSpPr/>
                        <p:nvPr/>
                      </p:nvSpPr>
                      <p:spPr>
                        <a:xfrm>
                          <a:off x="3072" y="1248"/>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07" name="Oval 103"/>
                        <p:cNvSpPr/>
                        <p:nvPr/>
                      </p:nvSpPr>
                      <p:spPr>
                        <a:xfrm>
                          <a:off x="3504" y="1200"/>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nvGrpSpPr>
                        <p:cNvPr id="10308" name="Group 104"/>
                        <p:cNvGrpSpPr/>
                        <p:nvPr/>
                      </p:nvGrpSpPr>
                      <p:grpSpPr>
                        <a:xfrm>
                          <a:off x="1872" y="960"/>
                          <a:ext cx="1488" cy="2160"/>
                          <a:chOff x="1872" y="960"/>
                          <a:chExt cx="1488" cy="2160"/>
                        </a:xfrm>
                      </p:grpSpPr>
                      <p:sp>
                        <p:nvSpPr>
                          <p:cNvPr id="10309" name="Oval 105"/>
                          <p:cNvSpPr/>
                          <p:nvPr/>
                        </p:nvSpPr>
                        <p:spPr>
                          <a:xfrm>
                            <a:off x="2640" y="2784"/>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10" name="Oval 106"/>
                          <p:cNvSpPr/>
                          <p:nvPr/>
                        </p:nvSpPr>
                        <p:spPr>
                          <a:xfrm>
                            <a:off x="2064" y="2688"/>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11" name="Oval 107"/>
                          <p:cNvSpPr/>
                          <p:nvPr/>
                        </p:nvSpPr>
                        <p:spPr>
                          <a:xfrm>
                            <a:off x="2256" y="2448"/>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12" name="Oval 108"/>
                          <p:cNvSpPr/>
                          <p:nvPr/>
                        </p:nvSpPr>
                        <p:spPr>
                          <a:xfrm>
                            <a:off x="2400" y="2976"/>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13" name="Oval 109"/>
                          <p:cNvSpPr/>
                          <p:nvPr/>
                        </p:nvSpPr>
                        <p:spPr>
                          <a:xfrm>
                            <a:off x="1872" y="2016"/>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14" name="Oval 110"/>
                          <p:cNvSpPr/>
                          <p:nvPr/>
                        </p:nvSpPr>
                        <p:spPr>
                          <a:xfrm>
                            <a:off x="2160" y="2064"/>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nvGrpSpPr>
                          <p:cNvPr id="10315" name="Group 111"/>
                          <p:cNvGrpSpPr/>
                          <p:nvPr/>
                        </p:nvGrpSpPr>
                        <p:grpSpPr>
                          <a:xfrm>
                            <a:off x="1968" y="960"/>
                            <a:ext cx="1392" cy="912"/>
                            <a:chOff x="1968" y="960"/>
                            <a:chExt cx="1392" cy="912"/>
                          </a:xfrm>
                        </p:grpSpPr>
                        <p:sp>
                          <p:nvSpPr>
                            <p:cNvPr id="10316" name="Oval 112"/>
                            <p:cNvSpPr/>
                            <p:nvPr/>
                          </p:nvSpPr>
                          <p:spPr>
                            <a:xfrm>
                              <a:off x="2784" y="1056"/>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17" name="Oval 113"/>
                            <p:cNvSpPr/>
                            <p:nvPr/>
                          </p:nvSpPr>
                          <p:spPr>
                            <a:xfrm>
                              <a:off x="3216" y="960"/>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18" name="Oval 114"/>
                            <p:cNvSpPr/>
                            <p:nvPr/>
                          </p:nvSpPr>
                          <p:spPr>
                            <a:xfrm>
                              <a:off x="1968" y="1392"/>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19" name="Oval 115"/>
                            <p:cNvSpPr/>
                            <p:nvPr/>
                          </p:nvSpPr>
                          <p:spPr>
                            <a:xfrm>
                              <a:off x="2496" y="1248"/>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20" name="Oval 116"/>
                            <p:cNvSpPr/>
                            <p:nvPr/>
                          </p:nvSpPr>
                          <p:spPr>
                            <a:xfrm>
                              <a:off x="2112" y="1728"/>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321" name="Oval 117"/>
                            <p:cNvSpPr/>
                            <p:nvPr/>
                          </p:nvSpPr>
                          <p:spPr>
                            <a:xfrm>
                              <a:off x="2208" y="1152"/>
                              <a:ext cx="144" cy="144"/>
                            </a:xfrm>
                            <a:prstGeom prst="ellipse">
                              <a:avLst/>
                            </a:prstGeom>
                            <a:solidFill>
                              <a:srgbClr val="FF9900"/>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grpSp>
                </p:grpSp>
              </p:grpSp>
            </p:grpSp>
          </p:grpSp>
          <p:grpSp>
            <p:nvGrpSpPr>
              <p:cNvPr id="10255" name="Group 118"/>
              <p:cNvGrpSpPr/>
              <p:nvPr/>
            </p:nvGrpSpPr>
            <p:grpSpPr>
              <a:xfrm>
                <a:off x="1776" y="912"/>
                <a:ext cx="2688" cy="2448"/>
                <a:chOff x="1776" y="912"/>
                <a:chExt cx="2688" cy="2448"/>
              </a:xfrm>
            </p:grpSpPr>
            <p:sp>
              <p:nvSpPr>
                <p:cNvPr id="10256" name="Line 119"/>
                <p:cNvSpPr/>
                <p:nvPr/>
              </p:nvSpPr>
              <p:spPr>
                <a:xfrm>
                  <a:off x="2640" y="1632"/>
                  <a:ext cx="336" cy="144"/>
                </a:xfrm>
                <a:prstGeom prst="line">
                  <a:avLst/>
                </a:prstGeom>
                <a:ln w="57150" cap="flat" cmpd="sng">
                  <a:solidFill>
                    <a:schemeClr val="hlink"/>
                  </a:solidFill>
                  <a:prstDash val="solid"/>
                  <a:headEnd type="none" w="med" len="med"/>
                  <a:tailEnd type="triangle" w="med" len="med"/>
                </a:ln>
              </p:spPr>
            </p:sp>
            <p:sp>
              <p:nvSpPr>
                <p:cNvPr id="10257" name="Line 120"/>
                <p:cNvSpPr/>
                <p:nvPr/>
              </p:nvSpPr>
              <p:spPr>
                <a:xfrm flipH="1" flipV="1">
                  <a:off x="3264" y="1632"/>
                  <a:ext cx="96" cy="432"/>
                </a:xfrm>
                <a:prstGeom prst="line">
                  <a:avLst/>
                </a:prstGeom>
                <a:ln w="57150" cap="flat" cmpd="sng">
                  <a:solidFill>
                    <a:schemeClr val="hlink"/>
                  </a:solidFill>
                  <a:prstDash val="solid"/>
                  <a:headEnd type="none" w="med" len="med"/>
                  <a:tailEnd type="triangle" w="med" len="med"/>
                </a:ln>
              </p:spPr>
            </p:sp>
            <p:sp>
              <p:nvSpPr>
                <p:cNvPr id="10258" name="Line 121"/>
                <p:cNvSpPr/>
                <p:nvPr/>
              </p:nvSpPr>
              <p:spPr>
                <a:xfrm flipV="1">
                  <a:off x="2688" y="2016"/>
                  <a:ext cx="384" cy="192"/>
                </a:xfrm>
                <a:prstGeom prst="line">
                  <a:avLst/>
                </a:prstGeom>
                <a:ln w="57150" cap="flat" cmpd="sng">
                  <a:solidFill>
                    <a:schemeClr val="hlink"/>
                  </a:solidFill>
                  <a:prstDash val="solid"/>
                  <a:headEnd type="none" w="med" len="med"/>
                  <a:tailEnd type="triangle" w="med" len="med"/>
                </a:ln>
              </p:spPr>
            </p:sp>
            <p:sp>
              <p:nvSpPr>
                <p:cNvPr id="10259" name="Line 122"/>
                <p:cNvSpPr/>
                <p:nvPr/>
              </p:nvSpPr>
              <p:spPr>
                <a:xfrm>
                  <a:off x="2880" y="1152"/>
                  <a:ext cx="48" cy="336"/>
                </a:xfrm>
                <a:prstGeom prst="line">
                  <a:avLst/>
                </a:prstGeom>
                <a:ln w="57150" cap="flat" cmpd="sng">
                  <a:solidFill>
                    <a:schemeClr val="hlink"/>
                  </a:solidFill>
                  <a:prstDash val="solid"/>
                  <a:headEnd type="none" w="med" len="med"/>
                  <a:tailEnd type="triangle" w="med" len="med"/>
                </a:ln>
              </p:spPr>
            </p:sp>
            <p:sp>
              <p:nvSpPr>
                <p:cNvPr id="10260" name="Line 123"/>
                <p:cNvSpPr/>
                <p:nvPr/>
              </p:nvSpPr>
              <p:spPr>
                <a:xfrm flipH="1" flipV="1">
                  <a:off x="3600" y="2064"/>
                  <a:ext cx="288" cy="192"/>
                </a:xfrm>
                <a:prstGeom prst="line">
                  <a:avLst/>
                </a:prstGeom>
                <a:ln w="57150" cap="flat" cmpd="sng">
                  <a:solidFill>
                    <a:schemeClr val="hlink"/>
                  </a:solidFill>
                  <a:prstDash val="solid"/>
                  <a:headEnd type="none" w="med" len="med"/>
                  <a:tailEnd type="triangle" w="med" len="med"/>
                </a:ln>
              </p:spPr>
            </p:sp>
            <p:sp>
              <p:nvSpPr>
                <p:cNvPr id="10261" name="Line 124"/>
                <p:cNvSpPr/>
                <p:nvPr/>
              </p:nvSpPr>
              <p:spPr>
                <a:xfrm flipH="1" flipV="1">
                  <a:off x="3168" y="2160"/>
                  <a:ext cx="288" cy="432"/>
                </a:xfrm>
                <a:prstGeom prst="line">
                  <a:avLst/>
                </a:prstGeom>
                <a:ln w="57150" cap="flat" cmpd="sng">
                  <a:solidFill>
                    <a:schemeClr val="hlink"/>
                  </a:solidFill>
                  <a:prstDash val="solid"/>
                  <a:headEnd type="none" w="med" len="med"/>
                  <a:tailEnd type="triangle" w="med" len="med"/>
                </a:ln>
              </p:spPr>
            </p:sp>
            <p:sp>
              <p:nvSpPr>
                <p:cNvPr id="10262" name="Line 125"/>
                <p:cNvSpPr/>
                <p:nvPr/>
              </p:nvSpPr>
              <p:spPr>
                <a:xfrm flipH="1" flipV="1">
                  <a:off x="3408" y="2352"/>
                  <a:ext cx="336" cy="96"/>
                </a:xfrm>
                <a:prstGeom prst="line">
                  <a:avLst/>
                </a:prstGeom>
                <a:ln w="57150" cap="flat" cmpd="sng">
                  <a:solidFill>
                    <a:schemeClr val="hlink"/>
                  </a:solidFill>
                  <a:prstDash val="solid"/>
                  <a:headEnd type="none" w="med" len="med"/>
                  <a:tailEnd type="triangle" w="med" len="med"/>
                </a:ln>
              </p:spPr>
            </p:sp>
            <p:grpSp>
              <p:nvGrpSpPr>
                <p:cNvPr id="10263" name="Group 126"/>
                <p:cNvGrpSpPr/>
                <p:nvPr/>
              </p:nvGrpSpPr>
              <p:grpSpPr>
                <a:xfrm>
                  <a:off x="1776" y="912"/>
                  <a:ext cx="2688" cy="2448"/>
                  <a:chOff x="1776" y="912"/>
                  <a:chExt cx="2688" cy="2448"/>
                </a:xfrm>
              </p:grpSpPr>
              <p:sp>
                <p:nvSpPr>
                  <p:cNvPr id="10264" name="Line 127"/>
                  <p:cNvSpPr/>
                  <p:nvPr/>
                </p:nvSpPr>
                <p:spPr>
                  <a:xfrm flipV="1">
                    <a:off x="3168" y="1104"/>
                    <a:ext cx="384" cy="192"/>
                  </a:xfrm>
                  <a:prstGeom prst="line">
                    <a:avLst/>
                  </a:prstGeom>
                  <a:ln w="57150" cap="flat" cmpd="sng">
                    <a:solidFill>
                      <a:schemeClr val="hlink"/>
                    </a:solidFill>
                    <a:prstDash val="solid"/>
                    <a:headEnd type="none" w="med" len="med"/>
                    <a:tailEnd type="triangle" w="med" len="med"/>
                  </a:ln>
                </p:spPr>
              </p:sp>
              <p:sp>
                <p:nvSpPr>
                  <p:cNvPr id="10265" name="Line 128"/>
                  <p:cNvSpPr/>
                  <p:nvPr/>
                </p:nvSpPr>
                <p:spPr>
                  <a:xfrm flipH="1" flipV="1">
                    <a:off x="3024" y="912"/>
                    <a:ext cx="240" cy="144"/>
                  </a:xfrm>
                  <a:prstGeom prst="line">
                    <a:avLst/>
                  </a:prstGeom>
                  <a:ln w="57150" cap="flat" cmpd="sng">
                    <a:solidFill>
                      <a:schemeClr val="hlink"/>
                    </a:solidFill>
                    <a:prstDash val="solid"/>
                    <a:headEnd type="none" w="med" len="med"/>
                    <a:tailEnd type="triangle" w="med" len="med"/>
                  </a:ln>
                </p:spPr>
              </p:sp>
              <p:sp>
                <p:nvSpPr>
                  <p:cNvPr id="10266" name="Line 129"/>
                  <p:cNvSpPr/>
                  <p:nvPr/>
                </p:nvSpPr>
                <p:spPr>
                  <a:xfrm flipV="1">
                    <a:off x="3504" y="1248"/>
                    <a:ext cx="288" cy="288"/>
                  </a:xfrm>
                  <a:prstGeom prst="line">
                    <a:avLst/>
                  </a:prstGeom>
                  <a:ln w="57150" cap="flat" cmpd="sng">
                    <a:solidFill>
                      <a:schemeClr val="hlink"/>
                    </a:solidFill>
                    <a:prstDash val="solid"/>
                    <a:headEnd type="none" w="med" len="med"/>
                    <a:tailEnd type="triangle" w="med" len="med"/>
                  </a:ln>
                </p:spPr>
              </p:sp>
              <p:sp>
                <p:nvSpPr>
                  <p:cNvPr id="10267" name="Line 130"/>
                  <p:cNvSpPr/>
                  <p:nvPr/>
                </p:nvSpPr>
                <p:spPr>
                  <a:xfrm flipV="1">
                    <a:off x="3552" y="960"/>
                    <a:ext cx="144" cy="288"/>
                  </a:xfrm>
                  <a:prstGeom prst="line">
                    <a:avLst/>
                  </a:prstGeom>
                  <a:ln w="57150" cap="flat" cmpd="sng">
                    <a:solidFill>
                      <a:schemeClr val="hlink"/>
                    </a:solidFill>
                    <a:prstDash val="solid"/>
                    <a:headEnd type="none" w="med" len="med"/>
                    <a:tailEnd type="triangle" w="med" len="med"/>
                  </a:ln>
                </p:spPr>
              </p:sp>
              <p:sp>
                <p:nvSpPr>
                  <p:cNvPr id="10268" name="Line 131"/>
                  <p:cNvSpPr/>
                  <p:nvPr/>
                </p:nvSpPr>
                <p:spPr>
                  <a:xfrm flipH="1">
                    <a:off x="3552" y="1488"/>
                    <a:ext cx="288" cy="192"/>
                  </a:xfrm>
                  <a:prstGeom prst="line">
                    <a:avLst/>
                  </a:prstGeom>
                  <a:ln w="57150" cap="flat" cmpd="sng">
                    <a:solidFill>
                      <a:schemeClr val="hlink"/>
                    </a:solidFill>
                    <a:prstDash val="solid"/>
                    <a:headEnd type="none" w="med" len="med"/>
                    <a:tailEnd type="triangle" w="med" len="med"/>
                  </a:ln>
                </p:spPr>
              </p:sp>
              <p:sp>
                <p:nvSpPr>
                  <p:cNvPr id="10269" name="Line 132"/>
                  <p:cNvSpPr/>
                  <p:nvPr/>
                </p:nvSpPr>
                <p:spPr>
                  <a:xfrm>
                    <a:off x="3840" y="1728"/>
                    <a:ext cx="192" cy="384"/>
                  </a:xfrm>
                  <a:prstGeom prst="line">
                    <a:avLst/>
                  </a:prstGeom>
                  <a:ln w="57150" cap="flat" cmpd="sng">
                    <a:solidFill>
                      <a:schemeClr val="hlink"/>
                    </a:solidFill>
                    <a:prstDash val="solid"/>
                    <a:headEnd type="none" w="med" len="med"/>
                    <a:tailEnd type="triangle" w="med" len="med"/>
                  </a:ln>
                </p:spPr>
              </p:sp>
              <p:sp>
                <p:nvSpPr>
                  <p:cNvPr id="10270" name="Line 133"/>
                  <p:cNvSpPr/>
                  <p:nvPr/>
                </p:nvSpPr>
                <p:spPr>
                  <a:xfrm>
                    <a:off x="4224" y="1968"/>
                    <a:ext cx="240" cy="144"/>
                  </a:xfrm>
                  <a:prstGeom prst="line">
                    <a:avLst/>
                  </a:prstGeom>
                  <a:ln w="57150" cap="flat" cmpd="sng">
                    <a:solidFill>
                      <a:schemeClr val="hlink"/>
                    </a:solidFill>
                    <a:prstDash val="solid"/>
                    <a:headEnd type="none" w="med" len="med"/>
                    <a:tailEnd type="triangle" w="med" len="med"/>
                  </a:ln>
                </p:spPr>
              </p:sp>
              <p:sp>
                <p:nvSpPr>
                  <p:cNvPr id="10271" name="Line 134"/>
                  <p:cNvSpPr/>
                  <p:nvPr/>
                </p:nvSpPr>
                <p:spPr>
                  <a:xfrm flipV="1">
                    <a:off x="2160" y="2640"/>
                    <a:ext cx="384" cy="96"/>
                  </a:xfrm>
                  <a:prstGeom prst="line">
                    <a:avLst/>
                  </a:prstGeom>
                  <a:ln w="57150" cap="flat" cmpd="sng">
                    <a:solidFill>
                      <a:schemeClr val="hlink"/>
                    </a:solidFill>
                    <a:prstDash val="solid"/>
                    <a:headEnd type="none" w="med" len="med"/>
                    <a:tailEnd type="triangle" w="med" len="med"/>
                  </a:ln>
                </p:spPr>
              </p:sp>
              <p:sp>
                <p:nvSpPr>
                  <p:cNvPr id="10272" name="Line 135"/>
                  <p:cNvSpPr/>
                  <p:nvPr/>
                </p:nvSpPr>
                <p:spPr>
                  <a:xfrm flipV="1">
                    <a:off x="2736" y="2400"/>
                    <a:ext cx="48" cy="384"/>
                  </a:xfrm>
                  <a:prstGeom prst="line">
                    <a:avLst/>
                  </a:prstGeom>
                  <a:ln w="57150" cap="flat" cmpd="sng">
                    <a:solidFill>
                      <a:schemeClr val="hlink"/>
                    </a:solidFill>
                    <a:prstDash val="solid"/>
                    <a:headEnd type="none" w="med" len="med"/>
                    <a:tailEnd type="triangle" w="med" len="med"/>
                  </a:ln>
                </p:spPr>
              </p:sp>
              <p:sp>
                <p:nvSpPr>
                  <p:cNvPr id="10273" name="Line 136"/>
                  <p:cNvSpPr/>
                  <p:nvPr/>
                </p:nvSpPr>
                <p:spPr>
                  <a:xfrm flipH="1" flipV="1">
                    <a:off x="2304" y="2784"/>
                    <a:ext cx="192" cy="240"/>
                  </a:xfrm>
                  <a:prstGeom prst="line">
                    <a:avLst/>
                  </a:prstGeom>
                  <a:ln w="57150" cap="flat" cmpd="sng">
                    <a:solidFill>
                      <a:schemeClr val="hlink"/>
                    </a:solidFill>
                    <a:prstDash val="solid"/>
                    <a:headEnd type="none" w="med" len="med"/>
                    <a:tailEnd type="triangle" w="med" len="med"/>
                  </a:ln>
                </p:spPr>
              </p:sp>
              <p:sp>
                <p:nvSpPr>
                  <p:cNvPr id="10274" name="Line 137"/>
                  <p:cNvSpPr/>
                  <p:nvPr/>
                </p:nvSpPr>
                <p:spPr>
                  <a:xfrm flipH="1">
                    <a:off x="3168" y="2640"/>
                    <a:ext cx="48" cy="480"/>
                  </a:xfrm>
                  <a:prstGeom prst="line">
                    <a:avLst/>
                  </a:prstGeom>
                  <a:ln w="57150" cap="flat" cmpd="sng">
                    <a:solidFill>
                      <a:schemeClr val="hlink"/>
                    </a:solidFill>
                    <a:prstDash val="solid"/>
                    <a:headEnd type="none" w="med" len="med"/>
                    <a:tailEnd type="triangle" w="med" len="med"/>
                  </a:ln>
                </p:spPr>
              </p:sp>
              <p:sp>
                <p:nvSpPr>
                  <p:cNvPr id="10275" name="Line 138"/>
                  <p:cNvSpPr/>
                  <p:nvPr/>
                </p:nvSpPr>
                <p:spPr>
                  <a:xfrm flipH="1" flipV="1">
                    <a:off x="2928" y="2592"/>
                    <a:ext cx="144" cy="336"/>
                  </a:xfrm>
                  <a:prstGeom prst="line">
                    <a:avLst/>
                  </a:prstGeom>
                  <a:ln w="57150" cap="flat" cmpd="sng">
                    <a:solidFill>
                      <a:schemeClr val="hlink"/>
                    </a:solidFill>
                    <a:prstDash val="solid"/>
                    <a:headEnd type="none" w="med" len="med"/>
                    <a:tailEnd type="triangle" w="med" len="med"/>
                  </a:ln>
                </p:spPr>
              </p:sp>
              <p:sp>
                <p:nvSpPr>
                  <p:cNvPr id="10276" name="Line 139"/>
                  <p:cNvSpPr/>
                  <p:nvPr/>
                </p:nvSpPr>
                <p:spPr>
                  <a:xfrm>
                    <a:off x="3360" y="2880"/>
                    <a:ext cx="528" cy="0"/>
                  </a:xfrm>
                  <a:prstGeom prst="line">
                    <a:avLst/>
                  </a:prstGeom>
                  <a:ln w="57150" cap="flat" cmpd="sng">
                    <a:solidFill>
                      <a:schemeClr val="hlink"/>
                    </a:solidFill>
                    <a:prstDash val="solid"/>
                    <a:headEnd type="none" w="med" len="med"/>
                    <a:tailEnd type="triangle" w="med" len="med"/>
                  </a:ln>
                </p:spPr>
              </p:sp>
              <p:sp>
                <p:nvSpPr>
                  <p:cNvPr id="10277" name="Line 140"/>
                  <p:cNvSpPr/>
                  <p:nvPr/>
                </p:nvSpPr>
                <p:spPr>
                  <a:xfrm flipH="1">
                    <a:off x="3312" y="3072"/>
                    <a:ext cx="336" cy="288"/>
                  </a:xfrm>
                  <a:prstGeom prst="line">
                    <a:avLst/>
                  </a:prstGeom>
                  <a:ln w="57150" cap="flat" cmpd="sng">
                    <a:solidFill>
                      <a:schemeClr val="hlink"/>
                    </a:solidFill>
                    <a:prstDash val="solid"/>
                    <a:headEnd type="none" w="med" len="med"/>
                    <a:tailEnd type="triangle" w="med" len="med"/>
                  </a:ln>
                </p:spPr>
              </p:sp>
              <p:grpSp>
                <p:nvGrpSpPr>
                  <p:cNvPr id="10278" name="Group 141"/>
                  <p:cNvGrpSpPr/>
                  <p:nvPr/>
                </p:nvGrpSpPr>
                <p:grpSpPr>
                  <a:xfrm>
                    <a:off x="1776" y="960"/>
                    <a:ext cx="768" cy="1584"/>
                    <a:chOff x="1776" y="960"/>
                    <a:chExt cx="768" cy="1584"/>
                  </a:xfrm>
                </p:grpSpPr>
                <p:sp>
                  <p:nvSpPr>
                    <p:cNvPr id="10280" name="Line 142"/>
                    <p:cNvSpPr/>
                    <p:nvPr/>
                  </p:nvSpPr>
                  <p:spPr>
                    <a:xfrm>
                      <a:off x="2064" y="1488"/>
                      <a:ext cx="288" cy="144"/>
                    </a:xfrm>
                    <a:prstGeom prst="line">
                      <a:avLst/>
                    </a:prstGeom>
                    <a:ln w="57150" cap="flat" cmpd="sng">
                      <a:solidFill>
                        <a:schemeClr val="hlink"/>
                      </a:solidFill>
                      <a:prstDash val="solid"/>
                      <a:headEnd type="none" w="med" len="med"/>
                      <a:tailEnd type="triangle" w="med" len="med"/>
                    </a:ln>
                  </p:spPr>
                </p:sp>
                <p:sp>
                  <p:nvSpPr>
                    <p:cNvPr id="10281" name="Line 143"/>
                    <p:cNvSpPr/>
                    <p:nvPr/>
                  </p:nvSpPr>
                  <p:spPr>
                    <a:xfrm flipH="1">
                      <a:off x="2160" y="1344"/>
                      <a:ext cx="384" cy="0"/>
                    </a:xfrm>
                    <a:prstGeom prst="line">
                      <a:avLst/>
                    </a:prstGeom>
                    <a:ln w="57150" cap="flat" cmpd="sng">
                      <a:solidFill>
                        <a:schemeClr val="hlink"/>
                      </a:solidFill>
                      <a:prstDash val="solid"/>
                      <a:headEnd type="none" w="med" len="med"/>
                      <a:tailEnd type="triangle" w="med" len="med"/>
                    </a:ln>
                  </p:spPr>
                </p:sp>
                <p:sp>
                  <p:nvSpPr>
                    <p:cNvPr id="10282" name="Line 144"/>
                    <p:cNvSpPr/>
                    <p:nvPr/>
                  </p:nvSpPr>
                  <p:spPr>
                    <a:xfrm flipH="1">
                      <a:off x="1824" y="2064"/>
                      <a:ext cx="96" cy="432"/>
                    </a:xfrm>
                    <a:prstGeom prst="line">
                      <a:avLst/>
                    </a:prstGeom>
                    <a:ln w="57150" cap="flat" cmpd="sng">
                      <a:solidFill>
                        <a:schemeClr val="hlink"/>
                      </a:solidFill>
                      <a:prstDash val="solid"/>
                      <a:headEnd type="none" w="med" len="med"/>
                      <a:tailEnd type="triangle" w="med" len="med"/>
                    </a:ln>
                  </p:spPr>
                </p:sp>
                <p:sp>
                  <p:nvSpPr>
                    <p:cNvPr id="10283" name="Line 145"/>
                    <p:cNvSpPr/>
                    <p:nvPr/>
                  </p:nvSpPr>
                  <p:spPr>
                    <a:xfrm flipH="1">
                      <a:off x="1776" y="1776"/>
                      <a:ext cx="432" cy="144"/>
                    </a:xfrm>
                    <a:prstGeom prst="line">
                      <a:avLst/>
                    </a:prstGeom>
                    <a:ln w="57150" cap="flat" cmpd="sng">
                      <a:solidFill>
                        <a:schemeClr val="hlink"/>
                      </a:solidFill>
                      <a:prstDash val="solid"/>
                      <a:headEnd type="none" w="med" len="med"/>
                      <a:tailEnd type="triangle" w="med" len="med"/>
                    </a:ln>
                  </p:spPr>
                </p:sp>
                <p:sp>
                  <p:nvSpPr>
                    <p:cNvPr id="10284" name="Line 146"/>
                    <p:cNvSpPr/>
                    <p:nvPr/>
                  </p:nvSpPr>
                  <p:spPr>
                    <a:xfrm flipV="1">
                      <a:off x="2256" y="1968"/>
                      <a:ext cx="288" cy="144"/>
                    </a:xfrm>
                    <a:prstGeom prst="line">
                      <a:avLst/>
                    </a:prstGeom>
                    <a:ln w="57150" cap="flat" cmpd="sng">
                      <a:solidFill>
                        <a:schemeClr val="hlink"/>
                      </a:solidFill>
                      <a:prstDash val="solid"/>
                      <a:headEnd type="none" w="med" len="med"/>
                      <a:tailEnd type="triangle" w="med" len="med"/>
                    </a:ln>
                  </p:spPr>
                </p:sp>
                <p:sp>
                  <p:nvSpPr>
                    <p:cNvPr id="10285" name="Line 147"/>
                    <p:cNvSpPr/>
                    <p:nvPr/>
                  </p:nvSpPr>
                  <p:spPr>
                    <a:xfrm flipV="1">
                      <a:off x="2304" y="2160"/>
                      <a:ext cx="192" cy="384"/>
                    </a:xfrm>
                    <a:prstGeom prst="line">
                      <a:avLst/>
                    </a:prstGeom>
                    <a:ln w="57150" cap="flat" cmpd="sng">
                      <a:solidFill>
                        <a:schemeClr val="hlink"/>
                      </a:solidFill>
                      <a:prstDash val="solid"/>
                      <a:headEnd type="none" w="med" len="med"/>
                      <a:tailEnd type="triangle" w="med" len="med"/>
                    </a:ln>
                  </p:spPr>
                </p:sp>
                <p:sp>
                  <p:nvSpPr>
                    <p:cNvPr id="10286" name="Line 148"/>
                    <p:cNvSpPr/>
                    <p:nvPr/>
                  </p:nvSpPr>
                  <p:spPr>
                    <a:xfrm flipV="1">
                      <a:off x="2304" y="960"/>
                      <a:ext cx="240" cy="240"/>
                    </a:xfrm>
                    <a:prstGeom prst="line">
                      <a:avLst/>
                    </a:prstGeom>
                    <a:ln w="57150" cap="flat" cmpd="sng">
                      <a:solidFill>
                        <a:schemeClr val="hlink"/>
                      </a:solidFill>
                      <a:prstDash val="solid"/>
                      <a:headEnd type="none" w="med" len="med"/>
                      <a:tailEnd type="triangle" w="med" len="med"/>
                    </a:ln>
                  </p:spPr>
                </p:sp>
              </p:grpSp>
              <p:sp>
                <p:nvSpPr>
                  <p:cNvPr id="10279" name="Line 149"/>
                  <p:cNvSpPr/>
                  <p:nvPr/>
                </p:nvSpPr>
                <p:spPr>
                  <a:xfrm flipV="1">
                    <a:off x="3888" y="2496"/>
                    <a:ext cx="528" cy="192"/>
                  </a:xfrm>
                  <a:prstGeom prst="line">
                    <a:avLst/>
                  </a:prstGeom>
                  <a:ln w="57150" cap="flat" cmpd="sng">
                    <a:solidFill>
                      <a:schemeClr val="hlink"/>
                    </a:solidFill>
                    <a:prstDash val="solid"/>
                    <a:headEnd type="none" w="med" len="med"/>
                    <a:tailEnd type="triangle" w="med" len="med"/>
                  </a:ln>
                </p:spPr>
              </p:sp>
            </p:grpSp>
          </p:grpSp>
        </p:grpSp>
        <p:grpSp>
          <p:nvGrpSpPr>
            <p:cNvPr id="10248" name="Group 150"/>
            <p:cNvGrpSpPr/>
            <p:nvPr/>
          </p:nvGrpSpPr>
          <p:grpSpPr>
            <a:xfrm>
              <a:off x="3138" y="2640"/>
              <a:ext cx="797" cy="920"/>
              <a:chOff x="3138" y="2640"/>
              <a:chExt cx="797" cy="920"/>
            </a:xfrm>
          </p:grpSpPr>
          <p:sp>
            <p:nvSpPr>
              <p:cNvPr id="10252" name="AutoShape 151"/>
              <p:cNvSpPr/>
              <p:nvPr/>
            </p:nvSpPr>
            <p:spPr>
              <a:xfrm rot="-7505097">
                <a:off x="3311" y="2832"/>
                <a:ext cx="816" cy="432"/>
              </a:xfrm>
              <a:prstGeom prst="rightArrow">
                <a:avLst>
                  <a:gd name="adj1" fmla="val 45370"/>
                  <a:gd name="adj2" fmla="val 47222"/>
                </a:avLst>
              </a:prstGeom>
              <a:solidFill>
                <a:srgbClr val="FF99FF"/>
              </a:solidFill>
              <a:ln w="9525" cap="flat" cmpd="sng">
                <a:solidFill>
                  <a:schemeClr val="tx1"/>
                </a:solidFill>
                <a:prstDash val="solid"/>
                <a:miter/>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253" name="WordArt 152"/>
              <p:cNvSpPr>
                <a:spLocks noTextEdit="1"/>
              </p:cNvSpPr>
              <p:nvPr/>
            </p:nvSpPr>
            <p:spPr>
              <a:xfrm rot="-952068">
                <a:off x="3138" y="3008"/>
                <a:ext cx="288" cy="552"/>
              </a:xfrm>
              <a:prstGeom prst="rect">
                <a:avLst/>
              </a:prstGeom>
            </p:spPr>
            <p:txBody>
              <a:bodyPr wrap="none" fromWordArt="1">
                <a:prstTxWarp prst="textSlantUp">
                  <a:avLst>
                    <a:gd name="adj" fmla="val 0"/>
                  </a:avLst>
                </a:prstTxWarp>
                <a:normAutofit/>
              </a:bodyPr>
              <a:p>
                <a:pPr algn="ctr"/>
                <a:r>
                  <a:rPr lang="zh-CN" altLang="en-US" sz="3600" b="1">
                    <a:ln w="9525" cap="flat" cmpd="sng">
                      <a:solidFill>
                        <a:srgbClr val="000000"/>
                      </a:solidFill>
                      <a:prstDash val="solid"/>
                      <a:headEnd type="none" w="med" len="med"/>
                      <a:tailEnd type="none" w="med" len="med"/>
                    </a:ln>
                    <a:solidFill>
                      <a:srgbClr val="FF99FF"/>
                    </a:solidFill>
                    <a:latin typeface="宋体" panose="02010600030101010101" pitchFamily="2" charset="-122"/>
                    <a:ea typeface="宋体" panose="02010600030101010101" pitchFamily="2" charset="-122"/>
                  </a:rPr>
                  <a:t>I</a:t>
                </a:r>
                <a:endParaRPr lang="zh-CN" altLang="en-US" sz="3600" b="1">
                  <a:ln w="9525" cap="flat" cmpd="sng">
                    <a:solidFill>
                      <a:srgbClr val="000000"/>
                    </a:solidFill>
                    <a:prstDash val="solid"/>
                    <a:headEnd type="none" w="med" len="med"/>
                    <a:tailEnd type="none" w="med" len="med"/>
                  </a:ln>
                  <a:solidFill>
                    <a:srgbClr val="FF99FF"/>
                  </a:solidFill>
                  <a:latin typeface="宋体" panose="02010600030101010101" pitchFamily="2" charset="-122"/>
                  <a:ea typeface="宋体" panose="02010600030101010101" pitchFamily="2" charset="-122"/>
                </a:endParaRPr>
              </a:p>
            </p:txBody>
          </p:sp>
        </p:grpSp>
        <p:grpSp>
          <p:nvGrpSpPr>
            <p:cNvPr id="10249" name="Group 153"/>
            <p:cNvGrpSpPr/>
            <p:nvPr/>
          </p:nvGrpSpPr>
          <p:grpSpPr>
            <a:xfrm>
              <a:off x="1636" y="196"/>
              <a:ext cx="633" cy="956"/>
              <a:chOff x="1636" y="196"/>
              <a:chExt cx="633" cy="956"/>
            </a:xfrm>
          </p:grpSpPr>
          <p:sp>
            <p:nvSpPr>
              <p:cNvPr id="10250" name="AutoShape 154"/>
              <p:cNvSpPr/>
              <p:nvPr/>
            </p:nvSpPr>
            <p:spPr>
              <a:xfrm rot="-7855646">
                <a:off x="1645" y="388"/>
                <a:ext cx="816" cy="432"/>
              </a:xfrm>
              <a:prstGeom prst="rightArrow">
                <a:avLst>
                  <a:gd name="adj1" fmla="val 45370"/>
                  <a:gd name="adj2" fmla="val 47222"/>
                </a:avLst>
              </a:prstGeom>
              <a:solidFill>
                <a:srgbClr val="66FFCC"/>
              </a:solidFill>
              <a:ln w="9525" cap="flat" cmpd="sng">
                <a:solidFill>
                  <a:schemeClr val="tx1"/>
                </a:solidFill>
                <a:prstDash val="solid"/>
                <a:miter/>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0251" name="WordArt 155"/>
              <p:cNvSpPr>
                <a:spLocks noTextEdit="1"/>
              </p:cNvSpPr>
              <p:nvPr/>
            </p:nvSpPr>
            <p:spPr>
              <a:xfrm rot="-1419631">
                <a:off x="1636" y="696"/>
                <a:ext cx="336" cy="456"/>
              </a:xfrm>
              <a:prstGeom prst="rect">
                <a:avLst/>
              </a:prstGeom>
            </p:spPr>
            <p:txBody>
              <a:bodyPr wrap="none" fromWordArt="1">
                <a:prstTxWarp prst="textSlantUp">
                  <a:avLst>
                    <a:gd name="adj" fmla="val 0"/>
                  </a:avLst>
                </a:prstTxWarp>
                <a:normAutofit/>
              </a:bodyPr>
              <a:p>
                <a:pPr algn="ctr"/>
                <a:r>
                  <a:rPr lang="zh-CN" altLang="en-US" sz="3600" b="1">
                    <a:ln w="9525" cap="flat" cmpd="sng">
                      <a:solidFill>
                        <a:srgbClr val="CC99FF"/>
                      </a:solidFill>
                      <a:prstDash val="solid"/>
                      <a:headEnd type="none" w="med" len="med"/>
                      <a:tailEnd type="none" w="med" len="med"/>
                    </a:ln>
                    <a:solidFill>
                      <a:srgbClr val="66FFCC"/>
                    </a:solidFill>
                    <a:effectLst>
                      <a:outerShdw dist="53882" dir="2699999" algn="ctr" rotWithShape="0">
                        <a:srgbClr val="9999FF"/>
                      </a:outerShdw>
                    </a:effectLst>
                    <a:latin typeface="宋体" panose="02010600030101010101" pitchFamily="2" charset="-122"/>
                    <a:ea typeface="宋体" panose="02010600030101010101" pitchFamily="2" charset="-122"/>
                  </a:rPr>
                  <a:t>V</a:t>
                </a:r>
                <a:endParaRPr lang="zh-CN" altLang="en-US" sz="3600" b="1">
                  <a:ln w="9525" cap="flat" cmpd="sng">
                    <a:solidFill>
                      <a:srgbClr val="CC99FF"/>
                    </a:solidFill>
                    <a:prstDash val="solid"/>
                    <a:headEnd type="none" w="med" len="med"/>
                    <a:tailEnd type="none" w="med" len="med"/>
                  </a:ln>
                  <a:solidFill>
                    <a:srgbClr val="66FFCC"/>
                  </a:solidFill>
                  <a:effectLst>
                    <a:outerShdw dist="53882" dir="2699999" algn="ctr" rotWithShape="0">
                      <a:srgbClr val="9999FF"/>
                    </a:outerShdw>
                  </a:effectLst>
                  <a:latin typeface="宋体" panose="02010600030101010101" pitchFamily="2" charset="-122"/>
                  <a:ea typeface="宋体" panose="02010600030101010101" pitchFamily="2" charset="-122"/>
                </a:endParaRPr>
              </a:p>
            </p:txBody>
          </p:sp>
        </p:grpSp>
      </p:grpSp>
      <p:sp>
        <p:nvSpPr>
          <p:cNvPr id="8348" name="Text Box 156"/>
          <p:cNvSpPr txBox="1"/>
          <p:nvPr/>
        </p:nvSpPr>
        <p:spPr>
          <a:xfrm>
            <a:off x="323850" y="3284538"/>
            <a:ext cx="8610600" cy="3016250"/>
          </a:xfrm>
          <a:prstGeom prst="rect">
            <a:avLst/>
          </a:prstGeom>
          <a:solidFill>
            <a:schemeClr val="tx1"/>
          </a:solidFill>
          <a:ln w="9525">
            <a:noFill/>
          </a:ln>
        </p:spPr>
        <p:txBody>
          <a:bodyPr>
            <a:spAutoFit/>
          </a:bodyPr>
          <a:p>
            <a:pPr eaLnBrk="1" hangingPunct="1">
              <a:spcBef>
                <a:spcPct val="50000"/>
              </a:spcBef>
            </a:pPr>
            <a:r>
              <a:rPr lang="en-US" altLang="zh-CN" sz="3200" dirty="0">
                <a:solidFill>
                  <a:schemeClr val="bg1"/>
                </a:solidFill>
                <a:latin typeface="Times New Roman" panose="02020603050405020304" pitchFamily="18" charset="0"/>
                <a:ea typeface="楷体_GB2312" pitchFamily="49" charset="-122"/>
              </a:rPr>
              <a:t>      </a:t>
            </a:r>
            <a:r>
              <a:rPr lang="zh-CN" altLang="en-US" sz="3200" dirty="0">
                <a:solidFill>
                  <a:schemeClr val="bg1"/>
                </a:solidFill>
                <a:latin typeface="Times New Roman" panose="02020603050405020304" pitchFamily="18" charset="0"/>
                <a:ea typeface="楷体_GB2312" pitchFamily="49" charset="-122"/>
              </a:rPr>
              <a:t>悬浮的微粒足够小时，受到的来自各个方向的液体分子的撞击作用是不平衡的。在某一瞬间，微粒在某个方向受到的撞击作用强，致使微粒运动。在下一瞬间，微粒在另一方向受到的撞击作用强，致使微粒又向其它方向运动。这样，就引起了微粒的无规则运动。</a:t>
            </a:r>
            <a:endParaRPr lang="zh-CN" altLang="en-US" sz="3200" dirty="0">
              <a:solidFill>
                <a:schemeClr val="bg1"/>
              </a:solidFill>
              <a:latin typeface="Times New Roman" panose="02020603050405020304" pitchFamily="18" charset="0"/>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195"/>
                                        </p:tgtEl>
                                        <p:attrNameLst>
                                          <p:attrName>style.visibility</p:attrName>
                                        </p:attrNameLst>
                                      </p:cBhvr>
                                      <p:to>
                                        <p:strVal val="visible"/>
                                      </p:to>
                                    </p:set>
                                    <p:anim calcmode="lin" valueType="num">
                                      <p:cBhvr additive="base">
                                        <p:cTn id="7" dur="500" fill="hold"/>
                                        <p:tgtEl>
                                          <p:spTgt spid="8195"/>
                                        </p:tgtEl>
                                        <p:attrNameLst>
                                          <p:attrName>ppt_x</p:attrName>
                                        </p:attrNameLst>
                                      </p:cBhvr>
                                      <p:tavLst>
                                        <p:tav tm="0">
                                          <p:val>
                                            <p:strVal val="#ppt_x"/>
                                          </p:val>
                                        </p:tav>
                                        <p:tav tm="100000">
                                          <p:val>
                                            <p:strVal val="#ppt_x"/>
                                          </p:val>
                                        </p:tav>
                                      </p:tavLst>
                                    </p:anim>
                                    <p:anim calcmode="lin" valueType="num">
                                      <p:cBhvr additive="base">
                                        <p:cTn id="8" dur="500" fill="hold"/>
                                        <p:tgtEl>
                                          <p:spTgt spid="819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499"/>
                                          </p:stCondLst>
                                        </p:cTn>
                                        <p:tgtEl>
                                          <p:spTgt spid="827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8348"/>
                                        </p:tgtEl>
                                        <p:attrNameLst>
                                          <p:attrName>style.visibility</p:attrName>
                                        </p:attrNameLst>
                                      </p:cBhvr>
                                      <p:to>
                                        <p:strVal val="visible"/>
                                      </p:to>
                                    </p:set>
                                    <p:animEffect transition="in" filter="checkerboard(across)">
                                      <p:cBhvr>
                                        <p:cTn id="17" dur="500"/>
                                        <p:tgtEl>
                                          <p:spTgt spid="8348"/>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xit" presetSubtype="0" fill="hold" grpId="1" nodeType="clickEffect">
                                  <p:stCondLst>
                                    <p:cond delay="0"/>
                                  </p:stCondLst>
                                  <p:childTnLst>
                                    <p:set>
                                      <p:cBhvr>
                                        <p:cTn id="21" dur="1" fill="hold">
                                          <p:stCondLst>
                                            <p:cond delay="0"/>
                                          </p:stCondLst>
                                        </p:cTn>
                                        <p:tgtEl>
                                          <p:spTgt spid="834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48" grpId="0" animBg="1"/>
      <p:bldP spid="8348" grpId="1"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1266" name="Rectangle 2"/>
          <p:cNvSpPr/>
          <p:nvPr/>
        </p:nvSpPr>
        <p:spPr>
          <a:xfrm>
            <a:off x="250825" y="908050"/>
            <a:ext cx="8686800" cy="1800225"/>
          </a:xfrm>
          <a:prstGeom prst="rect">
            <a:avLst/>
          </a:prstGeom>
          <a:noFill/>
          <a:ln w="9525">
            <a:noFill/>
          </a:ln>
        </p:spPr>
        <p:txBody>
          <a:bodyPr>
            <a:spAutoFit/>
          </a:bodyPr>
          <a:p>
            <a:pPr eaLnBrk="1" hangingPunct="1"/>
            <a:r>
              <a:rPr lang="en-US" altLang="zh-CN" b="1" dirty="0">
                <a:latin typeface="黑体" panose="02010609060101010101" pitchFamily="2" charset="-122"/>
                <a:ea typeface="黑体" panose="02010609060101010101" pitchFamily="2" charset="-122"/>
              </a:rPr>
              <a:t>2</a:t>
            </a:r>
            <a:r>
              <a:rPr lang="zh-CN" altLang="en-US" b="1" dirty="0">
                <a:latin typeface="黑体" panose="02010609060101010101" pitchFamily="2" charset="-122"/>
                <a:ea typeface="黑体" panose="02010609060101010101" pitchFamily="2" charset="-122"/>
              </a:rPr>
              <a:t>．布朗运动产生的原因：大量液体分子永不停息地做无规则运动时，对悬浮在其中的微粒</a:t>
            </a:r>
            <a:r>
              <a:rPr lang="zh-CN" altLang="en-US" b="1" dirty="0">
                <a:solidFill>
                  <a:srgbClr val="FF0000"/>
                </a:solidFill>
                <a:latin typeface="黑体" panose="02010609060101010101" pitchFamily="2" charset="-122"/>
                <a:ea typeface="黑体" panose="02010609060101010101" pitchFamily="2" charset="-122"/>
              </a:rPr>
              <a:t>撞击作用</a:t>
            </a:r>
            <a:r>
              <a:rPr lang="zh-CN" altLang="en-US" b="1" dirty="0">
                <a:latin typeface="黑体" panose="02010609060101010101" pitchFamily="2" charset="-122"/>
                <a:ea typeface="黑体" panose="02010609060101010101" pitchFamily="2" charset="-122"/>
              </a:rPr>
              <a:t>的</a:t>
            </a:r>
            <a:r>
              <a:rPr lang="zh-CN" altLang="en-US" b="1" dirty="0">
                <a:solidFill>
                  <a:srgbClr val="FF0000"/>
                </a:solidFill>
                <a:latin typeface="黑体" panose="02010609060101010101" pitchFamily="2" charset="-122"/>
                <a:ea typeface="黑体" panose="02010609060101010101" pitchFamily="2" charset="-122"/>
              </a:rPr>
              <a:t>不平衡性</a:t>
            </a:r>
            <a:r>
              <a:rPr lang="zh-CN" altLang="en-US" b="1" dirty="0">
                <a:latin typeface="黑体" panose="02010609060101010101" pitchFamily="2" charset="-122"/>
                <a:ea typeface="黑体" panose="02010609060101010101" pitchFamily="2" charset="-122"/>
              </a:rPr>
              <a:t>是产生布朗运动的原因．即：液体分子永不停息的无规则运动是产生布朗运动的原因．</a:t>
            </a:r>
            <a:endParaRPr lang="zh-CN" altLang="en-US" b="1" dirty="0">
              <a:latin typeface="黑体" panose="02010609060101010101" pitchFamily="2" charset="-122"/>
              <a:ea typeface="黑体" panose="02010609060101010101" pitchFamily="2" charset="-122"/>
            </a:endParaRPr>
          </a:p>
        </p:txBody>
      </p:sp>
      <p:sp>
        <p:nvSpPr>
          <p:cNvPr id="58371" name="Rectangle 3"/>
          <p:cNvSpPr/>
          <p:nvPr/>
        </p:nvSpPr>
        <p:spPr>
          <a:xfrm>
            <a:off x="250825" y="2852738"/>
            <a:ext cx="8686800" cy="2000250"/>
          </a:xfrm>
          <a:prstGeom prst="rect">
            <a:avLst/>
          </a:prstGeom>
          <a:noFill/>
          <a:ln w="9525">
            <a:noFill/>
          </a:ln>
        </p:spPr>
        <p:txBody>
          <a:bodyPr>
            <a:spAutoFit/>
          </a:bodyPr>
          <a:p>
            <a:pPr eaLnBrk="1" hangingPunct="1">
              <a:spcBef>
                <a:spcPct val="50000"/>
              </a:spcBef>
            </a:pPr>
            <a:r>
              <a:rPr lang="en-US" altLang="zh-CN" dirty="0">
                <a:solidFill>
                  <a:srgbClr val="0000FF"/>
                </a:solidFill>
                <a:latin typeface="Times New Roman" panose="02020603050405020304" pitchFamily="18" charset="0"/>
              </a:rPr>
              <a:t>      </a:t>
            </a:r>
            <a:r>
              <a:rPr lang="zh-CN" altLang="en-US" b="1" dirty="0">
                <a:solidFill>
                  <a:srgbClr val="0000FF"/>
                </a:solidFill>
                <a:latin typeface="华文细黑" panose="02010600040101010101" pitchFamily="2" charset="-122"/>
                <a:ea typeface="华文细黑" panose="02010600040101010101" pitchFamily="2" charset="-122"/>
              </a:rPr>
              <a:t>布朗运动</a:t>
            </a:r>
            <a:r>
              <a:rPr lang="zh-CN" altLang="en-US" b="1" dirty="0">
                <a:solidFill>
                  <a:srgbClr val="FF0000"/>
                </a:solidFill>
                <a:latin typeface="华文细黑" panose="02010600040101010101" pitchFamily="2" charset="-122"/>
                <a:ea typeface="华文细黑" panose="02010600040101010101" pitchFamily="2" charset="-122"/>
              </a:rPr>
              <a:t>是</a:t>
            </a:r>
            <a:r>
              <a:rPr lang="zh-CN" altLang="en-US" b="1" dirty="0">
                <a:solidFill>
                  <a:srgbClr val="0000FF"/>
                </a:solidFill>
                <a:latin typeface="华文细黑" panose="02010600040101010101" pitchFamily="2" charset="-122"/>
                <a:ea typeface="华文细黑" panose="02010600040101010101" pitchFamily="2" charset="-122"/>
              </a:rPr>
              <a:t>悬浮小颗粒</a:t>
            </a:r>
            <a:r>
              <a:rPr lang="en-US" altLang="zh-CN" b="1" dirty="0">
                <a:solidFill>
                  <a:srgbClr val="0000FF"/>
                </a:solidFill>
                <a:latin typeface="华文细黑" panose="02010600040101010101" pitchFamily="2" charset="-122"/>
                <a:ea typeface="华文细黑" panose="02010600040101010101" pitchFamily="2" charset="-122"/>
              </a:rPr>
              <a:t>(</a:t>
            </a:r>
            <a:r>
              <a:rPr lang="zh-CN" altLang="en-US" b="1" dirty="0">
                <a:solidFill>
                  <a:srgbClr val="0000FF"/>
                </a:solidFill>
                <a:latin typeface="华文细黑" panose="02010600040101010101" pitchFamily="2" charset="-122"/>
                <a:ea typeface="华文细黑" panose="02010600040101010101" pitchFamily="2" charset="-122"/>
              </a:rPr>
              <a:t>足够小</a:t>
            </a:r>
            <a:r>
              <a:rPr lang="en-US" altLang="zh-CN" b="1" dirty="0">
                <a:solidFill>
                  <a:srgbClr val="0000FF"/>
                </a:solidFill>
                <a:latin typeface="华文细黑" panose="02010600040101010101" pitchFamily="2" charset="-122"/>
                <a:ea typeface="华文细黑" panose="02010600040101010101" pitchFamily="2" charset="-122"/>
              </a:rPr>
              <a:t>)</a:t>
            </a:r>
            <a:r>
              <a:rPr lang="zh-CN" altLang="en-US" b="1" dirty="0">
                <a:solidFill>
                  <a:srgbClr val="0000FF"/>
                </a:solidFill>
                <a:latin typeface="华文细黑" panose="02010600040101010101" pitchFamily="2" charset="-122"/>
                <a:ea typeface="华文细黑" panose="02010600040101010101" pitchFamily="2" charset="-122"/>
              </a:rPr>
              <a:t>的无规则运动，</a:t>
            </a:r>
            <a:r>
              <a:rPr lang="zh-CN" altLang="en-US" b="1" dirty="0">
                <a:solidFill>
                  <a:srgbClr val="FF0000"/>
                </a:solidFill>
                <a:latin typeface="华文细黑" panose="02010600040101010101" pitchFamily="2" charset="-122"/>
                <a:ea typeface="华文细黑" panose="02010600040101010101" pitchFamily="2" charset="-122"/>
              </a:rPr>
              <a:t>不是</a:t>
            </a:r>
            <a:r>
              <a:rPr lang="zh-CN" altLang="en-US" b="1" dirty="0">
                <a:solidFill>
                  <a:srgbClr val="0000FF"/>
                </a:solidFill>
                <a:latin typeface="华文细黑" panose="02010600040101010101" pitchFamily="2" charset="-122"/>
                <a:ea typeface="华文细黑" panose="02010600040101010101" pitchFamily="2" charset="-122"/>
              </a:rPr>
              <a:t>液体分子的无规则运动。</a:t>
            </a:r>
            <a:r>
              <a:rPr lang="zh-CN" altLang="en-US" b="1" dirty="0">
                <a:solidFill>
                  <a:srgbClr val="FF0000"/>
                </a:solidFill>
                <a:latin typeface="华文细黑" panose="02010600040101010101" pitchFamily="2" charset="-122"/>
                <a:ea typeface="华文细黑" panose="02010600040101010101" pitchFamily="2" charset="-122"/>
              </a:rPr>
              <a:t>也不是</a:t>
            </a:r>
            <a:r>
              <a:rPr lang="zh-CN" altLang="en-US" b="1" dirty="0">
                <a:solidFill>
                  <a:srgbClr val="0000FF"/>
                </a:solidFill>
                <a:latin typeface="华文细黑" panose="02010600040101010101" pitchFamily="2" charset="-122"/>
                <a:ea typeface="华文细黑" panose="02010600040101010101" pitchFamily="2" charset="-122"/>
              </a:rPr>
              <a:t>固体分子的无规则运动；</a:t>
            </a:r>
            <a:r>
              <a:rPr lang="zh-CN" altLang="en-US" b="1" dirty="0">
                <a:solidFill>
                  <a:srgbClr val="FF0000"/>
                </a:solidFill>
                <a:latin typeface="华文细黑" panose="02010600040101010101" pitchFamily="2" charset="-122"/>
                <a:ea typeface="华文细黑" panose="02010600040101010101" pitchFamily="2" charset="-122"/>
              </a:rPr>
              <a:t>而是</a:t>
            </a:r>
            <a:r>
              <a:rPr lang="zh-CN" altLang="en-US" sz="4000" b="1" dirty="0">
                <a:solidFill>
                  <a:schemeClr val="tx2"/>
                </a:solidFill>
                <a:latin typeface="华文细黑" panose="02010600040101010101" pitchFamily="2" charset="-122"/>
                <a:ea typeface="华文细黑" panose="02010600040101010101" pitchFamily="2" charset="-122"/>
              </a:rPr>
              <a:t>反映了</a:t>
            </a:r>
            <a:r>
              <a:rPr lang="zh-CN" altLang="en-US" b="1" dirty="0">
                <a:solidFill>
                  <a:srgbClr val="0000FF"/>
                </a:solidFill>
                <a:latin typeface="华文细黑" panose="02010600040101010101" pitchFamily="2" charset="-122"/>
                <a:ea typeface="华文细黑" panose="02010600040101010101" pitchFamily="2" charset="-122"/>
              </a:rPr>
              <a:t>液体分子在不停地做无规则的热运动。</a:t>
            </a:r>
            <a:endParaRPr lang="zh-CN" altLang="en-US" b="1" dirty="0">
              <a:solidFill>
                <a:srgbClr val="0000FF"/>
              </a:solidFill>
              <a:latin typeface="华文细黑" panose="02010600040101010101" pitchFamily="2" charset="-122"/>
              <a:ea typeface="华文细黑" panose="02010600040101010101" pitchFamily="2" charset="-122"/>
            </a:endParaRPr>
          </a:p>
        </p:txBody>
      </p:sp>
      <p:sp>
        <p:nvSpPr>
          <p:cNvPr id="11268" name="WordArt 2"/>
          <p:cNvSpPr>
            <a:spLocks noTextEdit="1"/>
          </p:cNvSpPr>
          <p:nvPr/>
        </p:nvSpPr>
        <p:spPr>
          <a:xfrm>
            <a:off x="903288" y="4941888"/>
            <a:ext cx="6769100" cy="576262"/>
          </a:xfrm>
          <a:prstGeom prst="rect">
            <a:avLst/>
          </a:prstGeom>
        </p:spPr>
        <p:txBody>
          <a:bodyPr wrap="none" fromWordArt="1">
            <a:prstTxWarp prst="textPlain">
              <a:avLst>
                <a:gd name="adj" fmla="val 50000"/>
              </a:avLst>
            </a:prstTxWarp>
            <a:normAutofit/>
          </a:bodyPr>
          <a:p>
            <a:pPr algn="ctr"/>
            <a:r>
              <a:rPr lang="zh-CN" altLang="en-US" sz="3600" b="1">
                <a:ln w="9525" cap="flat" cmpd="sng">
                  <a:solidFill>
                    <a:srgbClr val="FF6600"/>
                  </a:solidFill>
                  <a:prstDash val="solid"/>
                  <a:headEnd type="none" w="med" len="med"/>
                  <a:tailEnd type="none" w="med" len="med"/>
                </a:ln>
                <a:solidFill>
                  <a:srgbClr val="FF0000"/>
                </a:solidFill>
                <a:effectLst>
                  <a:outerShdw dist="53882" dir="2699999" algn="ctr" rotWithShape="0">
                    <a:srgbClr val="C0C0C0"/>
                  </a:outerShdw>
                </a:effectLst>
                <a:latin typeface="华文彩云" panose="02010800040101010101" pitchFamily="2" charset="-122"/>
                <a:ea typeface="华文彩云" panose="02010800040101010101" pitchFamily="2" charset="-122"/>
              </a:rPr>
              <a:t>布朗运动不是分子的运动</a:t>
            </a:r>
            <a:endParaRPr lang="zh-CN" altLang="en-US" sz="3600" b="1">
              <a:ln w="9525" cap="flat" cmpd="sng">
                <a:solidFill>
                  <a:srgbClr val="FF6600"/>
                </a:solidFill>
                <a:prstDash val="solid"/>
                <a:headEnd type="none" w="med" len="med"/>
                <a:tailEnd type="none" w="med" len="med"/>
              </a:ln>
              <a:solidFill>
                <a:srgbClr val="FF0000"/>
              </a:solidFill>
              <a:effectLst>
                <a:outerShdw dist="53882" dir="2699999" algn="ctr" rotWithShape="0">
                  <a:srgbClr val="C0C0C0"/>
                </a:outerShdw>
              </a:effectLst>
              <a:latin typeface="华文彩云" panose="02010800040101010101" pitchFamily="2" charset="-122"/>
              <a:ea typeface="华文彩云" panose="02010800040101010101" pitchFamily="2" charset="-122"/>
            </a:endParaRPr>
          </a:p>
        </p:txBody>
      </p:sp>
      <p:pic>
        <p:nvPicPr>
          <p:cNvPr id="11269" name="Picture 10" descr="C:\Program Files\Microsoft Office\MEDIA\CAGCAT10\j0217698.wmf">
            <a:hlinkClick r:id="rId1" action="ppaction://hlinksldjump"/>
          </p:cNvPr>
          <p:cNvPicPr>
            <a:picLocks noChangeAspect="1"/>
          </p:cNvPicPr>
          <p:nvPr/>
        </p:nvPicPr>
        <p:blipFill>
          <a:blip r:embed="rId2"/>
          <a:stretch>
            <a:fillRect/>
          </a:stretch>
        </p:blipFill>
        <p:spPr>
          <a:xfrm>
            <a:off x="7735888" y="5707063"/>
            <a:ext cx="823912" cy="79692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8371"/>
                                        </p:tgtEl>
                                        <p:attrNameLst>
                                          <p:attrName>style.visibility</p:attrName>
                                        </p:attrNameLst>
                                      </p:cBhvr>
                                      <p:to>
                                        <p:strVal val="visible"/>
                                      </p:to>
                                    </p:set>
                                    <p:animEffect transition="in" filter="blinds(horizontal)">
                                      <p:cBhvr>
                                        <p:cTn id="7"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2290" name="Rectangle 2"/>
          <p:cNvSpPr/>
          <p:nvPr/>
        </p:nvSpPr>
        <p:spPr>
          <a:xfrm>
            <a:off x="431800" y="836613"/>
            <a:ext cx="8712200" cy="701675"/>
          </a:xfrm>
          <a:prstGeom prst="rect">
            <a:avLst/>
          </a:prstGeom>
          <a:noFill/>
          <a:ln w="9525">
            <a:noFill/>
          </a:ln>
        </p:spPr>
        <p:txBody>
          <a:bodyPr>
            <a:spAutoFit/>
          </a:bodyPr>
          <a:p>
            <a:pPr eaLnBrk="1" hangingPunct="1">
              <a:spcBef>
                <a:spcPct val="50000"/>
              </a:spcBef>
            </a:pPr>
            <a:r>
              <a:rPr lang="zh-CN" altLang="en-US" sz="4000" b="1" dirty="0">
                <a:latin typeface="Times New Roman" panose="02020603050405020304" pitchFamily="18" charset="0"/>
                <a:ea typeface="华文行楷" panose="02010800040101010101" pitchFamily="2" charset="-122"/>
              </a:rPr>
              <a:t>颗粒越大越明显还是越小越明显？</a:t>
            </a:r>
            <a:endParaRPr lang="zh-CN" altLang="en-US" sz="4000" b="1" dirty="0">
              <a:latin typeface="Times New Roman" panose="02020603050405020304" pitchFamily="18" charset="0"/>
              <a:ea typeface="华文行楷" panose="02010800040101010101" pitchFamily="2" charset="-122"/>
            </a:endParaRPr>
          </a:p>
        </p:txBody>
      </p:sp>
      <p:sp>
        <p:nvSpPr>
          <p:cNvPr id="49155" name="Text Box 3"/>
          <p:cNvSpPr txBox="1"/>
          <p:nvPr/>
        </p:nvSpPr>
        <p:spPr>
          <a:xfrm>
            <a:off x="290513" y="2209800"/>
            <a:ext cx="1905000" cy="519113"/>
          </a:xfrm>
          <a:prstGeom prst="rect">
            <a:avLst/>
          </a:prstGeom>
          <a:noFill/>
          <a:ln w="9525">
            <a:noFill/>
          </a:ln>
        </p:spPr>
        <p:txBody>
          <a:bodyPr>
            <a:spAutoFit/>
          </a:bodyPr>
          <a:p>
            <a:pPr eaLnBrk="1" hangingPunct="1">
              <a:spcBef>
                <a:spcPct val="50000"/>
              </a:spcBef>
            </a:pPr>
            <a:r>
              <a:rPr lang="zh-CN" altLang="en-US" b="1" dirty="0">
                <a:latin typeface="Times New Roman" panose="02020603050405020304" pitchFamily="18" charset="0"/>
                <a:ea typeface="华文细黑" panose="02010600040101010101" pitchFamily="2" charset="-122"/>
              </a:rPr>
              <a:t>颗粒越小</a:t>
            </a:r>
            <a:endParaRPr lang="zh-CN" altLang="en-US" b="1" dirty="0">
              <a:latin typeface="Times New Roman" panose="02020603050405020304" pitchFamily="18" charset="0"/>
              <a:ea typeface="华文细黑" panose="02010600040101010101" pitchFamily="2" charset="-122"/>
            </a:endParaRPr>
          </a:p>
        </p:txBody>
      </p:sp>
      <p:sp>
        <p:nvSpPr>
          <p:cNvPr id="49156" name="Line 4"/>
          <p:cNvSpPr/>
          <p:nvPr/>
        </p:nvSpPr>
        <p:spPr>
          <a:xfrm flipV="1">
            <a:off x="1908175" y="2565400"/>
            <a:ext cx="431800" cy="0"/>
          </a:xfrm>
          <a:prstGeom prst="line">
            <a:avLst/>
          </a:prstGeom>
          <a:ln w="28575" cap="flat" cmpd="sng">
            <a:solidFill>
              <a:schemeClr val="tx1"/>
            </a:solidFill>
            <a:prstDash val="solid"/>
            <a:headEnd type="none" w="med" len="med"/>
            <a:tailEnd type="triangle" w="med" len="med"/>
          </a:ln>
        </p:spPr>
      </p:sp>
      <p:sp>
        <p:nvSpPr>
          <p:cNvPr id="49157" name="Text Box 5"/>
          <p:cNvSpPr txBox="1"/>
          <p:nvPr/>
        </p:nvSpPr>
        <p:spPr>
          <a:xfrm>
            <a:off x="2484438" y="2060575"/>
            <a:ext cx="3200400" cy="1160463"/>
          </a:xfrm>
          <a:prstGeom prst="rect">
            <a:avLst/>
          </a:prstGeom>
          <a:noFill/>
          <a:ln w="9525">
            <a:noFill/>
          </a:ln>
        </p:spPr>
        <p:txBody>
          <a:bodyPr>
            <a:spAutoFit/>
          </a:bodyPr>
          <a:p>
            <a:pPr eaLnBrk="1" hangingPunct="1">
              <a:spcBef>
                <a:spcPct val="50000"/>
              </a:spcBef>
            </a:pPr>
            <a:r>
              <a:rPr lang="zh-CN" altLang="en-US" b="1" dirty="0">
                <a:latin typeface="Times New Roman" panose="02020603050405020304" pitchFamily="18" charset="0"/>
                <a:ea typeface="华文细黑" panose="02010600040101010101" pitchFamily="2" charset="-122"/>
              </a:rPr>
              <a:t>每一瞬间受到液体</a:t>
            </a:r>
            <a:endParaRPr lang="zh-CN" altLang="en-US" b="1" dirty="0">
              <a:latin typeface="Times New Roman" panose="02020603050405020304" pitchFamily="18" charset="0"/>
              <a:ea typeface="华文细黑" panose="02010600040101010101" pitchFamily="2" charset="-122"/>
            </a:endParaRPr>
          </a:p>
          <a:p>
            <a:pPr eaLnBrk="1" hangingPunct="1">
              <a:spcBef>
                <a:spcPct val="50000"/>
              </a:spcBef>
            </a:pPr>
            <a:r>
              <a:rPr lang="zh-CN" altLang="en-US" b="1" dirty="0">
                <a:latin typeface="Times New Roman" panose="02020603050405020304" pitchFamily="18" charset="0"/>
                <a:ea typeface="华文细黑" panose="02010600040101010101" pitchFamily="2" charset="-122"/>
              </a:rPr>
              <a:t>分子撞击的数目少</a:t>
            </a:r>
            <a:endParaRPr lang="zh-CN" altLang="en-US" dirty="0">
              <a:latin typeface="Times New Roman" panose="02020603050405020304" pitchFamily="18" charset="0"/>
              <a:ea typeface="华文细黑" panose="02010600040101010101" pitchFamily="2" charset="-122"/>
            </a:endParaRPr>
          </a:p>
        </p:txBody>
      </p:sp>
      <p:sp>
        <p:nvSpPr>
          <p:cNvPr id="49158" name="Line 6"/>
          <p:cNvSpPr/>
          <p:nvPr/>
        </p:nvSpPr>
        <p:spPr>
          <a:xfrm>
            <a:off x="5508625" y="2636838"/>
            <a:ext cx="533400" cy="0"/>
          </a:xfrm>
          <a:prstGeom prst="line">
            <a:avLst/>
          </a:prstGeom>
          <a:ln w="28575" cap="flat" cmpd="sng">
            <a:solidFill>
              <a:schemeClr val="tx1"/>
            </a:solidFill>
            <a:prstDash val="solid"/>
            <a:headEnd type="none" w="med" len="med"/>
            <a:tailEnd type="triangle" w="med" len="med"/>
          </a:ln>
        </p:spPr>
      </p:sp>
      <p:sp>
        <p:nvSpPr>
          <p:cNvPr id="49159" name="Text Box 7"/>
          <p:cNvSpPr txBox="1"/>
          <p:nvPr/>
        </p:nvSpPr>
        <p:spPr>
          <a:xfrm>
            <a:off x="6084888" y="2420938"/>
            <a:ext cx="2819400" cy="519112"/>
          </a:xfrm>
          <a:prstGeom prst="rect">
            <a:avLst/>
          </a:prstGeom>
          <a:noFill/>
          <a:ln w="9525">
            <a:noFill/>
          </a:ln>
        </p:spPr>
        <p:txBody>
          <a:bodyPr>
            <a:spAutoFit/>
          </a:bodyPr>
          <a:p>
            <a:pPr eaLnBrk="1" hangingPunct="1">
              <a:spcBef>
                <a:spcPct val="50000"/>
              </a:spcBef>
            </a:pPr>
            <a:r>
              <a:rPr lang="zh-CN" altLang="en-US" b="1" dirty="0">
                <a:latin typeface="Times New Roman" panose="02020603050405020304" pitchFamily="18" charset="0"/>
                <a:ea typeface="华文细黑" panose="02010600040101010101" pitchFamily="2" charset="-122"/>
              </a:rPr>
              <a:t>受力极易不平衡</a:t>
            </a:r>
            <a:endParaRPr lang="zh-CN" altLang="en-US" sz="2400" b="1" dirty="0">
              <a:latin typeface="Times New Roman" panose="02020603050405020304" pitchFamily="18" charset="0"/>
              <a:ea typeface="华文细黑" panose="02010600040101010101" pitchFamily="2" charset="-122"/>
            </a:endParaRPr>
          </a:p>
        </p:txBody>
      </p:sp>
      <p:sp>
        <p:nvSpPr>
          <p:cNvPr id="49160" name="Text Box 8"/>
          <p:cNvSpPr txBox="1"/>
          <p:nvPr/>
        </p:nvSpPr>
        <p:spPr>
          <a:xfrm>
            <a:off x="303213" y="4618038"/>
            <a:ext cx="1676400" cy="519112"/>
          </a:xfrm>
          <a:prstGeom prst="rect">
            <a:avLst/>
          </a:prstGeom>
          <a:noFill/>
          <a:ln w="9525">
            <a:noFill/>
          </a:ln>
        </p:spPr>
        <p:txBody>
          <a:bodyPr>
            <a:spAutoFit/>
          </a:bodyPr>
          <a:p>
            <a:pPr eaLnBrk="1" hangingPunct="1">
              <a:spcBef>
                <a:spcPct val="50000"/>
              </a:spcBef>
            </a:pPr>
            <a:r>
              <a:rPr lang="zh-CN" altLang="en-US" b="1" dirty="0">
                <a:latin typeface="Times New Roman" panose="02020603050405020304" pitchFamily="18" charset="0"/>
                <a:ea typeface="华文细黑" panose="02010600040101010101" pitchFamily="2" charset="-122"/>
              </a:rPr>
              <a:t>颗粒越大</a:t>
            </a:r>
            <a:endParaRPr lang="zh-CN" altLang="en-US" sz="2400" dirty="0">
              <a:latin typeface="Times New Roman" panose="02020603050405020304" pitchFamily="18" charset="0"/>
              <a:ea typeface="华文细黑" panose="02010600040101010101" pitchFamily="2" charset="-122"/>
            </a:endParaRPr>
          </a:p>
        </p:txBody>
      </p:sp>
      <p:sp>
        <p:nvSpPr>
          <p:cNvPr id="49161" name="AutoShape 9"/>
          <p:cNvSpPr/>
          <p:nvPr/>
        </p:nvSpPr>
        <p:spPr>
          <a:xfrm>
            <a:off x="1908175" y="4221163"/>
            <a:ext cx="152400" cy="1320800"/>
          </a:xfrm>
          <a:prstGeom prst="leftBrace">
            <a:avLst>
              <a:gd name="adj1" fmla="val 72222"/>
              <a:gd name="adj2" fmla="val 50000"/>
            </a:avLst>
          </a:prstGeom>
          <a:noFill/>
          <a:ln w="2857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49162" name="Text Box 10"/>
          <p:cNvSpPr txBox="1"/>
          <p:nvPr/>
        </p:nvSpPr>
        <p:spPr>
          <a:xfrm>
            <a:off x="2051050" y="3716338"/>
            <a:ext cx="2590800" cy="1160462"/>
          </a:xfrm>
          <a:prstGeom prst="rect">
            <a:avLst/>
          </a:prstGeom>
          <a:noFill/>
          <a:ln w="9525">
            <a:noFill/>
          </a:ln>
        </p:spPr>
        <p:txBody>
          <a:bodyPr>
            <a:spAutoFit/>
          </a:bodyPr>
          <a:p>
            <a:pPr eaLnBrk="1" hangingPunct="1">
              <a:spcBef>
                <a:spcPct val="50000"/>
              </a:spcBef>
            </a:pPr>
            <a:r>
              <a:rPr lang="zh-CN" altLang="en-US" b="1" dirty="0">
                <a:latin typeface="华文细黑" panose="02010600040101010101" pitchFamily="2" charset="-122"/>
                <a:ea typeface="华文细黑" panose="02010600040101010101" pitchFamily="2" charset="-122"/>
              </a:rPr>
              <a:t>同时跟它撞击</a:t>
            </a:r>
            <a:endParaRPr lang="zh-CN" altLang="en-US" b="1" dirty="0">
              <a:latin typeface="华文细黑" panose="02010600040101010101" pitchFamily="2" charset="-122"/>
              <a:ea typeface="华文细黑" panose="02010600040101010101" pitchFamily="2" charset="-122"/>
            </a:endParaRPr>
          </a:p>
          <a:p>
            <a:pPr eaLnBrk="1" hangingPunct="1">
              <a:spcBef>
                <a:spcPct val="50000"/>
              </a:spcBef>
            </a:pPr>
            <a:r>
              <a:rPr lang="zh-CN" altLang="en-US" b="1" dirty="0">
                <a:latin typeface="华文细黑" panose="02010600040101010101" pitchFamily="2" charset="-122"/>
                <a:ea typeface="华文细黑" panose="02010600040101010101" pitchFamily="2" charset="-122"/>
              </a:rPr>
              <a:t> 的分子数多</a:t>
            </a:r>
            <a:endParaRPr lang="zh-CN" altLang="en-US" b="1" dirty="0">
              <a:latin typeface="华文细黑" panose="02010600040101010101" pitchFamily="2" charset="-122"/>
              <a:ea typeface="华文细黑" panose="02010600040101010101" pitchFamily="2" charset="-122"/>
            </a:endParaRPr>
          </a:p>
        </p:txBody>
      </p:sp>
      <p:sp>
        <p:nvSpPr>
          <p:cNvPr id="49163" name="Line 11"/>
          <p:cNvSpPr/>
          <p:nvPr/>
        </p:nvSpPr>
        <p:spPr>
          <a:xfrm>
            <a:off x="4427538" y="4365625"/>
            <a:ext cx="457200" cy="0"/>
          </a:xfrm>
          <a:prstGeom prst="line">
            <a:avLst/>
          </a:prstGeom>
          <a:ln w="28575" cap="flat" cmpd="sng">
            <a:solidFill>
              <a:schemeClr val="tx1"/>
            </a:solidFill>
            <a:prstDash val="solid"/>
            <a:headEnd type="none" w="med" len="med"/>
            <a:tailEnd type="triangle" w="med" len="med"/>
          </a:ln>
        </p:spPr>
      </p:sp>
      <p:sp>
        <p:nvSpPr>
          <p:cNvPr id="49164" name="Text Box 12"/>
          <p:cNvSpPr txBox="1"/>
          <p:nvPr/>
        </p:nvSpPr>
        <p:spPr>
          <a:xfrm>
            <a:off x="4953000" y="4076700"/>
            <a:ext cx="4191000" cy="519113"/>
          </a:xfrm>
          <a:prstGeom prst="rect">
            <a:avLst/>
          </a:prstGeom>
          <a:noFill/>
          <a:ln w="9525">
            <a:noFill/>
          </a:ln>
        </p:spPr>
        <p:txBody>
          <a:bodyPr>
            <a:spAutoFit/>
          </a:bodyPr>
          <a:p>
            <a:pPr eaLnBrk="1" hangingPunct="1">
              <a:spcBef>
                <a:spcPct val="50000"/>
              </a:spcBef>
            </a:pPr>
            <a:r>
              <a:rPr lang="zh-CN" altLang="en-US" b="1" dirty="0">
                <a:latin typeface="Times New Roman" panose="02020603050405020304" pitchFamily="18" charset="0"/>
                <a:ea typeface="华文细黑" panose="02010600040101010101" pitchFamily="2" charset="-122"/>
              </a:rPr>
              <a:t>受力的平均效果互相平衡</a:t>
            </a:r>
            <a:endParaRPr lang="zh-CN" altLang="en-US" b="1" dirty="0">
              <a:latin typeface="Times New Roman" panose="02020603050405020304" pitchFamily="18" charset="0"/>
              <a:ea typeface="华文细黑" panose="02010600040101010101" pitchFamily="2" charset="-122"/>
            </a:endParaRPr>
          </a:p>
        </p:txBody>
      </p:sp>
      <p:sp>
        <p:nvSpPr>
          <p:cNvPr id="49165" name="Text Box 13"/>
          <p:cNvSpPr txBox="1"/>
          <p:nvPr/>
        </p:nvSpPr>
        <p:spPr>
          <a:xfrm>
            <a:off x="2051050" y="5300663"/>
            <a:ext cx="2895600" cy="519112"/>
          </a:xfrm>
          <a:prstGeom prst="rect">
            <a:avLst/>
          </a:prstGeom>
          <a:noFill/>
          <a:ln w="9525">
            <a:noFill/>
          </a:ln>
        </p:spPr>
        <p:txBody>
          <a:bodyPr>
            <a:spAutoFit/>
          </a:bodyPr>
          <a:p>
            <a:pPr eaLnBrk="1" hangingPunct="1">
              <a:spcBef>
                <a:spcPct val="50000"/>
              </a:spcBef>
            </a:pPr>
            <a:r>
              <a:rPr lang="zh-CN" altLang="en-US" b="1" dirty="0">
                <a:latin typeface="Times New Roman" panose="02020603050405020304" pitchFamily="18" charset="0"/>
                <a:ea typeface="华文细黑" panose="02010600040101010101" pitchFamily="2" charset="-122"/>
              </a:rPr>
              <a:t>质量大，惯性大</a:t>
            </a:r>
            <a:endParaRPr lang="zh-CN" altLang="en-US" b="1" dirty="0">
              <a:latin typeface="Times New Roman" panose="02020603050405020304" pitchFamily="18" charset="0"/>
              <a:ea typeface="华文细黑" panose="02010600040101010101" pitchFamily="2" charset="-122"/>
            </a:endParaRPr>
          </a:p>
        </p:txBody>
      </p:sp>
      <p:sp>
        <p:nvSpPr>
          <p:cNvPr id="49166" name="Line 14"/>
          <p:cNvSpPr/>
          <p:nvPr/>
        </p:nvSpPr>
        <p:spPr>
          <a:xfrm>
            <a:off x="4787900" y="5589588"/>
            <a:ext cx="457200" cy="0"/>
          </a:xfrm>
          <a:prstGeom prst="line">
            <a:avLst/>
          </a:prstGeom>
          <a:ln w="28575" cap="flat" cmpd="sng">
            <a:solidFill>
              <a:schemeClr val="tx1"/>
            </a:solidFill>
            <a:prstDash val="solid"/>
            <a:headEnd type="none" w="med" len="med"/>
            <a:tailEnd type="triangle" w="med" len="med"/>
          </a:ln>
        </p:spPr>
      </p:sp>
      <p:sp>
        <p:nvSpPr>
          <p:cNvPr id="49167" name="Text Box 15"/>
          <p:cNvSpPr txBox="1"/>
          <p:nvPr/>
        </p:nvSpPr>
        <p:spPr>
          <a:xfrm>
            <a:off x="5508625" y="5300663"/>
            <a:ext cx="2971800" cy="519112"/>
          </a:xfrm>
          <a:prstGeom prst="rect">
            <a:avLst/>
          </a:prstGeom>
          <a:noFill/>
          <a:ln w="9525">
            <a:noFill/>
          </a:ln>
        </p:spPr>
        <p:txBody>
          <a:bodyPr>
            <a:spAutoFit/>
          </a:bodyPr>
          <a:p>
            <a:pPr eaLnBrk="1" hangingPunct="1">
              <a:spcBef>
                <a:spcPct val="50000"/>
              </a:spcBef>
            </a:pPr>
            <a:r>
              <a:rPr lang="zh-CN" altLang="en-US" b="1" dirty="0">
                <a:latin typeface="Times New Roman" panose="02020603050405020304" pitchFamily="18" charset="0"/>
                <a:ea typeface="华文细黑" panose="02010600040101010101" pitchFamily="2" charset="-122"/>
              </a:rPr>
              <a:t>运动状态难改变</a:t>
            </a:r>
            <a:endParaRPr lang="zh-CN" altLang="en-US" b="1" dirty="0">
              <a:latin typeface="Times New Roman" panose="02020603050405020304" pitchFamily="18" charset="0"/>
              <a:ea typeface="华文细黑" panose="02010600040101010101" pitchFamily="2" charset="-122"/>
            </a:endParaRPr>
          </a:p>
        </p:txBody>
      </p:sp>
      <p:sp>
        <p:nvSpPr>
          <p:cNvPr id="12304" name="Text Box 16"/>
          <p:cNvSpPr txBox="1"/>
          <p:nvPr/>
        </p:nvSpPr>
        <p:spPr>
          <a:xfrm>
            <a:off x="0" y="188913"/>
            <a:ext cx="5040313" cy="579437"/>
          </a:xfrm>
          <a:prstGeom prst="rect">
            <a:avLst/>
          </a:prstGeom>
          <a:noFill/>
          <a:ln w="9525">
            <a:noFill/>
          </a:ln>
        </p:spPr>
        <p:txBody>
          <a:bodyPr>
            <a:spAutoFit/>
          </a:bodyPr>
          <a:p>
            <a:pPr eaLnBrk="1" hangingPunct="1">
              <a:spcBef>
                <a:spcPct val="50000"/>
              </a:spcBef>
            </a:pPr>
            <a:r>
              <a:rPr lang="zh-CN" altLang="en-US" sz="3200" b="1" dirty="0">
                <a:solidFill>
                  <a:srgbClr val="FF0000"/>
                </a:solidFill>
                <a:latin typeface="Times New Roman" panose="02020603050405020304" pitchFamily="18" charset="0"/>
                <a:ea typeface="黑体" panose="02010609060101010101" pitchFamily="2" charset="-122"/>
              </a:rPr>
              <a:t>影响因素</a:t>
            </a:r>
            <a:r>
              <a:rPr lang="en-US" altLang="zh-CN" sz="3200" b="1" dirty="0">
                <a:solidFill>
                  <a:srgbClr val="FF0000"/>
                </a:solidFill>
                <a:latin typeface="Times New Roman" panose="02020603050405020304" pitchFamily="18" charset="0"/>
                <a:ea typeface="黑体" panose="02010609060101010101" pitchFamily="2" charset="-122"/>
              </a:rPr>
              <a:t>—</a:t>
            </a:r>
            <a:r>
              <a:rPr lang="zh-CN" altLang="en-US" sz="3200" b="1" dirty="0">
                <a:solidFill>
                  <a:srgbClr val="FF0000"/>
                </a:solidFill>
                <a:latin typeface="Times New Roman" panose="02020603050405020304" pitchFamily="18" charset="0"/>
                <a:ea typeface="黑体" panose="02010609060101010101" pitchFamily="2" charset="-122"/>
              </a:rPr>
              <a:t>颗粒大小</a:t>
            </a:r>
            <a:endParaRPr lang="zh-CN" altLang="en-US" sz="3200" b="1" dirty="0">
              <a:solidFill>
                <a:srgbClr val="FF0000"/>
              </a:solidFill>
              <a:latin typeface="Times New Roman" panose="02020603050405020304" pitchFamily="18"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9155">
                                            <p:txEl>
                                              <p:charRg st="0" end="5"/>
                                            </p:txEl>
                                          </p:spTgt>
                                        </p:tgtEl>
                                        <p:attrNameLst>
                                          <p:attrName>style.visibility</p:attrName>
                                        </p:attrNameLst>
                                      </p:cBhvr>
                                      <p:to>
                                        <p:strVal val="visible"/>
                                      </p:to>
                                    </p:set>
                                    <p:animEffect transition="in" filter="dissolve">
                                      <p:cBhvr>
                                        <p:cTn id="7" dur="500"/>
                                        <p:tgtEl>
                                          <p:spTgt spid="49155">
                                            <p:txEl>
                                              <p:charRg st="0"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8" fill="hold" nodeType="clickEffect">
                                  <p:stCondLst>
                                    <p:cond delay="0"/>
                                  </p:stCondLst>
                                  <p:childTnLst>
                                    <p:set>
                                      <p:cBhvr>
                                        <p:cTn id="11" dur="1" fill="hold">
                                          <p:stCondLst>
                                            <p:cond delay="0"/>
                                          </p:stCondLst>
                                        </p:cTn>
                                        <p:tgtEl>
                                          <p:spTgt spid="49156"/>
                                        </p:tgtEl>
                                        <p:attrNameLst>
                                          <p:attrName>style.visibility</p:attrName>
                                        </p:attrNameLst>
                                      </p:cBhvr>
                                      <p:to>
                                        <p:strVal val="visible"/>
                                      </p:to>
                                    </p:set>
                                    <p:anim calcmode="lin" valueType="num">
                                      <p:cBhvr>
                                        <p:cTn id="12" dur="500" fill="hold"/>
                                        <p:tgtEl>
                                          <p:spTgt spid="49156"/>
                                        </p:tgtEl>
                                        <p:attrNameLst>
                                          <p:attrName>ppt_x</p:attrName>
                                        </p:attrNameLst>
                                      </p:cBhvr>
                                      <p:tavLst>
                                        <p:tav tm="0">
                                          <p:val>
                                            <p:strVal val="#ppt_x-#ppt_w/2"/>
                                          </p:val>
                                        </p:tav>
                                        <p:tav tm="100000">
                                          <p:val>
                                            <p:strVal val="#ppt_x"/>
                                          </p:val>
                                        </p:tav>
                                      </p:tavLst>
                                    </p:anim>
                                    <p:anim calcmode="lin" valueType="num">
                                      <p:cBhvr>
                                        <p:cTn id="13" dur="500" fill="hold"/>
                                        <p:tgtEl>
                                          <p:spTgt spid="49156"/>
                                        </p:tgtEl>
                                        <p:attrNameLst>
                                          <p:attrName>ppt_y</p:attrName>
                                        </p:attrNameLst>
                                      </p:cBhvr>
                                      <p:tavLst>
                                        <p:tav tm="0">
                                          <p:val>
                                            <p:strVal val="#ppt_y"/>
                                          </p:val>
                                        </p:tav>
                                        <p:tav tm="100000">
                                          <p:val>
                                            <p:strVal val="#ppt_y"/>
                                          </p:val>
                                        </p:tav>
                                      </p:tavLst>
                                    </p:anim>
                                    <p:anim calcmode="lin" valueType="num">
                                      <p:cBhvr>
                                        <p:cTn id="14" dur="500" fill="hold"/>
                                        <p:tgtEl>
                                          <p:spTgt spid="49156"/>
                                        </p:tgtEl>
                                        <p:attrNameLst>
                                          <p:attrName>ppt_w</p:attrName>
                                        </p:attrNameLst>
                                      </p:cBhvr>
                                      <p:tavLst>
                                        <p:tav tm="0">
                                          <p:val>
                                            <p:fltVal val="0.000000"/>
                                          </p:val>
                                        </p:tav>
                                        <p:tav tm="100000">
                                          <p:val>
                                            <p:strVal val="#ppt_w"/>
                                          </p:val>
                                        </p:tav>
                                      </p:tavLst>
                                    </p:anim>
                                    <p:anim calcmode="lin" valueType="num">
                                      <p:cBhvr>
                                        <p:cTn id="15" dur="500" fill="hold"/>
                                        <p:tgtEl>
                                          <p:spTgt spid="49156"/>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5" presetClass="entr" presetSubtype="5" fill="hold" grpId="0" nodeType="clickEffect">
                                  <p:stCondLst>
                                    <p:cond delay="0"/>
                                  </p:stCondLst>
                                  <p:childTnLst>
                                    <p:set>
                                      <p:cBhvr>
                                        <p:cTn id="19" dur="1" fill="hold">
                                          <p:stCondLst>
                                            <p:cond delay="0"/>
                                          </p:stCondLst>
                                        </p:cTn>
                                        <p:tgtEl>
                                          <p:spTgt spid="49157"/>
                                        </p:tgtEl>
                                        <p:attrNameLst>
                                          <p:attrName>style.visibility</p:attrName>
                                        </p:attrNameLst>
                                      </p:cBhvr>
                                      <p:to>
                                        <p:strVal val="visible"/>
                                      </p:to>
                                    </p:set>
                                    <p:animEffect transition="in" filter="checkerboard(down)">
                                      <p:cBhvr>
                                        <p:cTn id="20" dur="500"/>
                                        <p:tgtEl>
                                          <p:spTgt spid="49157"/>
                                        </p:tgtEl>
                                      </p:cBhvr>
                                    </p:animEffect>
                                  </p:childTnLst>
                                </p:cTn>
                              </p:par>
                            </p:childTnLst>
                          </p:cTn>
                        </p:par>
                      </p:childTnLst>
                    </p:cTn>
                  </p:par>
                  <p:par>
                    <p:cTn id="21" fill="hold">
                      <p:stCondLst>
                        <p:cond delay="indefinite"/>
                      </p:stCondLst>
                      <p:childTnLst>
                        <p:par>
                          <p:cTn id="22" fill="hold">
                            <p:stCondLst>
                              <p:cond delay="0"/>
                            </p:stCondLst>
                            <p:childTnLst>
                              <p:par>
                                <p:cTn id="23" presetID="17" presetClass="entr" presetSubtype="8" fill="hold" nodeType="clickEffect">
                                  <p:stCondLst>
                                    <p:cond delay="0"/>
                                  </p:stCondLst>
                                  <p:childTnLst>
                                    <p:set>
                                      <p:cBhvr>
                                        <p:cTn id="24" dur="1" fill="hold">
                                          <p:stCondLst>
                                            <p:cond delay="0"/>
                                          </p:stCondLst>
                                        </p:cTn>
                                        <p:tgtEl>
                                          <p:spTgt spid="49158"/>
                                        </p:tgtEl>
                                        <p:attrNameLst>
                                          <p:attrName>style.visibility</p:attrName>
                                        </p:attrNameLst>
                                      </p:cBhvr>
                                      <p:to>
                                        <p:strVal val="visible"/>
                                      </p:to>
                                    </p:set>
                                    <p:anim calcmode="lin" valueType="num">
                                      <p:cBhvr>
                                        <p:cTn id="25" dur="500" fill="hold"/>
                                        <p:tgtEl>
                                          <p:spTgt spid="49158"/>
                                        </p:tgtEl>
                                        <p:attrNameLst>
                                          <p:attrName>ppt_x</p:attrName>
                                        </p:attrNameLst>
                                      </p:cBhvr>
                                      <p:tavLst>
                                        <p:tav tm="0">
                                          <p:val>
                                            <p:strVal val="#ppt_x-#ppt_w/2"/>
                                          </p:val>
                                        </p:tav>
                                        <p:tav tm="100000">
                                          <p:val>
                                            <p:strVal val="#ppt_x"/>
                                          </p:val>
                                        </p:tav>
                                      </p:tavLst>
                                    </p:anim>
                                    <p:anim calcmode="lin" valueType="num">
                                      <p:cBhvr>
                                        <p:cTn id="26" dur="500" fill="hold"/>
                                        <p:tgtEl>
                                          <p:spTgt spid="49158"/>
                                        </p:tgtEl>
                                        <p:attrNameLst>
                                          <p:attrName>ppt_y</p:attrName>
                                        </p:attrNameLst>
                                      </p:cBhvr>
                                      <p:tavLst>
                                        <p:tav tm="0">
                                          <p:val>
                                            <p:strVal val="#ppt_y"/>
                                          </p:val>
                                        </p:tav>
                                        <p:tav tm="100000">
                                          <p:val>
                                            <p:strVal val="#ppt_y"/>
                                          </p:val>
                                        </p:tav>
                                      </p:tavLst>
                                    </p:anim>
                                    <p:anim calcmode="lin" valueType="num">
                                      <p:cBhvr>
                                        <p:cTn id="27" dur="500" fill="hold"/>
                                        <p:tgtEl>
                                          <p:spTgt spid="49158"/>
                                        </p:tgtEl>
                                        <p:attrNameLst>
                                          <p:attrName>ppt_w</p:attrName>
                                        </p:attrNameLst>
                                      </p:cBhvr>
                                      <p:tavLst>
                                        <p:tav tm="0">
                                          <p:val>
                                            <p:fltVal val="0.000000"/>
                                          </p:val>
                                        </p:tav>
                                        <p:tav tm="100000">
                                          <p:val>
                                            <p:strVal val="#ppt_w"/>
                                          </p:val>
                                        </p:tav>
                                      </p:tavLst>
                                    </p:anim>
                                    <p:anim calcmode="lin" valueType="num">
                                      <p:cBhvr>
                                        <p:cTn id="28" dur="500" fill="hold"/>
                                        <p:tgtEl>
                                          <p:spTgt spid="49158"/>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5" presetClass="entr" presetSubtype="5" fill="hold" grpId="0" nodeType="clickEffect">
                                  <p:stCondLst>
                                    <p:cond delay="0"/>
                                  </p:stCondLst>
                                  <p:childTnLst>
                                    <p:set>
                                      <p:cBhvr>
                                        <p:cTn id="32" dur="1" fill="hold">
                                          <p:stCondLst>
                                            <p:cond delay="0"/>
                                          </p:stCondLst>
                                        </p:cTn>
                                        <p:tgtEl>
                                          <p:spTgt spid="49159"/>
                                        </p:tgtEl>
                                        <p:attrNameLst>
                                          <p:attrName>style.visibility</p:attrName>
                                        </p:attrNameLst>
                                      </p:cBhvr>
                                      <p:to>
                                        <p:strVal val="visible"/>
                                      </p:to>
                                    </p:set>
                                    <p:animEffect transition="in" filter="checkerboard(down)">
                                      <p:cBhvr>
                                        <p:cTn id="33" dur="500"/>
                                        <p:tgtEl>
                                          <p:spTgt spid="49159"/>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49160">
                                            <p:txEl>
                                              <p:charRg st="0" end="5"/>
                                            </p:txEl>
                                          </p:spTgt>
                                        </p:tgtEl>
                                        <p:attrNameLst>
                                          <p:attrName>style.visibility</p:attrName>
                                        </p:attrNameLst>
                                      </p:cBhvr>
                                      <p:to>
                                        <p:strVal val="visible"/>
                                      </p:to>
                                    </p:set>
                                    <p:animEffect transition="in" filter="dissolve">
                                      <p:cBhvr>
                                        <p:cTn id="38" dur="500"/>
                                        <p:tgtEl>
                                          <p:spTgt spid="49160">
                                            <p:txEl>
                                              <p:charRg st="0"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7" presetClass="entr" presetSubtype="1" fill="hold" nodeType="clickEffect">
                                  <p:stCondLst>
                                    <p:cond delay="0"/>
                                  </p:stCondLst>
                                  <p:childTnLst>
                                    <p:set>
                                      <p:cBhvr>
                                        <p:cTn id="42" dur="1" fill="hold">
                                          <p:stCondLst>
                                            <p:cond delay="0"/>
                                          </p:stCondLst>
                                        </p:cTn>
                                        <p:tgtEl>
                                          <p:spTgt spid="49161"/>
                                        </p:tgtEl>
                                        <p:attrNameLst>
                                          <p:attrName>style.visibility</p:attrName>
                                        </p:attrNameLst>
                                      </p:cBhvr>
                                      <p:to>
                                        <p:strVal val="visible"/>
                                      </p:to>
                                    </p:set>
                                    <p:anim calcmode="lin" valueType="num">
                                      <p:cBhvr>
                                        <p:cTn id="43" dur="500" fill="hold"/>
                                        <p:tgtEl>
                                          <p:spTgt spid="49161"/>
                                        </p:tgtEl>
                                        <p:attrNameLst>
                                          <p:attrName>ppt_x</p:attrName>
                                        </p:attrNameLst>
                                      </p:cBhvr>
                                      <p:tavLst>
                                        <p:tav tm="0">
                                          <p:val>
                                            <p:strVal val="#ppt_x"/>
                                          </p:val>
                                        </p:tav>
                                        <p:tav tm="100000">
                                          <p:val>
                                            <p:strVal val="#ppt_x"/>
                                          </p:val>
                                        </p:tav>
                                      </p:tavLst>
                                    </p:anim>
                                    <p:anim calcmode="lin" valueType="num">
                                      <p:cBhvr>
                                        <p:cTn id="44" dur="500" fill="hold"/>
                                        <p:tgtEl>
                                          <p:spTgt spid="49161"/>
                                        </p:tgtEl>
                                        <p:attrNameLst>
                                          <p:attrName>ppt_y</p:attrName>
                                        </p:attrNameLst>
                                      </p:cBhvr>
                                      <p:tavLst>
                                        <p:tav tm="0">
                                          <p:val>
                                            <p:strVal val="#ppt_y-#ppt_h/2"/>
                                          </p:val>
                                        </p:tav>
                                        <p:tav tm="100000">
                                          <p:val>
                                            <p:strVal val="#ppt_y"/>
                                          </p:val>
                                        </p:tav>
                                      </p:tavLst>
                                    </p:anim>
                                    <p:anim calcmode="lin" valueType="num">
                                      <p:cBhvr>
                                        <p:cTn id="45" dur="500" fill="hold"/>
                                        <p:tgtEl>
                                          <p:spTgt spid="49161"/>
                                        </p:tgtEl>
                                        <p:attrNameLst>
                                          <p:attrName>ppt_w</p:attrName>
                                        </p:attrNameLst>
                                      </p:cBhvr>
                                      <p:tavLst>
                                        <p:tav tm="0">
                                          <p:val>
                                            <p:strVal val="#ppt_w"/>
                                          </p:val>
                                        </p:tav>
                                        <p:tav tm="100000">
                                          <p:val>
                                            <p:strVal val="#ppt_w"/>
                                          </p:val>
                                        </p:tav>
                                      </p:tavLst>
                                    </p:anim>
                                    <p:anim calcmode="lin" valueType="num">
                                      <p:cBhvr>
                                        <p:cTn id="46" dur="500" fill="hold"/>
                                        <p:tgtEl>
                                          <p:spTgt spid="49161"/>
                                        </p:tgtEl>
                                        <p:attrNameLst>
                                          <p:attrName>ppt_h</p:attrName>
                                        </p:attrNameLst>
                                      </p:cBhvr>
                                      <p:tavLst>
                                        <p:tav tm="0">
                                          <p:val>
                                            <p:fltVal val="0.000000"/>
                                          </p:val>
                                        </p:tav>
                                        <p:tav tm="100000">
                                          <p:val>
                                            <p:strVal val="#ppt_h"/>
                                          </p:val>
                                        </p:tav>
                                      </p:tavLst>
                                    </p:anim>
                                  </p:childTnLst>
                                </p:cTn>
                              </p:par>
                            </p:childTnLst>
                          </p:cTn>
                        </p:par>
                      </p:childTnLst>
                    </p:cTn>
                  </p:par>
                  <p:par>
                    <p:cTn id="47" fill="hold">
                      <p:stCondLst>
                        <p:cond delay="indefinite"/>
                      </p:stCondLst>
                      <p:childTnLst>
                        <p:par>
                          <p:cTn id="48" fill="hold">
                            <p:stCondLst>
                              <p:cond delay="0"/>
                            </p:stCondLst>
                            <p:childTnLst>
                              <p:par>
                                <p:cTn id="49" presetID="4" presetClass="entr" presetSubtype="32" fill="hold" grpId="0" nodeType="clickEffect">
                                  <p:stCondLst>
                                    <p:cond delay="0"/>
                                  </p:stCondLst>
                                  <p:childTnLst>
                                    <p:set>
                                      <p:cBhvr>
                                        <p:cTn id="50" dur="1" fill="hold">
                                          <p:stCondLst>
                                            <p:cond delay="0"/>
                                          </p:stCondLst>
                                        </p:cTn>
                                        <p:tgtEl>
                                          <p:spTgt spid="49162"/>
                                        </p:tgtEl>
                                        <p:attrNameLst>
                                          <p:attrName>style.visibility</p:attrName>
                                        </p:attrNameLst>
                                      </p:cBhvr>
                                      <p:to>
                                        <p:strVal val="visible"/>
                                      </p:to>
                                    </p:set>
                                    <p:animEffect transition="in" filter="box(out)">
                                      <p:cBhvr>
                                        <p:cTn id="51" dur="500"/>
                                        <p:tgtEl>
                                          <p:spTgt spid="49162"/>
                                        </p:tgtEl>
                                      </p:cBhvr>
                                    </p:animEffect>
                                  </p:childTnLst>
                                </p:cTn>
                              </p:par>
                            </p:childTnLst>
                          </p:cTn>
                        </p:par>
                      </p:childTnLst>
                    </p:cTn>
                  </p:par>
                  <p:par>
                    <p:cTn id="52" fill="hold">
                      <p:stCondLst>
                        <p:cond delay="indefinite"/>
                      </p:stCondLst>
                      <p:childTnLst>
                        <p:par>
                          <p:cTn id="53" fill="hold">
                            <p:stCondLst>
                              <p:cond delay="0"/>
                            </p:stCondLst>
                            <p:childTnLst>
                              <p:par>
                                <p:cTn id="54" presetID="17" presetClass="entr" presetSubtype="8" fill="hold" nodeType="clickEffect">
                                  <p:stCondLst>
                                    <p:cond delay="0"/>
                                  </p:stCondLst>
                                  <p:childTnLst>
                                    <p:set>
                                      <p:cBhvr>
                                        <p:cTn id="55" dur="1" fill="hold">
                                          <p:stCondLst>
                                            <p:cond delay="0"/>
                                          </p:stCondLst>
                                        </p:cTn>
                                        <p:tgtEl>
                                          <p:spTgt spid="49163"/>
                                        </p:tgtEl>
                                        <p:attrNameLst>
                                          <p:attrName>style.visibility</p:attrName>
                                        </p:attrNameLst>
                                      </p:cBhvr>
                                      <p:to>
                                        <p:strVal val="visible"/>
                                      </p:to>
                                    </p:set>
                                    <p:anim calcmode="lin" valueType="num">
                                      <p:cBhvr>
                                        <p:cTn id="56" dur="500" fill="hold"/>
                                        <p:tgtEl>
                                          <p:spTgt spid="49163"/>
                                        </p:tgtEl>
                                        <p:attrNameLst>
                                          <p:attrName>ppt_x</p:attrName>
                                        </p:attrNameLst>
                                      </p:cBhvr>
                                      <p:tavLst>
                                        <p:tav tm="0">
                                          <p:val>
                                            <p:strVal val="#ppt_x-#ppt_w/2"/>
                                          </p:val>
                                        </p:tav>
                                        <p:tav tm="100000">
                                          <p:val>
                                            <p:strVal val="#ppt_x"/>
                                          </p:val>
                                        </p:tav>
                                      </p:tavLst>
                                    </p:anim>
                                    <p:anim calcmode="lin" valueType="num">
                                      <p:cBhvr>
                                        <p:cTn id="57" dur="500" fill="hold"/>
                                        <p:tgtEl>
                                          <p:spTgt spid="49163"/>
                                        </p:tgtEl>
                                        <p:attrNameLst>
                                          <p:attrName>ppt_y</p:attrName>
                                        </p:attrNameLst>
                                      </p:cBhvr>
                                      <p:tavLst>
                                        <p:tav tm="0">
                                          <p:val>
                                            <p:strVal val="#ppt_y"/>
                                          </p:val>
                                        </p:tav>
                                        <p:tav tm="100000">
                                          <p:val>
                                            <p:strVal val="#ppt_y"/>
                                          </p:val>
                                        </p:tav>
                                      </p:tavLst>
                                    </p:anim>
                                    <p:anim calcmode="lin" valueType="num">
                                      <p:cBhvr>
                                        <p:cTn id="58" dur="500" fill="hold"/>
                                        <p:tgtEl>
                                          <p:spTgt spid="49163"/>
                                        </p:tgtEl>
                                        <p:attrNameLst>
                                          <p:attrName>ppt_w</p:attrName>
                                        </p:attrNameLst>
                                      </p:cBhvr>
                                      <p:tavLst>
                                        <p:tav tm="0">
                                          <p:val>
                                            <p:fltVal val="0.000000"/>
                                          </p:val>
                                        </p:tav>
                                        <p:tav tm="100000">
                                          <p:val>
                                            <p:strVal val="#ppt_w"/>
                                          </p:val>
                                        </p:tav>
                                      </p:tavLst>
                                    </p:anim>
                                    <p:anim calcmode="lin" valueType="num">
                                      <p:cBhvr>
                                        <p:cTn id="59" dur="500" fill="hold"/>
                                        <p:tgtEl>
                                          <p:spTgt spid="49163"/>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4" presetClass="entr" presetSubtype="32" fill="hold" grpId="0" nodeType="clickEffect">
                                  <p:stCondLst>
                                    <p:cond delay="0"/>
                                  </p:stCondLst>
                                  <p:childTnLst>
                                    <p:set>
                                      <p:cBhvr>
                                        <p:cTn id="63" dur="1" fill="hold">
                                          <p:stCondLst>
                                            <p:cond delay="0"/>
                                          </p:stCondLst>
                                        </p:cTn>
                                        <p:tgtEl>
                                          <p:spTgt spid="49164"/>
                                        </p:tgtEl>
                                        <p:attrNameLst>
                                          <p:attrName>style.visibility</p:attrName>
                                        </p:attrNameLst>
                                      </p:cBhvr>
                                      <p:to>
                                        <p:strVal val="visible"/>
                                      </p:to>
                                    </p:set>
                                    <p:animEffect transition="in" filter="box(out)">
                                      <p:cBhvr>
                                        <p:cTn id="64" dur="500"/>
                                        <p:tgtEl>
                                          <p:spTgt spid="49164"/>
                                        </p:tgtEl>
                                      </p:cBhvr>
                                    </p:animEffect>
                                  </p:childTnLst>
                                </p:cTn>
                              </p:par>
                            </p:childTnLst>
                          </p:cTn>
                        </p:par>
                      </p:childTnLst>
                    </p:cTn>
                  </p:par>
                  <p:par>
                    <p:cTn id="65" fill="hold">
                      <p:stCondLst>
                        <p:cond delay="indefinite"/>
                      </p:stCondLst>
                      <p:childTnLst>
                        <p:par>
                          <p:cTn id="66" fill="hold">
                            <p:stCondLst>
                              <p:cond delay="0"/>
                            </p:stCondLst>
                            <p:childTnLst>
                              <p:par>
                                <p:cTn id="67" presetID="3" presetClass="entr" presetSubtype="5" fill="hold" grpId="0" nodeType="clickEffect">
                                  <p:stCondLst>
                                    <p:cond delay="0"/>
                                  </p:stCondLst>
                                  <p:childTnLst>
                                    <p:set>
                                      <p:cBhvr>
                                        <p:cTn id="68" dur="1" fill="hold">
                                          <p:stCondLst>
                                            <p:cond delay="0"/>
                                          </p:stCondLst>
                                        </p:cTn>
                                        <p:tgtEl>
                                          <p:spTgt spid="49165"/>
                                        </p:tgtEl>
                                        <p:attrNameLst>
                                          <p:attrName>style.visibility</p:attrName>
                                        </p:attrNameLst>
                                      </p:cBhvr>
                                      <p:to>
                                        <p:strVal val="visible"/>
                                      </p:to>
                                    </p:set>
                                    <p:animEffect transition="in" filter="blinds(vertical)">
                                      <p:cBhvr>
                                        <p:cTn id="69" dur="500"/>
                                        <p:tgtEl>
                                          <p:spTgt spid="49165"/>
                                        </p:tgtEl>
                                      </p:cBhvr>
                                    </p:animEffect>
                                  </p:childTnLst>
                                </p:cTn>
                              </p:par>
                            </p:childTnLst>
                          </p:cTn>
                        </p:par>
                      </p:childTnLst>
                    </p:cTn>
                  </p:par>
                  <p:par>
                    <p:cTn id="70" fill="hold">
                      <p:stCondLst>
                        <p:cond delay="indefinite"/>
                      </p:stCondLst>
                      <p:childTnLst>
                        <p:par>
                          <p:cTn id="71" fill="hold">
                            <p:stCondLst>
                              <p:cond delay="0"/>
                            </p:stCondLst>
                            <p:childTnLst>
                              <p:par>
                                <p:cTn id="72" presetID="17" presetClass="entr" presetSubtype="8" fill="hold" nodeType="clickEffect">
                                  <p:stCondLst>
                                    <p:cond delay="0"/>
                                  </p:stCondLst>
                                  <p:childTnLst>
                                    <p:set>
                                      <p:cBhvr>
                                        <p:cTn id="73" dur="1" fill="hold">
                                          <p:stCondLst>
                                            <p:cond delay="0"/>
                                          </p:stCondLst>
                                        </p:cTn>
                                        <p:tgtEl>
                                          <p:spTgt spid="49166"/>
                                        </p:tgtEl>
                                        <p:attrNameLst>
                                          <p:attrName>style.visibility</p:attrName>
                                        </p:attrNameLst>
                                      </p:cBhvr>
                                      <p:to>
                                        <p:strVal val="visible"/>
                                      </p:to>
                                    </p:set>
                                    <p:anim calcmode="lin" valueType="num">
                                      <p:cBhvr>
                                        <p:cTn id="74" dur="500" fill="hold"/>
                                        <p:tgtEl>
                                          <p:spTgt spid="49166"/>
                                        </p:tgtEl>
                                        <p:attrNameLst>
                                          <p:attrName>ppt_x</p:attrName>
                                        </p:attrNameLst>
                                      </p:cBhvr>
                                      <p:tavLst>
                                        <p:tav tm="0">
                                          <p:val>
                                            <p:strVal val="#ppt_x-#ppt_w/2"/>
                                          </p:val>
                                        </p:tav>
                                        <p:tav tm="100000">
                                          <p:val>
                                            <p:strVal val="#ppt_x"/>
                                          </p:val>
                                        </p:tav>
                                      </p:tavLst>
                                    </p:anim>
                                    <p:anim calcmode="lin" valueType="num">
                                      <p:cBhvr>
                                        <p:cTn id="75" dur="500" fill="hold"/>
                                        <p:tgtEl>
                                          <p:spTgt spid="49166"/>
                                        </p:tgtEl>
                                        <p:attrNameLst>
                                          <p:attrName>ppt_y</p:attrName>
                                        </p:attrNameLst>
                                      </p:cBhvr>
                                      <p:tavLst>
                                        <p:tav tm="0">
                                          <p:val>
                                            <p:strVal val="#ppt_y"/>
                                          </p:val>
                                        </p:tav>
                                        <p:tav tm="100000">
                                          <p:val>
                                            <p:strVal val="#ppt_y"/>
                                          </p:val>
                                        </p:tav>
                                      </p:tavLst>
                                    </p:anim>
                                    <p:anim calcmode="lin" valueType="num">
                                      <p:cBhvr>
                                        <p:cTn id="76" dur="500" fill="hold"/>
                                        <p:tgtEl>
                                          <p:spTgt spid="49166"/>
                                        </p:tgtEl>
                                        <p:attrNameLst>
                                          <p:attrName>ppt_w</p:attrName>
                                        </p:attrNameLst>
                                      </p:cBhvr>
                                      <p:tavLst>
                                        <p:tav tm="0">
                                          <p:val>
                                            <p:fltVal val="0.000000"/>
                                          </p:val>
                                        </p:tav>
                                        <p:tav tm="100000">
                                          <p:val>
                                            <p:strVal val="#ppt_w"/>
                                          </p:val>
                                        </p:tav>
                                      </p:tavLst>
                                    </p:anim>
                                    <p:anim calcmode="lin" valueType="num">
                                      <p:cBhvr>
                                        <p:cTn id="77" dur="500" fill="hold"/>
                                        <p:tgtEl>
                                          <p:spTgt spid="49166"/>
                                        </p:tgtEl>
                                        <p:attrNameLst>
                                          <p:attrName>ppt_h</p:attrName>
                                        </p:attrNameLst>
                                      </p:cBhvr>
                                      <p:tavLst>
                                        <p:tav tm="0">
                                          <p:val>
                                            <p:strVal val="#ppt_h"/>
                                          </p:val>
                                        </p:tav>
                                        <p:tav tm="100000">
                                          <p:val>
                                            <p:strVal val="#ppt_h"/>
                                          </p:val>
                                        </p:tav>
                                      </p:tavLst>
                                    </p:anim>
                                  </p:childTnLst>
                                </p:cTn>
                              </p:par>
                            </p:childTnLst>
                          </p:cTn>
                        </p:par>
                      </p:childTnLst>
                    </p:cTn>
                  </p:par>
                  <p:par>
                    <p:cTn id="78" fill="hold">
                      <p:stCondLst>
                        <p:cond delay="indefinite"/>
                      </p:stCondLst>
                      <p:childTnLst>
                        <p:par>
                          <p:cTn id="79" fill="hold">
                            <p:stCondLst>
                              <p:cond delay="0"/>
                            </p:stCondLst>
                            <p:childTnLst>
                              <p:par>
                                <p:cTn id="80" presetID="5" presetClass="entr" presetSubtype="10" fill="hold" grpId="0" nodeType="clickEffect">
                                  <p:stCondLst>
                                    <p:cond delay="0"/>
                                  </p:stCondLst>
                                  <p:childTnLst>
                                    <p:set>
                                      <p:cBhvr>
                                        <p:cTn id="81" dur="1" fill="hold">
                                          <p:stCondLst>
                                            <p:cond delay="0"/>
                                          </p:stCondLst>
                                        </p:cTn>
                                        <p:tgtEl>
                                          <p:spTgt spid="49167"/>
                                        </p:tgtEl>
                                        <p:attrNameLst>
                                          <p:attrName>style.visibility</p:attrName>
                                        </p:attrNameLst>
                                      </p:cBhvr>
                                      <p:to>
                                        <p:strVal val="visible"/>
                                      </p:to>
                                    </p:set>
                                    <p:animEffect transition="in" filter="checkerboard(across)">
                                      <p:cBhvr>
                                        <p:cTn id="82" dur="500"/>
                                        <p:tgtEl>
                                          <p:spTgt spid="49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build="p"/>
      <p:bldP spid="49157" grpId="0"/>
      <p:bldP spid="49159" grpId="0"/>
      <p:bldP spid="49160" grpId="0" build="p"/>
      <p:bldP spid="49162" grpId="0"/>
      <p:bldP spid="49164" grpId="0"/>
      <p:bldP spid="49165" grpId="0"/>
      <p:bldP spid="49167"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3314" name="Text Box 2"/>
          <p:cNvSpPr txBox="1"/>
          <p:nvPr/>
        </p:nvSpPr>
        <p:spPr>
          <a:xfrm>
            <a:off x="468313" y="1196975"/>
            <a:ext cx="8008937" cy="1311275"/>
          </a:xfrm>
          <a:prstGeom prst="rect">
            <a:avLst/>
          </a:prstGeom>
          <a:noFill/>
          <a:ln w="9525">
            <a:noFill/>
          </a:ln>
        </p:spPr>
        <p:txBody>
          <a:bodyPr>
            <a:spAutoFit/>
          </a:bodyPr>
          <a:p>
            <a:pPr eaLnBrk="1" hangingPunct="1">
              <a:spcBef>
                <a:spcPct val="50000"/>
              </a:spcBef>
            </a:pPr>
            <a:r>
              <a:rPr lang="zh-CN" altLang="en-US" sz="4000" b="1" dirty="0">
                <a:latin typeface="Times New Roman" panose="02020603050405020304" pitchFamily="18" charset="0"/>
                <a:ea typeface="华文行楷" panose="02010800040101010101" pitchFamily="2" charset="-122"/>
              </a:rPr>
              <a:t>温度的升高微粒的布朗运动越加激烈吗</a:t>
            </a:r>
            <a:r>
              <a:rPr lang="zh-CN" altLang="en-US" sz="3600" b="1" dirty="0">
                <a:latin typeface="Times New Roman" panose="02020603050405020304" pitchFamily="18" charset="0"/>
                <a:ea typeface="华文行楷" panose="02010800040101010101" pitchFamily="2" charset="-122"/>
              </a:rPr>
              <a:t>？</a:t>
            </a:r>
            <a:endParaRPr lang="zh-CN" altLang="en-US" sz="3600" b="1" dirty="0">
              <a:latin typeface="Times New Roman" panose="02020603050405020304" pitchFamily="18" charset="0"/>
              <a:ea typeface="华文行楷" panose="02010800040101010101" pitchFamily="2" charset="-122"/>
            </a:endParaRPr>
          </a:p>
        </p:txBody>
      </p:sp>
      <p:sp>
        <p:nvSpPr>
          <p:cNvPr id="13316" name="Text Box 4"/>
          <p:cNvSpPr txBox="1"/>
          <p:nvPr/>
        </p:nvSpPr>
        <p:spPr>
          <a:xfrm>
            <a:off x="827088" y="2997200"/>
            <a:ext cx="7416800" cy="2227263"/>
          </a:xfrm>
          <a:prstGeom prst="rect">
            <a:avLst/>
          </a:prstGeom>
          <a:noFill/>
          <a:ln w="9525">
            <a:noFill/>
          </a:ln>
        </p:spPr>
        <p:txBody>
          <a:bodyPr>
            <a:spAutoFit/>
          </a:bodyPr>
          <a:p>
            <a:pPr eaLnBrk="1" hangingPunct="1">
              <a:spcBef>
                <a:spcPct val="50000"/>
              </a:spcBef>
            </a:pPr>
            <a:r>
              <a:rPr lang="en-US" altLang="zh-CN" dirty="0">
                <a:latin typeface="黑体" panose="02010609060101010101" pitchFamily="2" charset="-122"/>
                <a:ea typeface="黑体" panose="02010609060101010101" pitchFamily="2" charset="-122"/>
              </a:rPr>
              <a:t>    </a:t>
            </a:r>
            <a:r>
              <a:rPr lang="zh-CN" altLang="en-US" b="1" dirty="0">
                <a:solidFill>
                  <a:srgbClr val="FF0000"/>
                </a:solidFill>
                <a:latin typeface="黑体" panose="02010609060101010101" pitchFamily="2" charset="-122"/>
                <a:ea typeface="黑体" panose="02010609060101010101" pitchFamily="2" charset="-122"/>
              </a:rPr>
              <a:t>温度升高</a:t>
            </a:r>
            <a:r>
              <a:rPr lang="zh-CN" altLang="en-US" b="1" dirty="0">
                <a:latin typeface="黑体" panose="02010609060101010101" pitchFamily="2" charset="-122"/>
                <a:ea typeface="黑体" panose="02010609060101010101" pitchFamily="2" charset="-122"/>
              </a:rPr>
              <a:t>，反映了液体分子运动的</a:t>
            </a:r>
            <a:r>
              <a:rPr lang="zh-CN" altLang="en-US" b="1" dirty="0">
                <a:solidFill>
                  <a:srgbClr val="FF0000"/>
                </a:solidFill>
                <a:latin typeface="黑体" panose="02010609060101010101" pitchFamily="2" charset="-122"/>
                <a:ea typeface="黑体" panose="02010609060101010101" pitchFamily="2" charset="-122"/>
              </a:rPr>
              <a:t>平均动能</a:t>
            </a:r>
            <a:r>
              <a:rPr lang="zh-CN" altLang="en-US" b="1" dirty="0">
                <a:latin typeface="黑体" panose="02010609060101010101" pitchFamily="2" charset="-122"/>
                <a:ea typeface="黑体" panose="02010609060101010101" pitchFamily="2" charset="-122"/>
              </a:rPr>
              <a:t>增大。液体分子对微粒的碰撞次数将增加，而且每次撞击作用将增强。这就使微粒受到来自各方向的液体分子的撞击作用的不平衡现象加剧，引起微粒的布朗运动越加激烈</a:t>
            </a:r>
            <a:endParaRPr lang="zh-CN" altLang="en-US" b="1" dirty="0">
              <a:latin typeface="黑体" panose="02010609060101010101" pitchFamily="2" charset="-122"/>
              <a:ea typeface="黑体" panose="02010609060101010101" pitchFamily="2" charset="-122"/>
            </a:endParaRPr>
          </a:p>
        </p:txBody>
      </p:sp>
      <p:sp>
        <p:nvSpPr>
          <p:cNvPr id="2" name="Text Box 6"/>
          <p:cNvSpPr txBox="1"/>
          <p:nvPr/>
        </p:nvSpPr>
        <p:spPr>
          <a:xfrm>
            <a:off x="323850" y="188913"/>
            <a:ext cx="3962400" cy="579437"/>
          </a:xfrm>
          <a:prstGeom prst="rect">
            <a:avLst/>
          </a:prstGeom>
          <a:noFill/>
          <a:ln w="9525">
            <a:noFill/>
          </a:ln>
        </p:spPr>
        <p:txBody>
          <a:bodyPr>
            <a:spAutoFit/>
          </a:bodyPr>
          <a:p>
            <a:pPr eaLnBrk="1" hangingPunct="1">
              <a:spcBef>
                <a:spcPct val="50000"/>
              </a:spcBef>
            </a:pPr>
            <a:r>
              <a:rPr lang="zh-CN" altLang="en-US" sz="3200" b="1" dirty="0">
                <a:solidFill>
                  <a:srgbClr val="FF0000"/>
                </a:solidFill>
                <a:latin typeface="Times New Roman" panose="02020603050405020304" pitchFamily="18" charset="0"/>
                <a:ea typeface="黑体" panose="02010609060101010101" pitchFamily="2" charset="-122"/>
              </a:rPr>
              <a:t>影响因素</a:t>
            </a:r>
            <a:r>
              <a:rPr lang="en-US" altLang="zh-CN" sz="3200" b="1" dirty="0">
                <a:solidFill>
                  <a:srgbClr val="FF0000"/>
                </a:solidFill>
                <a:latin typeface="Times New Roman" panose="02020603050405020304" pitchFamily="18" charset="0"/>
                <a:ea typeface="黑体" panose="02010609060101010101" pitchFamily="2" charset="-122"/>
              </a:rPr>
              <a:t>—</a:t>
            </a:r>
            <a:r>
              <a:rPr lang="zh-CN" altLang="en-US" sz="3200" b="1" dirty="0">
                <a:solidFill>
                  <a:srgbClr val="FF0000"/>
                </a:solidFill>
                <a:latin typeface="Times New Roman" panose="02020603050405020304" pitchFamily="18" charset="0"/>
                <a:ea typeface="黑体" panose="02010609060101010101" pitchFamily="2" charset="-122"/>
              </a:rPr>
              <a:t>温度高低</a:t>
            </a:r>
            <a:endParaRPr lang="zh-CN" altLang="en-US" sz="3200" b="1" dirty="0">
              <a:solidFill>
                <a:srgbClr val="FF0000"/>
              </a:solidFill>
              <a:latin typeface="Times New Roman" panose="02020603050405020304" pitchFamily="18"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3314"/>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1" name="Windows XP 打印结束.wav"/>
                                        </p:tgtEl>
                                      </p:cMediaNode>
                                    </p:audio>
                                  </p:sub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13316"/>
                                        </p:tgtEl>
                                        <p:attrNameLst>
                                          <p:attrName>style.visibility</p:attrName>
                                        </p:attrNameLst>
                                      </p:cBhvr>
                                      <p:to>
                                        <p:strVal val="visible"/>
                                      </p:to>
                                    </p:set>
                                    <p:animEffect transition="in" filter="box(in)">
                                      <p:cBhvr>
                                        <p:cTn id="11" dur="5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6"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4338" name="Text Box 2"/>
          <p:cNvSpPr txBox="1"/>
          <p:nvPr/>
        </p:nvSpPr>
        <p:spPr>
          <a:xfrm>
            <a:off x="539750" y="1196975"/>
            <a:ext cx="3962400" cy="579438"/>
          </a:xfrm>
          <a:prstGeom prst="rect">
            <a:avLst/>
          </a:prstGeom>
          <a:noFill/>
          <a:ln w="9525">
            <a:noFill/>
          </a:ln>
        </p:spPr>
        <p:txBody>
          <a:bodyPr>
            <a:spAutoFit/>
          </a:bodyPr>
          <a:p>
            <a:pPr eaLnBrk="1" hangingPunct="1">
              <a:spcBef>
                <a:spcPct val="50000"/>
              </a:spcBef>
            </a:pPr>
            <a:r>
              <a:rPr lang="en-US" altLang="zh-CN" sz="3200" b="1" dirty="0">
                <a:solidFill>
                  <a:srgbClr val="FF0000"/>
                </a:solidFill>
                <a:latin typeface="Times New Roman" panose="02020603050405020304" pitchFamily="18" charset="0"/>
                <a:ea typeface="黑体" panose="02010609060101010101" pitchFamily="2" charset="-122"/>
              </a:rPr>
              <a:t>4.</a:t>
            </a:r>
            <a:r>
              <a:rPr lang="zh-CN" altLang="en-US" sz="3200" b="1" dirty="0">
                <a:solidFill>
                  <a:srgbClr val="FF0000"/>
                </a:solidFill>
                <a:latin typeface="Times New Roman" panose="02020603050405020304" pitchFamily="18" charset="0"/>
                <a:ea typeface="黑体" panose="02010609060101010101" pitchFamily="2" charset="-122"/>
              </a:rPr>
              <a:t>布朗运动的特点：</a:t>
            </a:r>
            <a:endParaRPr lang="zh-CN" altLang="en-US" sz="3200" b="1" dirty="0">
              <a:solidFill>
                <a:srgbClr val="FF0000"/>
              </a:solidFill>
              <a:latin typeface="Times New Roman" panose="02020603050405020304" pitchFamily="18" charset="0"/>
              <a:ea typeface="黑体" panose="02010609060101010101" pitchFamily="2" charset="-122"/>
            </a:endParaRPr>
          </a:p>
        </p:txBody>
      </p:sp>
      <p:sp>
        <p:nvSpPr>
          <p:cNvPr id="31747" name="Text Box 3"/>
          <p:cNvSpPr txBox="1"/>
          <p:nvPr/>
        </p:nvSpPr>
        <p:spPr>
          <a:xfrm>
            <a:off x="1111250" y="1878013"/>
            <a:ext cx="7772400" cy="457200"/>
          </a:xfrm>
          <a:prstGeom prst="rect">
            <a:avLst/>
          </a:prstGeom>
          <a:noFill/>
          <a:ln w="9525">
            <a:noFill/>
          </a:ln>
        </p:spPr>
        <p:txBody>
          <a:bodyPr>
            <a:spAutoFit/>
          </a:bodyPr>
          <a:p>
            <a:pPr eaLnBrk="1" hangingPunct="1">
              <a:spcBef>
                <a:spcPct val="50000"/>
              </a:spcBef>
            </a:pPr>
            <a:r>
              <a:rPr lang="en-US" altLang="zh-CN" sz="2400" dirty="0">
                <a:latin typeface="Times New Roman" panose="02020603050405020304" pitchFamily="18" charset="0"/>
              </a:rPr>
              <a:t>         </a:t>
            </a:r>
            <a:endParaRPr lang="en-US" altLang="zh-CN" sz="2400" dirty="0">
              <a:latin typeface="Times New Roman" panose="02020603050405020304" pitchFamily="18" charset="0"/>
            </a:endParaRPr>
          </a:p>
        </p:txBody>
      </p:sp>
      <p:sp>
        <p:nvSpPr>
          <p:cNvPr id="31748" name="Text Box 4"/>
          <p:cNvSpPr txBox="1"/>
          <p:nvPr/>
        </p:nvSpPr>
        <p:spPr>
          <a:xfrm>
            <a:off x="1619250" y="2133600"/>
            <a:ext cx="2057400" cy="579438"/>
          </a:xfrm>
          <a:prstGeom prst="rect">
            <a:avLst/>
          </a:prstGeom>
          <a:noFill/>
          <a:ln w="9525">
            <a:noFill/>
          </a:ln>
        </p:spPr>
        <p:txBody>
          <a:bodyPr>
            <a:spAutoFit/>
          </a:bodyPr>
          <a:p>
            <a:pPr eaLnBrk="1" hangingPunct="1">
              <a:spcBef>
                <a:spcPct val="50000"/>
              </a:spcBef>
            </a:pPr>
            <a:r>
              <a:rPr lang="zh-CN" altLang="en-US" sz="3200" b="1" dirty="0">
                <a:latin typeface="Times New Roman" panose="02020603050405020304" pitchFamily="18" charset="0"/>
              </a:rPr>
              <a:t>无规则；</a:t>
            </a:r>
            <a:endParaRPr lang="zh-CN" altLang="en-US" sz="3200" b="1" dirty="0">
              <a:latin typeface="Times New Roman" panose="02020603050405020304" pitchFamily="18" charset="0"/>
            </a:endParaRPr>
          </a:p>
        </p:txBody>
      </p:sp>
      <p:sp>
        <p:nvSpPr>
          <p:cNvPr id="31750" name="AutoShape 6"/>
          <p:cNvSpPr/>
          <p:nvPr/>
        </p:nvSpPr>
        <p:spPr>
          <a:xfrm>
            <a:off x="1339850" y="2182813"/>
            <a:ext cx="152400" cy="2133600"/>
          </a:xfrm>
          <a:prstGeom prst="leftBrace">
            <a:avLst>
              <a:gd name="adj1" fmla="val 116666"/>
              <a:gd name="adj2" fmla="val 50000"/>
            </a:avLst>
          </a:prstGeom>
          <a:solidFill>
            <a:srgbClr val="F2D6C4"/>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31751" name="Text Box 7"/>
          <p:cNvSpPr txBox="1"/>
          <p:nvPr/>
        </p:nvSpPr>
        <p:spPr>
          <a:xfrm>
            <a:off x="1547813" y="2852738"/>
            <a:ext cx="4048125" cy="579437"/>
          </a:xfrm>
          <a:prstGeom prst="rect">
            <a:avLst/>
          </a:prstGeom>
          <a:noFill/>
          <a:ln w="9525">
            <a:noFill/>
          </a:ln>
        </p:spPr>
        <p:txBody>
          <a:bodyPr>
            <a:spAutoFit/>
          </a:bodyPr>
          <a:p>
            <a:pPr eaLnBrk="1" hangingPunct="1">
              <a:spcBef>
                <a:spcPct val="50000"/>
              </a:spcBef>
            </a:pPr>
            <a:r>
              <a:rPr lang="zh-CN" altLang="en-US" sz="3200" b="1" dirty="0">
                <a:latin typeface="Times New Roman" panose="02020603050405020304" pitchFamily="18" charset="0"/>
                <a:ea typeface="华文细黑" panose="02010600040101010101" pitchFamily="2" charset="-122"/>
              </a:rPr>
              <a:t>永不停息；</a:t>
            </a:r>
            <a:endParaRPr lang="zh-CN" altLang="en-US" sz="3200" b="1" dirty="0">
              <a:latin typeface="Times New Roman" panose="02020603050405020304" pitchFamily="18" charset="0"/>
              <a:ea typeface="华文细黑" panose="02010600040101010101" pitchFamily="2" charset="-122"/>
            </a:endParaRPr>
          </a:p>
        </p:txBody>
      </p:sp>
      <p:sp>
        <p:nvSpPr>
          <p:cNvPr id="31752" name="Text Box 8">
            <a:hlinkClick r:id="rId1" action="ppaction://hlinkfile"/>
          </p:cNvPr>
          <p:cNvSpPr txBox="1"/>
          <p:nvPr/>
        </p:nvSpPr>
        <p:spPr>
          <a:xfrm>
            <a:off x="1547813" y="3716338"/>
            <a:ext cx="6938962" cy="579437"/>
          </a:xfrm>
          <a:prstGeom prst="rect">
            <a:avLst/>
          </a:prstGeom>
          <a:noFill/>
          <a:ln w="9525">
            <a:noFill/>
          </a:ln>
        </p:spPr>
        <p:txBody>
          <a:bodyPr>
            <a:spAutoFit/>
          </a:bodyPr>
          <a:p>
            <a:pPr eaLnBrk="1" hangingPunct="1">
              <a:spcBef>
                <a:spcPct val="50000"/>
              </a:spcBef>
            </a:pPr>
            <a:r>
              <a:rPr lang="zh-CN" altLang="en-US" sz="3200" b="1" dirty="0">
                <a:latin typeface="Times New Roman" panose="02020603050405020304" pitchFamily="18" charset="0"/>
                <a:ea typeface="华文细黑" panose="02010600040101010101" pitchFamily="2" charset="-122"/>
              </a:rPr>
              <a:t>温度越高，颗粒越小，运动越激烈；</a:t>
            </a:r>
            <a:endParaRPr lang="zh-CN" altLang="en-US" sz="3200" b="1" dirty="0">
              <a:latin typeface="Times New Roman" panose="02020603050405020304" pitchFamily="18" charset="0"/>
              <a:ea typeface="华文细黑" panose="02010600040101010101" pitchFamily="2" charset="-122"/>
            </a:endParaRPr>
          </a:p>
        </p:txBody>
      </p:sp>
      <p:sp>
        <p:nvSpPr>
          <p:cNvPr id="31755" name="Rectangle 11"/>
          <p:cNvSpPr/>
          <p:nvPr/>
        </p:nvSpPr>
        <p:spPr>
          <a:xfrm>
            <a:off x="1187450" y="4797425"/>
            <a:ext cx="6711950" cy="579438"/>
          </a:xfrm>
          <a:prstGeom prst="rect">
            <a:avLst/>
          </a:prstGeom>
          <a:noFill/>
          <a:ln w="9525">
            <a:noFill/>
          </a:ln>
        </p:spPr>
        <p:txBody>
          <a:bodyPr wrap="none">
            <a:spAutoFit/>
          </a:bodyPr>
          <a:p>
            <a:pPr eaLnBrk="1" hangingPunct="1">
              <a:spcBef>
                <a:spcPct val="50000"/>
              </a:spcBef>
            </a:pPr>
            <a:r>
              <a:rPr lang="zh-CN" altLang="en-US" sz="3200" b="1" dirty="0">
                <a:latin typeface="Times New Roman" panose="02020603050405020304" pitchFamily="18" charset="0"/>
                <a:ea typeface="黑体" panose="02010609060101010101" pitchFamily="2" charset="-122"/>
              </a:rPr>
              <a:t>布朗运动能够在</a:t>
            </a:r>
            <a:r>
              <a:rPr lang="zh-CN" altLang="en-US" sz="3200" b="1" dirty="0">
                <a:solidFill>
                  <a:srgbClr val="FF0066"/>
                </a:solidFill>
                <a:latin typeface="Times New Roman" panose="02020603050405020304" pitchFamily="18" charset="0"/>
                <a:ea typeface="黑体" panose="02010609060101010101" pitchFamily="2" charset="-122"/>
              </a:rPr>
              <a:t>液体</a:t>
            </a:r>
            <a:r>
              <a:rPr lang="zh-CN" altLang="en-US" sz="3200" b="1" dirty="0">
                <a:latin typeface="Times New Roman" panose="02020603050405020304" pitchFamily="18" charset="0"/>
                <a:ea typeface="黑体" panose="02010609060101010101" pitchFamily="2" charset="-122"/>
              </a:rPr>
              <a:t>和</a:t>
            </a:r>
            <a:r>
              <a:rPr lang="zh-CN" altLang="en-US" sz="3200" b="1" dirty="0">
                <a:solidFill>
                  <a:srgbClr val="FF0066"/>
                </a:solidFill>
                <a:latin typeface="Times New Roman" panose="02020603050405020304" pitchFamily="18" charset="0"/>
                <a:ea typeface="黑体" panose="02010609060101010101" pitchFamily="2" charset="-122"/>
              </a:rPr>
              <a:t>气体</a:t>
            </a:r>
            <a:r>
              <a:rPr lang="zh-CN" altLang="en-US" sz="3200" b="1" dirty="0">
                <a:latin typeface="Times New Roman" panose="02020603050405020304" pitchFamily="18" charset="0"/>
                <a:ea typeface="黑体" panose="02010609060101010101" pitchFamily="2" charset="-122"/>
              </a:rPr>
              <a:t>中发生！</a:t>
            </a:r>
            <a:endParaRPr lang="zh-CN" altLang="en-US" sz="3200" b="1" dirty="0">
              <a:latin typeface="Times New Roman" panose="02020603050405020304" pitchFamily="18" charset="0"/>
              <a:ea typeface="黑体" panose="02010609060101010101" pitchFamily="2" charset="-122"/>
            </a:endParaRPr>
          </a:p>
        </p:txBody>
      </p:sp>
      <p:pic>
        <p:nvPicPr>
          <p:cNvPr id="14345" name="Picture 10" descr="C:\Program Files\Microsoft Office\MEDIA\CAGCAT10\j0217698.wmf">
            <a:hlinkClick r:id="rId2" action="ppaction://hlinksldjump"/>
          </p:cNvPr>
          <p:cNvPicPr>
            <a:picLocks noChangeAspect="1"/>
          </p:cNvPicPr>
          <p:nvPr/>
        </p:nvPicPr>
        <p:blipFill>
          <a:blip r:embed="rId3"/>
          <a:stretch>
            <a:fillRect/>
          </a:stretch>
        </p:blipFill>
        <p:spPr>
          <a:xfrm>
            <a:off x="7735888" y="5707063"/>
            <a:ext cx="823912" cy="79692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iterate type="wd">
                                    <p:tmPct val="100000"/>
                                  </p:iterate>
                                  <p:childTnLst>
                                    <p:set>
                                      <p:cBhvr>
                                        <p:cTn id="6" dur="1" fill="hold">
                                          <p:stCondLst>
                                            <p:cond delay="0"/>
                                          </p:stCondLst>
                                        </p:cTn>
                                        <p:tgtEl>
                                          <p:spTgt spid="31747"/>
                                        </p:tgtEl>
                                        <p:attrNameLst>
                                          <p:attrName>style.visibility</p:attrName>
                                        </p:attrNameLst>
                                      </p:cBhvr>
                                      <p:to>
                                        <p:strVal val="visible"/>
                                      </p:to>
                                    </p:set>
                                    <p:animEffect transition="in" filter="dissolve">
                                      <p:cBhvr>
                                        <p:cTn id="7" dur="300"/>
                                        <p:tgtEl>
                                          <p:spTgt spid="3174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31750"/>
                                        </p:tgtEl>
                                        <p:attrNameLst>
                                          <p:attrName>style.visibility</p:attrName>
                                        </p:attrNameLst>
                                      </p:cBhvr>
                                      <p:to>
                                        <p:strVal val="visible"/>
                                      </p:to>
                                    </p:set>
                                    <p:anim calcmode="lin" valueType="num">
                                      <p:cBhvr additive="base">
                                        <p:cTn id="12" dur="500" fill="hold"/>
                                        <p:tgtEl>
                                          <p:spTgt spid="31750"/>
                                        </p:tgtEl>
                                        <p:attrNameLst>
                                          <p:attrName>ppt_x</p:attrName>
                                        </p:attrNameLst>
                                      </p:cBhvr>
                                      <p:tavLst>
                                        <p:tav tm="0">
                                          <p:val>
                                            <p:strVal val="0-#ppt_w/2"/>
                                          </p:val>
                                        </p:tav>
                                        <p:tav tm="100000">
                                          <p:val>
                                            <p:strVal val="#ppt_x"/>
                                          </p:val>
                                        </p:tav>
                                      </p:tavLst>
                                    </p:anim>
                                    <p:anim calcmode="lin" valueType="num">
                                      <p:cBhvr additive="base">
                                        <p:cTn id="13" dur="500" fill="hold"/>
                                        <p:tgtEl>
                                          <p:spTgt spid="3175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31748"/>
                                        </p:tgtEl>
                                        <p:attrNameLst>
                                          <p:attrName>style.visibility</p:attrName>
                                        </p:attrNameLst>
                                      </p:cBhvr>
                                      <p:to>
                                        <p:strVal val="visible"/>
                                      </p:to>
                                    </p:set>
                                    <p:animEffect transition="in" filter="checkerboard(across)">
                                      <p:cBhvr>
                                        <p:cTn id="18" dur="500"/>
                                        <p:tgtEl>
                                          <p:spTgt spid="3174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37" fill="hold" grpId="0" nodeType="clickEffect">
                                  <p:stCondLst>
                                    <p:cond delay="0"/>
                                  </p:stCondLst>
                                  <p:childTnLst>
                                    <p:set>
                                      <p:cBhvr>
                                        <p:cTn id="22" dur="1" fill="hold">
                                          <p:stCondLst>
                                            <p:cond delay="0"/>
                                          </p:stCondLst>
                                        </p:cTn>
                                        <p:tgtEl>
                                          <p:spTgt spid="31751"/>
                                        </p:tgtEl>
                                        <p:attrNameLst>
                                          <p:attrName>style.visibility</p:attrName>
                                        </p:attrNameLst>
                                      </p:cBhvr>
                                      <p:to>
                                        <p:strVal val="visible"/>
                                      </p:to>
                                    </p:set>
                                    <p:animEffect transition="in" filter="barn(outVertical)">
                                      <p:cBhvr>
                                        <p:cTn id="23" dur="500"/>
                                        <p:tgtEl>
                                          <p:spTgt spid="31751"/>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31752"/>
                                        </p:tgtEl>
                                        <p:attrNameLst>
                                          <p:attrName>style.visibility</p:attrName>
                                        </p:attrNameLst>
                                      </p:cBhvr>
                                      <p:to>
                                        <p:strVal val="visible"/>
                                      </p:to>
                                    </p:set>
                                    <p:animEffect transition="in" filter="blinds(horizontal)">
                                      <p:cBhvr>
                                        <p:cTn id="28" dur="500"/>
                                        <p:tgtEl>
                                          <p:spTgt spid="31752"/>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4" fill="hold" grpId="0" nodeType="clickEffect">
                                  <p:stCondLst>
                                    <p:cond delay="0"/>
                                  </p:stCondLst>
                                  <p:childTnLst>
                                    <p:set>
                                      <p:cBhvr>
                                        <p:cTn id="32" dur="1" fill="hold">
                                          <p:stCondLst>
                                            <p:cond delay="0"/>
                                          </p:stCondLst>
                                        </p:cTn>
                                        <p:tgtEl>
                                          <p:spTgt spid="31755"/>
                                        </p:tgtEl>
                                        <p:attrNameLst>
                                          <p:attrName>style.visibility</p:attrName>
                                        </p:attrNameLst>
                                      </p:cBhvr>
                                      <p:to>
                                        <p:strVal val="visible"/>
                                      </p:to>
                                    </p:set>
                                    <p:animEffect transition="in" filter="slide(fromBottom)">
                                      <p:cBhvr>
                                        <p:cTn id="33" dur="500"/>
                                        <p:tgtEl>
                                          <p:spTgt spid="317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P spid="31748" grpId="0"/>
      <p:bldP spid="31751" grpId="0"/>
      <p:bldP spid="31752" grpId="0"/>
      <p:bldP spid="31755"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5362" name="Rectangle 2"/>
          <p:cNvSpPr/>
          <p:nvPr/>
        </p:nvSpPr>
        <p:spPr>
          <a:xfrm>
            <a:off x="41275" y="1844675"/>
            <a:ext cx="9102725" cy="4572000"/>
          </a:xfrm>
          <a:prstGeom prst="rect">
            <a:avLst/>
          </a:prstGeom>
          <a:noFill/>
          <a:ln w="76200">
            <a:noFill/>
          </a:ln>
        </p:spPr>
        <p:txBody>
          <a:bodyPr/>
          <a:p>
            <a:pPr marL="342900" indent="-342900" eaLnBrk="1" hangingPunct="1">
              <a:spcBef>
                <a:spcPct val="20000"/>
              </a:spcBef>
              <a:buChar char="•"/>
            </a:pPr>
            <a:r>
              <a:rPr lang="zh-CN" altLang="en-US" b="1" dirty="0">
                <a:latin typeface="黑体" panose="02010609060101010101" pitchFamily="2" charset="-122"/>
                <a:ea typeface="黑体" panose="02010609060101010101" pitchFamily="2" charset="-122"/>
              </a:rPr>
              <a:t>关于布朗运动，如下说法正确的是：</a:t>
            </a:r>
            <a:endParaRPr lang="zh-CN" altLang="en-US" b="1" dirty="0">
              <a:latin typeface="黑体" panose="02010609060101010101" pitchFamily="2" charset="-122"/>
              <a:ea typeface="黑体" panose="02010609060101010101" pitchFamily="2" charset="-122"/>
            </a:endParaRPr>
          </a:p>
          <a:p>
            <a:pPr marL="342900" indent="-342900" eaLnBrk="1" hangingPunct="1">
              <a:spcBef>
                <a:spcPct val="20000"/>
              </a:spcBef>
              <a:buChar char="•"/>
            </a:pPr>
            <a:endParaRPr lang="zh-CN" altLang="en-US" b="1" dirty="0">
              <a:latin typeface="黑体" panose="02010609060101010101" pitchFamily="2" charset="-122"/>
              <a:ea typeface="黑体" panose="02010609060101010101" pitchFamily="2" charset="-122"/>
            </a:endParaRPr>
          </a:p>
          <a:p>
            <a:pPr marL="342900" indent="-342900" eaLnBrk="1" hangingPunct="1">
              <a:spcBef>
                <a:spcPct val="20000"/>
              </a:spcBef>
              <a:buChar char="•"/>
            </a:pPr>
            <a:r>
              <a:rPr lang="en-US" altLang="zh-CN" b="1" dirty="0">
                <a:latin typeface="黑体" panose="02010609060101010101" pitchFamily="2" charset="-122"/>
                <a:ea typeface="黑体" panose="02010609060101010101" pitchFamily="2" charset="-122"/>
              </a:rPr>
              <a:t>A.</a:t>
            </a:r>
            <a:r>
              <a:rPr lang="zh-CN" altLang="en-US" b="1" dirty="0">
                <a:latin typeface="黑体" panose="02010609060101010101" pitchFamily="2" charset="-122"/>
                <a:ea typeface="黑体" panose="02010609060101010101" pitchFamily="2" charset="-122"/>
              </a:rPr>
              <a:t>布朗运动是花粉分子无规则运动。</a:t>
            </a:r>
            <a:endParaRPr lang="zh-CN" altLang="en-US" b="1" dirty="0">
              <a:latin typeface="黑体" panose="02010609060101010101" pitchFamily="2" charset="-122"/>
              <a:ea typeface="黑体" panose="02010609060101010101" pitchFamily="2" charset="-122"/>
            </a:endParaRPr>
          </a:p>
          <a:p>
            <a:pPr marL="342900" indent="-342900" eaLnBrk="1" hangingPunct="1">
              <a:spcBef>
                <a:spcPct val="20000"/>
              </a:spcBef>
              <a:buChar char="•"/>
            </a:pPr>
            <a:r>
              <a:rPr lang="en-US" altLang="zh-CN" b="1" dirty="0">
                <a:latin typeface="黑体" panose="02010609060101010101" pitchFamily="2" charset="-122"/>
                <a:ea typeface="黑体" panose="02010609060101010101" pitchFamily="2" charset="-122"/>
              </a:rPr>
              <a:t>B.</a:t>
            </a:r>
            <a:r>
              <a:rPr lang="zh-CN" altLang="en-US" b="1" dirty="0">
                <a:latin typeface="黑体" panose="02010609060101010101" pitchFamily="2" charset="-122"/>
                <a:ea typeface="黑体" panose="02010609060101010101" pitchFamily="2" charset="-122"/>
              </a:rPr>
              <a:t>布朗运动是由于花粉微粒内部分子间的碰撞引起的。</a:t>
            </a:r>
            <a:endParaRPr lang="zh-CN" altLang="en-US" b="1" dirty="0">
              <a:latin typeface="黑体" panose="02010609060101010101" pitchFamily="2" charset="-122"/>
              <a:ea typeface="黑体" panose="02010609060101010101" pitchFamily="2" charset="-122"/>
            </a:endParaRPr>
          </a:p>
          <a:p>
            <a:pPr marL="342900" indent="-342900" eaLnBrk="1" hangingPunct="1">
              <a:spcBef>
                <a:spcPct val="20000"/>
              </a:spcBef>
              <a:buChar char="•"/>
            </a:pPr>
            <a:r>
              <a:rPr lang="en-US" altLang="zh-CN" b="1" dirty="0">
                <a:latin typeface="黑体" panose="02010609060101010101" pitchFamily="2" charset="-122"/>
                <a:ea typeface="黑体" panose="02010609060101010101" pitchFamily="2" charset="-122"/>
              </a:rPr>
              <a:t>C.</a:t>
            </a:r>
            <a:r>
              <a:rPr lang="zh-CN" altLang="en-US" b="1" dirty="0">
                <a:latin typeface="黑体" panose="02010609060101010101" pitchFamily="2" charset="-122"/>
                <a:ea typeface="黑体" panose="02010609060101010101" pitchFamily="2" charset="-122"/>
              </a:rPr>
              <a:t>温度越高，布朗运动越明显。</a:t>
            </a:r>
            <a:endParaRPr lang="zh-CN" altLang="en-US" b="1" dirty="0">
              <a:latin typeface="黑体" panose="02010609060101010101" pitchFamily="2" charset="-122"/>
              <a:ea typeface="黑体" panose="02010609060101010101" pitchFamily="2" charset="-122"/>
            </a:endParaRPr>
          </a:p>
          <a:p>
            <a:pPr marL="342900" indent="-342900" eaLnBrk="1" hangingPunct="1">
              <a:spcBef>
                <a:spcPct val="20000"/>
              </a:spcBef>
              <a:buChar char="•"/>
            </a:pPr>
            <a:r>
              <a:rPr lang="en-US" altLang="zh-CN" b="1" dirty="0">
                <a:latin typeface="黑体" panose="02010609060101010101" pitchFamily="2" charset="-122"/>
                <a:ea typeface="黑体" panose="02010609060101010101" pitchFamily="2" charset="-122"/>
              </a:rPr>
              <a:t>D.</a:t>
            </a:r>
            <a:r>
              <a:rPr lang="zh-CN" altLang="en-US" b="1" dirty="0">
                <a:latin typeface="黑体" panose="02010609060101010101" pitchFamily="2" charset="-122"/>
                <a:ea typeface="黑体" panose="02010609060101010101" pitchFamily="2" charset="-122"/>
              </a:rPr>
              <a:t>布朗运动是分子运动的间接结果。</a:t>
            </a:r>
            <a:endParaRPr lang="zh-CN" altLang="en-US" b="1" dirty="0">
              <a:latin typeface="黑体" panose="02010609060101010101" pitchFamily="2" charset="-122"/>
              <a:ea typeface="黑体" panose="02010609060101010101" pitchFamily="2" charset="-122"/>
            </a:endParaRPr>
          </a:p>
        </p:txBody>
      </p:sp>
      <p:sp>
        <p:nvSpPr>
          <p:cNvPr id="15363" name="WordArt 3"/>
          <p:cNvSpPr>
            <a:spLocks noTextEdit="1"/>
          </p:cNvSpPr>
          <p:nvPr/>
        </p:nvSpPr>
        <p:spPr>
          <a:xfrm>
            <a:off x="6156325" y="1989138"/>
            <a:ext cx="360363" cy="431800"/>
          </a:xfrm>
          <a:prstGeom prst="rect">
            <a:avLst/>
          </a:prstGeom>
        </p:spPr>
        <p:txBody>
          <a:bodyPr wrap="none" fromWordArt="1">
            <a:prstTxWarp prst="textPlain">
              <a:avLst>
                <a:gd name="adj" fmla="val 50000"/>
              </a:avLst>
            </a:prstTxWarp>
            <a:normAutofit/>
          </a:bodyPr>
          <a:p>
            <a:pPr algn="ctr"/>
            <a:r>
              <a:rPr lang="zh-CN" altLang="en-US" sz="3600">
                <a:ln w="9525" cap="flat" cmpd="sng">
                  <a:solidFill>
                    <a:srgbClr val="FF0000"/>
                  </a:solidFill>
                  <a:prstDash val="solid"/>
                  <a:headEnd type="none" w="med" len="med"/>
                  <a:tailEnd type="none" w="med" len="med"/>
                </a:ln>
                <a:solidFill>
                  <a:srgbClr val="FF0000"/>
                </a:solidFill>
                <a:latin typeface="宋体" panose="02010600030101010101" pitchFamily="2" charset="-122"/>
                <a:ea typeface="宋体" panose="02010600030101010101" pitchFamily="2" charset="-122"/>
              </a:rPr>
              <a:t>C</a:t>
            </a:r>
            <a:endParaRPr lang="zh-CN" altLang="en-US" sz="3600">
              <a:ln w="9525" cap="flat" cmpd="sng">
                <a:solidFill>
                  <a:srgbClr val="FF0000"/>
                </a:solidFill>
                <a:prstDash val="solid"/>
                <a:headEnd type="none" w="med" len="med"/>
                <a:tailEnd type="none" w="med" len="med"/>
              </a:ln>
              <a:solidFill>
                <a:srgbClr val="FF0000"/>
              </a:solidFill>
              <a:latin typeface="宋体" panose="02010600030101010101" pitchFamily="2" charset="-122"/>
              <a:ea typeface="宋体" panose="02010600030101010101" pitchFamily="2" charset="-122"/>
            </a:endParaRPr>
          </a:p>
        </p:txBody>
      </p:sp>
      <p:sp>
        <p:nvSpPr>
          <p:cNvPr id="15364" name="WordArt 4"/>
          <p:cNvSpPr>
            <a:spLocks noTextEdit="1"/>
          </p:cNvSpPr>
          <p:nvPr/>
        </p:nvSpPr>
        <p:spPr>
          <a:xfrm>
            <a:off x="6659563" y="1989138"/>
            <a:ext cx="287337" cy="431800"/>
          </a:xfrm>
          <a:prstGeom prst="rect">
            <a:avLst/>
          </a:prstGeom>
        </p:spPr>
        <p:txBody>
          <a:bodyPr wrap="none" fromWordArt="1">
            <a:prstTxWarp prst="textPlain">
              <a:avLst>
                <a:gd name="adj" fmla="val 50000"/>
              </a:avLst>
            </a:prstTxWarp>
            <a:normAutofit/>
          </a:bodyPr>
          <a:p>
            <a:pPr algn="ctr"/>
            <a:r>
              <a:rPr lang="zh-CN" altLang="en-US" sz="3600">
                <a:ln w="9525" cap="flat" cmpd="sng">
                  <a:solidFill>
                    <a:srgbClr val="FF0000"/>
                  </a:solidFill>
                  <a:prstDash val="solid"/>
                  <a:headEnd type="none" w="med" len="med"/>
                  <a:tailEnd type="none" w="med" len="med"/>
                </a:ln>
                <a:solidFill>
                  <a:srgbClr val="FF0000"/>
                </a:solidFill>
                <a:latin typeface="宋体" panose="02010600030101010101" pitchFamily="2" charset="-122"/>
                <a:ea typeface="宋体" panose="02010600030101010101" pitchFamily="2" charset="-122"/>
              </a:rPr>
              <a:t>D</a:t>
            </a:r>
            <a:endParaRPr lang="zh-CN" altLang="en-US" sz="3600">
              <a:ln w="9525" cap="flat" cmpd="sng">
                <a:solidFill>
                  <a:srgbClr val="FF0000"/>
                </a:solidFill>
                <a:prstDash val="solid"/>
                <a:headEnd type="none" w="med" len="med"/>
                <a:tailEnd type="none" w="med" len="med"/>
              </a:ln>
              <a:solidFill>
                <a:srgbClr val="FF0000"/>
              </a:solidFill>
              <a:latin typeface="宋体" panose="02010600030101010101" pitchFamily="2" charset="-122"/>
              <a:ea typeface="宋体" panose="02010600030101010101" pitchFamily="2" charset="-122"/>
            </a:endParaRPr>
          </a:p>
        </p:txBody>
      </p:sp>
      <p:sp>
        <p:nvSpPr>
          <p:cNvPr id="15365" name="Rectangle 5"/>
          <p:cNvSpPr/>
          <p:nvPr/>
        </p:nvSpPr>
        <p:spPr>
          <a:xfrm>
            <a:off x="395288" y="1052513"/>
            <a:ext cx="2808287" cy="579437"/>
          </a:xfrm>
          <a:prstGeom prst="rect">
            <a:avLst/>
          </a:prstGeom>
          <a:noFill/>
          <a:ln w="9525">
            <a:noFill/>
          </a:ln>
        </p:spPr>
        <p:txBody>
          <a:bodyPr>
            <a:spAutoFit/>
          </a:bodyPr>
          <a:p>
            <a:pPr eaLnBrk="1" hangingPunct="1"/>
            <a:r>
              <a:rPr lang="zh-CN" altLang="en-US" sz="3200" b="1" dirty="0">
                <a:solidFill>
                  <a:srgbClr val="FF0000"/>
                </a:solidFill>
                <a:latin typeface="黑体" panose="02010609060101010101" pitchFamily="2" charset="-122"/>
                <a:ea typeface="黑体" panose="02010609060101010101" pitchFamily="2" charset="-122"/>
              </a:rPr>
              <a:t>课堂练习</a:t>
            </a:r>
            <a:endParaRPr lang="zh-CN" altLang="en-US" sz="3200" b="1" dirty="0">
              <a:solidFill>
                <a:srgbClr val="FF000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1536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153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6386" name="Rectangle 2"/>
          <p:cNvSpPr/>
          <p:nvPr/>
        </p:nvSpPr>
        <p:spPr>
          <a:xfrm>
            <a:off x="539750" y="1368425"/>
            <a:ext cx="5894388" cy="579438"/>
          </a:xfrm>
          <a:prstGeom prst="rect">
            <a:avLst/>
          </a:prstGeom>
          <a:noFill/>
          <a:ln w="9525">
            <a:noFill/>
          </a:ln>
        </p:spPr>
        <p:txBody>
          <a:bodyPr wrap="none">
            <a:spAutoFit/>
          </a:bodyPr>
          <a:p>
            <a:pPr eaLnBrk="1" hangingPunct="1"/>
            <a:r>
              <a:rPr lang="en-US" altLang="zh-CN" sz="3200" b="1" dirty="0">
                <a:solidFill>
                  <a:srgbClr val="FF0000"/>
                </a:solidFill>
                <a:latin typeface="Times New Roman" panose="02020603050405020304" pitchFamily="18" charset="0"/>
                <a:ea typeface="黑体" panose="02010609060101010101" pitchFamily="2" charset="-122"/>
              </a:rPr>
              <a:t>5. </a:t>
            </a:r>
            <a:r>
              <a:rPr lang="zh-CN" altLang="en-US" sz="3200" b="1" dirty="0">
                <a:solidFill>
                  <a:srgbClr val="FF0000"/>
                </a:solidFill>
                <a:latin typeface="Times New Roman" panose="02020603050405020304" pitchFamily="18" charset="0"/>
                <a:ea typeface="黑体" panose="02010609060101010101" pitchFamily="2" charset="-122"/>
              </a:rPr>
              <a:t>扩散现象和布朗运动的区别：</a:t>
            </a:r>
            <a:endParaRPr lang="zh-CN" altLang="en-US" sz="3200" b="1" dirty="0">
              <a:solidFill>
                <a:srgbClr val="FF0000"/>
              </a:solidFill>
              <a:latin typeface="Times New Roman" panose="02020603050405020304" pitchFamily="18" charset="0"/>
              <a:ea typeface="黑体" panose="02010609060101010101" pitchFamily="2" charset="-122"/>
            </a:endParaRPr>
          </a:p>
        </p:txBody>
      </p:sp>
      <p:sp>
        <p:nvSpPr>
          <p:cNvPr id="59395" name="Rectangle 3"/>
          <p:cNvSpPr/>
          <p:nvPr/>
        </p:nvSpPr>
        <p:spPr>
          <a:xfrm>
            <a:off x="250825" y="2205038"/>
            <a:ext cx="8382000" cy="3429000"/>
          </a:xfrm>
          <a:prstGeom prst="rect">
            <a:avLst/>
          </a:prstGeom>
          <a:noFill/>
          <a:ln w="38100" cap="flat" cmpd="sng">
            <a:solidFill>
              <a:srgbClr val="33CC33"/>
            </a:solidFill>
            <a:prstDash val="sysDot"/>
            <a:miter/>
            <a:headEnd type="none" w="med" len="med"/>
            <a:tailEnd type="none" w="med" len="med"/>
          </a:ln>
        </p:spPr>
        <p:txBody>
          <a:bodyPr/>
          <a:p>
            <a:pPr marL="342900" indent="-342900" eaLnBrk="1" hangingPunct="1">
              <a:spcBef>
                <a:spcPct val="20000"/>
              </a:spcBef>
            </a:pPr>
            <a:r>
              <a:rPr lang="zh-CN" altLang="en-US" sz="2200" b="1" dirty="0">
                <a:latin typeface="黑体" panose="02010609060101010101" pitchFamily="2" charset="-122"/>
                <a:ea typeface="黑体" panose="02010609060101010101" pitchFamily="2" charset="-122"/>
              </a:rPr>
              <a:t>　 </a:t>
            </a:r>
            <a:r>
              <a:rPr lang="zh-CN" altLang="en-US" sz="3200" b="1" dirty="0">
                <a:latin typeface="黑体" panose="02010609060101010101" pitchFamily="2" charset="-122"/>
                <a:ea typeface="黑体" panose="02010609060101010101" pitchFamily="2" charset="-122"/>
              </a:rPr>
              <a:t>（</a:t>
            </a:r>
            <a:r>
              <a:rPr lang="en-US" altLang="zh-CN" sz="3200" b="1" dirty="0">
                <a:latin typeface="黑体" panose="02010609060101010101" pitchFamily="2" charset="-122"/>
                <a:ea typeface="黑体" panose="02010609060101010101" pitchFamily="2" charset="-122"/>
              </a:rPr>
              <a:t>1</a:t>
            </a:r>
            <a:r>
              <a:rPr lang="zh-CN" altLang="en-US" sz="3200" b="1" dirty="0">
                <a:latin typeface="黑体" panose="02010609060101010101" pitchFamily="2" charset="-122"/>
                <a:ea typeface="黑体" panose="02010609060101010101" pitchFamily="2" charset="-122"/>
              </a:rPr>
              <a:t>）所谓扩散现象，指的是不同物质相互接触时，可以彼此进入对方中去的现象</a:t>
            </a:r>
            <a:r>
              <a:rPr lang="en-US" altLang="zh-CN" sz="3200" b="1" dirty="0">
                <a:latin typeface="黑体" panose="02010609060101010101" pitchFamily="2" charset="-122"/>
                <a:ea typeface="黑体" panose="02010609060101010101" pitchFamily="2" charset="-122"/>
              </a:rPr>
              <a:t>.</a:t>
            </a:r>
            <a:endParaRPr lang="en-US" altLang="zh-CN" sz="3200" b="1" dirty="0">
              <a:latin typeface="黑体" panose="02010609060101010101" pitchFamily="2" charset="-122"/>
              <a:ea typeface="黑体" panose="02010609060101010101" pitchFamily="2" charset="-122"/>
            </a:endParaRPr>
          </a:p>
          <a:p>
            <a:pPr marL="342900" indent="-342900" eaLnBrk="1" hangingPunct="1">
              <a:spcBef>
                <a:spcPct val="20000"/>
              </a:spcBef>
            </a:pPr>
            <a:r>
              <a:rPr lang="zh-CN" altLang="en-US" sz="3200" b="1" dirty="0">
                <a:latin typeface="黑体" panose="02010609060101010101" pitchFamily="2" charset="-122"/>
                <a:ea typeface="黑体" panose="02010609060101010101" pitchFamily="2" charset="-122"/>
              </a:rPr>
              <a:t>　（</a:t>
            </a:r>
            <a:r>
              <a:rPr lang="en-US" altLang="zh-CN" sz="3200" b="1" dirty="0">
                <a:latin typeface="黑体" panose="02010609060101010101" pitchFamily="2" charset="-122"/>
                <a:ea typeface="黑体" panose="02010609060101010101" pitchFamily="2" charset="-122"/>
              </a:rPr>
              <a:t>2</a:t>
            </a:r>
            <a:r>
              <a:rPr lang="zh-CN" altLang="en-US" sz="3200" b="1" dirty="0">
                <a:latin typeface="黑体" panose="02010609060101010101" pitchFamily="2" charset="-122"/>
                <a:ea typeface="黑体" panose="02010609060101010101" pitchFamily="2" charset="-122"/>
              </a:rPr>
              <a:t>）所谓布朗运动，指的是悬浮在液体（或气体）中的固体颗粒所作的无规则运动</a:t>
            </a:r>
            <a:r>
              <a:rPr lang="en-US" altLang="zh-CN" sz="3200" b="1" dirty="0">
                <a:latin typeface="黑体" panose="02010609060101010101" pitchFamily="2" charset="-122"/>
                <a:ea typeface="黑体" panose="02010609060101010101" pitchFamily="2" charset="-122"/>
              </a:rPr>
              <a:t>.</a:t>
            </a:r>
            <a:endParaRPr lang="en-US" altLang="zh-CN" sz="3200" b="1" dirty="0">
              <a:latin typeface="黑体" panose="02010609060101010101" pitchFamily="2" charset="-122"/>
              <a:ea typeface="黑体" panose="02010609060101010101" pitchFamily="2" charset="-122"/>
            </a:endParaRPr>
          </a:p>
          <a:p>
            <a:pPr marL="342900" indent="-342900" eaLnBrk="1" hangingPunct="1">
              <a:spcBef>
                <a:spcPct val="20000"/>
              </a:spcBef>
            </a:pPr>
            <a:r>
              <a:rPr lang="zh-CN" altLang="en-US" sz="3200" b="1" dirty="0">
                <a:latin typeface="黑体" panose="02010609060101010101" pitchFamily="2" charset="-122"/>
                <a:ea typeface="黑体" panose="02010609060101010101" pitchFamily="2" charset="-122"/>
              </a:rPr>
              <a:t>　（</a:t>
            </a:r>
            <a:r>
              <a:rPr lang="en-US" altLang="zh-CN" sz="3200" b="1" dirty="0">
                <a:latin typeface="黑体" panose="02010609060101010101" pitchFamily="2" charset="-122"/>
                <a:ea typeface="黑体" panose="02010609060101010101" pitchFamily="2" charset="-122"/>
              </a:rPr>
              <a:t>3</a:t>
            </a:r>
            <a:r>
              <a:rPr lang="zh-CN" altLang="en-US" sz="3200" b="1" dirty="0">
                <a:latin typeface="黑体" panose="02010609060101010101" pitchFamily="2" charset="-122"/>
                <a:ea typeface="黑体" panose="02010609060101010101" pitchFamily="2" charset="-122"/>
              </a:rPr>
              <a:t>）扩散现象是分子运动的直接证明；布朗运动间接证明了液体分子的无规则运动</a:t>
            </a:r>
            <a:r>
              <a:rPr lang="en-US" altLang="zh-CN" sz="3200" b="1" dirty="0">
                <a:latin typeface="黑体" panose="02010609060101010101" pitchFamily="2" charset="-122"/>
                <a:ea typeface="黑体" panose="02010609060101010101" pitchFamily="2" charset="-122"/>
              </a:rPr>
              <a:t>.</a:t>
            </a:r>
            <a:endParaRPr lang="en-US" altLang="zh-CN" sz="3200" b="1" dirty="0">
              <a:latin typeface="黑体" panose="02010609060101010101" pitchFamily="2" charset="-122"/>
              <a:ea typeface="黑体" panose="02010609060101010101" pitchFamily="2" charset="-122"/>
            </a:endParaRPr>
          </a:p>
        </p:txBody>
      </p:sp>
      <p:pic>
        <p:nvPicPr>
          <p:cNvPr id="16388" name="Picture 10" descr="C:\Program Files\Microsoft Office\MEDIA\CAGCAT10\j0217698.wmf">
            <a:hlinkClick r:id="rId1" action="ppaction://hlinksldjump"/>
          </p:cNvPr>
          <p:cNvPicPr>
            <a:picLocks noChangeAspect="1"/>
          </p:cNvPicPr>
          <p:nvPr/>
        </p:nvPicPr>
        <p:blipFill>
          <a:blip r:embed="rId2"/>
          <a:stretch>
            <a:fillRect/>
          </a:stretch>
        </p:blipFill>
        <p:spPr>
          <a:xfrm>
            <a:off x="7735888" y="5707063"/>
            <a:ext cx="823912" cy="79692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59395"/>
                                        </p:tgtEl>
                                        <p:attrNameLst>
                                          <p:attrName>style.visibility</p:attrName>
                                        </p:attrNameLst>
                                      </p:cBhvr>
                                      <p:to>
                                        <p:strVal val="visible"/>
                                      </p:to>
                                    </p:set>
                                    <p:animEffect transition="in" filter="barn(outVertical)">
                                      <p:cBhvr>
                                        <p:cTn id="7" dur="500"/>
                                        <p:tgtEl>
                                          <p:spTgt spid="593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5"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3795" name="Text Box 3"/>
          <p:cNvSpPr txBox="1"/>
          <p:nvPr/>
        </p:nvSpPr>
        <p:spPr>
          <a:xfrm>
            <a:off x="755650" y="1916113"/>
            <a:ext cx="7848600" cy="1373187"/>
          </a:xfrm>
          <a:prstGeom prst="rect">
            <a:avLst/>
          </a:prstGeom>
          <a:noFill/>
          <a:ln w="9525">
            <a:noFill/>
          </a:ln>
        </p:spPr>
        <p:txBody>
          <a:bodyPr>
            <a:spAutoFit/>
          </a:bodyPr>
          <a:p>
            <a:pPr eaLnBrk="1" hangingPunct="1">
              <a:spcBef>
                <a:spcPct val="50000"/>
              </a:spcBef>
            </a:pPr>
            <a:r>
              <a:rPr lang="en-US" altLang="zh-CN" dirty="0">
                <a:solidFill>
                  <a:srgbClr val="0000FF"/>
                </a:solidFill>
                <a:latin typeface="Times New Roman" panose="02020603050405020304" pitchFamily="18" charset="0"/>
              </a:rPr>
              <a:t>        </a:t>
            </a:r>
            <a:r>
              <a:rPr lang="zh-CN" altLang="en-US" b="1" dirty="0">
                <a:solidFill>
                  <a:srgbClr val="0000FF"/>
                </a:solidFill>
                <a:latin typeface="Times New Roman" panose="02020603050405020304" pitchFamily="18" charset="0"/>
                <a:ea typeface="华文细黑" panose="02010600040101010101" pitchFamily="2" charset="-122"/>
              </a:rPr>
              <a:t>扩散现象和布朗运动都表明分子在永不停息地作无规则的运动，而且温度越高，分子的无规则运动就越激烈。</a:t>
            </a:r>
            <a:endParaRPr lang="zh-CN" altLang="en-US" b="1" dirty="0">
              <a:solidFill>
                <a:srgbClr val="0000FF"/>
              </a:solidFill>
              <a:latin typeface="Times New Roman" panose="02020603050405020304" pitchFamily="18" charset="0"/>
              <a:ea typeface="华文细黑" panose="02010600040101010101" pitchFamily="2" charset="-122"/>
            </a:endParaRPr>
          </a:p>
        </p:txBody>
      </p:sp>
      <p:sp>
        <p:nvSpPr>
          <p:cNvPr id="33796" name="Text Box 4"/>
          <p:cNvSpPr txBox="1"/>
          <p:nvPr/>
        </p:nvSpPr>
        <p:spPr>
          <a:xfrm>
            <a:off x="611188" y="3500438"/>
            <a:ext cx="7620000" cy="946150"/>
          </a:xfrm>
          <a:prstGeom prst="rect">
            <a:avLst/>
          </a:prstGeom>
          <a:noFill/>
          <a:ln w="9525">
            <a:noFill/>
          </a:ln>
        </p:spPr>
        <p:txBody>
          <a:bodyPr>
            <a:spAutoFit/>
          </a:bodyPr>
          <a:p>
            <a:pPr eaLnBrk="1" hangingPunct="1">
              <a:spcBef>
                <a:spcPct val="50000"/>
              </a:spcBef>
            </a:pPr>
            <a:r>
              <a:rPr lang="en-US" altLang="zh-CN" dirty="0">
                <a:latin typeface="Times New Roman" panose="02020603050405020304" pitchFamily="18" charset="0"/>
              </a:rPr>
              <a:t>          </a:t>
            </a:r>
            <a:r>
              <a:rPr lang="zh-CN" altLang="en-US" b="1" dirty="0">
                <a:solidFill>
                  <a:srgbClr val="0000FF"/>
                </a:solidFill>
                <a:latin typeface="Times New Roman" panose="02020603050405020304" pitchFamily="18" charset="0"/>
                <a:ea typeface="华文细黑" panose="02010600040101010101" pitchFamily="2" charset="-122"/>
              </a:rPr>
              <a:t>这说明物体的</a:t>
            </a:r>
            <a:r>
              <a:rPr lang="zh-CN" altLang="en-US" b="1" dirty="0">
                <a:solidFill>
                  <a:srgbClr val="FF0066"/>
                </a:solidFill>
                <a:latin typeface="Times New Roman" panose="02020603050405020304" pitchFamily="18" charset="0"/>
                <a:ea typeface="华文细黑" panose="02010600040101010101" pitchFamily="2" charset="-122"/>
              </a:rPr>
              <a:t>温度高低</a:t>
            </a:r>
            <a:r>
              <a:rPr lang="zh-CN" altLang="en-US" b="1" dirty="0">
                <a:solidFill>
                  <a:srgbClr val="0000FF"/>
                </a:solidFill>
                <a:latin typeface="Times New Roman" panose="02020603050405020304" pitchFamily="18" charset="0"/>
                <a:ea typeface="华文细黑" panose="02010600040101010101" pitchFamily="2" charset="-122"/>
              </a:rPr>
              <a:t>是与内部分子无规则运动的</a:t>
            </a:r>
            <a:r>
              <a:rPr lang="zh-CN" altLang="en-US" b="1" dirty="0">
                <a:solidFill>
                  <a:srgbClr val="FF0066"/>
                </a:solidFill>
                <a:latin typeface="Times New Roman" panose="02020603050405020304" pitchFamily="18" charset="0"/>
                <a:ea typeface="华文细黑" panose="02010600040101010101" pitchFamily="2" charset="-122"/>
              </a:rPr>
              <a:t>剧烈程度</a:t>
            </a:r>
            <a:r>
              <a:rPr lang="zh-CN" altLang="en-US" b="1" dirty="0">
                <a:solidFill>
                  <a:srgbClr val="0000FF"/>
                </a:solidFill>
                <a:latin typeface="Times New Roman" panose="02020603050405020304" pitchFamily="18" charset="0"/>
                <a:ea typeface="华文细黑" panose="02010600040101010101" pitchFamily="2" charset="-122"/>
              </a:rPr>
              <a:t>直接相关的</a:t>
            </a:r>
            <a:r>
              <a:rPr lang="zh-CN" altLang="en-US" b="1" dirty="0">
                <a:latin typeface="Times New Roman" panose="02020603050405020304" pitchFamily="18" charset="0"/>
                <a:ea typeface="华文细黑" panose="02010600040101010101" pitchFamily="2" charset="-122"/>
              </a:rPr>
              <a:t>。</a:t>
            </a:r>
            <a:endParaRPr lang="zh-CN" altLang="en-US" b="1" dirty="0">
              <a:latin typeface="Times New Roman" panose="02020603050405020304" pitchFamily="18" charset="0"/>
              <a:ea typeface="华文细黑" panose="02010600040101010101" pitchFamily="2" charset="-122"/>
            </a:endParaRPr>
          </a:p>
        </p:txBody>
      </p:sp>
      <p:sp>
        <p:nvSpPr>
          <p:cNvPr id="33797" name="Text Box 5"/>
          <p:cNvSpPr txBox="1"/>
          <p:nvPr/>
        </p:nvSpPr>
        <p:spPr>
          <a:xfrm>
            <a:off x="611188" y="4724400"/>
            <a:ext cx="7086600" cy="946150"/>
          </a:xfrm>
          <a:prstGeom prst="rect">
            <a:avLst/>
          </a:prstGeom>
          <a:noFill/>
          <a:ln w="9525">
            <a:noFill/>
          </a:ln>
        </p:spPr>
        <p:txBody>
          <a:bodyPr>
            <a:spAutoFit/>
          </a:bodyPr>
          <a:p>
            <a:pPr eaLnBrk="1" hangingPunct="1">
              <a:spcBef>
                <a:spcPct val="50000"/>
              </a:spcBef>
            </a:pPr>
            <a:r>
              <a:rPr lang="en-US" altLang="zh-CN" b="1" dirty="0">
                <a:latin typeface="黑体" panose="02010609060101010101" pitchFamily="2" charset="-122"/>
                <a:ea typeface="黑体" panose="02010609060101010101" pitchFamily="2" charset="-122"/>
              </a:rPr>
              <a:t>    </a:t>
            </a:r>
            <a:r>
              <a:rPr lang="zh-CN" altLang="en-US" b="1" dirty="0">
                <a:latin typeface="黑体" panose="02010609060101010101" pitchFamily="2" charset="-122"/>
                <a:ea typeface="黑体" panose="02010609060101010101" pitchFamily="2" charset="-122"/>
              </a:rPr>
              <a:t>物理学中分子永不停息的无规则运动称为</a:t>
            </a:r>
            <a:r>
              <a:rPr lang="zh-CN" altLang="en-US" b="1" dirty="0">
                <a:solidFill>
                  <a:srgbClr val="FF0066"/>
                </a:solidFill>
                <a:latin typeface="黑体" panose="02010609060101010101" pitchFamily="2" charset="-122"/>
                <a:ea typeface="黑体" panose="02010609060101010101" pitchFamily="2" charset="-122"/>
              </a:rPr>
              <a:t>热运动</a:t>
            </a:r>
            <a:endParaRPr lang="zh-CN" altLang="en-US" b="1" dirty="0">
              <a:latin typeface="黑体" panose="02010609060101010101" pitchFamily="2" charset="-122"/>
              <a:ea typeface="黑体" panose="02010609060101010101" pitchFamily="2" charset="-122"/>
            </a:endParaRPr>
          </a:p>
        </p:txBody>
      </p:sp>
      <p:sp>
        <p:nvSpPr>
          <p:cNvPr id="33798" name="Text Box 6"/>
          <p:cNvSpPr txBox="1">
            <a:spLocks noChangeArrowheads="1"/>
          </p:cNvSpPr>
          <p:nvPr/>
        </p:nvSpPr>
        <p:spPr bwMode="auto">
          <a:xfrm>
            <a:off x="468313" y="908050"/>
            <a:ext cx="40338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eaLnBrk="1" hangingPunct="1">
              <a:buClrTx/>
              <a:buSzTx/>
              <a:buFontTx/>
              <a:buNone/>
              <a:defRPr/>
            </a:pPr>
            <a:r>
              <a:rPr kumimoji="1" lang="zh-CN" altLang="en-US" sz="3600" b="1"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黑体" panose="02010609060101010101" pitchFamily="2" charset="-122"/>
                <a:cs typeface="+mn-cs"/>
              </a:rPr>
              <a:t>三、热运动</a:t>
            </a:r>
            <a:endParaRPr kumimoji="1" lang="zh-CN" altLang="en-US" sz="3600" b="1"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黑体" panose="02010609060101010101" pitchFamily="2" charset="-122"/>
              <a:cs typeface="+mn-cs"/>
            </a:endParaRPr>
          </a:p>
        </p:txBody>
      </p:sp>
      <p:pic>
        <p:nvPicPr>
          <p:cNvPr id="17414" name="Picture 10" descr="C:\Program Files\Microsoft Office\MEDIA\CAGCAT10\j0217698.wmf">
            <a:hlinkClick r:id="rId1" action="ppaction://hlinksldjump"/>
          </p:cNvPr>
          <p:cNvPicPr>
            <a:picLocks noChangeAspect="1"/>
          </p:cNvPicPr>
          <p:nvPr/>
        </p:nvPicPr>
        <p:blipFill>
          <a:blip r:embed="rId2"/>
          <a:stretch>
            <a:fillRect/>
          </a:stretch>
        </p:blipFill>
        <p:spPr>
          <a:xfrm>
            <a:off x="7735888" y="5707063"/>
            <a:ext cx="823912" cy="79692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slide(fromBottom)">
                                      <p:cBhvr>
                                        <p:cTn id="7" dur="500"/>
                                        <p:tgtEl>
                                          <p:spTgt spid="3379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33796"/>
                                        </p:tgtEl>
                                        <p:attrNameLst>
                                          <p:attrName>style.visibility</p:attrName>
                                        </p:attrNameLst>
                                      </p:cBhvr>
                                      <p:to>
                                        <p:strVal val="visible"/>
                                      </p:to>
                                    </p:set>
                                    <p:animEffect transition="in" filter="barn(outVertical)">
                                      <p:cBhvr>
                                        <p:cTn id="12" dur="500"/>
                                        <p:tgtEl>
                                          <p:spTgt spid="3379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3797"/>
                                        </p:tgtEl>
                                        <p:attrNameLst>
                                          <p:attrName>style.visibility</p:attrName>
                                        </p:attrNameLst>
                                      </p:cBhvr>
                                      <p:to>
                                        <p:strVal val="visible"/>
                                      </p:to>
                                    </p:set>
                                    <p:anim calcmode="lin" valueType="num">
                                      <p:cBhvr additive="base">
                                        <p:cTn id="17" dur="500" fill="hold"/>
                                        <p:tgtEl>
                                          <p:spTgt spid="33797"/>
                                        </p:tgtEl>
                                        <p:attrNameLst>
                                          <p:attrName>ppt_x</p:attrName>
                                        </p:attrNameLst>
                                      </p:cBhvr>
                                      <p:tavLst>
                                        <p:tav tm="0">
                                          <p:val>
                                            <p:strVal val="#ppt_x"/>
                                          </p:val>
                                        </p:tav>
                                        <p:tav tm="100000">
                                          <p:val>
                                            <p:strVal val="#ppt_x"/>
                                          </p:val>
                                        </p:tav>
                                      </p:tavLst>
                                    </p:anim>
                                    <p:anim calcmode="lin" valueType="num">
                                      <p:cBhvr additive="base">
                                        <p:cTn id="18" dur="500" fill="hold"/>
                                        <p:tgtEl>
                                          <p:spTgt spid="3379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P spid="33796" grpId="0"/>
      <p:bldP spid="33797"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18434" name="Picture 2" descr="SG034"/>
          <p:cNvPicPr>
            <a:picLocks noChangeAspect="1"/>
          </p:cNvPicPr>
          <p:nvPr/>
        </p:nvPicPr>
        <p:blipFill>
          <a:blip r:embed="rId1"/>
          <a:stretch>
            <a:fillRect/>
          </a:stretch>
        </p:blipFill>
        <p:spPr>
          <a:xfrm>
            <a:off x="0" y="0"/>
            <a:ext cx="9144000" cy="6858000"/>
          </a:xfrm>
          <a:prstGeom prst="rect">
            <a:avLst/>
          </a:prstGeom>
          <a:noFill/>
          <a:ln w="9525">
            <a:noFill/>
          </a:ln>
        </p:spPr>
      </p:pic>
      <p:grpSp>
        <p:nvGrpSpPr>
          <p:cNvPr id="18435" name="Group 3"/>
          <p:cNvGrpSpPr/>
          <p:nvPr/>
        </p:nvGrpSpPr>
        <p:grpSpPr>
          <a:xfrm rot="4445171">
            <a:off x="5397500" y="4760913"/>
            <a:ext cx="2305050" cy="2573337"/>
            <a:chOff x="2699" y="663"/>
            <a:chExt cx="1452" cy="1496"/>
          </a:xfrm>
        </p:grpSpPr>
        <p:grpSp>
          <p:nvGrpSpPr>
            <p:cNvPr id="18594" name="Group 4"/>
            <p:cNvGrpSpPr/>
            <p:nvPr/>
          </p:nvGrpSpPr>
          <p:grpSpPr>
            <a:xfrm rot="-2039371">
              <a:off x="3061" y="1253"/>
              <a:ext cx="318" cy="317"/>
              <a:chOff x="3560" y="981"/>
              <a:chExt cx="318" cy="317"/>
            </a:xfrm>
          </p:grpSpPr>
          <p:sp>
            <p:nvSpPr>
              <p:cNvPr id="18620" name="Oval 5"/>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621" name="Oval 6"/>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622" name="Oval 7"/>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623" name="Oval 8"/>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595" name="Group 9"/>
            <p:cNvGrpSpPr/>
            <p:nvPr/>
          </p:nvGrpSpPr>
          <p:grpSpPr>
            <a:xfrm rot="-2039371">
              <a:off x="3696" y="1117"/>
              <a:ext cx="318" cy="317"/>
              <a:chOff x="3560" y="981"/>
              <a:chExt cx="318" cy="317"/>
            </a:xfrm>
          </p:grpSpPr>
          <p:sp>
            <p:nvSpPr>
              <p:cNvPr id="18616" name="Oval 10"/>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617" name="Oval 11"/>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618" name="Oval 12"/>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619" name="Oval 13"/>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596" name="Group 14"/>
            <p:cNvGrpSpPr/>
            <p:nvPr/>
          </p:nvGrpSpPr>
          <p:grpSpPr>
            <a:xfrm rot="-2039371">
              <a:off x="3833" y="663"/>
              <a:ext cx="318" cy="317"/>
              <a:chOff x="3560" y="981"/>
              <a:chExt cx="318" cy="317"/>
            </a:xfrm>
          </p:grpSpPr>
          <p:sp>
            <p:nvSpPr>
              <p:cNvPr id="18612" name="Oval 15"/>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613" name="Oval 16"/>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614" name="Oval 17"/>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615" name="Oval 18"/>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597" name="Group 19"/>
            <p:cNvGrpSpPr/>
            <p:nvPr/>
          </p:nvGrpSpPr>
          <p:grpSpPr>
            <a:xfrm rot="-2039371">
              <a:off x="3424" y="1842"/>
              <a:ext cx="318" cy="317"/>
              <a:chOff x="3560" y="981"/>
              <a:chExt cx="318" cy="317"/>
            </a:xfrm>
          </p:grpSpPr>
          <p:sp>
            <p:nvSpPr>
              <p:cNvPr id="18608" name="Oval 20"/>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609" name="Oval 21"/>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610" name="Oval 22"/>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611" name="Oval 23"/>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598" name="Group 24"/>
            <p:cNvGrpSpPr/>
            <p:nvPr/>
          </p:nvGrpSpPr>
          <p:grpSpPr>
            <a:xfrm>
              <a:off x="2699" y="1661"/>
              <a:ext cx="318" cy="317"/>
              <a:chOff x="3560" y="981"/>
              <a:chExt cx="318" cy="317"/>
            </a:xfrm>
          </p:grpSpPr>
          <p:sp>
            <p:nvSpPr>
              <p:cNvPr id="18604" name="Oval 25"/>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605" name="Oval 26"/>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606" name="Oval 27"/>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607" name="Oval 28"/>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599" name="Group 29"/>
            <p:cNvGrpSpPr/>
            <p:nvPr/>
          </p:nvGrpSpPr>
          <p:grpSpPr>
            <a:xfrm rot="-2039371">
              <a:off x="3560" y="981"/>
              <a:ext cx="318" cy="317"/>
              <a:chOff x="3560" y="981"/>
              <a:chExt cx="318" cy="317"/>
            </a:xfrm>
          </p:grpSpPr>
          <p:sp>
            <p:nvSpPr>
              <p:cNvPr id="18600" name="Oval 30"/>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601" name="Oval 31"/>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602" name="Oval 32"/>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603" name="Oval 33"/>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sp>
        <p:nvSpPr>
          <p:cNvPr id="17442" name="Rectangle 34"/>
          <p:cNvSpPr/>
          <p:nvPr/>
        </p:nvSpPr>
        <p:spPr>
          <a:xfrm>
            <a:off x="228600" y="1341438"/>
            <a:ext cx="8915400" cy="4752975"/>
          </a:xfrm>
          <a:prstGeom prst="rect">
            <a:avLst/>
          </a:prstGeom>
          <a:noFill/>
          <a:ln w="9525">
            <a:noFill/>
          </a:ln>
        </p:spPr>
        <p:txBody>
          <a:bodyPr/>
          <a:p>
            <a:pPr marL="342900" indent="-342900" eaLnBrk="1" hangingPunct="1">
              <a:lnSpc>
                <a:spcPct val="90000"/>
              </a:lnSpc>
              <a:spcBef>
                <a:spcPct val="20000"/>
              </a:spcBef>
              <a:buChar char="•"/>
            </a:pPr>
            <a:r>
              <a:rPr lang="en-US" altLang="zh-CN" sz="3600" dirty="0">
                <a:solidFill>
                  <a:schemeClr val="bg1"/>
                </a:solidFill>
                <a:latin typeface="黑体" panose="02010609060101010101" pitchFamily="2" charset="-122"/>
                <a:ea typeface="黑体" panose="02010609060101010101" pitchFamily="2" charset="-122"/>
              </a:rPr>
              <a:t>     </a:t>
            </a:r>
            <a:r>
              <a:rPr lang="zh-CN" altLang="en-US" sz="3600" b="1" dirty="0">
                <a:solidFill>
                  <a:srgbClr val="FFFF00"/>
                </a:solidFill>
                <a:latin typeface="黑体" panose="02010609060101010101" pitchFamily="2" charset="-122"/>
                <a:ea typeface="黑体" panose="02010609060101010101" pitchFamily="2" charset="-122"/>
              </a:rPr>
              <a:t>从较暗的房间里观察到入射阳光的细光束中有悬浮在空气里的尘埃微粒在左右上下游动，尘埃微粒的运动是布朗运动吗？为什么？</a:t>
            </a:r>
            <a:endParaRPr lang="zh-CN" altLang="en-US" sz="3600" b="1" dirty="0">
              <a:solidFill>
                <a:srgbClr val="FFFF00"/>
              </a:solidFill>
              <a:latin typeface="黑体" panose="02010609060101010101" pitchFamily="2" charset="-122"/>
              <a:ea typeface="黑体" panose="02010609060101010101" pitchFamily="2" charset="-122"/>
            </a:endParaRPr>
          </a:p>
        </p:txBody>
      </p:sp>
      <p:grpSp>
        <p:nvGrpSpPr>
          <p:cNvPr id="18437" name="Group 35"/>
          <p:cNvGrpSpPr/>
          <p:nvPr/>
        </p:nvGrpSpPr>
        <p:grpSpPr>
          <a:xfrm>
            <a:off x="4875213" y="1584325"/>
            <a:ext cx="2497137" cy="2374900"/>
            <a:chOff x="2699" y="663"/>
            <a:chExt cx="1452" cy="1496"/>
          </a:xfrm>
        </p:grpSpPr>
        <p:grpSp>
          <p:nvGrpSpPr>
            <p:cNvPr id="18564" name="Group 36"/>
            <p:cNvGrpSpPr/>
            <p:nvPr/>
          </p:nvGrpSpPr>
          <p:grpSpPr>
            <a:xfrm rot="-2039371">
              <a:off x="3061" y="1253"/>
              <a:ext cx="318" cy="317"/>
              <a:chOff x="3560" y="981"/>
              <a:chExt cx="318" cy="317"/>
            </a:xfrm>
          </p:grpSpPr>
          <p:sp>
            <p:nvSpPr>
              <p:cNvPr id="18590" name="Oval 37"/>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91" name="Oval 38"/>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92" name="Oval 39"/>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93" name="Oval 40"/>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565" name="Group 41"/>
            <p:cNvGrpSpPr/>
            <p:nvPr/>
          </p:nvGrpSpPr>
          <p:grpSpPr>
            <a:xfrm rot="-2039371">
              <a:off x="3696" y="1117"/>
              <a:ext cx="318" cy="317"/>
              <a:chOff x="3560" y="981"/>
              <a:chExt cx="318" cy="317"/>
            </a:xfrm>
          </p:grpSpPr>
          <p:sp>
            <p:nvSpPr>
              <p:cNvPr id="18586" name="Oval 42"/>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87" name="Oval 43"/>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88" name="Oval 44"/>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89" name="Oval 45"/>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566" name="Group 46"/>
            <p:cNvGrpSpPr/>
            <p:nvPr/>
          </p:nvGrpSpPr>
          <p:grpSpPr>
            <a:xfrm rot="-2039371">
              <a:off x="3833" y="663"/>
              <a:ext cx="318" cy="317"/>
              <a:chOff x="3560" y="981"/>
              <a:chExt cx="318" cy="317"/>
            </a:xfrm>
          </p:grpSpPr>
          <p:sp>
            <p:nvSpPr>
              <p:cNvPr id="18582" name="Oval 47"/>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83" name="Oval 48"/>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84" name="Oval 49"/>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85" name="Oval 50"/>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567" name="Group 51"/>
            <p:cNvGrpSpPr/>
            <p:nvPr/>
          </p:nvGrpSpPr>
          <p:grpSpPr>
            <a:xfrm rot="-2039371">
              <a:off x="3424" y="1842"/>
              <a:ext cx="318" cy="317"/>
              <a:chOff x="3560" y="981"/>
              <a:chExt cx="318" cy="317"/>
            </a:xfrm>
          </p:grpSpPr>
          <p:sp>
            <p:nvSpPr>
              <p:cNvPr id="18578" name="Oval 52"/>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79" name="Oval 53"/>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80" name="Oval 54"/>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81" name="Oval 55"/>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568" name="Group 56"/>
            <p:cNvGrpSpPr/>
            <p:nvPr/>
          </p:nvGrpSpPr>
          <p:grpSpPr>
            <a:xfrm>
              <a:off x="2699" y="1661"/>
              <a:ext cx="318" cy="317"/>
              <a:chOff x="3560" y="981"/>
              <a:chExt cx="318" cy="317"/>
            </a:xfrm>
          </p:grpSpPr>
          <p:sp>
            <p:nvSpPr>
              <p:cNvPr id="18574" name="Oval 57"/>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75" name="Oval 58"/>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76" name="Oval 59"/>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77" name="Oval 60"/>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569" name="Group 61"/>
            <p:cNvGrpSpPr/>
            <p:nvPr/>
          </p:nvGrpSpPr>
          <p:grpSpPr>
            <a:xfrm rot="-2039371">
              <a:off x="3560" y="981"/>
              <a:ext cx="318" cy="317"/>
              <a:chOff x="3560" y="981"/>
              <a:chExt cx="318" cy="317"/>
            </a:xfrm>
          </p:grpSpPr>
          <p:sp>
            <p:nvSpPr>
              <p:cNvPr id="18570" name="Oval 62"/>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71" name="Oval 63"/>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72" name="Oval 64"/>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73" name="Oval 65"/>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grpSp>
        <p:nvGrpSpPr>
          <p:cNvPr id="18438" name="Group 66"/>
          <p:cNvGrpSpPr/>
          <p:nvPr/>
        </p:nvGrpSpPr>
        <p:grpSpPr>
          <a:xfrm rot="5400000">
            <a:off x="2668588" y="3609975"/>
            <a:ext cx="2305050" cy="2573338"/>
            <a:chOff x="2699" y="663"/>
            <a:chExt cx="1452" cy="1496"/>
          </a:xfrm>
        </p:grpSpPr>
        <p:grpSp>
          <p:nvGrpSpPr>
            <p:cNvPr id="18534" name="Group 67"/>
            <p:cNvGrpSpPr/>
            <p:nvPr/>
          </p:nvGrpSpPr>
          <p:grpSpPr>
            <a:xfrm rot="-2039371">
              <a:off x="3061" y="1253"/>
              <a:ext cx="318" cy="317"/>
              <a:chOff x="3560" y="981"/>
              <a:chExt cx="318" cy="317"/>
            </a:xfrm>
          </p:grpSpPr>
          <p:sp>
            <p:nvSpPr>
              <p:cNvPr id="18560" name="Oval 68"/>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61" name="Oval 69"/>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62" name="Oval 70"/>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63" name="Oval 71"/>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535" name="Group 72"/>
            <p:cNvGrpSpPr/>
            <p:nvPr/>
          </p:nvGrpSpPr>
          <p:grpSpPr>
            <a:xfrm rot="-2039371">
              <a:off x="3696" y="1117"/>
              <a:ext cx="318" cy="317"/>
              <a:chOff x="3560" y="981"/>
              <a:chExt cx="318" cy="317"/>
            </a:xfrm>
          </p:grpSpPr>
          <p:sp>
            <p:nvSpPr>
              <p:cNvPr id="18556" name="Oval 73"/>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57" name="Oval 74"/>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58" name="Oval 75"/>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59" name="Oval 76"/>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536" name="Group 77"/>
            <p:cNvGrpSpPr/>
            <p:nvPr/>
          </p:nvGrpSpPr>
          <p:grpSpPr>
            <a:xfrm rot="-2039371">
              <a:off x="3833" y="663"/>
              <a:ext cx="318" cy="317"/>
              <a:chOff x="3560" y="981"/>
              <a:chExt cx="318" cy="317"/>
            </a:xfrm>
          </p:grpSpPr>
          <p:sp>
            <p:nvSpPr>
              <p:cNvPr id="18552" name="Oval 78"/>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53" name="Oval 79"/>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54" name="Oval 80"/>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55" name="Oval 81"/>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537" name="Group 82"/>
            <p:cNvGrpSpPr/>
            <p:nvPr/>
          </p:nvGrpSpPr>
          <p:grpSpPr>
            <a:xfrm rot="-2039371">
              <a:off x="3424" y="1842"/>
              <a:ext cx="318" cy="317"/>
              <a:chOff x="3560" y="981"/>
              <a:chExt cx="318" cy="317"/>
            </a:xfrm>
          </p:grpSpPr>
          <p:sp>
            <p:nvSpPr>
              <p:cNvPr id="18548" name="Oval 83"/>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49" name="Oval 84"/>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50" name="Oval 85"/>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51" name="Oval 86"/>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538" name="Group 87"/>
            <p:cNvGrpSpPr/>
            <p:nvPr/>
          </p:nvGrpSpPr>
          <p:grpSpPr>
            <a:xfrm>
              <a:off x="2699" y="1661"/>
              <a:ext cx="318" cy="317"/>
              <a:chOff x="3560" y="981"/>
              <a:chExt cx="318" cy="317"/>
            </a:xfrm>
          </p:grpSpPr>
          <p:sp>
            <p:nvSpPr>
              <p:cNvPr id="18544" name="Oval 88"/>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45" name="Oval 89"/>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46" name="Oval 90"/>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47" name="Oval 91"/>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539" name="Group 92"/>
            <p:cNvGrpSpPr/>
            <p:nvPr/>
          </p:nvGrpSpPr>
          <p:grpSpPr>
            <a:xfrm rot="-2039371">
              <a:off x="3560" y="981"/>
              <a:ext cx="318" cy="317"/>
              <a:chOff x="3560" y="981"/>
              <a:chExt cx="318" cy="317"/>
            </a:xfrm>
          </p:grpSpPr>
          <p:sp>
            <p:nvSpPr>
              <p:cNvPr id="18540" name="Oval 93"/>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41" name="Oval 94"/>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42" name="Oval 95"/>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43" name="Oval 96"/>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grpSp>
        <p:nvGrpSpPr>
          <p:cNvPr id="18439" name="Group 97"/>
          <p:cNvGrpSpPr/>
          <p:nvPr/>
        </p:nvGrpSpPr>
        <p:grpSpPr>
          <a:xfrm rot="4184920">
            <a:off x="3603625" y="3033713"/>
            <a:ext cx="2305050" cy="2573337"/>
            <a:chOff x="2699" y="663"/>
            <a:chExt cx="1452" cy="1496"/>
          </a:xfrm>
        </p:grpSpPr>
        <p:grpSp>
          <p:nvGrpSpPr>
            <p:cNvPr id="18504" name="Group 98"/>
            <p:cNvGrpSpPr/>
            <p:nvPr/>
          </p:nvGrpSpPr>
          <p:grpSpPr>
            <a:xfrm rot="-2039371">
              <a:off x="3061" y="1253"/>
              <a:ext cx="318" cy="317"/>
              <a:chOff x="3560" y="981"/>
              <a:chExt cx="318" cy="317"/>
            </a:xfrm>
          </p:grpSpPr>
          <p:sp>
            <p:nvSpPr>
              <p:cNvPr id="18530" name="Oval 99"/>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31" name="Oval 100"/>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32" name="Oval 101"/>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33" name="Oval 102"/>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505" name="Group 103"/>
            <p:cNvGrpSpPr/>
            <p:nvPr/>
          </p:nvGrpSpPr>
          <p:grpSpPr>
            <a:xfrm rot="-2039371">
              <a:off x="3696" y="1117"/>
              <a:ext cx="318" cy="317"/>
              <a:chOff x="3560" y="981"/>
              <a:chExt cx="318" cy="317"/>
            </a:xfrm>
          </p:grpSpPr>
          <p:sp>
            <p:nvSpPr>
              <p:cNvPr id="18526" name="Oval 104"/>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27" name="Oval 105"/>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28" name="Oval 106"/>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29" name="Oval 107"/>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506" name="Group 108"/>
            <p:cNvGrpSpPr/>
            <p:nvPr/>
          </p:nvGrpSpPr>
          <p:grpSpPr>
            <a:xfrm rot="-2039371">
              <a:off x="3833" y="663"/>
              <a:ext cx="318" cy="317"/>
              <a:chOff x="3560" y="981"/>
              <a:chExt cx="318" cy="317"/>
            </a:xfrm>
          </p:grpSpPr>
          <p:sp>
            <p:nvSpPr>
              <p:cNvPr id="18522" name="Oval 109"/>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23" name="Oval 110"/>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24" name="Oval 111"/>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25" name="Oval 112"/>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507" name="Group 113"/>
            <p:cNvGrpSpPr/>
            <p:nvPr/>
          </p:nvGrpSpPr>
          <p:grpSpPr>
            <a:xfrm rot="-2039371">
              <a:off x="3424" y="1842"/>
              <a:ext cx="318" cy="317"/>
              <a:chOff x="3560" y="981"/>
              <a:chExt cx="318" cy="317"/>
            </a:xfrm>
          </p:grpSpPr>
          <p:sp>
            <p:nvSpPr>
              <p:cNvPr id="18518" name="Oval 114"/>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19" name="Oval 115"/>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20" name="Oval 116"/>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21" name="Oval 117"/>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508" name="Group 118"/>
            <p:cNvGrpSpPr/>
            <p:nvPr/>
          </p:nvGrpSpPr>
          <p:grpSpPr>
            <a:xfrm>
              <a:off x="2699" y="1661"/>
              <a:ext cx="318" cy="317"/>
              <a:chOff x="3560" y="981"/>
              <a:chExt cx="318" cy="317"/>
            </a:xfrm>
          </p:grpSpPr>
          <p:sp>
            <p:nvSpPr>
              <p:cNvPr id="18514" name="Oval 119"/>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15" name="Oval 120"/>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16" name="Oval 121"/>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17" name="Oval 122"/>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509" name="Group 123"/>
            <p:cNvGrpSpPr/>
            <p:nvPr/>
          </p:nvGrpSpPr>
          <p:grpSpPr>
            <a:xfrm rot="-2039371">
              <a:off x="3560" y="981"/>
              <a:ext cx="318" cy="317"/>
              <a:chOff x="3560" y="981"/>
              <a:chExt cx="318" cy="317"/>
            </a:xfrm>
          </p:grpSpPr>
          <p:sp>
            <p:nvSpPr>
              <p:cNvPr id="18510" name="Oval 124"/>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11" name="Oval 125"/>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12" name="Oval 126"/>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13" name="Oval 127"/>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grpSp>
        <p:nvGrpSpPr>
          <p:cNvPr id="18440" name="Group 128"/>
          <p:cNvGrpSpPr/>
          <p:nvPr/>
        </p:nvGrpSpPr>
        <p:grpSpPr>
          <a:xfrm rot="2257195">
            <a:off x="6278563" y="0"/>
            <a:ext cx="2497137" cy="2374900"/>
            <a:chOff x="2699" y="663"/>
            <a:chExt cx="1452" cy="1496"/>
          </a:xfrm>
        </p:grpSpPr>
        <p:grpSp>
          <p:nvGrpSpPr>
            <p:cNvPr id="18474" name="Group 129"/>
            <p:cNvGrpSpPr/>
            <p:nvPr/>
          </p:nvGrpSpPr>
          <p:grpSpPr>
            <a:xfrm rot="-2039371">
              <a:off x="3061" y="1253"/>
              <a:ext cx="318" cy="317"/>
              <a:chOff x="3560" y="981"/>
              <a:chExt cx="318" cy="317"/>
            </a:xfrm>
          </p:grpSpPr>
          <p:sp>
            <p:nvSpPr>
              <p:cNvPr id="18500" name="Oval 130"/>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01" name="Oval 131"/>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02" name="Oval 132"/>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503" name="Oval 133"/>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475" name="Group 134"/>
            <p:cNvGrpSpPr/>
            <p:nvPr/>
          </p:nvGrpSpPr>
          <p:grpSpPr>
            <a:xfrm rot="-2039371">
              <a:off x="3696" y="1117"/>
              <a:ext cx="318" cy="317"/>
              <a:chOff x="3560" y="981"/>
              <a:chExt cx="318" cy="317"/>
            </a:xfrm>
          </p:grpSpPr>
          <p:sp>
            <p:nvSpPr>
              <p:cNvPr id="18496" name="Oval 135"/>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97" name="Oval 136"/>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98" name="Oval 137"/>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99" name="Oval 138"/>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476" name="Group 139"/>
            <p:cNvGrpSpPr/>
            <p:nvPr/>
          </p:nvGrpSpPr>
          <p:grpSpPr>
            <a:xfrm rot="-2039371">
              <a:off x="3833" y="663"/>
              <a:ext cx="318" cy="317"/>
              <a:chOff x="3560" y="981"/>
              <a:chExt cx="318" cy="317"/>
            </a:xfrm>
          </p:grpSpPr>
          <p:sp>
            <p:nvSpPr>
              <p:cNvPr id="18492" name="Oval 140"/>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93" name="Oval 141"/>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94" name="Oval 142"/>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95" name="Oval 143"/>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477" name="Group 144"/>
            <p:cNvGrpSpPr/>
            <p:nvPr/>
          </p:nvGrpSpPr>
          <p:grpSpPr>
            <a:xfrm rot="-2039371">
              <a:off x="3424" y="1842"/>
              <a:ext cx="318" cy="317"/>
              <a:chOff x="3560" y="981"/>
              <a:chExt cx="318" cy="317"/>
            </a:xfrm>
          </p:grpSpPr>
          <p:sp>
            <p:nvSpPr>
              <p:cNvPr id="18488" name="Oval 145"/>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89" name="Oval 146"/>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90" name="Oval 147"/>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91" name="Oval 148"/>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478" name="Group 149"/>
            <p:cNvGrpSpPr/>
            <p:nvPr/>
          </p:nvGrpSpPr>
          <p:grpSpPr>
            <a:xfrm>
              <a:off x="2699" y="1661"/>
              <a:ext cx="318" cy="317"/>
              <a:chOff x="3560" y="981"/>
              <a:chExt cx="318" cy="317"/>
            </a:xfrm>
          </p:grpSpPr>
          <p:sp>
            <p:nvSpPr>
              <p:cNvPr id="18484" name="Oval 150"/>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85" name="Oval 151"/>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86" name="Oval 152"/>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87" name="Oval 153"/>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479" name="Group 154"/>
            <p:cNvGrpSpPr/>
            <p:nvPr/>
          </p:nvGrpSpPr>
          <p:grpSpPr>
            <a:xfrm rot="-2039371">
              <a:off x="3560" y="981"/>
              <a:ext cx="318" cy="317"/>
              <a:chOff x="3560" y="981"/>
              <a:chExt cx="318" cy="317"/>
            </a:xfrm>
          </p:grpSpPr>
          <p:sp>
            <p:nvSpPr>
              <p:cNvPr id="18480" name="Oval 155"/>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81" name="Oval 156"/>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82" name="Oval 157"/>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83" name="Oval 158"/>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grpSp>
        <p:nvGrpSpPr>
          <p:cNvPr id="18441" name="Group 159"/>
          <p:cNvGrpSpPr/>
          <p:nvPr/>
        </p:nvGrpSpPr>
        <p:grpSpPr>
          <a:xfrm rot="4644781">
            <a:off x="1695450" y="4725988"/>
            <a:ext cx="2305050" cy="2571750"/>
            <a:chOff x="2699" y="663"/>
            <a:chExt cx="1452" cy="1496"/>
          </a:xfrm>
        </p:grpSpPr>
        <p:grpSp>
          <p:nvGrpSpPr>
            <p:cNvPr id="18444" name="Group 160"/>
            <p:cNvGrpSpPr/>
            <p:nvPr/>
          </p:nvGrpSpPr>
          <p:grpSpPr>
            <a:xfrm rot="-2039371">
              <a:off x="3061" y="1253"/>
              <a:ext cx="318" cy="317"/>
              <a:chOff x="3560" y="981"/>
              <a:chExt cx="318" cy="317"/>
            </a:xfrm>
          </p:grpSpPr>
          <p:sp>
            <p:nvSpPr>
              <p:cNvPr id="18470" name="Oval 161"/>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71" name="Oval 162"/>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72" name="Oval 163"/>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73" name="Oval 164"/>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445" name="Group 165"/>
            <p:cNvGrpSpPr/>
            <p:nvPr/>
          </p:nvGrpSpPr>
          <p:grpSpPr>
            <a:xfrm rot="-2039371">
              <a:off x="3696" y="1117"/>
              <a:ext cx="318" cy="317"/>
              <a:chOff x="3560" y="981"/>
              <a:chExt cx="318" cy="317"/>
            </a:xfrm>
          </p:grpSpPr>
          <p:sp>
            <p:nvSpPr>
              <p:cNvPr id="18466" name="Oval 166"/>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67" name="Oval 167"/>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68" name="Oval 168"/>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69" name="Oval 169"/>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446" name="Group 170"/>
            <p:cNvGrpSpPr/>
            <p:nvPr/>
          </p:nvGrpSpPr>
          <p:grpSpPr>
            <a:xfrm rot="-2039371">
              <a:off x="3833" y="663"/>
              <a:ext cx="318" cy="317"/>
              <a:chOff x="3560" y="981"/>
              <a:chExt cx="318" cy="317"/>
            </a:xfrm>
          </p:grpSpPr>
          <p:sp>
            <p:nvSpPr>
              <p:cNvPr id="18462" name="Oval 171"/>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63" name="Oval 172"/>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64" name="Oval 173"/>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65" name="Oval 174"/>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447" name="Group 175"/>
            <p:cNvGrpSpPr/>
            <p:nvPr/>
          </p:nvGrpSpPr>
          <p:grpSpPr>
            <a:xfrm rot="-2039371">
              <a:off x="3424" y="1842"/>
              <a:ext cx="318" cy="317"/>
              <a:chOff x="3560" y="981"/>
              <a:chExt cx="318" cy="317"/>
            </a:xfrm>
          </p:grpSpPr>
          <p:sp>
            <p:nvSpPr>
              <p:cNvPr id="18458" name="Oval 176"/>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59" name="Oval 177"/>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60" name="Oval 178"/>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61" name="Oval 179"/>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448" name="Group 180"/>
            <p:cNvGrpSpPr/>
            <p:nvPr/>
          </p:nvGrpSpPr>
          <p:grpSpPr>
            <a:xfrm>
              <a:off x="2699" y="1661"/>
              <a:ext cx="318" cy="317"/>
              <a:chOff x="3560" y="981"/>
              <a:chExt cx="318" cy="317"/>
            </a:xfrm>
          </p:grpSpPr>
          <p:sp>
            <p:nvSpPr>
              <p:cNvPr id="18454" name="Oval 181"/>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55" name="Oval 182"/>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56" name="Oval 183"/>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57" name="Oval 184"/>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nvGrpSpPr>
            <p:cNvPr id="18449" name="Group 185"/>
            <p:cNvGrpSpPr/>
            <p:nvPr/>
          </p:nvGrpSpPr>
          <p:grpSpPr>
            <a:xfrm rot="-2039371">
              <a:off x="3560" y="981"/>
              <a:ext cx="318" cy="317"/>
              <a:chOff x="3560" y="981"/>
              <a:chExt cx="318" cy="317"/>
            </a:xfrm>
          </p:grpSpPr>
          <p:sp>
            <p:nvSpPr>
              <p:cNvPr id="18450" name="Oval 186"/>
              <p:cNvSpPr/>
              <p:nvPr/>
            </p:nvSpPr>
            <p:spPr>
              <a:xfrm>
                <a:off x="3606" y="98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51" name="Oval 187"/>
              <p:cNvSpPr/>
              <p:nvPr/>
            </p:nvSpPr>
            <p:spPr>
              <a:xfrm>
                <a:off x="3560" y="1207"/>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52" name="Oval 188"/>
              <p:cNvSpPr/>
              <p:nvPr/>
            </p:nvSpPr>
            <p:spPr>
              <a:xfrm>
                <a:off x="3833" y="1071"/>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sp>
            <p:nvSpPr>
              <p:cNvPr id="18453" name="Oval 189"/>
              <p:cNvSpPr/>
              <p:nvPr/>
            </p:nvSpPr>
            <p:spPr>
              <a:xfrm>
                <a:off x="3787" y="1253"/>
                <a:ext cx="45" cy="45"/>
              </a:xfrm>
              <a:prstGeom prst="ellipse">
                <a:avLst/>
              </a:prstGeom>
              <a:solidFill>
                <a:schemeClr val="tx1"/>
              </a:solidFill>
              <a:ln w="9525" cap="flat" cmpd="sng">
                <a:solidFill>
                  <a:schemeClr val="tx1"/>
                </a:solidFill>
                <a:prstDash val="solid"/>
                <a:headEnd type="none" w="med" len="med"/>
                <a:tailEnd type="none" w="med" len="med"/>
              </a:ln>
            </p:spPr>
            <p:txBody>
              <a:bodyPr wrap="none" anchor="ctr" anchorCtr="0"/>
              <a:p>
                <a:pPr eaLnBrk="1" hangingPunct="1">
                  <a:lnSpc>
                    <a:spcPct val="90000"/>
                  </a:lnSpc>
                  <a:spcBef>
                    <a:spcPct val="20000"/>
                  </a:spcBef>
                </a:pPr>
                <a:endParaRPr lang="zh-CN" altLang="en-US" dirty="0">
                  <a:latin typeface="Arial" panose="020B0604020202020204" pitchFamily="34" charset="0"/>
                </a:endParaRPr>
              </a:p>
            </p:txBody>
          </p:sp>
        </p:grpSp>
      </p:grpSp>
      <p:sp>
        <p:nvSpPr>
          <p:cNvPr id="18442" name="WordArt 190"/>
          <p:cNvSpPr>
            <a:spLocks noTextEdit="1"/>
          </p:cNvSpPr>
          <p:nvPr/>
        </p:nvSpPr>
        <p:spPr>
          <a:xfrm>
            <a:off x="3779838" y="3789363"/>
            <a:ext cx="3198812" cy="935037"/>
          </a:xfrm>
          <a:prstGeom prst="rect">
            <a:avLst/>
          </a:prstGeom>
        </p:spPr>
        <p:txBody>
          <a:bodyPr wrap="none" fromWordArt="1">
            <a:prstTxWarp prst="textPlain">
              <a:avLst>
                <a:gd name="adj" fmla="val 50000"/>
              </a:avLst>
            </a:prstTxWarp>
            <a:normAutofit/>
          </a:bodyPr>
          <a:p>
            <a:pPr algn="ctr"/>
            <a:r>
              <a:rPr lang="zh-CN" altLang="en-US" sz="3600">
                <a:solidFill>
                  <a:srgbClr val="FF0000"/>
                </a:solidFill>
                <a:effectLst>
                  <a:outerShdw dist="35921" dir="2699999" algn="ctr" rotWithShape="0">
                    <a:srgbClr val="C0C0C0">
                      <a:alpha val="79999"/>
                    </a:srgbClr>
                  </a:outerShdw>
                </a:effectLst>
                <a:latin typeface="华文新魏" panose="02010800040101010101" charset="-122"/>
                <a:ea typeface="华文新魏" panose="02010800040101010101" charset="-122"/>
              </a:rPr>
              <a:t>不是</a:t>
            </a:r>
            <a:endParaRPr lang="zh-CN" altLang="en-US" sz="3600">
              <a:solidFill>
                <a:srgbClr val="FF0000"/>
              </a:solidFill>
              <a:effectLst>
                <a:outerShdw dist="35921" dir="2699999" algn="ctr" rotWithShape="0">
                  <a:srgbClr val="C0C0C0">
                    <a:alpha val="79999"/>
                  </a:srgbClr>
                </a:outerShdw>
              </a:effectLst>
              <a:latin typeface="华文新魏" panose="02010800040101010101" charset="-122"/>
              <a:ea typeface="华文新魏" panose="02010800040101010101" charset="-122"/>
            </a:endParaRPr>
          </a:p>
        </p:txBody>
      </p:sp>
      <p:sp>
        <p:nvSpPr>
          <p:cNvPr id="18443" name="Text Box 191"/>
          <p:cNvSpPr txBox="1"/>
          <p:nvPr/>
        </p:nvSpPr>
        <p:spPr>
          <a:xfrm>
            <a:off x="1116013" y="4941888"/>
            <a:ext cx="2519362" cy="476250"/>
          </a:xfrm>
          <a:prstGeom prst="rect">
            <a:avLst/>
          </a:prstGeom>
          <a:noFill/>
          <a:ln w="9525">
            <a:noFill/>
          </a:ln>
        </p:spPr>
        <p:txBody>
          <a:bodyPr>
            <a:spAutoFit/>
          </a:bodyPr>
          <a:p>
            <a:pPr marL="342900" indent="-342900" eaLnBrk="1" hangingPunct="1">
              <a:lnSpc>
                <a:spcPct val="90000"/>
              </a:lnSpc>
              <a:spcBef>
                <a:spcPct val="50000"/>
              </a:spcBef>
            </a:pPr>
            <a:endParaRPr lang="zh-CN" altLang="zh-CN" dirty="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42"/>
                                        </p:tgtEl>
                                        <p:attrNameLst>
                                          <p:attrName>style.visibility</p:attrName>
                                        </p:attrNameLst>
                                      </p:cBhvr>
                                      <p:to>
                                        <p:strVal val="visible"/>
                                      </p:to>
                                    </p:set>
                                    <p:animEffect transition="in" filter="blinds(horizontal)">
                                      <p:cBhvr>
                                        <p:cTn id="7" dur="500"/>
                                        <p:tgtEl>
                                          <p:spTgt spid="1744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8442"/>
                                        </p:tgtEl>
                                        <p:attrNameLst>
                                          <p:attrName>style.visibility</p:attrName>
                                        </p:attrNameLst>
                                      </p:cBhvr>
                                      <p:to>
                                        <p:strVal val="visible"/>
                                      </p:to>
                                    </p:set>
                                    <p:animEffect transition="in" filter="blinds(horizontal)">
                                      <p:cBhvr>
                                        <p:cTn id="12" dur="500"/>
                                        <p:tgtEl>
                                          <p:spTgt spid="184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42"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9458" name="Text Box 4"/>
          <p:cNvSpPr txBox="1"/>
          <p:nvPr/>
        </p:nvSpPr>
        <p:spPr>
          <a:xfrm>
            <a:off x="300038" y="265113"/>
            <a:ext cx="8388350" cy="2870200"/>
          </a:xfrm>
          <a:prstGeom prst="rect">
            <a:avLst/>
          </a:prstGeom>
          <a:noFill/>
          <a:ln w="9525">
            <a:noFill/>
          </a:ln>
        </p:spPr>
        <p:txBody>
          <a:bodyPr>
            <a:spAutoFit/>
          </a:bodyPr>
          <a:p>
            <a:pPr marL="457200" indent="-457200" eaLnBrk="1" hangingPunct="1"/>
            <a:r>
              <a:rPr lang="en-US" altLang="zh-CN" sz="2600" b="1" dirty="0">
                <a:latin typeface="华文细黑" panose="02010600040101010101" pitchFamily="2" charset="-122"/>
                <a:ea typeface="华文细黑" panose="02010600040101010101" pitchFamily="2" charset="-122"/>
              </a:rPr>
              <a:t>1</a:t>
            </a:r>
            <a:r>
              <a:rPr lang="zh-CN" altLang="en-US" sz="2600" b="1" dirty="0">
                <a:latin typeface="华文细黑" panose="02010600040101010101" pitchFamily="2" charset="-122"/>
                <a:ea typeface="华文细黑" panose="02010600040101010101" pitchFamily="2" charset="-122"/>
              </a:rPr>
              <a:t>、在长期放着煤的墙角处，地面和墙角相当厚的一层染上黑色，这说明（              ）</a:t>
            </a:r>
            <a:endParaRPr lang="zh-CN" altLang="en-US" sz="2600" b="1" dirty="0">
              <a:latin typeface="华文细黑" panose="02010600040101010101" pitchFamily="2" charset="-122"/>
              <a:ea typeface="华文细黑" panose="02010600040101010101" pitchFamily="2" charset="-122"/>
            </a:endParaRPr>
          </a:p>
          <a:p>
            <a:pPr marL="457200" indent="-457200" eaLnBrk="1" hangingPunct="1"/>
            <a:r>
              <a:rPr lang="en-US" altLang="zh-CN" sz="2600" b="1" dirty="0">
                <a:latin typeface="华文细黑" panose="02010600040101010101" pitchFamily="2" charset="-122"/>
                <a:ea typeface="华文细黑" panose="02010600040101010101" pitchFamily="2" charset="-122"/>
              </a:rPr>
              <a:t>A</a:t>
            </a:r>
            <a:r>
              <a:rPr lang="zh-CN" altLang="en-US" sz="2600" b="1" dirty="0">
                <a:latin typeface="华文细黑" panose="02010600040101010101" pitchFamily="2" charset="-122"/>
                <a:ea typeface="华文细黑" panose="02010600040101010101" pitchFamily="2" charset="-122"/>
              </a:rPr>
              <a:t>、分子是在不停的运动着</a:t>
            </a:r>
            <a:endParaRPr lang="zh-CN" altLang="en-US" sz="2600" b="1" dirty="0">
              <a:latin typeface="华文细黑" panose="02010600040101010101" pitchFamily="2" charset="-122"/>
              <a:ea typeface="华文细黑" panose="02010600040101010101" pitchFamily="2" charset="-122"/>
            </a:endParaRPr>
          </a:p>
          <a:p>
            <a:pPr marL="457200" indent="-457200" eaLnBrk="1" hangingPunct="1"/>
            <a:r>
              <a:rPr lang="en-US" altLang="zh-CN" sz="2600" b="1" dirty="0">
                <a:latin typeface="华文细黑" panose="02010600040101010101" pitchFamily="2" charset="-122"/>
                <a:ea typeface="华文细黑" panose="02010600040101010101" pitchFamily="2" charset="-122"/>
              </a:rPr>
              <a:t>B</a:t>
            </a:r>
            <a:r>
              <a:rPr lang="zh-CN" altLang="en-US" sz="2600" b="1" dirty="0">
                <a:latin typeface="华文细黑" panose="02010600040101010101" pitchFamily="2" charset="-122"/>
                <a:ea typeface="华文细黑" panose="02010600040101010101" pitchFamily="2" charset="-122"/>
              </a:rPr>
              <a:t>、煤是由大量分子组成的</a:t>
            </a:r>
            <a:endParaRPr lang="zh-CN" altLang="en-US" sz="2600" b="1" dirty="0">
              <a:latin typeface="华文细黑" panose="02010600040101010101" pitchFamily="2" charset="-122"/>
              <a:ea typeface="华文细黑" panose="02010600040101010101" pitchFamily="2" charset="-122"/>
            </a:endParaRPr>
          </a:p>
          <a:p>
            <a:pPr marL="457200" indent="-457200" eaLnBrk="1" hangingPunct="1"/>
            <a:r>
              <a:rPr lang="en-US" altLang="zh-CN" sz="2600" b="1" dirty="0">
                <a:latin typeface="华文细黑" panose="02010600040101010101" pitchFamily="2" charset="-122"/>
                <a:ea typeface="华文细黑" panose="02010600040101010101" pitchFamily="2" charset="-122"/>
              </a:rPr>
              <a:t>C</a:t>
            </a:r>
            <a:r>
              <a:rPr lang="zh-CN" altLang="en-US" sz="2600" b="1" dirty="0">
                <a:latin typeface="华文细黑" panose="02010600040101010101" pitchFamily="2" charset="-122"/>
                <a:ea typeface="华文细黑" panose="02010600040101010101" pitchFamily="2" charset="-122"/>
              </a:rPr>
              <a:t>、分子之间是有空隙的</a:t>
            </a:r>
            <a:endParaRPr lang="zh-CN" altLang="en-US" sz="2600" b="1" dirty="0">
              <a:latin typeface="华文细黑" panose="02010600040101010101" pitchFamily="2" charset="-122"/>
              <a:ea typeface="华文细黑" panose="02010600040101010101" pitchFamily="2" charset="-122"/>
            </a:endParaRPr>
          </a:p>
          <a:p>
            <a:pPr marL="457200" indent="-457200" eaLnBrk="1" hangingPunct="1"/>
            <a:r>
              <a:rPr lang="en-US" altLang="zh-CN" sz="2600" b="1" dirty="0">
                <a:latin typeface="华文细黑" panose="02010600040101010101" pitchFamily="2" charset="-122"/>
                <a:ea typeface="华文细黑" panose="02010600040101010101" pitchFamily="2" charset="-122"/>
              </a:rPr>
              <a:t>D</a:t>
            </a:r>
            <a:r>
              <a:rPr lang="zh-CN" altLang="en-US" sz="2600" b="1" dirty="0">
                <a:latin typeface="华文细黑" panose="02010600040101010101" pitchFamily="2" charset="-122"/>
                <a:ea typeface="华文细黑" panose="02010600040101010101" pitchFamily="2" charset="-122"/>
              </a:rPr>
              <a:t>、物体之间有相互作用力</a:t>
            </a:r>
            <a:endParaRPr lang="zh-CN" altLang="en-US" sz="2600" b="1" dirty="0">
              <a:latin typeface="华文细黑" panose="02010600040101010101" pitchFamily="2" charset="-122"/>
              <a:ea typeface="华文细黑" panose="02010600040101010101" pitchFamily="2" charset="-122"/>
            </a:endParaRPr>
          </a:p>
          <a:p>
            <a:pPr marL="457200" indent="-457200" eaLnBrk="1" hangingPunct="1"/>
            <a:endParaRPr lang="en-US" altLang="zh-CN" sz="2600" b="1" dirty="0">
              <a:latin typeface="华文细黑" panose="02010600040101010101" pitchFamily="2" charset="-122"/>
              <a:ea typeface="华文细黑" panose="02010600040101010101" pitchFamily="2" charset="-122"/>
            </a:endParaRPr>
          </a:p>
        </p:txBody>
      </p:sp>
      <p:sp>
        <p:nvSpPr>
          <p:cNvPr id="65542" name="Text Box 6"/>
          <p:cNvSpPr txBox="1"/>
          <p:nvPr/>
        </p:nvSpPr>
        <p:spPr>
          <a:xfrm>
            <a:off x="3635375" y="692150"/>
            <a:ext cx="1295400" cy="579438"/>
          </a:xfrm>
          <a:prstGeom prst="rect">
            <a:avLst/>
          </a:prstGeom>
          <a:noFill/>
          <a:ln w="9525">
            <a:noFill/>
          </a:ln>
        </p:spPr>
        <p:txBody>
          <a:bodyPr>
            <a:spAutoFit/>
          </a:bodyPr>
          <a:p>
            <a:pPr eaLnBrk="1" hangingPunct="1">
              <a:spcBef>
                <a:spcPct val="50000"/>
              </a:spcBef>
            </a:pPr>
            <a:r>
              <a:rPr lang="en-US" altLang="zh-CN" sz="3200" b="1" dirty="0">
                <a:solidFill>
                  <a:srgbClr val="FF0000"/>
                </a:solidFill>
                <a:latin typeface="Times New Roman" panose="02020603050405020304" pitchFamily="18" charset="0"/>
              </a:rPr>
              <a:t>AC</a:t>
            </a:r>
            <a:endParaRPr lang="en-US" altLang="zh-CN" sz="3200" b="1" dirty="0">
              <a:solidFill>
                <a:srgbClr val="FF0000"/>
              </a:solidFill>
              <a:latin typeface="Times New Roman" panose="02020603050405020304" pitchFamily="18" charset="0"/>
            </a:endParaRPr>
          </a:p>
        </p:txBody>
      </p:sp>
      <p:sp>
        <p:nvSpPr>
          <p:cNvPr id="19460" name="Text Box 2"/>
          <p:cNvSpPr txBox="1"/>
          <p:nvPr/>
        </p:nvSpPr>
        <p:spPr>
          <a:xfrm>
            <a:off x="358775" y="2924175"/>
            <a:ext cx="8461375" cy="4278313"/>
          </a:xfrm>
          <a:prstGeom prst="rect">
            <a:avLst/>
          </a:prstGeom>
          <a:noFill/>
          <a:ln w="9525">
            <a:noFill/>
          </a:ln>
        </p:spPr>
        <p:txBody>
          <a:bodyPr>
            <a:spAutoFit/>
          </a:bodyPr>
          <a:p>
            <a:pPr eaLnBrk="1" hangingPunct="1">
              <a:spcBef>
                <a:spcPct val="50000"/>
              </a:spcBef>
            </a:pPr>
            <a:r>
              <a:rPr lang="en-US" altLang="zh-CN" b="1" dirty="0">
                <a:latin typeface="黑体" panose="02010609060101010101" pitchFamily="2" charset="-122"/>
                <a:ea typeface="黑体" panose="02010609060101010101" pitchFamily="2" charset="-122"/>
              </a:rPr>
              <a:t>2.“</a:t>
            </a:r>
            <a:r>
              <a:rPr lang="zh-CN" altLang="en-US" b="1" dirty="0">
                <a:latin typeface="黑体" panose="02010609060101010101" pitchFamily="2" charset="-122"/>
                <a:ea typeface="黑体" panose="02010609060101010101" pitchFamily="2" charset="-122"/>
              </a:rPr>
              <a:t>布朗运动”是说明分子运动的重要实验事实。则布朗运动是指：（   ）</a:t>
            </a:r>
            <a:endParaRPr lang="zh-CN" altLang="en-US" b="1" dirty="0">
              <a:latin typeface="黑体" panose="02010609060101010101" pitchFamily="2" charset="-122"/>
              <a:ea typeface="黑体" panose="02010609060101010101" pitchFamily="2" charset="-122"/>
            </a:endParaRPr>
          </a:p>
          <a:p>
            <a:pPr eaLnBrk="1" hangingPunct="1">
              <a:spcBef>
                <a:spcPct val="50000"/>
              </a:spcBef>
            </a:pPr>
            <a:r>
              <a:rPr lang="en-US" altLang="zh-CN" b="1" dirty="0">
                <a:latin typeface="黑体" panose="02010609060101010101" pitchFamily="2" charset="-122"/>
                <a:ea typeface="黑体" panose="02010609060101010101" pitchFamily="2" charset="-122"/>
              </a:rPr>
              <a:t>A</a:t>
            </a:r>
            <a:r>
              <a:rPr lang="zh-CN" altLang="en-US" b="1" dirty="0">
                <a:latin typeface="黑体" panose="02010609060101010101" pitchFamily="2" charset="-122"/>
                <a:ea typeface="黑体" panose="02010609060101010101" pitchFamily="2" charset="-122"/>
              </a:rPr>
              <a:t>：液体分子的运动；</a:t>
            </a:r>
            <a:endParaRPr lang="zh-CN" altLang="en-US" b="1" dirty="0">
              <a:latin typeface="黑体" panose="02010609060101010101" pitchFamily="2" charset="-122"/>
              <a:ea typeface="黑体" panose="02010609060101010101" pitchFamily="2" charset="-122"/>
            </a:endParaRPr>
          </a:p>
          <a:p>
            <a:pPr eaLnBrk="1" hangingPunct="1">
              <a:spcBef>
                <a:spcPct val="50000"/>
              </a:spcBef>
            </a:pPr>
            <a:r>
              <a:rPr lang="en-US" altLang="zh-CN" b="1" dirty="0">
                <a:latin typeface="黑体" panose="02010609060101010101" pitchFamily="2" charset="-122"/>
                <a:ea typeface="黑体" panose="02010609060101010101" pitchFamily="2" charset="-122"/>
              </a:rPr>
              <a:t>B</a:t>
            </a:r>
            <a:r>
              <a:rPr lang="zh-CN" altLang="en-US" b="1" dirty="0">
                <a:latin typeface="黑体" panose="02010609060101010101" pitchFamily="2" charset="-122"/>
                <a:ea typeface="黑体" panose="02010609060101010101" pitchFamily="2" charset="-122"/>
              </a:rPr>
              <a:t>：悬浮在液体中的固体分子的运动；</a:t>
            </a:r>
            <a:endParaRPr lang="zh-CN" altLang="en-US" b="1" dirty="0">
              <a:latin typeface="黑体" panose="02010609060101010101" pitchFamily="2" charset="-122"/>
              <a:ea typeface="黑体" panose="02010609060101010101" pitchFamily="2" charset="-122"/>
            </a:endParaRPr>
          </a:p>
          <a:p>
            <a:pPr eaLnBrk="1" hangingPunct="1">
              <a:spcBef>
                <a:spcPct val="50000"/>
              </a:spcBef>
            </a:pPr>
            <a:r>
              <a:rPr lang="en-US" altLang="zh-CN" b="1" dirty="0">
                <a:latin typeface="黑体" panose="02010609060101010101" pitchFamily="2" charset="-122"/>
                <a:ea typeface="黑体" panose="02010609060101010101" pitchFamily="2" charset="-122"/>
              </a:rPr>
              <a:t>C</a:t>
            </a:r>
            <a:r>
              <a:rPr lang="zh-CN" altLang="en-US" b="1" dirty="0">
                <a:latin typeface="黑体" panose="02010609060101010101" pitchFamily="2" charset="-122"/>
                <a:ea typeface="黑体" panose="02010609060101010101" pitchFamily="2" charset="-122"/>
              </a:rPr>
              <a:t>：悬浮在液体中的固体颗粒的运动；</a:t>
            </a:r>
            <a:endParaRPr lang="zh-CN" altLang="en-US" b="1" dirty="0">
              <a:latin typeface="黑体" panose="02010609060101010101" pitchFamily="2" charset="-122"/>
              <a:ea typeface="黑体" panose="02010609060101010101" pitchFamily="2" charset="-122"/>
            </a:endParaRPr>
          </a:p>
          <a:p>
            <a:pPr eaLnBrk="1" hangingPunct="1">
              <a:spcBef>
                <a:spcPct val="50000"/>
              </a:spcBef>
            </a:pPr>
            <a:r>
              <a:rPr lang="en-US" altLang="zh-CN" b="1" dirty="0">
                <a:latin typeface="黑体" panose="02010609060101010101" pitchFamily="2" charset="-122"/>
                <a:ea typeface="黑体" panose="02010609060101010101" pitchFamily="2" charset="-122"/>
              </a:rPr>
              <a:t>D</a:t>
            </a:r>
            <a:r>
              <a:rPr lang="zh-CN" altLang="en-US" b="1" dirty="0">
                <a:latin typeface="黑体" panose="02010609060101010101" pitchFamily="2" charset="-122"/>
                <a:ea typeface="黑体" panose="02010609060101010101" pitchFamily="2" charset="-122"/>
              </a:rPr>
              <a:t>：液体分子和固体分子的共同运动；</a:t>
            </a:r>
            <a:endParaRPr lang="zh-CN" altLang="en-US" b="1" dirty="0">
              <a:latin typeface="黑体" panose="02010609060101010101" pitchFamily="2" charset="-122"/>
              <a:ea typeface="黑体" panose="02010609060101010101" pitchFamily="2" charset="-122"/>
            </a:endParaRPr>
          </a:p>
          <a:p>
            <a:pPr eaLnBrk="1" hangingPunct="1">
              <a:spcBef>
                <a:spcPct val="50000"/>
              </a:spcBef>
            </a:pPr>
            <a:endParaRPr lang="en-US" altLang="zh-CN" sz="3200" b="1" dirty="0">
              <a:latin typeface="黑体" panose="02010609060101010101" pitchFamily="2" charset="-122"/>
              <a:ea typeface="黑体" panose="02010609060101010101" pitchFamily="2" charset="-122"/>
            </a:endParaRPr>
          </a:p>
        </p:txBody>
      </p:sp>
      <p:sp>
        <p:nvSpPr>
          <p:cNvPr id="5" name="Text Box 6"/>
          <p:cNvSpPr txBox="1"/>
          <p:nvPr/>
        </p:nvSpPr>
        <p:spPr>
          <a:xfrm>
            <a:off x="3368675" y="3573463"/>
            <a:ext cx="533400" cy="579437"/>
          </a:xfrm>
          <a:prstGeom prst="rect">
            <a:avLst/>
          </a:prstGeom>
          <a:noFill/>
          <a:ln w="9525">
            <a:noFill/>
          </a:ln>
        </p:spPr>
        <p:txBody>
          <a:bodyPr>
            <a:spAutoFit/>
          </a:bodyPr>
          <a:p>
            <a:pPr eaLnBrk="1" hangingPunct="1">
              <a:spcBef>
                <a:spcPct val="50000"/>
              </a:spcBef>
            </a:pPr>
            <a:r>
              <a:rPr lang="en-US" altLang="zh-CN" sz="3200" b="1" dirty="0">
                <a:solidFill>
                  <a:srgbClr val="FF0000"/>
                </a:solidFill>
                <a:latin typeface="Times New Roman" panose="02020603050405020304" pitchFamily="18" charset="0"/>
              </a:rPr>
              <a:t>C</a:t>
            </a:r>
            <a:endParaRPr lang="en-US" altLang="zh-CN" sz="3200" b="1"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5542">
                                            <p:txEl>
                                              <p:charRg st="0" end="3"/>
                                            </p:txEl>
                                          </p:spTgt>
                                        </p:tgtEl>
                                        <p:attrNameLst>
                                          <p:attrName>style.visibility</p:attrName>
                                        </p:attrNameLst>
                                      </p:cBhvr>
                                      <p:to>
                                        <p:strVal val="visible"/>
                                      </p:to>
                                    </p:set>
                                    <p:anim calcmode="lin" valueType="num">
                                      <p:cBhvr additive="base">
                                        <p:cTn id="7" dur="500" fill="hold"/>
                                        <p:tgtEl>
                                          <p:spTgt spid="65542">
                                            <p:txEl>
                                              <p:charRg st="0" end="3"/>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65542">
                                            <p:txEl>
                                              <p:charRg st="0" end="3"/>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xEl>
                                              <p:charRg st="0" end="2"/>
                                            </p:txEl>
                                          </p:spTgt>
                                        </p:tgtEl>
                                        <p:attrNameLst>
                                          <p:attrName>style.visibility</p:attrName>
                                        </p:attrNameLst>
                                      </p:cBhvr>
                                      <p:to>
                                        <p:strVal val="visible"/>
                                      </p:to>
                                    </p:set>
                                    <p:anim calcmode="lin" valueType="num">
                                      <p:cBhvr additive="base">
                                        <p:cTn id="13" dur="500" fill="hold"/>
                                        <p:tgtEl>
                                          <p:spTgt spid="5">
                                            <p:txEl>
                                              <p:charRg st="0"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5">
                                            <p:txEl>
                                              <p:charRg st="0"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2" grpId="0" build="p"/>
      <p:bldP spid="5"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0482" name="Text Box 5"/>
          <p:cNvSpPr txBox="1"/>
          <p:nvPr/>
        </p:nvSpPr>
        <p:spPr>
          <a:xfrm>
            <a:off x="323850" y="1700213"/>
            <a:ext cx="7696200" cy="4541837"/>
          </a:xfrm>
          <a:prstGeom prst="rect">
            <a:avLst/>
          </a:prstGeom>
          <a:noFill/>
          <a:ln w="9525">
            <a:noFill/>
          </a:ln>
        </p:spPr>
        <p:txBody>
          <a:bodyPr>
            <a:spAutoFit/>
          </a:bodyPr>
          <a:p>
            <a:pPr eaLnBrk="1" hangingPunct="1">
              <a:spcBef>
                <a:spcPct val="50000"/>
              </a:spcBef>
            </a:pPr>
            <a:r>
              <a:rPr lang="en-US" altLang="zh-CN" sz="3200" b="1" dirty="0">
                <a:latin typeface="黑体" panose="02010609060101010101" pitchFamily="2" charset="-122"/>
                <a:ea typeface="黑体" panose="02010609060101010101" pitchFamily="2" charset="-122"/>
              </a:rPr>
              <a:t>  3 </a:t>
            </a:r>
            <a:r>
              <a:rPr lang="zh-CN" altLang="en-US" sz="3200" b="1" dirty="0">
                <a:latin typeface="黑体" panose="02010609060101010101" pitchFamily="2" charset="-122"/>
                <a:ea typeface="黑体" panose="02010609060101010101" pitchFamily="2" charset="-122"/>
              </a:rPr>
              <a:t>下列现象中</a:t>
            </a:r>
            <a:r>
              <a:rPr lang="en-US" altLang="zh-CN" sz="3200" b="1" dirty="0">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能说明分子是不断运动着的是（         ）</a:t>
            </a:r>
            <a:endParaRPr lang="zh-CN" altLang="en-US" sz="3200" b="1" dirty="0">
              <a:latin typeface="黑体" panose="02010609060101010101" pitchFamily="2" charset="-122"/>
              <a:ea typeface="黑体" panose="02010609060101010101" pitchFamily="2" charset="-122"/>
            </a:endParaRPr>
          </a:p>
          <a:p>
            <a:pPr eaLnBrk="1" hangingPunct="1">
              <a:spcBef>
                <a:spcPct val="50000"/>
              </a:spcBef>
            </a:pPr>
            <a:r>
              <a:rPr lang="en-US" altLang="zh-CN" sz="3200" b="1" dirty="0">
                <a:latin typeface="黑体" panose="02010609060101010101" pitchFamily="2" charset="-122"/>
                <a:ea typeface="黑体" panose="02010609060101010101" pitchFamily="2" charset="-122"/>
              </a:rPr>
              <a:t>A</a:t>
            </a:r>
            <a:r>
              <a:rPr lang="zh-CN" altLang="en-US" sz="3200" b="1" dirty="0">
                <a:latin typeface="黑体" panose="02010609060101010101" pitchFamily="2" charset="-122"/>
                <a:ea typeface="黑体" panose="02010609060101010101" pitchFamily="2" charset="-122"/>
              </a:rPr>
              <a:t>：将香水瓶打开后能闻到香味；</a:t>
            </a:r>
            <a:endParaRPr lang="zh-CN" altLang="en-US" sz="3200" b="1" dirty="0">
              <a:latin typeface="黑体" panose="02010609060101010101" pitchFamily="2" charset="-122"/>
              <a:ea typeface="黑体" panose="02010609060101010101" pitchFamily="2" charset="-122"/>
            </a:endParaRPr>
          </a:p>
          <a:p>
            <a:pPr eaLnBrk="1" hangingPunct="1">
              <a:spcBef>
                <a:spcPct val="50000"/>
              </a:spcBef>
            </a:pPr>
            <a:r>
              <a:rPr lang="en-US" altLang="zh-CN" sz="3200" b="1" dirty="0">
                <a:latin typeface="黑体" panose="02010609060101010101" pitchFamily="2" charset="-122"/>
                <a:ea typeface="黑体" panose="02010609060101010101" pitchFamily="2" charset="-122"/>
              </a:rPr>
              <a:t>B</a:t>
            </a:r>
            <a:r>
              <a:rPr lang="zh-CN" altLang="en-US" sz="3200" b="1" dirty="0">
                <a:latin typeface="黑体" panose="02010609060101010101" pitchFamily="2" charset="-122"/>
                <a:ea typeface="黑体" panose="02010609060101010101" pitchFamily="2" charset="-122"/>
              </a:rPr>
              <a:t>：汽车开过后</a:t>
            </a:r>
            <a:r>
              <a:rPr lang="en-US" altLang="zh-CN" sz="3200" b="1" dirty="0">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公路上尘土飞扬；</a:t>
            </a:r>
            <a:endParaRPr lang="zh-CN" altLang="en-US" sz="3200" b="1" dirty="0">
              <a:latin typeface="黑体" panose="02010609060101010101" pitchFamily="2" charset="-122"/>
              <a:ea typeface="黑体" panose="02010609060101010101" pitchFamily="2" charset="-122"/>
            </a:endParaRPr>
          </a:p>
          <a:p>
            <a:pPr eaLnBrk="1" hangingPunct="1">
              <a:spcBef>
                <a:spcPct val="50000"/>
              </a:spcBef>
            </a:pPr>
            <a:r>
              <a:rPr lang="en-US" altLang="zh-CN" sz="3200" b="1" dirty="0">
                <a:latin typeface="黑体" panose="02010609060101010101" pitchFamily="2" charset="-122"/>
                <a:ea typeface="黑体" panose="02010609060101010101" pitchFamily="2" charset="-122"/>
              </a:rPr>
              <a:t>C</a:t>
            </a:r>
            <a:r>
              <a:rPr lang="zh-CN" altLang="en-US" sz="3200" b="1" dirty="0">
                <a:latin typeface="黑体" panose="02010609060101010101" pitchFamily="2" charset="-122"/>
                <a:ea typeface="黑体" panose="02010609060101010101" pitchFamily="2" charset="-122"/>
              </a:rPr>
              <a:t>：洒在地上的水</a:t>
            </a:r>
            <a:r>
              <a:rPr lang="en-US" altLang="zh-CN" sz="3200" b="1" dirty="0">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过一段时间就干了；</a:t>
            </a:r>
            <a:endParaRPr lang="zh-CN" altLang="en-US" sz="3200" b="1" dirty="0">
              <a:latin typeface="黑体" panose="02010609060101010101" pitchFamily="2" charset="-122"/>
              <a:ea typeface="黑体" panose="02010609060101010101" pitchFamily="2" charset="-122"/>
            </a:endParaRPr>
          </a:p>
          <a:p>
            <a:pPr eaLnBrk="1" hangingPunct="1">
              <a:spcBef>
                <a:spcPct val="50000"/>
              </a:spcBef>
            </a:pPr>
            <a:r>
              <a:rPr lang="en-US" altLang="zh-CN" sz="3200" b="1" dirty="0">
                <a:latin typeface="黑体" panose="02010609060101010101" pitchFamily="2" charset="-122"/>
                <a:ea typeface="黑体" panose="02010609060101010101" pitchFamily="2" charset="-122"/>
              </a:rPr>
              <a:t>D</a:t>
            </a:r>
            <a:r>
              <a:rPr lang="zh-CN" altLang="en-US" sz="3200" b="1" dirty="0">
                <a:latin typeface="黑体" panose="02010609060101010101" pitchFamily="2" charset="-122"/>
                <a:ea typeface="黑体" panose="02010609060101010101" pitchFamily="2" charset="-122"/>
              </a:rPr>
              <a:t>：悬浮在水中的花粉做无规则运动</a:t>
            </a:r>
            <a:r>
              <a:rPr lang="zh-CN" altLang="zh-CN" sz="3200" b="1" dirty="0">
                <a:latin typeface="Times New Roman" panose="02020603050405020304" pitchFamily="18" charset="0"/>
              </a:rPr>
              <a:t>；</a:t>
            </a:r>
            <a:endParaRPr lang="zh-CN" altLang="en-US" sz="3200" b="1" dirty="0">
              <a:latin typeface="Times New Roman" panose="02020603050405020304" pitchFamily="18" charset="0"/>
            </a:endParaRPr>
          </a:p>
          <a:p>
            <a:pPr eaLnBrk="1" hangingPunct="1">
              <a:spcBef>
                <a:spcPct val="50000"/>
              </a:spcBef>
            </a:pPr>
            <a:endParaRPr lang="en-US" altLang="zh-CN" sz="2400" b="1" dirty="0">
              <a:latin typeface="Times New Roman" panose="02020603050405020304" pitchFamily="18" charset="0"/>
            </a:endParaRPr>
          </a:p>
        </p:txBody>
      </p:sp>
      <p:sp>
        <p:nvSpPr>
          <p:cNvPr id="25606" name="Text Box 6"/>
          <p:cNvSpPr txBox="1"/>
          <p:nvPr/>
        </p:nvSpPr>
        <p:spPr>
          <a:xfrm>
            <a:off x="2195513" y="2276475"/>
            <a:ext cx="1676400" cy="457200"/>
          </a:xfrm>
          <a:prstGeom prst="rect">
            <a:avLst/>
          </a:prstGeom>
          <a:noFill/>
          <a:ln w="9525">
            <a:noFill/>
          </a:ln>
        </p:spPr>
        <p:txBody>
          <a:bodyPr>
            <a:spAutoFit/>
          </a:bodyPr>
          <a:p>
            <a:pPr eaLnBrk="1" hangingPunct="1">
              <a:spcBef>
                <a:spcPct val="50000"/>
              </a:spcBef>
            </a:pPr>
            <a:r>
              <a:rPr lang="en-US" altLang="zh-CN" sz="2400" b="1" dirty="0">
                <a:solidFill>
                  <a:srgbClr val="FF0000"/>
                </a:solidFill>
                <a:latin typeface="Times New Roman" panose="02020603050405020304" pitchFamily="18" charset="0"/>
              </a:rPr>
              <a:t>A</a:t>
            </a:r>
            <a:r>
              <a:rPr lang="zh-CN" altLang="en-US" sz="2400" b="1" dirty="0">
                <a:solidFill>
                  <a:srgbClr val="FF0000"/>
                </a:solidFill>
                <a:latin typeface="Times New Roman" panose="02020603050405020304" pitchFamily="18" charset="0"/>
              </a:rPr>
              <a:t>、 </a:t>
            </a:r>
            <a:r>
              <a:rPr lang="en-US" altLang="zh-CN" sz="2400" b="1" dirty="0">
                <a:solidFill>
                  <a:srgbClr val="FF0000"/>
                </a:solidFill>
                <a:latin typeface="Times New Roman" panose="02020603050405020304" pitchFamily="18" charset="0"/>
              </a:rPr>
              <a:t>C </a:t>
            </a:r>
            <a:r>
              <a:rPr lang="zh-CN" altLang="en-US" sz="2400" b="1" dirty="0">
                <a:solidFill>
                  <a:srgbClr val="FF0000"/>
                </a:solidFill>
                <a:latin typeface="Times New Roman" panose="02020603050405020304" pitchFamily="18" charset="0"/>
              </a:rPr>
              <a:t>、</a:t>
            </a:r>
            <a:r>
              <a:rPr lang="en-US" altLang="zh-CN" sz="2400" b="1" dirty="0">
                <a:solidFill>
                  <a:srgbClr val="FF0000"/>
                </a:solidFill>
                <a:latin typeface="Times New Roman" panose="02020603050405020304" pitchFamily="18" charset="0"/>
              </a:rPr>
              <a:t>D </a:t>
            </a:r>
            <a:endParaRPr lang="en-US" altLang="zh-CN" sz="2400" b="1"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5606">
                                            <p:txEl>
                                              <p:charRg st="0" end="9"/>
                                            </p:txEl>
                                          </p:spTgt>
                                        </p:tgtEl>
                                        <p:attrNameLst>
                                          <p:attrName>style.visibility</p:attrName>
                                        </p:attrNameLst>
                                      </p:cBhvr>
                                      <p:to>
                                        <p:strVal val="visible"/>
                                      </p:to>
                                    </p:set>
                                    <p:anim calcmode="lin" valueType="num">
                                      <p:cBhvr additive="base">
                                        <p:cTn id="7" dur="500" fill="hold"/>
                                        <p:tgtEl>
                                          <p:spTgt spid="25606">
                                            <p:txEl>
                                              <p:charRg st="0" end="9"/>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5606">
                                            <p:txEl>
                                              <p:charRg st="0" end="9"/>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1"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6"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1506" name="Text Box 2"/>
          <p:cNvSpPr txBox="1"/>
          <p:nvPr/>
        </p:nvSpPr>
        <p:spPr>
          <a:xfrm>
            <a:off x="468313" y="908050"/>
            <a:ext cx="7543800" cy="2655888"/>
          </a:xfrm>
          <a:prstGeom prst="rect">
            <a:avLst/>
          </a:prstGeom>
          <a:noFill/>
          <a:ln w="9525">
            <a:noFill/>
          </a:ln>
        </p:spPr>
        <p:txBody>
          <a:bodyPr>
            <a:spAutoFit/>
          </a:bodyPr>
          <a:p>
            <a:pPr eaLnBrk="1" hangingPunct="1">
              <a:spcBef>
                <a:spcPct val="50000"/>
              </a:spcBef>
            </a:pPr>
            <a:r>
              <a:rPr lang="zh-CN" altLang="en-US" b="1" dirty="0">
                <a:solidFill>
                  <a:srgbClr val="FF0066"/>
                </a:solidFill>
                <a:latin typeface="华文细黑" panose="02010600040101010101" pitchFamily="2" charset="-122"/>
                <a:ea typeface="华文细黑" panose="02010600040101010101" pitchFamily="2" charset="-122"/>
              </a:rPr>
              <a:t>小结：</a:t>
            </a:r>
            <a:endParaRPr lang="zh-CN" altLang="en-US" b="1" dirty="0">
              <a:solidFill>
                <a:srgbClr val="FF0066"/>
              </a:solidFill>
              <a:latin typeface="华文细黑" panose="02010600040101010101" pitchFamily="2" charset="-122"/>
              <a:ea typeface="华文细黑" panose="02010600040101010101" pitchFamily="2" charset="-122"/>
            </a:endParaRPr>
          </a:p>
          <a:p>
            <a:pPr eaLnBrk="1" hangingPunct="1">
              <a:spcBef>
                <a:spcPct val="50000"/>
              </a:spcBef>
            </a:pPr>
            <a:r>
              <a:rPr lang="en-US" altLang="zh-CN" b="1" dirty="0">
                <a:latin typeface="华文细黑" panose="02010600040101010101" pitchFamily="2" charset="-122"/>
                <a:ea typeface="华文细黑" panose="02010600040101010101" pitchFamily="2" charset="-122"/>
              </a:rPr>
              <a:t>1</a:t>
            </a:r>
            <a:r>
              <a:rPr lang="zh-CN" altLang="en-US" b="1" dirty="0">
                <a:latin typeface="华文细黑" panose="02010600040101010101" pitchFamily="2" charset="-122"/>
                <a:ea typeface="华文细黑" panose="02010600040101010101" pitchFamily="2" charset="-122"/>
              </a:rPr>
              <a:t>、扩散现象是物体本身的分子作永不停息的无规则运动的结果</a:t>
            </a:r>
            <a:endParaRPr lang="zh-CN" altLang="en-US" b="1" dirty="0">
              <a:latin typeface="华文细黑" panose="02010600040101010101" pitchFamily="2" charset="-122"/>
              <a:ea typeface="华文细黑" panose="02010600040101010101" pitchFamily="2" charset="-122"/>
            </a:endParaRPr>
          </a:p>
          <a:p>
            <a:pPr eaLnBrk="1" hangingPunct="1">
              <a:spcBef>
                <a:spcPct val="50000"/>
              </a:spcBef>
            </a:pPr>
            <a:r>
              <a:rPr lang="en-US" altLang="zh-CN" b="1" dirty="0">
                <a:latin typeface="华文细黑" panose="02010600040101010101" pitchFamily="2" charset="-122"/>
                <a:ea typeface="华文细黑" panose="02010600040101010101" pitchFamily="2" charset="-122"/>
              </a:rPr>
              <a:t>2</a:t>
            </a:r>
            <a:r>
              <a:rPr lang="zh-CN" altLang="en-US" b="1" dirty="0">
                <a:latin typeface="华文细黑" panose="02010600040101010101" pitchFamily="2" charset="-122"/>
                <a:ea typeface="华文细黑" panose="02010600040101010101" pitchFamily="2" charset="-122"/>
              </a:rPr>
              <a:t>、布朗运动反映了液体或气体内部分子作永不停息、无规则的热运动。</a:t>
            </a:r>
            <a:endParaRPr lang="zh-CN" altLang="en-US" b="1" dirty="0">
              <a:latin typeface="华文细黑" panose="02010600040101010101" pitchFamily="2" charset="-122"/>
              <a:ea typeface="华文细黑" panose="02010600040101010101" pitchFamily="2" charset="-122"/>
            </a:endParaRPr>
          </a:p>
        </p:txBody>
      </p:sp>
      <p:sp>
        <p:nvSpPr>
          <p:cNvPr id="21507" name="Text Box 3"/>
          <p:cNvSpPr txBox="1"/>
          <p:nvPr/>
        </p:nvSpPr>
        <p:spPr>
          <a:xfrm>
            <a:off x="468313" y="4581525"/>
            <a:ext cx="7902575" cy="946150"/>
          </a:xfrm>
          <a:prstGeom prst="rect">
            <a:avLst/>
          </a:prstGeom>
          <a:noFill/>
          <a:ln w="9525">
            <a:noFill/>
          </a:ln>
        </p:spPr>
        <p:txBody>
          <a:bodyPr>
            <a:spAutoFit/>
          </a:bodyPr>
          <a:p>
            <a:pPr eaLnBrk="1" hangingPunct="1">
              <a:spcBef>
                <a:spcPct val="50000"/>
              </a:spcBef>
            </a:pPr>
            <a:r>
              <a:rPr lang="en-US" altLang="zh-CN" b="1" dirty="0">
                <a:latin typeface="华文细黑" panose="02010600040101010101" pitchFamily="2" charset="-122"/>
                <a:ea typeface="华文细黑" panose="02010600040101010101" pitchFamily="2" charset="-122"/>
              </a:rPr>
              <a:t>4</a:t>
            </a:r>
            <a:r>
              <a:rPr lang="zh-CN" altLang="en-US" b="1" dirty="0">
                <a:latin typeface="华文细黑" panose="02010600040101010101" pitchFamily="2" charset="-122"/>
                <a:ea typeface="华文细黑" panose="02010600040101010101" pitchFamily="2" charset="-122"/>
              </a:rPr>
              <a:t>、布朗运动的运动剧烈程度跟液体或气体的温度及小颗粒的大小直接相关。</a:t>
            </a:r>
            <a:endParaRPr lang="zh-CN" altLang="en-US" b="1" dirty="0">
              <a:latin typeface="华文细黑" panose="02010600040101010101" pitchFamily="2" charset="-122"/>
              <a:ea typeface="华文细黑" panose="02010600040101010101" pitchFamily="2" charset="-122"/>
            </a:endParaRPr>
          </a:p>
        </p:txBody>
      </p:sp>
      <p:sp>
        <p:nvSpPr>
          <p:cNvPr id="21508" name="Text Box 4"/>
          <p:cNvSpPr txBox="1"/>
          <p:nvPr/>
        </p:nvSpPr>
        <p:spPr>
          <a:xfrm>
            <a:off x="468313" y="3644900"/>
            <a:ext cx="7829550" cy="946150"/>
          </a:xfrm>
          <a:prstGeom prst="rect">
            <a:avLst/>
          </a:prstGeom>
          <a:noFill/>
          <a:ln w="9525">
            <a:noFill/>
          </a:ln>
        </p:spPr>
        <p:txBody>
          <a:bodyPr>
            <a:spAutoFit/>
          </a:bodyPr>
          <a:p>
            <a:pPr eaLnBrk="1" hangingPunct="1">
              <a:spcBef>
                <a:spcPct val="50000"/>
              </a:spcBef>
            </a:pPr>
            <a:r>
              <a:rPr lang="en-US" altLang="zh-CN" b="1" dirty="0">
                <a:latin typeface="华文细黑" panose="02010600040101010101" pitchFamily="2" charset="-122"/>
                <a:ea typeface="华文细黑" panose="02010600040101010101" pitchFamily="2" charset="-122"/>
              </a:rPr>
              <a:t>3</a:t>
            </a:r>
            <a:r>
              <a:rPr lang="zh-CN" altLang="en-US" b="1" dirty="0">
                <a:latin typeface="华文细黑" panose="02010600040101010101" pitchFamily="2" charset="-122"/>
                <a:ea typeface="华文细黑" panose="02010600040101010101" pitchFamily="2" charset="-122"/>
              </a:rPr>
              <a:t>、布朗运动是悬浮小颗粒的运动，不是分子的运动。</a:t>
            </a:r>
            <a:endParaRPr lang="zh-CN" altLang="en-US" b="1" dirty="0">
              <a:latin typeface="华文细黑" panose="02010600040101010101" pitchFamily="2" charset="-122"/>
              <a:ea typeface="华文细黑" panose="02010600040101010101" pitchFamily="2" charset="-122"/>
            </a:endParaRPr>
          </a:p>
        </p:txBody>
      </p:sp>
      <p:sp>
        <p:nvSpPr>
          <p:cNvPr id="34822" name="Text Box 6"/>
          <p:cNvSpPr txBox="1"/>
          <p:nvPr/>
        </p:nvSpPr>
        <p:spPr>
          <a:xfrm>
            <a:off x="-180975" y="5589588"/>
            <a:ext cx="9144000" cy="519112"/>
          </a:xfrm>
          <a:prstGeom prst="rect">
            <a:avLst/>
          </a:prstGeom>
          <a:noFill/>
          <a:ln w="9525">
            <a:noFill/>
          </a:ln>
        </p:spPr>
        <p:txBody>
          <a:bodyPr>
            <a:spAutoFit/>
          </a:bodyPr>
          <a:p>
            <a:pPr eaLnBrk="1" hangingPunct="1">
              <a:spcBef>
                <a:spcPct val="50000"/>
              </a:spcBef>
            </a:pPr>
            <a:r>
              <a:rPr lang="en-US" altLang="zh-CN" b="1" dirty="0">
                <a:latin typeface="华文细黑" panose="02010600040101010101" pitchFamily="2" charset="-122"/>
                <a:ea typeface="华文细黑" panose="02010600040101010101" pitchFamily="2" charset="-122"/>
              </a:rPr>
              <a:t>       5. </a:t>
            </a:r>
            <a:r>
              <a:rPr lang="zh-CN" altLang="en-US" b="1" dirty="0">
                <a:latin typeface="华文细黑" panose="02010600040101010101" pitchFamily="2" charset="-122"/>
                <a:ea typeface="华文细黑" panose="02010600040101010101" pitchFamily="2" charset="-122"/>
              </a:rPr>
              <a:t>分子永不停息的无规则运动称为热运动</a:t>
            </a:r>
            <a:endParaRPr lang="zh-CN" altLang="en-US" b="1" dirty="0">
              <a:latin typeface="华文细黑" panose="02010600040101010101" pitchFamily="2" charset="-122"/>
              <a:ea typeface="华文细黑"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4822"/>
                                        </p:tgtEl>
                                        <p:attrNameLst>
                                          <p:attrName>style.visibility</p:attrName>
                                        </p:attrNameLst>
                                      </p:cBhvr>
                                      <p:to>
                                        <p:strVal val="visible"/>
                                      </p:to>
                                    </p:set>
                                    <p:anim calcmode="lin" valueType="num">
                                      <p:cBhvr additive="base">
                                        <p:cTn id="7" dur="500" fill="hold"/>
                                        <p:tgtEl>
                                          <p:spTgt spid="34822"/>
                                        </p:tgtEl>
                                        <p:attrNameLst>
                                          <p:attrName>ppt_x</p:attrName>
                                        </p:attrNameLst>
                                      </p:cBhvr>
                                      <p:tavLst>
                                        <p:tav tm="0">
                                          <p:val>
                                            <p:strVal val="#ppt_x"/>
                                          </p:val>
                                        </p:tav>
                                        <p:tav tm="100000">
                                          <p:val>
                                            <p:strVal val="#ppt_x"/>
                                          </p:val>
                                        </p:tav>
                                      </p:tavLst>
                                    </p:anim>
                                    <p:anim calcmode="lin" valueType="num">
                                      <p:cBhvr additive="base">
                                        <p:cTn id="8" dur="500" fill="hold"/>
                                        <p:tgtEl>
                                          <p:spTgt spid="348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2" grpId="0"/>
    </p:bldLst>
  </p:timing>
</p:sld>
</file>

<file path=ppt/theme/theme1.xml><?xml version="1.0" encoding="utf-8"?>
<a:theme xmlns:a="http://schemas.openxmlformats.org/drawingml/2006/main" name="1_yangzizhongxuewulizu">
  <a:themeElements>
    <a:clrScheme name="1_yangzizhongxuewulizu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yangzizhongxuewulizu">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FF"/>
        </a:solidFill>
        <a:ln w="9525" cap="flat" cmpd="sng" algn="ctr">
          <a:solidFill>
            <a:srgbClr val="000000"/>
          </a:solidFill>
          <a:prstDash val="solid"/>
          <a:round/>
          <a:headEnd type="none" w="med" len="med"/>
          <a:tailEnd type="none" w="med" len="med"/>
        </a:ln>
      </a:spPr>
      <a:bodyPr vert="horz" wrap="square" lIns="91440" tIns="45720" rIns="91440" bIns="45720" numCol="1" anchor="t" anchorCtr="0" compatLnSpc="1"/>
      <a:lstStyle>
        <a:defPPr marL="342900" marR="0" indent="-342900" algn="l" defTabSz="914400" rtl="0" eaLnBrk="1" fontAlgn="base" latinLnBrk="0" hangingPunct="1">
          <a:lnSpc>
            <a:spcPct val="90000"/>
          </a:lnSpc>
          <a:spcBef>
            <a:spcPct val="20000"/>
          </a:spcBef>
          <a:spcAft>
            <a:spcPct val="0"/>
          </a:spcAft>
          <a:buClrTx/>
          <a:buSzTx/>
          <a:buFontTx/>
          <a:buNone/>
          <a:def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rgbClr val="FFFFFF"/>
        </a:solidFill>
        <a:ln w="9525" cap="flat" cmpd="sng" algn="ctr">
          <a:solidFill>
            <a:srgbClr val="000000"/>
          </a:solidFill>
          <a:prstDash val="solid"/>
          <a:round/>
          <a:headEnd type="none" w="med" len="med"/>
          <a:tailEnd type="none" w="med" len="med"/>
        </a:ln>
      </a:spPr>
      <a:bodyPr vert="horz" wrap="square" lIns="91440" tIns="45720" rIns="91440" bIns="45720" numCol="1" anchor="t" anchorCtr="0" compatLnSpc="1"/>
      <a:lstStyle>
        <a:defPPr marL="342900" marR="0" indent="-342900" algn="l" defTabSz="914400" rtl="0" eaLnBrk="1" fontAlgn="base" latinLnBrk="0" hangingPunct="1">
          <a:lnSpc>
            <a:spcPct val="90000"/>
          </a:lnSpc>
          <a:spcBef>
            <a:spcPct val="20000"/>
          </a:spcBef>
          <a:spcAft>
            <a:spcPct val="0"/>
          </a:spcAft>
          <a:buClrTx/>
          <a:buSzTx/>
          <a:buFontTx/>
          <a:buNone/>
          <a:def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1_yangzizhongxuewulizu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yangzizhongxuewulizu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yangzizhongxuewulizu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yangzizhongxuewulizu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yangzizhongxuewulizu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yangzizhongxuewulizu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yangzizhongxuewulizu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yangzizhongxuewulizu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yangzizhongxuewulizu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yangzizhongxuewulizu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yangzizhongxuewulizu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yangzizhongxuewulizu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2178</Words>
  <Application>WPS 演示</Application>
  <PresentationFormat>全屏显示(4:3)</PresentationFormat>
  <Paragraphs>249</Paragraphs>
  <Slides>20</Slides>
  <Notes>0</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20</vt:i4>
      </vt:variant>
    </vt:vector>
  </HeadingPairs>
  <TitlesOfParts>
    <vt:vector size="38" baseType="lpstr">
      <vt:lpstr>Arial</vt:lpstr>
      <vt:lpstr>宋体</vt:lpstr>
      <vt:lpstr>Wingdings</vt:lpstr>
      <vt:lpstr>Calibri</vt:lpstr>
      <vt:lpstr>Tahoma</vt:lpstr>
      <vt:lpstr>华文细黑</vt:lpstr>
      <vt:lpstr>黑体</vt:lpstr>
      <vt:lpstr>Comic Sans MS</vt:lpstr>
      <vt:lpstr>Times New Roman</vt:lpstr>
      <vt:lpstr>隶书</vt:lpstr>
      <vt:lpstr>华文彩云</vt:lpstr>
      <vt:lpstr>楷体_GB2312</vt:lpstr>
      <vt:lpstr>新宋体</vt:lpstr>
      <vt:lpstr>华文行楷</vt:lpstr>
      <vt:lpstr>华文新魏</vt:lpstr>
      <vt:lpstr>微软雅黑</vt:lpstr>
      <vt:lpstr>Arial Unicode MS</vt:lpstr>
      <vt:lpstr>1_yangzizhongxuewulizu</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芳向电脑工作室</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张芳向 Netboy</dc:creator>
  <cp:lastModifiedBy>辰昊</cp:lastModifiedBy>
  <cp:revision>121</cp:revision>
  <dcterms:created xsi:type="dcterms:W3CDTF">2006-12-11T11:14:18Z</dcterms:created>
  <dcterms:modified xsi:type="dcterms:W3CDTF">2021-05-06T11:47:48Z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F0DB2AE370D24C9C8F00D2C1E7ED73A2</vt:lpwstr>
  </property>
  <property fmtid="{D5CDD505-2E9C-101B-9397-08002B2CF9AE}" pid="3" name="KSOProductBuildVer">
    <vt:lpwstr>2052-11.1.0.10463</vt:lpwstr>
  </property>
</Properties>
</file>